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317" r:id="rId8"/>
    <p:sldId id="262" r:id="rId9"/>
    <p:sldId id="263" r:id="rId10"/>
    <p:sldId id="264" r:id="rId11"/>
    <p:sldId id="265" r:id="rId12"/>
    <p:sldId id="266" r:id="rId13"/>
    <p:sldId id="267" r:id="rId14"/>
    <p:sldId id="284" r:id="rId15"/>
    <p:sldId id="268" r:id="rId16"/>
    <p:sldId id="269" r:id="rId17"/>
    <p:sldId id="270" r:id="rId18"/>
    <p:sldId id="271" r:id="rId19"/>
    <p:sldId id="272" r:id="rId20"/>
    <p:sldId id="273" r:id="rId21"/>
    <p:sldId id="283" r:id="rId22"/>
    <p:sldId id="274" r:id="rId23"/>
    <p:sldId id="275" r:id="rId24"/>
    <p:sldId id="276" r:id="rId25"/>
    <p:sldId id="277" r:id="rId26"/>
    <p:sldId id="278" r:id="rId27"/>
    <p:sldId id="279" r:id="rId28"/>
    <p:sldId id="281" r:id="rId29"/>
    <p:sldId id="280" r:id="rId30"/>
    <p:sldId id="282"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3342-2C75-AF1F-D59C-4F912F0E8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5D9A31-ED47-8C05-51BD-142F1B0049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F8F6FC-FFFB-35E6-1FAC-0E609E1C29BA}"/>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5" name="Footer Placeholder 4">
            <a:extLst>
              <a:ext uri="{FF2B5EF4-FFF2-40B4-BE49-F238E27FC236}">
                <a16:creationId xmlns:a16="http://schemas.microsoft.com/office/drawing/2014/main" id="{DADB9A3D-B000-C88C-A36C-09CAD806D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95FD9-34C9-5FF6-3F71-712A558B26D5}"/>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89364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D6D9-25CB-CC51-AC6A-3818CFE191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D814F1-361A-1B1D-9C29-6C558EA0DD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93FF5-A64A-1D13-9C2A-4FC6B00AEF1B}"/>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5" name="Footer Placeholder 4">
            <a:extLst>
              <a:ext uri="{FF2B5EF4-FFF2-40B4-BE49-F238E27FC236}">
                <a16:creationId xmlns:a16="http://schemas.microsoft.com/office/drawing/2014/main" id="{78A2C65D-B355-A53F-157F-EE32B3C5A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B0F78-A678-2363-5D66-2D0D8268FC30}"/>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71573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BA4C6-2D4F-ECFD-3F1A-28FBCE527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E3ACB5-A8E0-4610-936A-46E4565F1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C252F-B55C-36E6-37FA-014FB29F91B7}"/>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5" name="Footer Placeholder 4">
            <a:extLst>
              <a:ext uri="{FF2B5EF4-FFF2-40B4-BE49-F238E27FC236}">
                <a16:creationId xmlns:a16="http://schemas.microsoft.com/office/drawing/2014/main" id="{EBFE9937-D73C-8754-44E8-0FBEC9BA3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9B678-92FC-B9A5-95D0-457FF3EBAE17}"/>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60472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3411-DA65-DF2D-DA8B-E65409BF5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19C340-46D9-E9F7-37FE-FBB733F26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DD8D2-60CA-860B-3E2B-954020C4CF1F}"/>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5" name="Footer Placeholder 4">
            <a:extLst>
              <a:ext uri="{FF2B5EF4-FFF2-40B4-BE49-F238E27FC236}">
                <a16:creationId xmlns:a16="http://schemas.microsoft.com/office/drawing/2014/main" id="{DC033DC6-75BF-F8CB-D41C-5FAAAAB69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5AEE0-DE16-D899-1570-2F50619BEEEB}"/>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2796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1015-7667-EB44-FB09-36B1A4B09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5B386E-F538-2AB7-9F9E-5881D71DC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412B0-4CCC-A2D8-BAC9-22EC3810A639}"/>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5" name="Footer Placeholder 4">
            <a:extLst>
              <a:ext uri="{FF2B5EF4-FFF2-40B4-BE49-F238E27FC236}">
                <a16:creationId xmlns:a16="http://schemas.microsoft.com/office/drawing/2014/main" id="{28F675B3-679A-0A14-1E55-888C275E7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EA301-5297-92F6-A843-DBD0AF6D70CD}"/>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94001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A601-3C1F-46A8-CDB1-5346BB019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9AB0F-D2F0-913D-034E-106A7837C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48263B-E0C8-A983-AC62-31A0CD866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528577-0838-5E71-5101-3BF181C45904}"/>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6" name="Footer Placeholder 5">
            <a:extLst>
              <a:ext uri="{FF2B5EF4-FFF2-40B4-BE49-F238E27FC236}">
                <a16:creationId xmlns:a16="http://schemas.microsoft.com/office/drawing/2014/main" id="{8659B3A6-0589-90DF-FED4-631825D6C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28EAB-803C-A149-2699-8EA00E7F5C42}"/>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25478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70C4-F192-9CDC-EACC-6B82E718E2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C3F0BE-C21B-3E10-ED51-27209352A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A4BE5F-EF9F-2D8D-9CBD-E8B42A82F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1D76E7-9A20-B774-F1A0-8D1BFFB8E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26155-CDAD-6D34-51F7-042A894E43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DD1F3-C49B-9473-B2EA-BA054707F64D}"/>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8" name="Footer Placeholder 7">
            <a:extLst>
              <a:ext uri="{FF2B5EF4-FFF2-40B4-BE49-F238E27FC236}">
                <a16:creationId xmlns:a16="http://schemas.microsoft.com/office/drawing/2014/main" id="{543F1706-2B04-4B5F-7CA9-FDC0A09780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35410B-7E82-DC5C-8F7C-56B08F307D60}"/>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413709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67D0-470A-0B34-78CB-690BA2063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DED138-E97E-9C5F-C4A6-4E03C188E7DF}"/>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4" name="Footer Placeholder 3">
            <a:extLst>
              <a:ext uri="{FF2B5EF4-FFF2-40B4-BE49-F238E27FC236}">
                <a16:creationId xmlns:a16="http://schemas.microsoft.com/office/drawing/2014/main" id="{5AE5FABB-952B-D4EA-AD8D-C73DADDD39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38B0CF-8277-1DA1-8DC3-DE27EDFB673F}"/>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289884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1DABD-63A6-F5F8-9E00-CCFEE7D4F6BB}"/>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3" name="Footer Placeholder 2">
            <a:extLst>
              <a:ext uri="{FF2B5EF4-FFF2-40B4-BE49-F238E27FC236}">
                <a16:creationId xmlns:a16="http://schemas.microsoft.com/office/drawing/2014/main" id="{DAFBD422-0FFE-071E-2C7D-642944CC68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45BC12-8D25-374E-5397-F2EF3DFC9423}"/>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42410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A1EB-FBC2-ABFA-2343-AEDAC7380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3AED1D-953D-50BD-470E-36694983EC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AC96F6-9507-00CA-E6EB-67A66CAB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8F7CE-7798-EC93-5509-27E35F6B7010}"/>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6" name="Footer Placeholder 5">
            <a:extLst>
              <a:ext uri="{FF2B5EF4-FFF2-40B4-BE49-F238E27FC236}">
                <a16:creationId xmlns:a16="http://schemas.microsoft.com/office/drawing/2014/main" id="{9C376158-BC2E-5031-40C2-F72A4375DF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CCD6A-FA96-5CDE-3FF5-422E21CD657F}"/>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420567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013A-6973-E1DE-DF7D-8874A4C29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8AF13B-875A-3CCB-2A82-961937371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069E23-25CC-74E5-1864-D01ADA406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DF9C2-1956-8C2D-42C9-61EA57F91793}"/>
              </a:ext>
            </a:extLst>
          </p:cNvPr>
          <p:cNvSpPr>
            <a:spLocks noGrp="1"/>
          </p:cNvSpPr>
          <p:nvPr>
            <p:ph type="dt" sz="half" idx="10"/>
          </p:nvPr>
        </p:nvSpPr>
        <p:spPr/>
        <p:txBody>
          <a:bodyPr/>
          <a:lstStyle/>
          <a:p>
            <a:fld id="{6E99D2C3-3FAB-4DC1-AC4E-EAE3A2CE6B8A}" type="datetimeFigureOut">
              <a:rPr lang="en-IN" smtClean="0"/>
              <a:t>24-10-2022</a:t>
            </a:fld>
            <a:endParaRPr lang="en-IN"/>
          </a:p>
        </p:txBody>
      </p:sp>
      <p:sp>
        <p:nvSpPr>
          <p:cNvPr id="6" name="Footer Placeholder 5">
            <a:extLst>
              <a:ext uri="{FF2B5EF4-FFF2-40B4-BE49-F238E27FC236}">
                <a16:creationId xmlns:a16="http://schemas.microsoft.com/office/drawing/2014/main" id="{C3987683-DAF2-41EE-7236-2897C0EF84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3F5879-9C37-3ACF-71E6-5D343CD93F31}"/>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154918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78B1C-301C-B6CB-E43C-E2BC4D4DA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853640-D497-A4BF-8C37-77B0877E3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A2F48B-3D51-BBD6-62F5-F6DE26C58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9D2C3-3FAB-4DC1-AC4E-EAE3A2CE6B8A}" type="datetimeFigureOut">
              <a:rPr lang="en-IN" smtClean="0"/>
              <a:t>24-10-2022</a:t>
            </a:fld>
            <a:endParaRPr lang="en-IN"/>
          </a:p>
        </p:txBody>
      </p:sp>
      <p:sp>
        <p:nvSpPr>
          <p:cNvPr id="5" name="Footer Placeholder 4">
            <a:extLst>
              <a:ext uri="{FF2B5EF4-FFF2-40B4-BE49-F238E27FC236}">
                <a16:creationId xmlns:a16="http://schemas.microsoft.com/office/drawing/2014/main" id="{DEC704E0-A28C-0BFF-1737-56D96F521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F6562B-8A42-5DF1-0947-AF5571135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B7F17-E47B-4913-8AAE-F33D0E830DBD}" type="slidenum">
              <a:rPr lang="en-IN" smtClean="0"/>
              <a:t>‹#›</a:t>
            </a:fld>
            <a:endParaRPr lang="en-IN"/>
          </a:p>
        </p:txBody>
      </p:sp>
    </p:spTree>
    <p:extLst>
      <p:ext uri="{BB962C8B-B14F-4D97-AF65-F5344CB8AC3E}">
        <p14:creationId xmlns:p14="http://schemas.microsoft.com/office/powerpoint/2010/main" val="399065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forex.com/en-us/trading-academy/courses/fundamental-analysis/gdp/" TargetMode="External"/><Relationship Id="rId2" Type="http://schemas.openxmlformats.org/officeDocument/2006/relationships/hyperlink" Target="https://www.forex.com/en-us/trading-academy/courses/fundamental-analysis/nfp/" TargetMode="External"/><Relationship Id="rId1" Type="http://schemas.openxmlformats.org/officeDocument/2006/relationships/slideLayout" Target="../slideLayouts/slideLayout2.xml"/><Relationship Id="rId4" Type="http://schemas.openxmlformats.org/officeDocument/2006/relationships/hyperlink" Target="https://www.forex.com/en-us/trading-academy/courses/trading-styles/swing-trading-forex/"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www.forex.com/en-us/trading-tools/economic-calenda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forex.com/en-us/trading-academy/courses/successful-trading-techniques/volatility-trading-ti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F21E-5BA2-46D6-F2D6-20D99A38368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CEC020C-A889-C1D3-1BBA-2E3CAE06FCA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5FD6122-9FB1-D18B-92ED-2AD7F58A6449}"/>
              </a:ext>
            </a:extLst>
          </p:cNvPr>
          <p:cNvPicPr>
            <a:picLocks noChangeAspect="1"/>
          </p:cNvPicPr>
          <p:nvPr/>
        </p:nvPicPr>
        <p:blipFill rotWithShape="1">
          <a:blip r:embed="rId2">
            <a:extLst>
              <a:ext uri="{28A0092B-C50C-407E-A947-70E740481C1C}">
                <a14:useLocalDpi xmlns:a14="http://schemas.microsoft.com/office/drawing/2010/main" val="0"/>
              </a:ext>
            </a:extLst>
          </a:blip>
          <a:srcRect l="38074" t="6049" r="10285" b="6371"/>
          <a:stretch/>
        </p:blipFill>
        <p:spPr>
          <a:xfrm rot="16200000">
            <a:off x="2566220" y="-2566220"/>
            <a:ext cx="7059561" cy="12192000"/>
          </a:xfrm>
          <a:prstGeom prst="rect">
            <a:avLst/>
          </a:prstGeom>
        </p:spPr>
      </p:pic>
    </p:spTree>
    <p:extLst>
      <p:ext uri="{BB962C8B-B14F-4D97-AF65-F5344CB8AC3E}">
        <p14:creationId xmlns:p14="http://schemas.microsoft.com/office/powerpoint/2010/main" val="405627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5D1D56-AA3F-6C25-9617-4B9A5007BD46}"/>
              </a:ext>
            </a:extLst>
          </p:cNvPr>
          <p:cNvPicPr>
            <a:picLocks noChangeAspect="1"/>
          </p:cNvPicPr>
          <p:nvPr/>
        </p:nvPicPr>
        <p:blipFill rotWithShape="1">
          <a:blip r:embed="rId2">
            <a:extLst>
              <a:ext uri="{28A0092B-C50C-407E-A947-70E740481C1C}">
                <a14:useLocalDpi xmlns:a14="http://schemas.microsoft.com/office/drawing/2010/main" val="0"/>
              </a:ext>
            </a:extLst>
          </a:blip>
          <a:srcRect t="22223" b="28315"/>
          <a:stretch/>
        </p:blipFill>
        <p:spPr>
          <a:xfrm>
            <a:off x="2186832" y="-8452"/>
            <a:ext cx="7818335" cy="6874904"/>
          </a:xfrm>
          <a:prstGeom prst="rect">
            <a:avLst/>
          </a:prstGeom>
        </p:spPr>
      </p:pic>
    </p:spTree>
    <p:extLst>
      <p:ext uri="{BB962C8B-B14F-4D97-AF65-F5344CB8AC3E}">
        <p14:creationId xmlns:p14="http://schemas.microsoft.com/office/powerpoint/2010/main" val="263482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96D43-9B51-71C0-0FC5-44AB6A9C895B}"/>
              </a:ext>
            </a:extLst>
          </p:cNvPr>
          <p:cNvPicPr>
            <a:picLocks noChangeAspect="1"/>
          </p:cNvPicPr>
          <p:nvPr/>
        </p:nvPicPr>
        <p:blipFill rotWithShape="1">
          <a:blip r:embed="rId2">
            <a:extLst>
              <a:ext uri="{28A0092B-C50C-407E-A947-70E740481C1C}">
                <a14:useLocalDpi xmlns:a14="http://schemas.microsoft.com/office/drawing/2010/main" val="0"/>
              </a:ext>
            </a:extLst>
          </a:blip>
          <a:srcRect t="18208" b="19139"/>
          <a:stretch/>
        </p:blipFill>
        <p:spPr>
          <a:xfrm>
            <a:off x="3105303" y="0"/>
            <a:ext cx="6157191" cy="6858000"/>
          </a:xfrm>
          <a:prstGeom prst="rect">
            <a:avLst/>
          </a:prstGeom>
        </p:spPr>
      </p:pic>
    </p:spTree>
    <p:extLst>
      <p:ext uri="{BB962C8B-B14F-4D97-AF65-F5344CB8AC3E}">
        <p14:creationId xmlns:p14="http://schemas.microsoft.com/office/powerpoint/2010/main" val="41490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D8C6-C099-BCC7-BF3D-59142A299FAF}"/>
              </a:ext>
            </a:extLst>
          </p:cNvPr>
          <p:cNvSpPr>
            <a:spLocks noGrp="1"/>
          </p:cNvSpPr>
          <p:nvPr>
            <p:ph type="ctrTitle"/>
          </p:nvPr>
        </p:nvSpPr>
        <p:spPr/>
        <p:txBody>
          <a:bodyPr>
            <a:normAutofit fontScale="90000"/>
          </a:bodyPr>
          <a:lstStyle/>
          <a:p>
            <a:r>
              <a:rPr lang="en-IN" b="0" i="0" dirty="0">
                <a:solidFill>
                  <a:srgbClr val="00B0F0"/>
                </a:solidFill>
                <a:effectLst/>
                <a:latin typeface="Verdana" panose="020B0604030504040204" pitchFamily="34" charset="0"/>
              </a:rPr>
              <a:t>Consumer Price Index (CPI) </a:t>
            </a:r>
            <a:r>
              <a:rPr lang="en-IN" b="0" i="0" dirty="0">
                <a:solidFill>
                  <a:srgbClr val="000000"/>
                </a:solidFill>
                <a:effectLst/>
                <a:latin typeface="Verdana" panose="020B0604030504040204" pitchFamily="34" charset="0"/>
              </a:rPr>
              <a:t>and </a:t>
            </a:r>
            <a:r>
              <a:rPr lang="en-IN" b="0" i="0" dirty="0">
                <a:solidFill>
                  <a:srgbClr val="92D050"/>
                </a:solidFill>
                <a:effectLst/>
                <a:latin typeface="Verdana" panose="020B0604030504040204" pitchFamily="34" charset="0"/>
              </a:rPr>
              <a:t>F</a:t>
            </a:r>
            <a:r>
              <a:rPr lang="en-US" b="0" i="0" dirty="0" err="1">
                <a:solidFill>
                  <a:srgbClr val="92D050"/>
                </a:solidFill>
                <a:effectLst/>
                <a:latin typeface="Verdana" panose="020B0604030504040204" pitchFamily="34" charset="0"/>
              </a:rPr>
              <a:t>ederal</a:t>
            </a:r>
            <a:r>
              <a:rPr lang="en-US" b="0" i="0" dirty="0">
                <a:solidFill>
                  <a:srgbClr val="92D050"/>
                </a:solidFill>
                <a:effectLst/>
                <a:latin typeface="Verdana" panose="020B0604030504040204" pitchFamily="34" charset="0"/>
              </a:rPr>
              <a:t> Open Market Committee (FOMC)</a:t>
            </a:r>
            <a:r>
              <a:rPr lang="en-IN" b="0" i="0" dirty="0">
                <a:solidFill>
                  <a:srgbClr val="000000"/>
                </a:solidFill>
                <a:effectLst/>
                <a:latin typeface="Verdana" panose="020B0604030504040204" pitchFamily="34" charset="0"/>
              </a:rPr>
              <a:t>:</a:t>
            </a:r>
            <a:endParaRPr lang="en-IN" dirty="0"/>
          </a:p>
        </p:txBody>
      </p:sp>
      <p:sp>
        <p:nvSpPr>
          <p:cNvPr id="5" name="Subtitle 4">
            <a:extLst>
              <a:ext uri="{FF2B5EF4-FFF2-40B4-BE49-F238E27FC236}">
                <a16:creationId xmlns:a16="http://schemas.microsoft.com/office/drawing/2014/main" id="{78976DFD-DA13-E602-E914-C6AB400260CB}"/>
              </a:ext>
            </a:extLst>
          </p:cNvPr>
          <p:cNvSpPr>
            <a:spLocks noGrp="1"/>
          </p:cNvSpPr>
          <p:nvPr>
            <p:ph type="subTitle" idx="1"/>
          </p:nvPr>
        </p:nvSpPr>
        <p:spPr/>
        <p:txBody>
          <a:bodyPr/>
          <a:lstStyle/>
          <a:p>
            <a:r>
              <a:rPr lang="en-US" b="0" i="0" dirty="0">
                <a:solidFill>
                  <a:srgbClr val="000000"/>
                </a:solidFill>
                <a:effectLst/>
                <a:latin typeface="Verdana" panose="020B0604030504040204" pitchFamily="34" charset="0"/>
              </a:rPr>
              <a:t>Released monthly, about 16 days after the month ends:</a:t>
            </a:r>
          </a:p>
          <a:p>
            <a:r>
              <a:rPr lang="en-US" dirty="0">
                <a:solidFill>
                  <a:srgbClr val="000000"/>
                </a:solidFill>
                <a:latin typeface="Verdana" panose="020B0604030504040204" pitchFamily="34" charset="0"/>
              </a:rPr>
              <a:t>Date 13/09/2022.</a:t>
            </a:r>
          </a:p>
          <a:p>
            <a:r>
              <a:rPr lang="en-US" sz="1400" b="0" i="0" dirty="0">
                <a:solidFill>
                  <a:srgbClr val="000000"/>
                </a:solidFill>
                <a:effectLst/>
                <a:latin typeface="Verdana" panose="020B0604030504040204" pitchFamily="34" charset="0"/>
              </a:rPr>
              <a:t>Consumer prices account for a majority of overall inflation. Inflation is important to currency valuation because rising prices lead the central bank to raise interest rates out of respect for their inflation containment mandate;</a:t>
            </a:r>
            <a:endParaRPr lang="en-IN" sz="1400" dirty="0"/>
          </a:p>
        </p:txBody>
      </p:sp>
    </p:spTree>
    <p:extLst>
      <p:ext uri="{BB962C8B-B14F-4D97-AF65-F5344CB8AC3E}">
        <p14:creationId xmlns:p14="http://schemas.microsoft.com/office/powerpoint/2010/main" val="1417492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3062-55F3-9161-D111-1B2F3AB53C4D}"/>
              </a:ext>
            </a:extLst>
          </p:cNvPr>
          <p:cNvSpPr>
            <a:spLocks noGrp="1"/>
          </p:cNvSpPr>
          <p:nvPr>
            <p:ph type="title"/>
          </p:nvPr>
        </p:nvSpPr>
        <p:spPr/>
        <p:txBody>
          <a:bodyPr/>
          <a:lstStyle/>
          <a:p>
            <a:r>
              <a:rPr lang="en-US" b="0" i="0" dirty="0">
                <a:solidFill>
                  <a:srgbClr val="111111"/>
                </a:solidFill>
                <a:effectLst/>
                <a:latin typeface="helvetica" panose="020B0604020202020204" pitchFamily="34" charset="0"/>
              </a:rPr>
              <a:t>Top things you should avoid as a trader</a:t>
            </a:r>
            <a:br>
              <a:rPr lang="en-US" b="0" i="0" dirty="0">
                <a:solidFill>
                  <a:srgbClr val="111111"/>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CF94B2EE-EBFF-7E70-78A8-343893B16001}"/>
              </a:ext>
            </a:extLst>
          </p:cNvPr>
          <p:cNvSpPr>
            <a:spLocks noGrp="1"/>
          </p:cNvSpPr>
          <p:nvPr>
            <p:ph idx="1"/>
          </p:nvPr>
        </p:nvSpPr>
        <p:spPr/>
        <p:txBody>
          <a:bodyPr/>
          <a:lstStyle/>
          <a:p>
            <a:r>
              <a:rPr lang="en-US" b="0" i="0" dirty="0">
                <a:solidFill>
                  <a:srgbClr val="111111"/>
                </a:solidFill>
                <a:effectLst/>
                <a:latin typeface="Helvetica" panose="020B0604020202020204" pitchFamily="34" charset="0"/>
              </a:rPr>
              <a:t>Trading requires training and discipline. Success is possible, and if you want to become a successful trader, you need to put in the hours and work for </a:t>
            </a:r>
            <a:r>
              <a:rPr lang="en-US" b="0" i="0">
                <a:solidFill>
                  <a:srgbClr val="111111"/>
                </a:solidFill>
                <a:effectLst/>
                <a:latin typeface="Helvetica" panose="020B0604020202020204" pitchFamily="34" charset="0"/>
              </a:rPr>
              <a:t>it.</a:t>
            </a:r>
          </a:p>
          <a:p>
            <a:endParaRPr lang="en-IN" dirty="0"/>
          </a:p>
        </p:txBody>
      </p:sp>
    </p:spTree>
    <p:extLst>
      <p:ext uri="{BB962C8B-B14F-4D97-AF65-F5344CB8AC3E}">
        <p14:creationId xmlns:p14="http://schemas.microsoft.com/office/powerpoint/2010/main" val="535764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50AF-4DBD-40CA-ECF4-56A3F7B3150F}"/>
              </a:ext>
            </a:extLst>
          </p:cNvPr>
          <p:cNvSpPr>
            <a:spLocks noGrp="1"/>
          </p:cNvSpPr>
          <p:nvPr>
            <p:ph type="title"/>
          </p:nvPr>
        </p:nvSpPr>
        <p:spPr>
          <a:xfrm>
            <a:off x="907026" y="1368015"/>
            <a:ext cx="10515600" cy="3882410"/>
          </a:xfrm>
        </p:spPr>
        <p:txBody>
          <a:bodyPr>
            <a:normAutofit/>
          </a:bodyPr>
          <a:lstStyle/>
          <a:p>
            <a:pPr algn="ctr"/>
            <a:r>
              <a:rPr lang="en-US" sz="9600" dirty="0">
                <a:solidFill>
                  <a:schemeClr val="accent1">
                    <a:lumMod val="75000"/>
                  </a:schemeClr>
                </a:solidFill>
              </a:rPr>
              <a:t>Fundamental Analysis</a:t>
            </a:r>
            <a:endParaRPr lang="en-IN" sz="9600" dirty="0">
              <a:solidFill>
                <a:schemeClr val="accent1">
                  <a:lumMod val="75000"/>
                </a:schemeClr>
              </a:solidFill>
            </a:endParaRPr>
          </a:p>
        </p:txBody>
      </p:sp>
    </p:spTree>
    <p:extLst>
      <p:ext uri="{BB962C8B-B14F-4D97-AF65-F5344CB8AC3E}">
        <p14:creationId xmlns:p14="http://schemas.microsoft.com/office/powerpoint/2010/main" val="2559797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2B9D-C85C-F88D-B9DE-00BF1756BF34}"/>
              </a:ext>
            </a:extLst>
          </p:cNvPr>
          <p:cNvSpPr>
            <a:spLocks noGrp="1"/>
          </p:cNvSpPr>
          <p:nvPr>
            <p:ph type="ctrTitle"/>
          </p:nvPr>
        </p:nvSpPr>
        <p:spPr>
          <a:xfrm>
            <a:off x="1524000" y="1122363"/>
            <a:ext cx="9144000" cy="2133599"/>
          </a:xfrm>
        </p:spPr>
        <p:txBody>
          <a:bodyPr/>
          <a:lstStyle/>
          <a:p>
            <a:r>
              <a:rPr lang="en-IN" b="0" i="0" dirty="0">
                <a:solidFill>
                  <a:srgbClr val="111111"/>
                </a:solidFill>
                <a:effectLst/>
                <a:latin typeface="Gotham Narrow A"/>
              </a:rPr>
              <a:t>What Is Fundamental Analysis</a:t>
            </a:r>
          </a:p>
        </p:txBody>
      </p:sp>
      <p:sp>
        <p:nvSpPr>
          <p:cNvPr id="3" name="Content Placeholder 2">
            <a:extLst>
              <a:ext uri="{FF2B5EF4-FFF2-40B4-BE49-F238E27FC236}">
                <a16:creationId xmlns:a16="http://schemas.microsoft.com/office/drawing/2014/main" id="{072DC32A-7B28-E7DC-0616-D9596D45C9DA}"/>
              </a:ext>
            </a:extLst>
          </p:cNvPr>
          <p:cNvSpPr>
            <a:spLocks noGrp="1"/>
          </p:cNvSpPr>
          <p:nvPr>
            <p:ph type="subTitle" idx="1"/>
          </p:nvPr>
        </p:nvSpPr>
        <p:spPr/>
        <p:txBody>
          <a:bodyPr/>
          <a:lstStyle/>
          <a:p>
            <a:r>
              <a:rPr lang="en-US" b="0" i="0" dirty="0">
                <a:solidFill>
                  <a:srgbClr val="333333"/>
                </a:solidFill>
                <a:effectLst/>
                <a:latin typeface="Gotham Narrow SSm A"/>
              </a:rPr>
              <a:t>Fundamental Analysis is a broad term that describes the act of trading based purely on global aspects that influence supply and demand of currencies, commodities, and equities.</a:t>
            </a:r>
          </a:p>
          <a:p>
            <a:endParaRPr lang="en-IN" dirty="0"/>
          </a:p>
        </p:txBody>
      </p:sp>
    </p:spTree>
    <p:extLst>
      <p:ext uri="{BB962C8B-B14F-4D97-AF65-F5344CB8AC3E}">
        <p14:creationId xmlns:p14="http://schemas.microsoft.com/office/powerpoint/2010/main" val="863424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35E9-6FE8-3E92-FE97-AA25F449F614}"/>
              </a:ext>
            </a:extLst>
          </p:cNvPr>
          <p:cNvSpPr>
            <a:spLocks noGrp="1"/>
          </p:cNvSpPr>
          <p:nvPr>
            <p:ph type="title"/>
          </p:nvPr>
        </p:nvSpPr>
        <p:spPr/>
        <p:txBody>
          <a:bodyPr/>
          <a:lstStyle/>
          <a:p>
            <a:r>
              <a:rPr lang="en-IN" b="0" i="0" dirty="0">
                <a:solidFill>
                  <a:srgbClr val="0070C0"/>
                </a:solidFill>
                <a:effectLst/>
                <a:latin typeface="Gotham Narrow A"/>
              </a:rPr>
              <a:t>Central Banks</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0D78B437-D98A-6DD1-7404-DE274F653EB2}"/>
              </a:ext>
            </a:extLst>
          </p:cNvPr>
          <p:cNvSpPr>
            <a:spLocks noGrp="1"/>
          </p:cNvSpPr>
          <p:nvPr>
            <p:ph idx="1"/>
          </p:nvPr>
        </p:nvSpPr>
        <p:spPr/>
        <p:txBody>
          <a:bodyPr/>
          <a:lstStyle/>
          <a:p>
            <a:r>
              <a:rPr lang="en-US" b="0" i="0" dirty="0">
                <a:solidFill>
                  <a:srgbClr val="333333"/>
                </a:solidFill>
                <a:effectLst/>
                <a:latin typeface="Gotham Narrow SSm A"/>
              </a:rPr>
              <a:t>Central banks are likely one of the most volatile sources for fundamental trading. The list of actions they can take is vast; </a:t>
            </a:r>
            <a:r>
              <a:rPr lang="en-US" b="0" i="0" dirty="0">
                <a:solidFill>
                  <a:schemeClr val="accent2">
                    <a:lumMod val="60000"/>
                    <a:lumOff val="40000"/>
                  </a:schemeClr>
                </a:solidFill>
                <a:effectLst/>
                <a:latin typeface="Gotham Narrow SSm A"/>
              </a:rPr>
              <a:t>they can raise interest rates, lower them (even into negative territory), keep them the same, suggest their stance will change soon, introduce non-traditional policies, intervene for themselves or others, or even revalue their currency. </a:t>
            </a:r>
            <a:r>
              <a:rPr lang="en-US" b="0" i="0" dirty="0">
                <a:solidFill>
                  <a:srgbClr val="333333"/>
                </a:solidFill>
                <a:effectLst/>
                <a:latin typeface="Gotham Narrow SSm A"/>
              </a:rPr>
              <a:t>Fundamental analysis of </a:t>
            </a:r>
            <a:r>
              <a:rPr lang="en-US" b="0" i="0" dirty="0">
                <a:solidFill>
                  <a:srgbClr val="FF0000"/>
                </a:solidFill>
                <a:effectLst/>
                <a:latin typeface="Gotham Narrow SSm A"/>
              </a:rPr>
              <a:t>central banks is often a process of poring through statements and speeches by central bankers along with attempting to think like them to predict their next move</a:t>
            </a:r>
            <a:endParaRPr lang="en-IN" dirty="0">
              <a:solidFill>
                <a:srgbClr val="FF0000"/>
              </a:solidFill>
            </a:endParaRPr>
          </a:p>
        </p:txBody>
      </p:sp>
    </p:spTree>
    <p:extLst>
      <p:ext uri="{BB962C8B-B14F-4D97-AF65-F5344CB8AC3E}">
        <p14:creationId xmlns:p14="http://schemas.microsoft.com/office/powerpoint/2010/main" val="197137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D98C-7E6C-D457-034D-DC8C67135C32}"/>
              </a:ext>
            </a:extLst>
          </p:cNvPr>
          <p:cNvSpPr>
            <a:spLocks noGrp="1"/>
          </p:cNvSpPr>
          <p:nvPr>
            <p:ph type="title"/>
          </p:nvPr>
        </p:nvSpPr>
        <p:spPr/>
        <p:txBody>
          <a:bodyPr/>
          <a:lstStyle/>
          <a:p>
            <a:r>
              <a:rPr lang="en-IN" b="0" i="0" dirty="0">
                <a:solidFill>
                  <a:schemeClr val="accent1">
                    <a:lumMod val="75000"/>
                  </a:schemeClr>
                </a:solidFill>
                <a:effectLst/>
                <a:latin typeface="Gotham Narrow A"/>
              </a:rPr>
              <a:t>Geopolitical Tensions</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98A92AD0-5B04-732E-9FF9-9DBA667F4658}"/>
              </a:ext>
            </a:extLst>
          </p:cNvPr>
          <p:cNvSpPr>
            <a:spLocks noGrp="1"/>
          </p:cNvSpPr>
          <p:nvPr>
            <p:ph idx="1"/>
          </p:nvPr>
        </p:nvSpPr>
        <p:spPr/>
        <p:txBody>
          <a:bodyPr/>
          <a:lstStyle/>
          <a:p>
            <a:r>
              <a:rPr lang="en-US" b="0" i="0" dirty="0">
                <a:solidFill>
                  <a:srgbClr val="333333"/>
                </a:solidFill>
                <a:effectLst/>
                <a:latin typeface="Gotham Narrow SSm A"/>
              </a:rPr>
              <a:t>some countries around the world don’t get along very nicely with each other or </a:t>
            </a:r>
            <a:r>
              <a:rPr lang="en-US" b="0" i="0" dirty="0">
                <a:solidFill>
                  <a:srgbClr val="00B050"/>
                </a:solidFill>
                <a:effectLst/>
                <a:latin typeface="Gotham Narrow SSm A"/>
              </a:rPr>
              <a:t>the global community and conflicts or wars are sometimes imminent. </a:t>
            </a:r>
            <a:r>
              <a:rPr lang="en-US" b="0" i="0" dirty="0">
                <a:solidFill>
                  <a:srgbClr val="FFC000"/>
                </a:solidFill>
                <a:effectLst/>
                <a:latin typeface="Gotham Narrow SSm A"/>
              </a:rPr>
              <a:t>These tensions or conflicts can have an adverse impact on tradable goods by changing the supply or even the demand for certain products. For instance, increased conflict in the Middle East can put a strain on the supply of oil which then makes the price increase. </a:t>
            </a:r>
            <a:r>
              <a:rPr lang="en-US" b="0" i="0" dirty="0">
                <a:solidFill>
                  <a:srgbClr val="00B0F0"/>
                </a:solidFill>
                <a:effectLst/>
                <a:latin typeface="Gotham Narrow SSm A"/>
              </a:rPr>
              <a:t>Conversely, a relative calm in that part of the world can decrease the price of oil as supply isn’t threatened.</a:t>
            </a:r>
            <a:r>
              <a:rPr lang="en-US" b="0" i="0" dirty="0">
                <a:solidFill>
                  <a:srgbClr val="333333"/>
                </a:solidFill>
                <a:effectLst/>
                <a:latin typeface="Gotham Narrow SSm A"/>
              </a:rPr>
              <a:t> Being able to properly predict how these events will conclude may be a way to get ahead of the market with your fundamental perspective.</a:t>
            </a:r>
            <a:endParaRPr lang="en-IN" dirty="0">
              <a:solidFill>
                <a:srgbClr val="FFC000"/>
              </a:solidFill>
            </a:endParaRPr>
          </a:p>
        </p:txBody>
      </p:sp>
    </p:spTree>
    <p:extLst>
      <p:ext uri="{BB962C8B-B14F-4D97-AF65-F5344CB8AC3E}">
        <p14:creationId xmlns:p14="http://schemas.microsoft.com/office/powerpoint/2010/main" val="1383183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A35B-52FF-9CC1-51B1-8EF94A2C8D3D}"/>
              </a:ext>
            </a:extLst>
          </p:cNvPr>
          <p:cNvSpPr>
            <a:spLocks noGrp="1"/>
          </p:cNvSpPr>
          <p:nvPr>
            <p:ph type="ctrTitle"/>
          </p:nvPr>
        </p:nvSpPr>
        <p:spPr/>
        <p:txBody>
          <a:bodyPr>
            <a:normAutofit fontScale="90000"/>
          </a:bodyPr>
          <a:lstStyle/>
          <a:p>
            <a:r>
              <a:rPr lang="en-IN" b="0" i="0" dirty="0">
                <a:solidFill>
                  <a:srgbClr val="111111"/>
                </a:solidFill>
                <a:effectLst/>
                <a:latin typeface="Gotham Narrow A"/>
              </a:rPr>
              <a:t>Key Economic Announcements</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1373A973-14A6-BFE2-158A-CE4670F0D943}"/>
              </a:ext>
            </a:extLst>
          </p:cNvPr>
          <p:cNvSpPr>
            <a:spLocks noGrp="1"/>
          </p:cNvSpPr>
          <p:nvPr>
            <p:ph type="subTitle" idx="1"/>
          </p:nvPr>
        </p:nvSpPr>
        <p:spPr/>
        <p:txBody>
          <a:bodyPr>
            <a:normAutofit/>
          </a:bodyPr>
          <a:lstStyle/>
          <a:p>
            <a:r>
              <a:rPr lang="en-US" b="0" i="0" dirty="0">
                <a:solidFill>
                  <a:srgbClr val="333333"/>
                </a:solidFill>
                <a:effectLst/>
                <a:latin typeface="Gotham Narrow SSm A"/>
              </a:rPr>
              <a:t>it is important to know which announcements are going to create the most impact and volatility so as to take advantage of their movements. Here are some of the most widely revered events and their meaning.</a:t>
            </a:r>
            <a:endParaRPr lang="en-IN" sz="3500" b="1" i="0" dirty="0">
              <a:solidFill>
                <a:srgbClr val="111111"/>
              </a:solidFill>
              <a:effectLst/>
              <a:latin typeface="Gotham Narrow A"/>
            </a:endParaRPr>
          </a:p>
          <a:p>
            <a:pPr marL="0" indent="0">
              <a:buNone/>
            </a:pPr>
            <a:endParaRPr lang="en-IN" sz="3500" b="1" i="0" dirty="0">
              <a:solidFill>
                <a:srgbClr val="111111"/>
              </a:solidFill>
              <a:effectLst/>
              <a:latin typeface="Gotham Narrow A"/>
            </a:endParaRPr>
          </a:p>
          <a:p>
            <a:pPr marL="0" indent="0">
              <a:buNone/>
            </a:pPr>
            <a:endParaRPr lang="en-IN" dirty="0"/>
          </a:p>
        </p:txBody>
      </p:sp>
    </p:spTree>
    <p:extLst>
      <p:ext uri="{BB962C8B-B14F-4D97-AF65-F5344CB8AC3E}">
        <p14:creationId xmlns:p14="http://schemas.microsoft.com/office/powerpoint/2010/main" val="3070122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DF94-2DB7-9E81-599E-EC13984757B6}"/>
              </a:ext>
            </a:extLst>
          </p:cNvPr>
          <p:cNvSpPr>
            <a:spLocks noGrp="1"/>
          </p:cNvSpPr>
          <p:nvPr>
            <p:ph type="ctrTitle"/>
          </p:nvPr>
        </p:nvSpPr>
        <p:spPr/>
        <p:txBody>
          <a:bodyPr/>
          <a:lstStyle/>
          <a:p>
            <a:r>
              <a:rPr lang="en-IN" b="0" i="0" dirty="0">
                <a:solidFill>
                  <a:srgbClr val="00B0F0"/>
                </a:solidFill>
                <a:effectLst/>
                <a:latin typeface="Gotham Narrow A"/>
              </a:rPr>
              <a:t>Employment</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7E8DBE60-B3E0-EB4A-3190-85B884F3064E}"/>
              </a:ext>
            </a:extLst>
          </p:cNvPr>
          <p:cNvSpPr>
            <a:spLocks noGrp="1"/>
          </p:cNvSpPr>
          <p:nvPr>
            <p:ph type="subTitle" idx="1"/>
          </p:nvPr>
        </p:nvSpPr>
        <p:spPr/>
        <p:txBody>
          <a:bodyPr>
            <a:normAutofit fontScale="85000" lnSpcReduction="20000"/>
          </a:bodyPr>
          <a:lstStyle/>
          <a:p>
            <a:r>
              <a:rPr lang="en-US" b="0" i="0" dirty="0">
                <a:solidFill>
                  <a:srgbClr val="C00000"/>
                </a:solidFill>
                <a:effectLst/>
                <a:latin typeface="Gotham Narrow SSm A"/>
              </a:rPr>
              <a:t>Whether we’re talking about Non-Farm Payrolls (NFP) in the US or Employment Change in Australia, economic announcements about jobs are an incredibly important measure of the growth or contraction of a particular region. </a:t>
            </a:r>
            <a:r>
              <a:rPr lang="en-US" b="0" i="0" dirty="0">
                <a:solidFill>
                  <a:srgbClr val="333333"/>
                </a:solidFill>
                <a:effectLst/>
                <a:latin typeface="Gotham Narrow SSm A"/>
              </a:rPr>
              <a:t>Many of the central banks around the world have “healthy employment” or some derivative of that as one of their mandates. </a:t>
            </a:r>
            <a:r>
              <a:rPr lang="en-US" b="0" i="0" dirty="0">
                <a:solidFill>
                  <a:srgbClr val="FFC000"/>
                </a:solidFill>
                <a:effectLst/>
                <a:latin typeface="Gotham Narrow SSm A"/>
              </a:rPr>
              <a:t>So if employment isn’t performing up to the level they would prefer, they could adjust their monetary policy to boost it, therefore influencing a variety of other factors as well.</a:t>
            </a:r>
            <a:endParaRPr lang="en-IN" dirty="0">
              <a:solidFill>
                <a:srgbClr val="FFC000"/>
              </a:solidFill>
            </a:endParaRPr>
          </a:p>
        </p:txBody>
      </p:sp>
    </p:spTree>
    <p:extLst>
      <p:ext uri="{BB962C8B-B14F-4D97-AF65-F5344CB8AC3E}">
        <p14:creationId xmlns:p14="http://schemas.microsoft.com/office/powerpoint/2010/main" val="490577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116608-1B5A-9DD2-132E-0B14259D6357}"/>
              </a:ext>
            </a:extLst>
          </p:cNvPr>
          <p:cNvPicPr>
            <a:picLocks noChangeAspect="1"/>
          </p:cNvPicPr>
          <p:nvPr/>
        </p:nvPicPr>
        <p:blipFill rotWithShape="1">
          <a:blip r:embed="rId2">
            <a:extLst>
              <a:ext uri="{28A0092B-C50C-407E-A947-70E740481C1C}">
                <a14:useLocalDpi xmlns:a14="http://schemas.microsoft.com/office/drawing/2010/main" val="0"/>
              </a:ext>
            </a:extLst>
          </a:blip>
          <a:srcRect t="15699" r="7822" b="14480"/>
          <a:stretch/>
        </p:blipFill>
        <p:spPr>
          <a:xfrm rot="10800000">
            <a:off x="53747" y="0"/>
            <a:ext cx="12138248" cy="6858000"/>
          </a:xfrm>
          <a:prstGeom prst="rect">
            <a:avLst/>
          </a:prstGeom>
        </p:spPr>
      </p:pic>
    </p:spTree>
    <p:extLst>
      <p:ext uri="{BB962C8B-B14F-4D97-AF65-F5344CB8AC3E}">
        <p14:creationId xmlns:p14="http://schemas.microsoft.com/office/powerpoint/2010/main" val="128078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412B-53A8-392C-DC67-5E0146C0D9FE}"/>
              </a:ext>
            </a:extLst>
          </p:cNvPr>
          <p:cNvSpPr>
            <a:spLocks noGrp="1"/>
          </p:cNvSpPr>
          <p:nvPr>
            <p:ph type="title"/>
          </p:nvPr>
        </p:nvSpPr>
        <p:spPr/>
        <p:txBody>
          <a:bodyPr/>
          <a:lstStyle/>
          <a:p>
            <a:r>
              <a:rPr lang="en-IN" b="0" i="0" dirty="0">
                <a:solidFill>
                  <a:schemeClr val="accent1">
                    <a:lumMod val="75000"/>
                  </a:schemeClr>
                </a:solidFill>
                <a:effectLst/>
                <a:latin typeface="Gotham Narrow A"/>
              </a:rPr>
              <a:t>Consumer Price Inflation (CPI)</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A47A817E-AA6B-7C80-7D4D-25469468ECBE}"/>
              </a:ext>
            </a:extLst>
          </p:cNvPr>
          <p:cNvSpPr>
            <a:spLocks noGrp="1"/>
          </p:cNvSpPr>
          <p:nvPr>
            <p:ph idx="1"/>
          </p:nvPr>
        </p:nvSpPr>
        <p:spPr/>
        <p:txBody>
          <a:bodyPr/>
          <a:lstStyle/>
          <a:p>
            <a:r>
              <a:rPr lang="en-US" b="0" i="0" dirty="0">
                <a:solidFill>
                  <a:srgbClr val="333333"/>
                </a:solidFill>
                <a:effectLst/>
                <a:latin typeface="Gotham Narrow SSm A"/>
              </a:rPr>
              <a:t>Almost always lumped in with employment on the mandates of central banks around the world is “price stability.” </a:t>
            </a:r>
            <a:r>
              <a:rPr lang="en-US" b="0" i="0" dirty="0">
                <a:solidFill>
                  <a:srgbClr val="FFC000"/>
                </a:solidFill>
                <a:effectLst/>
                <a:latin typeface="Gotham Narrow SSm A"/>
              </a:rPr>
              <a:t>While there are plenty of measures for inflation including Producer Price Index (PPI), Import/Export Prices, Food Price Index (FPI), Retail Price Index (RPI), Wholesale Price Index (WPI),</a:t>
            </a:r>
            <a:r>
              <a:rPr lang="en-US" b="0" i="0" dirty="0">
                <a:solidFill>
                  <a:srgbClr val="333333"/>
                </a:solidFill>
                <a:effectLst/>
                <a:latin typeface="Gotham Narrow SSm A"/>
              </a:rPr>
              <a:t> among others, </a:t>
            </a:r>
            <a:r>
              <a:rPr lang="en-US" b="0" i="0" dirty="0">
                <a:solidFill>
                  <a:srgbClr val="C00000"/>
                </a:solidFill>
                <a:effectLst/>
                <a:latin typeface="Gotham Narrow SSm A"/>
              </a:rPr>
              <a:t>the CPI is usually the most respected due to its proximity to the consumer. Most developed economies prefer their CPI to be around 1%-3%.</a:t>
            </a:r>
            <a:endParaRPr lang="en-IN" dirty="0">
              <a:solidFill>
                <a:srgbClr val="C00000"/>
              </a:solidFill>
            </a:endParaRPr>
          </a:p>
        </p:txBody>
      </p:sp>
    </p:spTree>
    <p:extLst>
      <p:ext uri="{BB962C8B-B14F-4D97-AF65-F5344CB8AC3E}">
        <p14:creationId xmlns:p14="http://schemas.microsoft.com/office/powerpoint/2010/main" val="46457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833027-2F7C-FD40-7594-22718EEBA95F}"/>
              </a:ext>
            </a:extLst>
          </p:cNvPr>
          <p:cNvSpPr>
            <a:spLocks noGrp="1"/>
          </p:cNvSpPr>
          <p:nvPr>
            <p:ph type="title"/>
          </p:nvPr>
        </p:nvSpPr>
        <p:spPr>
          <a:xfrm>
            <a:off x="838200" y="365125"/>
            <a:ext cx="10515600" cy="6084836"/>
          </a:xfrm>
        </p:spPr>
        <p:txBody>
          <a:bodyPr>
            <a:normAutofit/>
          </a:bodyPr>
          <a:lstStyle/>
          <a:p>
            <a:pPr algn="ctr"/>
            <a:r>
              <a:rPr lang="en-US" sz="9600" dirty="0">
                <a:solidFill>
                  <a:schemeClr val="accent1">
                    <a:lumMod val="75000"/>
                  </a:schemeClr>
                </a:solidFill>
              </a:rPr>
              <a:t>Central Banks</a:t>
            </a:r>
            <a:endParaRPr lang="en-IN" sz="9600" dirty="0">
              <a:solidFill>
                <a:schemeClr val="accent1">
                  <a:lumMod val="75000"/>
                </a:schemeClr>
              </a:solidFill>
            </a:endParaRPr>
          </a:p>
        </p:txBody>
      </p:sp>
    </p:spTree>
    <p:extLst>
      <p:ext uri="{BB962C8B-B14F-4D97-AF65-F5344CB8AC3E}">
        <p14:creationId xmlns:p14="http://schemas.microsoft.com/office/powerpoint/2010/main" val="2376565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E370-BDFC-26C0-3037-21D0F24D9851}"/>
              </a:ext>
            </a:extLst>
          </p:cNvPr>
          <p:cNvSpPr>
            <a:spLocks noGrp="1"/>
          </p:cNvSpPr>
          <p:nvPr>
            <p:ph type="title"/>
          </p:nvPr>
        </p:nvSpPr>
        <p:spPr/>
        <p:txBody>
          <a:bodyPr/>
          <a:lstStyle/>
          <a:p>
            <a:r>
              <a:rPr lang="en-IN" b="0" i="0" dirty="0">
                <a:solidFill>
                  <a:schemeClr val="accent1">
                    <a:lumMod val="75000"/>
                  </a:schemeClr>
                </a:solidFill>
                <a:effectLst/>
                <a:latin typeface="Gotham Narrow A"/>
              </a:rPr>
              <a:t>Central Bank Meetings</a:t>
            </a:r>
          </a:p>
        </p:txBody>
      </p:sp>
      <p:sp>
        <p:nvSpPr>
          <p:cNvPr id="3" name="Content Placeholder 2">
            <a:extLst>
              <a:ext uri="{FF2B5EF4-FFF2-40B4-BE49-F238E27FC236}">
                <a16:creationId xmlns:a16="http://schemas.microsoft.com/office/drawing/2014/main" id="{00259F58-C9B0-8CBE-1B89-24F4F0B06D04}"/>
              </a:ext>
            </a:extLst>
          </p:cNvPr>
          <p:cNvSpPr>
            <a:spLocks noGrp="1"/>
          </p:cNvSpPr>
          <p:nvPr>
            <p:ph idx="1"/>
          </p:nvPr>
        </p:nvSpPr>
        <p:spPr/>
        <p:txBody>
          <a:bodyPr/>
          <a:lstStyle/>
          <a:p>
            <a:r>
              <a:rPr lang="en-US" b="0" i="0" dirty="0">
                <a:solidFill>
                  <a:srgbClr val="333333"/>
                </a:solidFill>
                <a:effectLst/>
                <a:latin typeface="Gotham Narrow SSm A"/>
              </a:rPr>
              <a:t>One of the reasons we watch other economic announcements so diligently is to try and predict what </a:t>
            </a:r>
            <a:r>
              <a:rPr lang="en-US" b="0" i="0" dirty="0">
                <a:solidFill>
                  <a:srgbClr val="C00000"/>
                </a:solidFill>
                <a:effectLst/>
                <a:latin typeface="Gotham Narrow SSm A"/>
              </a:rPr>
              <a:t>the central banks will be doing with their future monetary policy. </a:t>
            </a:r>
            <a:r>
              <a:rPr lang="en-US" b="0" i="0" dirty="0">
                <a:solidFill>
                  <a:srgbClr val="333333"/>
                </a:solidFill>
                <a:effectLst/>
                <a:latin typeface="Gotham Narrow SSm A"/>
              </a:rPr>
              <a:t>Therefore it only makes sense that we play close attention to </a:t>
            </a:r>
            <a:r>
              <a:rPr lang="en-US" b="0" i="0" dirty="0">
                <a:solidFill>
                  <a:srgbClr val="92D050"/>
                </a:solidFill>
                <a:effectLst/>
                <a:latin typeface="Gotham Narrow SSm A"/>
              </a:rPr>
              <a:t>what they actually do when they make their decisions as well. Interest rate hikes or cuts, forward guidance on future policy, or even introduction of unconventional measures are things we have come to expect from these meetings and their effects are both immediate and long lasting</a:t>
            </a:r>
            <a:endParaRPr lang="en-IN" dirty="0">
              <a:solidFill>
                <a:srgbClr val="92D050"/>
              </a:solidFill>
            </a:endParaRPr>
          </a:p>
        </p:txBody>
      </p:sp>
    </p:spTree>
    <p:extLst>
      <p:ext uri="{BB962C8B-B14F-4D97-AF65-F5344CB8AC3E}">
        <p14:creationId xmlns:p14="http://schemas.microsoft.com/office/powerpoint/2010/main" val="64143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45D9-71F2-2973-A7AF-2166598BD2EB}"/>
              </a:ext>
            </a:extLst>
          </p:cNvPr>
          <p:cNvSpPr>
            <a:spLocks noGrp="1"/>
          </p:cNvSpPr>
          <p:nvPr>
            <p:ph type="title"/>
          </p:nvPr>
        </p:nvSpPr>
        <p:spPr/>
        <p:txBody>
          <a:bodyPr/>
          <a:lstStyle/>
          <a:p>
            <a:r>
              <a:rPr lang="en-IN" b="0" i="0">
                <a:solidFill>
                  <a:srgbClr val="111111"/>
                </a:solidFill>
                <a:effectLst/>
                <a:latin typeface="Gotham Narrow A"/>
              </a:rPr>
              <a:t>Central Banks</a:t>
            </a:r>
          </a:p>
        </p:txBody>
      </p:sp>
      <p:sp>
        <p:nvSpPr>
          <p:cNvPr id="3" name="Content Placeholder 2">
            <a:extLst>
              <a:ext uri="{FF2B5EF4-FFF2-40B4-BE49-F238E27FC236}">
                <a16:creationId xmlns:a16="http://schemas.microsoft.com/office/drawing/2014/main" id="{A2D47A18-A692-CC7B-C7D5-CCFA3CA0105B}"/>
              </a:ext>
            </a:extLst>
          </p:cNvPr>
          <p:cNvSpPr>
            <a:spLocks noGrp="1"/>
          </p:cNvSpPr>
          <p:nvPr>
            <p:ph idx="1"/>
          </p:nvPr>
        </p:nvSpPr>
        <p:spPr/>
        <p:txBody>
          <a:bodyPr>
            <a:normAutofit fontScale="77500" lnSpcReduction="20000"/>
          </a:bodyPr>
          <a:lstStyle/>
          <a:p>
            <a:r>
              <a:rPr lang="en-US" b="0" i="0" dirty="0">
                <a:solidFill>
                  <a:srgbClr val="333333"/>
                </a:solidFill>
                <a:effectLst/>
                <a:latin typeface="Gotham Narrow SSm A"/>
              </a:rPr>
              <a:t>Central Banks are responsible for overseeing the monetary system for a nation (or group of nations); however, central banks have a range of responsibilities, from overseeing monetary policy to implementing specific goals such as currency stability, low inflation and full employment.</a:t>
            </a:r>
          </a:p>
          <a:p>
            <a:pPr algn="l"/>
            <a:r>
              <a:rPr lang="en-US" b="0" i="0" dirty="0">
                <a:solidFill>
                  <a:srgbClr val="333333"/>
                </a:solidFill>
                <a:effectLst/>
                <a:latin typeface="Gotham Narrow SSm A"/>
              </a:rPr>
              <a:t>There are eight major central banks today:</a:t>
            </a:r>
          </a:p>
          <a:p>
            <a:pPr algn="l">
              <a:buFont typeface="+mj-lt"/>
              <a:buAutoNum type="arabicPeriod"/>
            </a:pPr>
            <a:r>
              <a:rPr lang="en-US" b="0" i="0" dirty="0">
                <a:solidFill>
                  <a:srgbClr val="333333"/>
                </a:solidFill>
                <a:effectLst/>
                <a:latin typeface="Gotham Narrow SSm A"/>
              </a:rPr>
              <a:t>US Federal Reserve Bank (US)</a:t>
            </a:r>
          </a:p>
          <a:p>
            <a:pPr algn="l">
              <a:buFont typeface="+mj-lt"/>
              <a:buAutoNum type="arabicPeriod"/>
            </a:pPr>
            <a:r>
              <a:rPr lang="en-US" b="0" i="0" dirty="0">
                <a:solidFill>
                  <a:srgbClr val="333333"/>
                </a:solidFill>
                <a:effectLst/>
                <a:latin typeface="Gotham Narrow SSm A"/>
              </a:rPr>
              <a:t>European Central Bank (EUR)</a:t>
            </a:r>
          </a:p>
          <a:p>
            <a:pPr algn="l">
              <a:buFont typeface="+mj-lt"/>
              <a:buAutoNum type="arabicPeriod"/>
            </a:pPr>
            <a:r>
              <a:rPr lang="en-US" b="0" i="0" dirty="0">
                <a:solidFill>
                  <a:srgbClr val="333333"/>
                </a:solidFill>
                <a:effectLst/>
                <a:latin typeface="Gotham Narrow SSm A"/>
              </a:rPr>
              <a:t>Bank of England (GBP)</a:t>
            </a:r>
          </a:p>
          <a:p>
            <a:pPr algn="l">
              <a:buFont typeface="+mj-lt"/>
              <a:buAutoNum type="arabicPeriod"/>
            </a:pPr>
            <a:r>
              <a:rPr lang="en-US" b="0" i="0" dirty="0">
                <a:solidFill>
                  <a:srgbClr val="333333"/>
                </a:solidFill>
                <a:effectLst/>
                <a:latin typeface="Gotham Narrow SSm A"/>
              </a:rPr>
              <a:t>Bank of Japan (JPY)</a:t>
            </a:r>
          </a:p>
          <a:p>
            <a:pPr algn="l">
              <a:buFont typeface="+mj-lt"/>
              <a:buAutoNum type="arabicPeriod"/>
            </a:pPr>
            <a:r>
              <a:rPr lang="en-US" b="0" i="0" dirty="0">
                <a:solidFill>
                  <a:srgbClr val="333333"/>
                </a:solidFill>
                <a:effectLst/>
                <a:latin typeface="Gotham Narrow SSm A"/>
              </a:rPr>
              <a:t>Swiss National Bank (CHF)</a:t>
            </a:r>
          </a:p>
          <a:p>
            <a:pPr algn="l">
              <a:buFont typeface="+mj-lt"/>
              <a:buAutoNum type="arabicPeriod"/>
            </a:pPr>
            <a:r>
              <a:rPr lang="en-US" b="0" i="0" dirty="0">
                <a:solidFill>
                  <a:srgbClr val="333333"/>
                </a:solidFill>
                <a:effectLst/>
                <a:latin typeface="Gotham Narrow SSm A"/>
              </a:rPr>
              <a:t>Bank of Canada (CAD)</a:t>
            </a:r>
          </a:p>
          <a:p>
            <a:pPr algn="l">
              <a:buFont typeface="+mj-lt"/>
              <a:buAutoNum type="arabicPeriod"/>
            </a:pPr>
            <a:r>
              <a:rPr lang="en-US" b="0" i="0" dirty="0">
                <a:solidFill>
                  <a:srgbClr val="333333"/>
                </a:solidFill>
                <a:effectLst/>
                <a:latin typeface="Gotham Narrow SSm A"/>
              </a:rPr>
              <a:t>Reserve Bank of Australia (AUD)</a:t>
            </a:r>
          </a:p>
          <a:p>
            <a:pPr algn="l">
              <a:buFont typeface="+mj-lt"/>
              <a:buAutoNum type="arabicPeriod"/>
            </a:pPr>
            <a:r>
              <a:rPr lang="en-US" b="0" i="0" dirty="0">
                <a:solidFill>
                  <a:srgbClr val="333333"/>
                </a:solidFill>
                <a:effectLst/>
                <a:latin typeface="Gotham Narrow SSm A"/>
              </a:rPr>
              <a:t>Reserve Bank of New Zealand (NZD)</a:t>
            </a:r>
          </a:p>
          <a:p>
            <a:endParaRPr lang="en-IN" dirty="0"/>
          </a:p>
        </p:txBody>
      </p:sp>
    </p:spTree>
    <p:extLst>
      <p:ext uri="{BB962C8B-B14F-4D97-AF65-F5344CB8AC3E}">
        <p14:creationId xmlns:p14="http://schemas.microsoft.com/office/powerpoint/2010/main" val="2090138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B23B-3F6D-6720-BD00-748641B816B6}"/>
              </a:ext>
            </a:extLst>
          </p:cNvPr>
          <p:cNvSpPr>
            <a:spLocks noGrp="1"/>
          </p:cNvSpPr>
          <p:nvPr>
            <p:ph type="title"/>
          </p:nvPr>
        </p:nvSpPr>
        <p:spPr>
          <a:xfrm>
            <a:off x="62345" y="0"/>
            <a:ext cx="10515600" cy="1325563"/>
          </a:xfrm>
        </p:spPr>
        <p:txBody>
          <a:bodyPr/>
          <a:lstStyle/>
          <a:p>
            <a:r>
              <a:rPr lang="en-US" b="0" i="0" dirty="0">
                <a:solidFill>
                  <a:srgbClr val="111111"/>
                </a:solidFill>
                <a:effectLst/>
                <a:latin typeface="Gotham Narrow A"/>
              </a:rPr>
              <a:t>Central Banks and Interest Rates</a:t>
            </a:r>
          </a:p>
        </p:txBody>
      </p:sp>
      <p:sp>
        <p:nvSpPr>
          <p:cNvPr id="9" name="Content Placeholder 8">
            <a:extLst>
              <a:ext uri="{FF2B5EF4-FFF2-40B4-BE49-F238E27FC236}">
                <a16:creationId xmlns:a16="http://schemas.microsoft.com/office/drawing/2014/main" id="{39732E02-59C0-627E-FB69-E1B3AF7CCAE0}"/>
              </a:ext>
            </a:extLst>
          </p:cNvPr>
          <p:cNvSpPr txBox="1">
            <a:spLocks noGrp="1"/>
          </p:cNvSpPr>
          <p:nvPr>
            <p:ph idx="1"/>
          </p:nvPr>
        </p:nvSpPr>
        <p:spPr>
          <a:xfrm>
            <a:off x="0" y="997867"/>
            <a:ext cx="11113071" cy="1662205"/>
          </a:xfrm>
          <a:prstGeom prst="rect">
            <a:avLst/>
          </a:prstGeom>
          <a:noFill/>
        </p:spPr>
        <p:txBody>
          <a:bodyPr wrap="square">
            <a:spAutoFit/>
          </a:bodyPr>
          <a:lstStyle/>
          <a:p>
            <a:pPr algn="l"/>
            <a:r>
              <a:rPr lang="en-US" b="0" i="0" dirty="0">
                <a:solidFill>
                  <a:srgbClr val="333333"/>
                </a:solidFill>
                <a:effectLst/>
                <a:latin typeface="Gotham Narrow SSm A"/>
              </a:rPr>
              <a:t>The balancing act of stable employment and prices is a tricky one, and the main mechanism a central bank has to regulate these levels is interest rates. Interest rates are a primary influencer of investment flows.</a:t>
            </a:r>
          </a:p>
        </p:txBody>
      </p:sp>
      <p:sp>
        <p:nvSpPr>
          <p:cNvPr id="11" name="AutoShape 4" descr="Central Banks">
            <a:extLst>
              <a:ext uri="{FF2B5EF4-FFF2-40B4-BE49-F238E27FC236}">
                <a16:creationId xmlns:a16="http://schemas.microsoft.com/office/drawing/2014/main" id="{95F13023-5161-521C-4D3B-3B4A436E8A93}"/>
              </a:ext>
            </a:extLst>
          </p:cNvPr>
          <p:cNvSpPr>
            <a:spLocks noChangeAspect="1" noChangeArrowheads="1"/>
          </p:cNvSpPr>
          <p:nvPr/>
        </p:nvSpPr>
        <p:spPr bwMode="auto">
          <a:xfrm>
            <a:off x="5943600" y="3276600"/>
            <a:ext cx="322118" cy="3221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Graphic 12">
            <a:extLst>
              <a:ext uri="{FF2B5EF4-FFF2-40B4-BE49-F238E27FC236}">
                <a16:creationId xmlns:a16="http://schemas.microsoft.com/office/drawing/2014/main" id="{88D5D638-5CA5-D923-D9ED-EE7F827FBA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3381" y="2223655"/>
            <a:ext cx="8003636" cy="4634345"/>
          </a:xfrm>
          <a:prstGeom prst="rect">
            <a:avLst/>
          </a:prstGeom>
        </p:spPr>
      </p:pic>
    </p:spTree>
    <p:extLst>
      <p:ext uri="{BB962C8B-B14F-4D97-AF65-F5344CB8AC3E}">
        <p14:creationId xmlns:p14="http://schemas.microsoft.com/office/powerpoint/2010/main" val="1008874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entral Banks">
            <a:extLst>
              <a:ext uri="{FF2B5EF4-FFF2-40B4-BE49-F238E27FC236}">
                <a16:creationId xmlns:a16="http://schemas.microsoft.com/office/drawing/2014/main" id="{8D16D393-4F46-A127-C787-A4408F437F67}"/>
              </a:ext>
            </a:extLst>
          </p:cNvPr>
          <p:cNvSpPr>
            <a:spLocks noChangeAspect="1" noChangeArrowheads="1"/>
          </p:cNvSpPr>
          <p:nvPr/>
        </p:nvSpPr>
        <p:spPr bwMode="auto">
          <a:xfrm>
            <a:off x="5943599" y="3276599"/>
            <a:ext cx="3190009" cy="31900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itle 4">
            <a:extLst>
              <a:ext uri="{FF2B5EF4-FFF2-40B4-BE49-F238E27FC236}">
                <a16:creationId xmlns:a16="http://schemas.microsoft.com/office/drawing/2014/main" id="{CD336915-4BF5-27A8-A739-90AE95911918}"/>
              </a:ext>
            </a:extLst>
          </p:cNvPr>
          <p:cNvSpPr>
            <a:spLocks noGrp="1"/>
          </p:cNvSpPr>
          <p:nvPr>
            <p:ph type="ctrTitle"/>
          </p:nvPr>
        </p:nvSpPr>
        <p:spPr/>
        <p:txBody>
          <a:bodyPr>
            <a:normAutofit/>
          </a:bodyPr>
          <a:lstStyle/>
          <a:p>
            <a:r>
              <a:rPr lang="en-IN" b="1" i="0" dirty="0">
                <a:solidFill>
                  <a:srgbClr val="12225C"/>
                </a:solidFill>
                <a:effectLst/>
                <a:latin typeface="Poppins" panose="00000500000000000000" pitchFamily="2" charset="0"/>
              </a:rPr>
              <a:t>High interest rates</a:t>
            </a:r>
            <a:br>
              <a:rPr lang="en-IN" b="1" i="0" dirty="0">
                <a:solidFill>
                  <a:srgbClr val="12225C"/>
                </a:solidFill>
                <a:effectLst/>
                <a:latin typeface="Poppins" panose="00000500000000000000" pitchFamily="2" charset="0"/>
              </a:rPr>
            </a:br>
            <a:endParaRPr lang="en-IN" dirty="0"/>
          </a:p>
        </p:txBody>
      </p:sp>
      <p:sp>
        <p:nvSpPr>
          <p:cNvPr id="6" name="Subtitle 5">
            <a:extLst>
              <a:ext uri="{FF2B5EF4-FFF2-40B4-BE49-F238E27FC236}">
                <a16:creationId xmlns:a16="http://schemas.microsoft.com/office/drawing/2014/main" id="{AF73CD65-F627-91DB-EC13-1FC1F877BDFD}"/>
              </a:ext>
            </a:extLst>
          </p:cNvPr>
          <p:cNvSpPr>
            <a:spLocks noGrp="1"/>
          </p:cNvSpPr>
          <p:nvPr>
            <p:ph type="subTitle" idx="1"/>
          </p:nvPr>
        </p:nvSpPr>
        <p:spPr>
          <a:xfrm>
            <a:off x="1238865" y="2870199"/>
            <a:ext cx="9645445" cy="2793999"/>
          </a:xfrm>
        </p:spPr>
        <p:txBody>
          <a:bodyPr>
            <a:normAutofit fontScale="92500" lnSpcReduction="10000"/>
          </a:bodyPr>
          <a:lstStyle/>
          <a:p>
            <a:pPr algn="l" fontAlgn="base"/>
            <a:r>
              <a:rPr lang="en-US" b="0" i="0" dirty="0">
                <a:solidFill>
                  <a:srgbClr val="000000"/>
                </a:solidFill>
                <a:effectLst/>
                <a:latin typeface="Poppins" panose="00000500000000000000" pitchFamily="2" charset="0"/>
              </a:rPr>
              <a:t>In this environment, high interest rates will encourage banks to hold on to their money. Why? Because they can earn a good return by keeping it with the central bank, where they know it is safe. So they will in turn charge higher interest on loans – as they present a relatively higher risk.</a:t>
            </a:r>
          </a:p>
          <a:p>
            <a:pPr algn="l" fontAlgn="base"/>
            <a:r>
              <a:rPr lang="en-US" b="0" i="0" dirty="0">
                <a:solidFill>
                  <a:srgbClr val="000000"/>
                </a:solidFill>
                <a:effectLst/>
                <a:latin typeface="Poppins" panose="00000500000000000000" pitchFamily="2" charset="0"/>
              </a:rPr>
              <a:t>This makes it more difficult and expensive to borrow money. Small businesses may keep their purse strings tight, and prospective homebuyers may be priced out of mortgages. Spending remains low overall and the economy continues to struggle.</a:t>
            </a:r>
          </a:p>
          <a:p>
            <a:endParaRPr lang="en-IN" dirty="0"/>
          </a:p>
        </p:txBody>
      </p:sp>
    </p:spTree>
    <p:extLst>
      <p:ext uri="{BB962C8B-B14F-4D97-AF65-F5344CB8AC3E}">
        <p14:creationId xmlns:p14="http://schemas.microsoft.com/office/powerpoint/2010/main" val="827671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7DD3-C680-2475-8E1E-971D0615F9A2}"/>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Low interest rates</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D0955F93-AFAF-4627-A976-D51F2BEBA122}"/>
              </a:ext>
            </a:extLst>
          </p:cNvPr>
          <p:cNvSpPr>
            <a:spLocks noGrp="1"/>
          </p:cNvSpPr>
          <p:nvPr>
            <p:ph idx="1"/>
          </p:nvPr>
        </p:nvSpPr>
        <p:spPr/>
        <p:txBody>
          <a:bodyPr>
            <a:normAutofit fontScale="92500"/>
          </a:bodyPr>
          <a:lstStyle/>
          <a:p>
            <a:pPr algn="l" fontAlgn="base"/>
            <a:r>
              <a:rPr lang="en-US" b="0" i="0" dirty="0">
                <a:solidFill>
                  <a:srgbClr val="000000"/>
                </a:solidFill>
                <a:effectLst/>
                <a:latin typeface="Poppins" panose="00000500000000000000" pitchFamily="2" charset="0"/>
              </a:rPr>
              <a:t>However, if the Federal Reserve (the Fed) reduces interest rates, holding on to capital looks a lot less compelling. Banks can no longer make much return from keeping money with the Fed, but they can borrow it at a low cost.</a:t>
            </a:r>
          </a:p>
          <a:p>
            <a:pPr algn="l" fontAlgn="base"/>
            <a:r>
              <a:rPr lang="en-US" b="0" i="0" dirty="0">
                <a:solidFill>
                  <a:srgbClr val="000000"/>
                </a:solidFill>
                <a:effectLst/>
                <a:latin typeface="Poppins" panose="00000500000000000000" pitchFamily="2" charset="0"/>
              </a:rPr>
              <a:t>That means they can offer low interest rates on loans to businesses and individuals. These loans are now worth the risk, because there isn't a safer option readily available.</a:t>
            </a:r>
          </a:p>
          <a:p>
            <a:pPr algn="l" fontAlgn="base"/>
            <a:r>
              <a:rPr lang="en-US" b="0" i="0" dirty="0">
                <a:solidFill>
                  <a:srgbClr val="000000"/>
                </a:solidFill>
                <a:effectLst/>
                <a:latin typeface="Poppins" panose="00000500000000000000" pitchFamily="2" charset="0"/>
              </a:rPr>
              <a:t>With more access to cash and lower rates on their savings accounts, those businesses and individuals are encouraged to spend and invest. The higher spending kickstarts the economy into growth.</a:t>
            </a:r>
          </a:p>
          <a:p>
            <a:endParaRPr lang="en-IN" dirty="0"/>
          </a:p>
        </p:txBody>
      </p:sp>
    </p:spTree>
    <p:extLst>
      <p:ext uri="{BB962C8B-B14F-4D97-AF65-F5344CB8AC3E}">
        <p14:creationId xmlns:p14="http://schemas.microsoft.com/office/powerpoint/2010/main" val="1221236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1212-11B4-4144-2DB3-800DC44277DB}"/>
              </a:ext>
            </a:extLst>
          </p:cNvPr>
          <p:cNvSpPr>
            <a:spLocks noGrp="1"/>
          </p:cNvSpPr>
          <p:nvPr>
            <p:ph type="title"/>
          </p:nvPr>
        </p:nvSpPr>
        <p:spPr>
          <a:xfrm>
            <a:off x="0" y="79990"/>
            <a:ext cx="10515600" cy="952398"/>
          </a:xfrm>
        </p:spPr>
        <p:txBody>
          <a:bodyPr>
            <a:normAutofit fontScale="90000"/>
          </a:bodyPr>
          <a:lstStyle/>
          <a:p>
            <a:r>
              <a:rPr lang="en-IN" b="1" i="0" dirty="0">
                <a:solidFill>
                  <a:srgbClr val="12225C"/>
                </a:solidFill>
                <a:effectLst/>
                <a:latin typeface="Poppins" panose="00000500000000000000" pitchFamily="2" charset="0"/>
              </a:rPr>
              <a:t>Central bank meetings</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BE91A20E-A195-DD1E-EA25-BB3AF5AFB2ED}"/>
              </a:ext>
            </a:extLst>
          </p:cNvPr>
          <p:cNvSpPr>
            <a:spLocks noGrp="1"/>
          </p:cNvSpPr>
          <p:nvPr>
            <p:ph idx="4294967295"/>
          </p:nvPr>
        </p:nvSpPr>
        <p:spPr>
          <a:xfrm>
            <a:off x="0" y="556188"/>
            <a:ext cx="12192000" cy="6221822"/>
          </a:xfrm>
        </p:spPr>
        <p:txBody>
          <a:bodyPr>
            <a:normAutofit fontScale="92500" lnSpcReduction="10000"/>
          </a:bodyPr>
          <a:lstStyle/>
          <a:p>
            <a:r>
              <a:rPr lang="en-US" b="0" i="0" dirty="0">
                <a:solidFill>
                  <a:srgbClr val="FF0000"/>
                </a:solidFill>
                <a:effectLst/>
                <a:latin typeface="Poppins" panose="00000500000000000000" pitchFamily="2" charset="0"/>
              </a:rPr>
              <a:t>Each central bank will have its own regular meetings. For example, the Federal Open Market Committee (FOMC), which sets monetary policy for the Federal Reserve, usually meets eight times a year.</a:t>
            </a:r>
          </a:p>
          <a:p>
            <a:r>
              <a:rPr lang="en-US" b="0" i="0" dirty="0">
                <a:solidFill>
                  <a:srgbClr val="FF9966"/>
                </a:solidFill>
                <a:effectLst/>
                <a:latin typeface="Poppins" panose="00000500000000000000" pitchFamily="2" charset="0"/>
              </a:rPr>
              <a:t>Traders will watch for any announcements from each meeting, such as rate hikes or cuts, forward guidance on future policy, or any other new monetary measures (such as quantitative easing).</a:t>
            </a:r>
          </a:p>
          <a:p>
            <a:pPr algn="l" fontAlgn="base"/>
            <a:r>
              <a:rPr lang="en-US" b="0" i="0" dirty="0">
                <a:solidFill>
                  <a:srgbClr val="000000"/>
                </a:solidFill>
                <a:effectLst/>
                <a:latin typeface="Poppins" panose="00000500000000000000" pitchFamily="2" charset="0"/>
              </a:rPr>
              <a:t>However, traders and investors usually won’t just wait until an official rate announcement before taking a position. Instead, they will scour multiple sources for any clues as to what a central bank might do.</a:t>
            </a:r>
          </a:p>
          <a:p>
            <a:pPr algn="l" fontAlgn="base"/>
            <a:r>
              <a:rPr lang="en-US" b="0" i="0" dirty="0">
                <a:solidFill>
                  <a:srgbClr val="000000"/>
                </a:solidFill>
                <a:effectLst/>
                <a:latin typeface="Poppins" panose="00000500000000000000" pitchFamily="2" charset="0"/>
              </a:rPr>
              <a:t>Central banks pay a lot of attention to various economic indicators when deciding their next course of action. Traders will also pore over these releases and attempt to anticipate what is about to happen.</a:t>
            </a:r>
          </a:p>
          <a:p>
            <a:pPr algn="l" fontAlgn="base"/>
            <a:r>
              <a:rPr lang="en-US" b="0" i="0" dirty="0">
                <a:solidFill>
                  <a:srgbClr val="000000"/>
                </a:solidFill>
                <a:effectLst/>
                <a:latin typeface="Poppins" panose="00000500000000000000" pitchFamily="2" charset="0"/>
              </a:rPr>
              <a:t>They'll also pay attention to the key staff at a central bank, to ascertain whether important decision makers are </a:t>
            </a:r>
            <a:r>
              <a:rPr lang="en-US" b="1" i="0" dirty="0">
                <a:solidFill>
                  <a:srgbClr val="000000"/>
                </a:solidFill>
                <a:effectLst/>
                <a:latin typeface="inherit"/>
              </a:rPr>
              <a:t>hawks</a:t>
            </a:r>
            <a:r>
              <a:rPr lang="en-US" b="0" i="0" dirty="0">
                <a:solidFill>
                  <a:srgbClr val="000000"/>
                </a:solidFill>
                <a:effectLst/>
                <a:latin typeface="Poppins" panose="00000500000000000000" pitchFamily="2" charset="0"/>
              </a:rPr>
              <a:t> or </a:t>
            </a:r>
            <a:r>
              <a:rPr lang="en-US" b="1" i="0" dirty="0">
                <a:solidFill>
                  <a:srgbClr val="000000"/>
                </a:solidFill>
                <a:effectLst/>
                <a:latin typeface="inherit"/>
              </a:rPr>
              <a:t>doves</a:t>
            </a:r>
            <a:r>
              <a:rPr lang="en-US" b="0" i="0" dirty="0">
                <a:solidFill>
                  <a:srgbClr val="000000"/>
                </a:solidFill>
                <a:effectLst/>
                <a:latin typeface="Poppins" panose="00000500000000000000" pitchFamily="2" charset="0"/>
              </a:rPr>
              <a:t>:</a:t>
            </a:r>
          </a:p>
          <a:p>
            <a:pPr marL="0" indent="0" algn="l" fontAlgn="base">
              <a:buNone/>
            </a:pPr>
            <a:r>
              <a:rPr lang="en-US" dirty="0">
                <a:solidFill>
                  <a:srgbClr val="000000"/>
                </a:solidFill>
                <a:latin typeface="Poppins" panose="00000500000000000000" pitchFamily="2" charset="0"/>
              </a:rPr>
              <a:t>1] </a:t>
            </a:r>
            <a:r>
              <a:rPr lang="en-US" b="0" i="0" dirty="0">
                <a:solidFill>
                  <a:srgbClr val="000000"/>
                </a:solidFill>
                <a:effectLst/>
                <a:latin typeface="inherit"/>
              </a:rPr>
              <a:t>Hawks are proponents of higher interest rates to fight inflation</a:t>
            </a:r>
          </a:p>
          <a:p>
            <a:pPr marL="0" indent="0" algn="l" fontAlgn="base">
              <a:buNone/>
            </a:pPr>
            <a:r>
              <a:rPr lang="en-US" b="0" i="0" dirty="0">
                <a:solidFill>
                  <a:srgbClr val="000000"/>
                </a:solidFill>
                <a:effectLst/>
                <a:latin typeface="inherit"/>
              </a:rPr>
              <a:t>2] Doves want lower interest rates to promote economic growth</a:t>
            </a:r>
          </a:p>
          <a:p>
            <a:pPr marL="0" indent="0" algn="l" fontAlgn="base">
              <a:buNone/>
            </a:pPr>
            <a:endParaRPr lang="en-US" b="0" i="0" dirty="0">
              <a:solidFill>
                <a:srgbClr val="000000"/>
              </a:solidFill>
              <a:effectLst/>
              <a:latin typeface="inherit"/>
            </a:endParaRPr>
          </a:p>
          <a:p>
            <a:pPr algn="l" fontAlgn="base"/>
            <a:endParaRPr lang="en-US" b="0" i="0" dirty="0">
              <a:solidFill>
                <a:srgbClr val="000000"/>
              </a:solidFill>
              <a:effectLst/>
              <a:latin typeface="Poppins" panose="00000500000000000000" pitchFamily="2" charset="0"/>
            </a:endParaRPr>
          </a:p>
          <a:p>
            <a:endParaRPr lang="en-IN" dirty="0">
              <a:solidFill>
                <a:srgbClr val="FF9966"/>
              </a:solidFill>
            </a:endParaRPr>
          </a:p>
        </p:txBody>
      </p:sp>
    </p:spTree>
    <p:extLst>
      <p:ext uri="{BB962C8B-B14F-4D97-AF65-F5344CB8AC3E}">
        <p14:creationId xmlns:p14="http://schemas.microsoft.com/office/powerpoint/2010/main" val="1280614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B07F6D-565C-C7B2-C9AB-A8B9C536F98E}"/>
              </a:ext>
            </a:extLst>
          </p:cNvPr>
          <p:cNvSpPr>
            <a:spLocks noGrp="1"/>
          </p:cNvSpPr>
          <p:nvPr>
            <p:ph type="ctrTitle"/>
          </p:nvPr>
        </p:nvSpPr>
        <p:spPr>
          <a:xfrm>
            <a:off x="1887794" y="1033873"/>
            <a:ext cx="7865806" cy="804760"/>
          </a:xfrm>
        </p:spPr>
        <p:txBody>
          <a:bodyPr>
            <a:normAutofit fontScale="90000"/>
          </a:bodyPr>
          <a:lstStyle/>
          <a:p>
            <a:r>
              <a:rPr lang="en-US" dirty="0"/>
              <a:t>What is Quantitative easing?</a:t>
            </a:r>
            <a:endParaRPr lang="en-IN" dirty="0"/>
          </a:p>
        </p:txBody>
      </p:sp>
      <p:sp>
        <p:nvSpPr>
          <p:cNvPr id="4" name="Subtitle 3">
            <a:extLst>
              <a:ext uri="{FF2B5EF4-FFF2-40B4-BE49-F238E27FC236}">
                <a16:creationId xmlns:a16="http://schemas.microsoft.com/office/drawing/2014/main" id="{D7B20D2A-2355-F842-B5B1-80606E0283E0}"/>
              </a:ext>
            </a:extLst>
          </p:cNvPr>
          <p:cNvSpPr>
            <a:spLocks noGrp="1"/>
          </p:cNvSpPr>
          <p:nvPr>
            <p:ph type="subTitle" idx="1"/>
          </p:nvPr>
        </p:nvSpPr>
        <p:spPr>
          <a:xfrm>
            <a:off x="1042218" y="2156695"/>
            <a:ext cx="9783097" cy="3667432"/>
          </a:xfrm>
        </p:spPr>
        <p:txBody>
          <a:bodyPr>
            <a:normAutofit/>
          </a:bodyPr>
          <a:lstStyle/>
          <a:p>
            <a:pPr algn="l" fontAlgn="base"/>
            <a:r>
              <a:rPr lang="en-US" dirty="0"/>
              <a:t>You might have heard of central banks using </a:t>
            </a:r>
            <a:r>
              <a:rPr lang="en-US" b="1" dirty="0"/>
              <a:t>Quantitative easing (QE) </a:t>
            </a:r>
            <a:r>
              <a:rPr lang="en-US" dirty="0" err="1"/>
              <a:t>whent</a:t>
            </a:r>
            <a:r>
              <a:rPr lang="en-US" dirty="0"/>
              <a:t> the economy is struggling. This is a method of cutting interest rates where a central banks will cash in some of its holdings and buy bonds (usually long-term bonds.)</a:t>
            </a:r>
          </a:p>
          <a:p>
            <a:pPr algn="l" fontAlgn="base"/>
            <a:endParaRPr lang="en-US" dirty="0"/>
          </a:p>
          <a:p>
            <a:pPr algn="l" fontAlgn="base"/>
            <a:r>
              <a:rPr lang="en-US" dirty="0"/>
              <a:t>By entering into the long-term bond market, the central bank increases demand for those bonds, therefore driving down the interest earned on them. The goal of  such a measure is to keep interest rates low  to encourage more borrowing. QE is often used when interest rates are already at rock bottom.</a:t>
            </a:r>
            <a:endParaRPr lang="en-IN" dirty="0"/>
          </a:p>
        </p:txBody>
      </p:sp>
    </p:spTree>
    <p:extLst>
      <p:ext uri="{BB962C8B-B14F-4D97-AF65-F5344CB8AC3E}">
        <p14:creationId xmlns:p14="http://schemas.microsoft.com/office/powerpoint/2010/main" val="321125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6A7845-CE94-82FD-2560-91541EA8AACB}"/>
              </a:ext>
            </a:extLst>
          </p:cNvPr>
          <p:cNvSpPr>
            <a:spLocks noGrp="1"/>
          </p:cNvSpPr>
          <p:nvPr>
            <p:ph type="ctrTitle"/>
          </p:nvPr>
        </p:nvSpPr>
        <p:spPr>
          <a:xfrm>
            <a:off x="1524000" y="1236473"/>
            <a:ext cx="10473732" cy="336095"/>
          </a:xfrm>
        </p:spPr>
        <p:txBody>
          <a:bodyPr>
            <a:normAutofit fontScale="90000"/>
          </a:bodyPr>
          <a:lstStyle/>
          <a:p>
            <a:r>
              <a:rPr lang="en-IN" b="1" i="0" dirty="0">
                <a:solidFill>
                  <a:srgbClr val="12225C"/>
                </a:solidFill>
                <a:effectLst/>
                <a:latin typeface="Poppins" panose="00000500000000000000" pitchFamily="2" charset="0"/>
              </a:rPr>
              <a:t>Central bank interventions</a:t>
            </a:r>
            <a:br>
              <a:rPr lang="en-IN" b="1" i="0" dirty="0">
                <a:solidFill>
                  <a:srgbClr val="12225C"/>
                </a:solidFill>
                <a:effectLst/>
                <a:latin typeface="Poppins" panose="00000500000000000000" pitchFamily="2" charset="0"/>
              </a:rPr>
            </a:br>
            <a:endParaRPr lang="en-IN" dirty="0"/>
          </a:p>
        </p:txBody>
      </p:sp>
      <p:sp>
        <p:nvSpPr>
          <p:cNvPr id="4" name="Subtitle 3">
            <a:extLst>
              <a:ext uri="{FF2B5EF4-FFF2-40B4-BE49-F238E27FC236}">
                <a16:creationId xmlns:a16="http://schemas.microsoft.com/office/drawing/2014/main" id="{28A990E6-1FD4-9BC3-19E3-587C4CA7B9CE}"/>
              </a:ext>
            </a:extLst>
          </p:cNvPr>
          <p:cNvSpPr>
            <a:spLocks noGrp="1"/>
          </p:cNvSpPr>
          <p:nvPr>
            <p:ph type="subTitle" idx="1"/>
          </p:nvPr>
        </p:nvSpPr>
        <p:spPr>
          <a:xfrm>
            <a:off x="68826" y="934064"/>
            <a:ext cx="12005187" cy="5923935"/>
          </a:xfrm>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Sometimes the value of a currency can inflict harm on an economy, which can lead to its central bank stepping in.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Japan’s economy is dependent on exports, for example. Countries with high exports tend not to want their currency to gain too much value. Take a look at the table below to see why.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If the yen is too strong against the dollar, then Japanese exporters make much less money. They might have to increase their prices, which could see overall sales fall. In this instance, the </a:t>
            </a:r>
            <a:r>
              <a:rPr kumimoji="0" lang="en-US" altLang="en-US" sz="2400" b="1" i="0" u="none" strike="noStrike" cap="none" normalizeH="0" baseline="0" dirty="0">
                <a:ln>
                  <a:noFill/>
                </a:ln>
                <a:solidFill>
                  <a:srgbClr val="000000"/>
                </a:solidFill>
                <a:effectLst/>
                <a:latin typeface="inherit"/>
                <a:cs typeface="Poppins" panose="00000500000000000000" pitchFamily="2" charset="0"/>
              </a:rPr>
              <a:t>Bank of Japan</a:t>
            </a: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might flood the market with JPY by releasing reserve cash. This supply glut should cause the yen to depreciate, meaning USD/JPY rises.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Taking advantage of intervention is particularly challenging because unlike interest rate changes, it isn’t usually communicated to the masses until after it has occurred.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However, there may be clues that intervention is about to be implemented, particularly if a central bank repeatedly states that its currency is overvalued. Though the timing of it is difficult to gauge and is usually a surprise.</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dirty="0"/>
          </a:p>
        </p:txBody>
      </p:sp>
      <p:graphicFrame>
        <p:nvGraphicFramePr>
          <p:cNvPr id="7" name="Table 6">
            <a:extLst>
              <a:ext uri="{FF2B5EF4-FFF2-40B4-BE49-F238E27FC236}">
                <a16:creationId xmlns:a16="http://schemas.microsoft.com/office/drawing/2014/main" id="{DBE26DCA-4A9E-2432-BB6A-8B61E39A8371}"/>
              </a:ext>
            </a:extLst>
          </p:cNvPr>
          <p:cNvGraphicFramePr>
            <a:graphicFrameLocks noGrp="1"/>
          </p:cNvGraphicFramePr>
          <p:nvPr>
            <p:extLst>
              <p:ext uri="{D42A27DB-BD31-4B8C-83A1-F6EECF244321}">
                <p14:modId xmlns:p14="http://schemas.microsoft.com/office/powerpoint/2010/main" val="4185389839"/>
              </p:ext>
            </p:extLst>
          </p:nvPr>
        </p:nvGraphicFramePr>
        <p:xfrm>
          <a:off x="234786" y="2316043"/>
          <a:ext cx="11722428" cy="1901996"/>
        </p:xfrm>
        <a:graphic>
          <a:graphicData uri="http://schemas.openxmlformats.org/drawingml/2006/table">
            <a:tbl>
              <a:tblPr/>
              <a:tblGrid>
                <a:gridCol w="3907476">
                  <a:extLst>
                    <a:ext uri="{9D8B030D-6E8A-4147-A177-3AD203B41FA5}">
                      <a16:colId xmlns:a16="http://schemas.microsoft.com/office/drawing/2014/main" val="1950424814"/>
                    </a:ext>
                  </a:extLst>
                </a:gridCol>
                <a:gridCol w="3907476">
                  <a:extLst>
                    <a:ext uri="{9D8B030D-6E8A-4147-A177-3AD203B41FA5}">
                      <a16:colId xmlns:a16="http://schemas.microsoft.com/office/drawing/2014/main" val="693792546"/>
                    </a:ext>
                  </a:extLst>
                </a:gridCol>
                <a:gridCol w="3907476">
                  <a:extLst>
                    <a:ext uri="{9D8B030D-6E8A-4147-A177-3AD203B41FA5}">
                      <a16:colId xmlns:a16="http://schemas.microsoft.com/office/drawing/2014/main" val="3350827383"/>
                    </a:ext>
                  </a:extLst>
                </a:gridCol>
              </a:tblGrid>
              <a:tr h="475499">
                <a:tc>
                  <a:txBody>
                    <a:bodyPr/>
                    <a:lstStyle/>
                    <a:p>
                      <a:pPr algn="l" fontAlgn="t"/>
                      <a:r>
                        <a:rPr lang="en-IN" b="1">
                          <a:effectLst/>
                          <a:latin typeface="inherit"/>
                        </a:rPr>
                        <a:t>USD/JPY VALUE</a:t>
                      </a:r>
                      <a:endParaRPr lang="en-IN" b="0">
                        <a:effectLst/>
                        <a:latin typeface="inheri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latin typeface="inherit"/>
                        </a:rPr>
                        <a:t>PRICE OF TV IN USD</a:t>
                      </a:r>
                      <a:endParaRPr lang="en-US" b="0">
                        <a:effectLst/>
                        <a:latin typeface="inheri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latin typeface="inherit"/>
                        </a:rPr>
                        <a:t>REVENUE IN JAPAN</a:t>
                      </a:r>
                      <a:endParaRPr lang="en-IN" b="0">
                        <a:effectLst/>
                        <a:latin typeface="inheri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93677779"/>
                  </a:ext>
                </a:extLst>
              </a:tr>
              <a:tr h="475499">
                <a:tc>
                  <a:txBody>
                    <a:bodyPr/>
                    <a:lstStyle/>
                    <a:p>
                      <a:pPr algn="l" fontAlgn="t"/>
                      <a:r>
                        <a:rPr lang="en-IN" b="0">
                          <a:effectLst/>
                          <a:latin typeface="inherit"/>
                        </a:rPr>
                        <a:t>80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dirty="0">
                          <a:effectLst/>
                          <a:latin typeface="inherit"/>
                        </a:rPr>
                        <a:t>$100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a:effectLst/>
                          <a:latin typeface="inherit"/>
                        </a:rPr>
                        <a:t>¥ 8,000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44903081"/>
                  </a:ext>
                </a:extLst>
              </a:tr>
              <a:tr h="475499">
                <a:tc>
                  <a:txBody>
                    <a:bodyPr/>
                    <a:lstStyle/>
                    <a:p>
                      <a:pPr algn="l" fontAlgn="t"/>
                      <a:r>
                        <a:rPr lang="en-IN" b="0">
                          <a:effectLst/>
                          <a:latin typeface="inherit"/>
                        </a:rPr>
                        <a:t>100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a:effectLst/>
                          <a:latin typeface="inherit"/>
                        </a:rPr>
                        <a:t>$100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a:effectLst/>
                          <a:latin typeface="inherit"/>
                        </a:rPr>
                        <a:t>¥ 10,000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35854385"/>
                  </a:ext>
                </a:extLst>
              </a:tr>
              <a:tr h="475499">
                <a:tc>
                  <a:txBody>
                    <a:bodyPr/>
                    <a:lstStyle/>
                    <a:p>
                      <a:pPr algn="l" fontAlgn="t"/>
                      <a:r>
                        <a:rPr lang="en-IN" b="0" dirty="0">
                          <a:effectLst/>
                          <a:latin typeface="inherit"/>
                        </a:rPr>
                        <a:t>120</a:t>
                      </a: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en-IN" b="0">
                          <a:effectLst/>
                          <a:latin typeface="inherit"/>
                        </a:rPr>
                        <a:t>$100</a:t>
                      </a: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en-IN" b="0" dirty="0">
                          <a:effectLst/>
                          <a:latin typeface="inherit"/>
                        </a:rPr>
                        <a:t>¥ 12,000</a:t>
                      </a: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2242034"/>
                  </a:ext>
                </a:extLst>
              </a:tr>
            </a:tbl>
          </a:graphicData>
        </a:graphic>
      </p:graphicFrame>
    </p:spTree>
    <p:extLst>
      <p:ext uri="{BB962C8B-B14F-4D97-AF65-F5344CB8AC3E}">
        <p14:creationId xmlns:p14="http://schemas.microsoft.com/office/powerpoint/2010/main" val="4865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4B119-05A9-EDBF-D230-5E754289276B}"/>
              </a:ext>
            </a:extLst>
          </p:cNvPr>
          <p:cNvPicPr>
            <a:picLocks noChangeAspect="1"/>
          </p:cNvPicPr>
          <p:nvPr/>
        </p:nvPicPr>
        <p:blipFill rotWithShape="1">
          <a:blip r:embed="rId2">
            <a:extLst>
              <a:ext uri="{28A0092B-C50C-407E-A947-70E740481C1C}">
                <a14:useLocalDpi xmlns:a14="http://schemas.microsoft.com/office/drawing/2010/main" val="0"/>
              </a:ext>
            </a:extLst>
          </a:blip>
          <a:srcRect l="18996" t="15806" r="15627" b="10000"/>
          <a:stretch/>
        </p:blipFill>
        <p:spPr>
          <a:xfrm rot="16200000">
            <a:off x="2658548" y="-2675452"/>
            <a:ext cx="6858001" cy="12208902"/>
          </a:xfrm>
          <a:prstGeom prst="rect">
            <a:avLst/>
          </a:prstGeom>
        </p:spPr>
      </p:pic>
    </p:spTree>
    <p:extLst>
      <p:ext uri="{BB962C8B-B14F-4D97-AF65-F5344CB8AC3E}">
        <p14:creationId xmlns:p14="http://schemas.microsoft.com/office/powerpoint/2010/main" val="3895464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8479-9CDD-55BC-D9C7-D1A130014BF0}"/>
              </a:ext>
            </a:extLst>
          </p:cNvPr>
          <p:cNvSpPr>
            <a:spLocks noGrp="1"/>
          </p:cNvSpPr>
          <p:nvPr>
            <p:ph type="title"/>
          </p:nvPr>
        </p:nvSpPr>
        <p:spPr>
          <a:xfrm>
            <a:off x="838200" y="365125"/>
            <a:ext cx="10515600" cy="6330643"/>
          </a:xfrm>
        </p:spPr>
        <p:txBody>
          <a:bodyPr/>
          <a:lstStyle/>
          <a:p>
            <a:pPr algn="ctr"/>
            <a:r>
              <a:rPr lang="en-IN" sz="9600" b="0" i="0" dirty="0">
                <a:solidFill>
                  <a:schemeClr val="accent1">
                    <a:lumMod val="75000"/>
                  </a:schemeClr>
                </a:solidFill>
                <a:effectLst/>
                <a:latin typeface="Poppins" panose="00000500000000000000" pitchFamily="2" charset="0"/>
              </a:rPr>
              <a:t>Inflation</a:t>
            </a:r>
            <a:br>
              <a:rPr lang="en-IN" b="0" i="0" dirty="0">
                <a:solidFill>
                  <a:srgbClr val="12225C"/>
                </a:solidFill>
                <a:effectLst/>
                <a:latin typeface="Poppins" panose="00000500000000000000" pitchFamily="2" charset="0"/>
              </a:rPr>
            </a:br>
            <a:endParaRPr lang="en-IN" dirty="0"/>
          </a:p>
        </p:txBody>
      </p:sp>
    </p:spTree>
    <p:extLst>
      <p:ext uri="{BB962C8B-B14F-4D97-AF65-F5344CB8AC3E}">
        <p14:creationId xmlns:p14="http://schemas.microsoft.com/office/powerpoint/2010/main" val="693010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9B75-2386-08D1-1117-D4E54B9848B0}"/>
              </a:ext>
            </a:extLst>
          </p:cNvPr>
          <p:cNvSpPr>
            <a:spLocks noGrp="1"/>
          </p:cNvSpPr>
          <p:nvPr>
            <p:ph type="title"/>
          </p:nvPr>
        </p:nvSpPr>
        <p:spPr/>
        <p:txBody>
          <a:bodyPr>
            <a:normAutofit fontScale="90000"/>
          </a:bodyPr>
          <a:lstStyle/>
          <a:p>
            <a:pPr algn="ctr"/>
            <a:r>
              <a:rPr lang="en-IN" sz="9600" b="0" i="0" dirty="0">
                <a:solidFill>
                  <a:srgbClr val="12225C"/>
                </a:solidFill>
                <a:effectLst/>
                <a:latin typeface="Poppins" panose="00000500000000000000" pitchFamily="2" charset="0"/>
              </a:rPr>
              <a:t>Inflation and CPI</a:t>
            </a:r>
            <a:br>
              <a:rPr lang="en-IN" b="0"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198506D-3A31-1ECF-B3AC-6973503C7266}"/>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Inflation is a crucial factor in economics and plays a key part in fundamental analysis. Let’s take a closer look at what inflation, hyperinflation, and deflation all really mean, and how inflation is measured.</a:t>
            </a:r>
          </a:p>
          <a:p>
            <a:r>
              <a:rPr lang="en-US" b="0" i="0" dirty="0">
                <a:solidFill>
                  <a:srgbClr val="000000"/>
                </a:solidFill>
                <a:effectLst/>
                <a:latin typeface="Poppins" panose="00000500000000000000" pitchFamily="2" charset="0"/>
              </a:rPr>
              <a:t> Central Banks must maintain a tricky balancing act. Most have a dual mandate of maintaining high employment while keeping prices stable – and to keep prices stable you need to manage </a:t>
            </a:r>
            <a:r>
              <a:rPr lang="en-US" b="1" i="0" dirty="0">
                <a:solidFill>
                  <a:srgbClr val="000000"/>
                </a:solidFill>
                <a:effectLst/>
                <a:latin typeface="Poppins" panose="00000500000000000000" pitchFamily="2" charset="0"/>
              </a:rPr>
              <a:t>inflation</a:t>
            </a:r>
            <a:r>
              <a:rPr lang="en-US" b="0" i="0" dirty="0">
                <a:solidFill>
                  <a:srgbClr val="000000"/>
                </a:solidFill>
                <a:effectLst/>
                <a:latin typeface="Poppins" panose="00000500000000000000" pitchFamily="2" charset="0"/>
              </a:rPr>
              <a:t>.</a:t>
            </a:r>
            <a:endParaRPr lang="en-IN" dirty="0"/>
          </a:p>
        </p:txBody>
      </p:sp>
    </p:spTree>
    <p:extLst>
      <p:ext uri="{BB962C8B-B14F-4D97-AF65-F5344CB8AC3E}">
        <p14:creationId xmlns:p14="http://schemas.microsoft.com/office/powerpoint/2010/main" val="4029450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078C-D927-1FCD-4E75-E36E8A41F5D0}"/>
              </a:ext>
            </a:extLst>
          </p:cNvPr>
          <p:cNvSpPr>
            <a:spLocks noGrp="1"/>
          </p:cNvSpPr>
          <p:nvPr>
            <p:ph type="title"/>
          </p:nvPr>
        </p:nvSpPr>
        <p:spPr>
          <a:xfrm>
            <a:off x="838200" y="92434"/>
            <a:ext cx="10515600" cy="588603"/>
          </a:xfrm>
        </p:spPr>
        <p:txBody>
          <a:bodyPr>
            <a:normAutofit fontScale="90000"/>
          </a:bodyPr>
          <a:lstStyle/>
          <a:p>
            <a:pPr algn="ctr" fontAlgn="base"/>
            <a:r>
              <a:rPr lang="en-IN" b="1" i="0" dirty="0">
                <a:solidFill>
                  <a:srgbClr val="12225C"/>
                </a:solidFill>
                <a:effectLst/>
                <a:latin typeface="Poppins" panose="00000500000000000000" pitchFamily="2" charset="0"/>
              </a:rPr>
              <a:t>What is inflation?</a:t>
            </a:r>
          </a:p>
        </p:txBody>
      </p:sp>
      <p:sp>
        <p:nvSpPr>
          <p:cNvPr id="3" name="Content Placeholder 2">
            <a:extLst>
              <a:ext uri="{FF2B5EF4-FFF2-40B4-BE49-F238E27FC236}">
                <a16:creationId xmlns:a16="http://schemas.microsoft.com/office/drawing/2014/main" id="{43270B89-7EEB-502E-E7B7-FE3299C25060}"/>
              </a:ext>
            </a:extLst>
          </p:cNvPr>
          <p:cNvSpPr>
            <a:spLocks noGrp="1"/>
          </p:cNvSpPr>
          <p:nvPr>
            <p:ph idx="1"/>
          </p:nvPr>
        </p:nvSpPr>
        <p:spPr>
          <a:xfrm>
            <a:off x="304800" y="855406"/>
            <a:ext cx="11049000" cy="5321557"/>
          </a:xfrm>
        </p:spPr>
        <p:txBody>
          <a:bodyPr>
            <a:normAutofit fontScale="77500" lnSpcReduction="20000"/>
          </a:bodyPr>
          <a:lstStyle/>
          <a:p>
            <a:pPr algn="l" fontAlgn="base"/>
            <a:r>
              <a:rPr lang="en-US" b="0" i="0" dirty="0">
                <a:solidFill>
                  <a:srgbClr val="000000"/>
                </a:solidFill>
                <a:effectLst/>
                <a:latin typeface="Poppins" panose="00000500000000000000" pitchFamily="2" charset="0"/>
              </a:rPr>
              <a:t>Inflation is the term for when prices rise over time in an economy. It gets its name because prices are being inflated higher each year, just like blowing up a balloon.</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While rising prices might seem like a bad thing, they are part of a growing economy. Most economists today believe that a low and stable inflation rate can help reduce the severity of economic downturns by providing a cushion against falling prices, which can be difficult to manage if they become entrenched.</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For this reason, central banks will try to keep inflation within acceptable parameters. The Bank of England, for example, has a target of 2%. This means that prices overall should increase by 2% each year.</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If inflation drops below 2%, it may consider lowering interest rates to boost the economy and get it back on track. If it goes too high, they could raise rates to slow the economy. Otherwise, they run the risk of </a:t>
            </a:r>
            <a:r>
              <a:rPr lang="en-US" b="1" i="0" dirty="0">
                <a:solidFill>
                  <a:srgbClr val="000000"/>
                </a:solidFill>
                <a:effectLst/>
                <a:latin typeface="inherit"/>
              </a:rPr>
              <a:t>hyperinflation</a:t>
            </a:r>
            <a:r>
              <a:rPr lang="en-US" b="0" i="0" dirty="0">
                <a:solidFill>
                  <a:srgbClr val="000000"/>
                </a:solidFill>
                <a:effectLst/>
                <a:latin typeface="Poppins" panose="00000500000000000000" pitchFamily="2" charset="0"/>
              </a:rPr>
              <a:t>.</a:t>
            </a:r>
          </a:p>
          <a:p>
            <a:endParaRPr lang="en-IN" dirty="0"/>
          </a:p>
        </p:txBody>
      </p:sp>
    </p:spTree>
    <p:extLst>
      <p:ext uri="{BB962C8B-B14F-4D97-AF65-F5344CB8AC3E}">
        <p14:creationId xmlns:p14="http://schemas.microsoft.com/office/powerpoint/2010/main" val="11490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49512-38BA-B152-AD52-8C527FE1A397}"/>
              </a:ext>
            </a:extLst>
          </p:cNvPr>
          <p:cNvPicPr>
            <a:picLocks noChangeAspect="1"/>
          </p:cNvPicPr>
          <p:nvPr/>
        </p:nvPicPr>
        <p:blipFill>
          <a:blip r:embed="rId2"/>
          <a:stretch>
            <a:fillRect/>
          </a:stretch>
        </p:blipFill>
        <p:spPr>
          <a:xfrm>
            <a:off x="245806" y="-24580"/>
            <a:ext cx="11700387" cy="6882580"/>
          </a:xfrm>
          <a:prstGeom prst="rect">
            <a:avLst/>
          </a:prstGeom>
        </p:spPr>
      </p:pic>
    </p:spTree>
    <p:extLst>
      <p:ext uri="{BB962C8B-B14F-4D97-AF65-F5344CB8AC3E}">
        <p14:creationId xmlns:p14="http://schemas.microsoft.com/office/powerpoint/2010/main" val="37378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639-E70E-165F-8C75-457520A4C47B}"/>
              </a:ext>
            </a:extLst>
          </p:cNvPr>
          <p:cNvSpPr>
            <a:spLocks noGrp="1"/>
          </p:cNvSpPr>
          <p:nvPr>
            <p:ph type="ctrTitle"/>
          </p:nvPr>
        </p:nvSpPr>
        <p:spPr>
          <a:xfrm>
            <a:off x="1524000" y="2150806"/>
            <a:ext cx="8200103" cy="179439"/>
          </a:xfrm>
        </p:spPr>
        <p:txBody>
          <a:bodyPr>
            <a:normAutofit fontScale="90000"/>
          </a:bodyPr>
          <a:lstStyle/>
          <a:p>
            <a:pPr fontAlgn="base"/>
            <a:r>
              <a:rPr lang="en-IN" b="1" i="0" dirty="0">
                <a:solidFill>
                  <a:srgbClr val="12225C"/>
                </a:solidFill>
                <a:effectLst/>
                <a:latin typeface="Poppins" panose="00000500000000000000" pitchFamily="2" charset="0"/>
              </a:rPr>
              <a:t>What is hyperinflation?</a:t>
            </a:r>
            <a:br>
              <a:rPr lang="en-IN" b="1" i="0" dirty="0">
                <a:solidFill>
                  <a:srgbClr val="12225C"/>
                </a:solidFill>
                <a:effectLst/>
                <a:latin typeface="Poppins" panose="00000500000000000000" pitchFamily="2" charset="0"/>
              </a:rPr>
            </a:br>
            <a:endParaRPr lang="en-IN" dirty="0"/>
          </a:p>
        </p:txBody>
      </p:sp>
      <p:sp>
        <p:nvSpPr>
          <p:cNvPr id="3" name="Subtitle 2">
            <a:extLst>
              <a:ext uri="{FF2B5EF4-FFF2-40B4-BE49-F238E27FC236}">
                <a16:creationId xmlns:a16="http://schemas.microsoft.com/office/drawing/2014/main" id="{A73D9B3A-B109-7085-5B06-CB7CD802DBCE}"/>
              </a:ext>
            </a:extLst>
          </p:cNvPr>
          <p:cNvSpPr>
            <a:spLocks noGrp="1"/>
          </p:cNvSpPr>
          <p:nvPr>
            <p:ph type="subTitle" idx="1"/>
          </p:nvPr>
        </p:nvSpPr>
        <p:spPr>
          <a:xfrm>
            <a:off x="648929" y="2150805"/>
            <a:ext cx="10019071" cy="3974691"/>
          </a:xfrm>
        </p:spPr>
        <p:txBody>
          <a:bodyPr>
            <a:normAutofit/>
          </a:bodyPr>
          <a:lstStyle/>
          <a:p>
            <a:pPr algn="l" fontAlgn="base"/>
            <a:r>
              <a:rPr lang="en-US" sz="3600" b="0" i="0" dirty="0">
                <a:solidFill>
                  <a:srgbClr val="000000"/>
                </a:solidFill>
                <a:effectLst/>
                <a:latin typeface="Poppins" panose="00000500000000000000" pitchFamily="2" charset="0"/>
              </a:rPr>
              <a:t>Hyperinflation occurs when inflation gets out of control. Prices get too high, and the value of currency plummets. Classic examples include Germany before WW2, Russia after the fall of the Soviet Union and Zimbabwe in the mid-2000s.</a:t>
            </a:r>
          </a:p>
          <a:p>
            <a:br>
              <a:rPr lang="en-US" dirty="0"/>
            </a:br>
            <a:endParaRPr lang="en-IN" dirty="0"/>
          </a:p>
        </p:txBody>
      </p:sp>
    </p:spTree>
    <p:extLst>
      <p:ext uri="{BB962C8B-B14F-4D97-AF65-F5344CB8AC3E}">
        <p14:creationId xmlns:p14="http://schemas.microsoft.com/office/powerpoint/2010/main" val="270991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EB64-E958-1CF9-2007-E175AA8F1593}"/>
              </a:ext>
            </a:extLst>
          </p:cNvPr>
          <p:cNvSpPr>
            <a:spLocks noGrp="1"/>
          </p:cNvSpPr>
          <p:nvPr>
            <p:ph type="title"/>
          </p:nvPr>
        </p:nvSpPr>
        <p:spPr/>
        <p:txBody>
          <a:bodyPr/>
          <a:lstStyle/>
          <a:p>
            <a:pPr algn="ctr" fontAlgn="base"/>
            <a:r>
              <a:rPr lang="en-IN" b="1" i="0" dirty="0">
                <a:solidFill>
                  <a:srgbClr val="12225C"/>
                </a:solidFill>
                <a:effectLst/>
                <a:latin typeface="Poppins" panose="00000500000000000000" pitchFamily="2" charset="0"/>
              </a:rPr>
              <a:t>What is deflation?</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FC5E4C8-18C4-53F2-2AC2-F4FE250655F1}"/>
              </a:ext>
            </a:extLst>
          </p:cNvPr>
          <p:cNvSpPr>
            <a:spLocks noGrp="1"/>
          </p:cNvSpPr>
          <p:nvPr>
            <p:ph idx="1"/>
          </p:nvPr>
        </p:nvSpPr>
        <p:spPr>
          <a:xfrm>
            <a:off x="412955" y="1140542"/>
            <a:ext cx="10940845" cy="5604387"/>
          </a:xfrm>
        </p:spPr>
        <p:txBody>
          <a:bodyPr>
            <a:normAutofit fontScale="85000" lnSpcReduction="20000"/>
          </a:bodyPr>
          <a:lstStyle/>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Deflation arises when prices are declining – so inflation is below 0%.</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To the average person on the street, deflation might seem like a good thing. Who wouldn’t want the things they buy every day to get cheaper?</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Well, manufacturers and producers, for one. Deflation means that the margin they make from sales would go down, which hurts their bottom line and may lead to layoffs. As unemployment rises, demand falls, and companies are hurt even more. And what does this lead to? Even more job losses.</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This is called a </a:t>
            </a:r>
            <a:r>
              <a:rPr lang="en-US" b="1" i="0" dirty="0">
                <a:solidFill>
                  <a:srgbClr val="000000"/>
                </a:solidFill>
                <a:effectLst/>
                <a:latin typeface="inherit"/>
              </a:rPr>
              <a:t>deflation spiral</a:t>
            </a:r>
            <a:r>
              <a:rPr lang="en-US" b="0" i="0" dirty="0">
                <a:solidFill>
                  <a:srgbClr val="000000"/>
                </a:solidFill>
                <a:effectLst/>
                <a:latin typeface="Poppins" panose="00000500000000000000" pitchFamily="2" charset="0"/>
              </a:rPr>
              <a:t>.</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To avoid this spiral, central banks may consider easing monetary policy when inflation falls.</a:t>
            </a:r>
          </a:p>
          <a:p>
            <a:endParaRPr lang="en-IN" dirty="0"/>
          </a:p>
        </p:txBody>
      </p:sp>
    </p:spTree>
    <p:extLst>
      <p:ext uri="{BB962C8B-B14F-4D97-AF65-F5344CB8AC3E}">
        <p14:creationId xmlns:p14="http://schemas.microsoft.com/office/powerpoint/2010/main" val="3595359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FC64879-5307-C4E7-A18A-4EA1A63211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134" y="14368"/>
            <a:ext cx="11646181" cy="6843632"/>
          </a:xfrm>
          <a:prstGeom prst="rect">
            <a:avLst/>
          </a:prstGeom>
        </p:spPr>
      </p:pic>
    </p:spTree>
    <p:extLst>
      <p:ext uri="{BB962C8B-B14F-4D97-AF65-F5344CB8AC3E}">
        <p14:creationId xmlns:p14="http://schemas.microsoft.com/office/powerpoint/2010/main" val="37269820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BB1-FB9A-592C-ACD3-F5A2FF1A0516}"/>
              </a:ext>
            </a:extLst>
          </p:cNvPr>
          <p:cNvSpPr>
            <a:spLocks noGrp="1"/>
          </p:cNvSpPr>
          <p:nvPr>
            <p:ph type="ctrTitle"/>
          </p:nvPr>
        </p:nvSpPr>
        <p:spPr>
          <a:xfrm>
            <a:off x="1524000" y="1122363"/>
            <a:ext cx="9144000" cy="617947"/>
          </a:xfrm>
        </p:spPr>
        <p:txBody>
          <a:bodyPr>
            <a:normAutofit fontScale="90000"/>
          </a:bodyPr>
          <a:lstStyle/>
          <a:p>
            <a:r>
              <a:rPr lang="en-US" b="1" i="0" dirty="0">
                <a:solidFill>
                  <a:srgbClr val="12225C"/>
                </a:solidFill>
                <a:effectLst/>
                <a:latin typeface="Poppins" panose="00000500000000000000" pitchFamily="2" charset="0"/>
              </a:rPr>
              <a:t>Reflation and disinflation</a:t>
            </a:r>
            <a:br>
              <a:rPr lang="en-US" b="1" i="0" dirty="0">
                <a:solidFill>
                  <a:srgbClr val="12225C"/>
                </a:solidFill>
                <a:effectLst/>
                <a:latin typeface="Poppins" panose="00000500000000000000" pitchFamily="2" charset="0"/>
              </a:rPr>
            </a:br>
            <a:endParaRPr lang="en-IN" dirty="0"/>
          </a:p>
        </p:txBody>
      </p:sp>
      <p:sp>
        <p:nvSpPr>
          <p:cNvPr id="3" name="Subtitle 2">
            <a:extLst>
              <a:ext uri="{FF2B5EF4-FFF2-40B4-BE49-F238E27FC236}">
                <a16:creationId xmlns:a16="http://schemas.microsoft.com/office/drawing/2014/main" id="{BA4FE6C6-C711-271E-42F8-D5585C758DC1}"/>
              </a:ext>
            </a:extLst>
          </p:cNvPr>
          <p:cNvSpPr>
            <a:spLocks noGrp="1"/>
          </p:cNvSpPr>
          <p:nvPr>
            <p:ph type="subTitle" idx="1"/>
          </p:nvPr>
        </p:nvSpPr>
        <p:spPr>
          <a:xfrm>
            <a:off x="471948" y="1209367"/>
            <a:ext cx="11346426" cy="5378245"/>
          </a:xfrm>
        </p:spPr>
        <p:txBody>
          <a:bodyPr>
            <a:normAutofit/>
          </a:bodyPr>
          <a:lstStyle/>
          <a:p>
            <a:pPr algn="l" fontAlgn="base"/>
            <a:endParaRPr lang="en-US" b="1" i="0" dirty="0">
              <a:solidFill>
                <a:srgbClr val="12225C"/>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These describe changes in the inflation rate:</a:t>
            </a:r>
          </a:p>
          <a:p>
            <a:pPr algn="l" fontAlgn="base">
              <a:buFont typeface="Arial" panose="020B0604020202020204" pitchFamily="34" charset="0"/>
              <a:buChar char="•"/>
            </a:pPr>
            <a:r>
              <a:rPr lang="en-US" b="0" i="0" dirty="0">
                <a:solidFill>
                  <a:srgbClr val="000000"/>
                </a:solidFill>
                <a:effectLst/>
                <a:latin typeface="inherit"/>
              </a:rPr>
              <a:t>Reflation is when the inflation rate is going up</a:t>
            </a:r>
          </a:p>
          <a:p>
            <a:pPr algn="l" fontAlgn="base">
              <a:buFont typeface="Arial" panose="020B0604020202020204" pitchFamily="34" charset="0"/>
              <a:buChar char="•"/>
            </a:pPr>
            <a:r>
              <a:rPr lang="en-US" b="0" i="0" dirty="0">
                <a:solidFill>
                  <a:srgbClr val="000000"/>
                </a:solidFill>
                <a:effectLst/>
                <a:latin typeface="inherit"/>
              </a:rPr>
              <a:t>Disinflation is when it is going down</a:t>
            </a:r>
          </a:p>
          <a:p>
            <a:pPr algn="l" fontAlgn="base">
              <a:buFont typeface="Arial" panose="020B0604020202020204" pitchFamily="34" charset="0"/>
              <a:buChar char="•"/>
            </a:pPr>
            <a:endParaRPr lang="en-US" b="0" i="0" dirty="0">
              <a:solidFill>
                <a:srgbClr val="000000"/>
              </a:solidFill>
              <a:effectLst/>
              <a:latin typeface="inherit"/>
            </a:endParaRPr>
          </a:p>
          <a:p>
            <a:pPr algn="l" fontAlgn="base"/>
            <a:r>
              <a:rPr lang="en-US" b="0" i="0" dirty="0">
                <a:solidFill>
                  <a:srgbClr val="000000"/>
                </a:solidFill>
                <a:effectLst/>
                <a:latin typeface="Poppins" panose="00000500000000000000" pitchFamily="2" charset="0"/>
              </a:rPr>
              <a:t>In the 1990s and 2000s, the Bank of Japan struggled to reverse a stubborn disinflation trend. During this period, inflation remained low and the economy stagnated in a period known as the ‘lost decades’.</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As 0% interest rates failed to kickstart consumerism or business activity, with the BoJ eventually turning to </a:t>
            </a:r>
            <a:r>
              <a:rPr lang="en-US" b="1" i="0" dirty="0">
                <a:solidFill>
                  <a:srgbClr val="000000"/>
                </a:solidFill>
                <a:effectLst/>
                <a:latin typeface="inherit"/>
              </a:rPr>
              <a:t>quantitative easing</a:t>
            </a:r>
            <a:r>
              <a:rPr lang="en-US" b="0" i="0" dirty="0">
                <a:solidFill>
                  <a:srgbClr val="000000"/>
                </a:solidFill>
                <a:effectLst/>
                <a:latin typeface="Poppins" panose="00000500000000000000" pitchFamily="2" charset="0"/>
              </a:rPr>
              <a:t>, in which a central bank buys bonds and asset-backed securities to increase money supply and introduce inflation.</a:t>
            </a:r>
          </a:p>
          <a:p>
            <a:endParaRPr lang="en-IN" dirty="0"/>
          </a:p>
        </p:txBody>
      </p:sp>
    </p:spTree>
    <p:extLst>
      <p:ext uri="{BB962C8B-B14F-4D97-AF65-F5344CB8AC3E}">
        <p14:creationId xmlns:p14="http://schemas.microsoft.com/office/powerpoint/2010/main" val="2365446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2E457AC-FEF9-4D94-C595-AD818F5A2C80}"/>
              </a:ext>
            </a:extLst>
          </p:cNvPr>
          <p:cNvSpPr>
            <a:spLocks noGrp="1"/>
          </p:cNvSpPr>
          <p:nvPr>
            <p:ph type="title"/>
          </p:nvPr>
        </p:nvSpPr>
        <p:spPr>
          <a:xfrm>
            <a:off x="838200" y="812493"/>
            <a:ext cx="10515600" cy="6045507"/>
          </a:xfrm>
        </p:spPr>
        <p:txBody>
          <a:bodyPr>
            <a:normAutofit/>
          </a:bodyPr>
          <a:lstStyle/>
          <a:p>
            <a:pPr algn="ctr" fontAlgn="base"/>
            <a:r>
              <a:rPr lang="en-IN" sz="4800" b="1" i="0" dirty="0">
                <a:solidFill>
                  <a:srgbClr val="12225C"/>
                </a:solidFill>
                <a:effectLst/>
                <a:latin typeface="Poppins" panose="00000500000000000000" pitchFamily="2" charset="0"/>
              </a:rPr>
              <a:t>Consumer Price Index (CPI)</a:t>
            </a:r>
            <a:br>
              <a:rPr lang="en-IN" sz="4800" b="1" i="0" dirty="0">
                <a:solidFill>
                  <a:srgbClr val="12225C"/>
                </a:solidFill>
                <a:effectLst/>
                <a:latin typeface="Poppins" panose="00000500000000000000" pitchFamily="2" charset="0"/>
              </a:rPr>
            </a:br>
            <a:br>
              <a:rPr lang="en-IN" sz="4800" dirty="0"/>
            </a:br>
            <a:endParaRPr lang="en-IN" sz="4800" dirty="0"/>
          </a:p>
        </p:txBody>
      </p:sp>
    </p:spTree>
    <p:extLst>
      <p:ext uri="{BB962C8B-B14F-4D97-AF65-F5344CB8AC3E}">
        <p14:creationId xmlns:p14="http://schemas.microsoft.com/office/powerpoint/2010/main" val="28421162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A47C7A-E946-6593-4FA8-EEFED2C203AF}"/>
              </a:ext>
            </a:extLst>
          </p:cNvPr>
          <p:cNvSpPr>
            <a:spLocks noGrp="1"/>
          </p:cNvSpPr>
          <p:nvPr>
            <p:ph type="title"/>
          </p:nvPr>
        </p:nvSpPr>
        <p:spPr/>
        <p:txBody>
          <a:bodyPr>
            <a:normAutofit fontScale="90000"/>
          </a:bodyPr>
          <a:lstStyle/>
          <a:p>
            <a:r>
              <a:rPr lang="en-US" b="1" i="0" dirty="0">
                <a:solidFill>
                  <a:srgbClr val="12225C"/>
                </a:solidFill>
                <a:effectLst/>
                <a:latin typeface="Poppins" panose="00000500000000000000" pitchFamily="2" charset="0"/>
              </a:rPr>
              <a:t>What is the Consumer Price Index (CPI)?</a:t>
            </a:r>
            <a:br>
              <a:rPr lang="en-US" b="1" i="0" dirty="0">
                <a:solidFill>
                  <a:srgbClr val="12225C"/>
                </a:solidFill>
                <a:effectLst/>
                <a:latin typeface="Poppins" panose="00000500000000000000" pitchFamily="2" charset="0"/>
              </a:rPr>
            </a:br>
            <a:endParaRPr lang="en-IN" dirty="0"/>
          </a:p>
        </p:txBody>
      </p:sp>
      <p:sp>
        <p:nvSpPr>
          <p:cNvPr id="4" name="Content Placeholder 3">
            <a:extLst>
              <a:ext uri="{FF2B5EF4-FFF2-40B4-BE49-F238E27FC236}">
                <a16:creationId xmlns:a16="http://schemas.microsoft.com/office/drawing/2014/main" id="{F1100ADF-DA1A-9ABF-6A79-DEB251050C34}"/>
              </a:ext>
            </a:extLst>
          </p:cNvPr>
          <p:cNvSpPr>
            <a:spLocks noGrp="1"/>
          </p:cNvSpPr>
          <p:nvPr>
            <p:ph idx="1"/>
          </p:nvPr>
        </p:nvSpPr>
        <p:spPr/>
        <p:txBody>
          <a:bodyPr>
            <a:normAutofit fontScale="70000" lnSpcReduction="20000"/>
          </a:bodyPr>
          <a:lstStyle/>
          <a:p>
            <a:r>
              <a:rPr lang="en-US" b="0" i="0" dirty="0">
                <a:solidFill>
                  <a:srgbClr val="000000"/>
                </a:solidFill>
                <a:effectLst/>
                <a:latin typeface="Poppins" panose="00000500000000000000" pitchFamily="2" charset="0"/>
              </a:rPr>
              <a:t>The Consumer Price Index (CPI) is an economic indicator that tracks the cost of goods and services and serves as an important statistic for identifying inflation or deflation. Known also as headline inflation, it is a major influencer of interest rate changes based on the inflation targets set by central banks.</a:t>
            </a:r>
          </a:p>
          <a:p>
            <a:endParaRPr lang="en-US" dirty="0">
              <a:solidFill>
                <a:srgbClr val="000000"/>
              </a:solidFill>
              <a:latin typeface="Poppins" panose="00000500000000000000" pitchFamily="2" charset="0"/>
            </a:endParaRPr>
          </a:p>
          <a:p>
            <a:r>
              <a:rPr lang="en-US" b="0" i="0">
                <a:solidFill>
                  <a:srgbClr val="000000"/>
                </a:solidFill>
                <a:effectLst/>
                <a:latin typeface="Poppins" panose="00000500000000000000" pitchFamily="2" charset="0"/>
              </a:rPr>
              <a:t>goods and services such as groceries, transport costs, and healthcare</a:t>
            </a:r>
            <a:endParaRPr lang="en-US">
              <a:solidFill>
                <a:srgbClr val="000000"/>
              </a:solidFill>
              <a:latin typeface="Poppins" panose="00000500000000000000" pitchFamily="2" charset="0"/>
            </a:endParaRP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When the amount of the currency needed to buy the market basket increases, this is inflation, and when the amount of currency needed to buy the market basket decreases, this constitutes deflation.</a:t>
            </a: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The core CPI figure is slightly different as while it still measures the change in price of goods and services, it does not include energy and food prices. These are omitted for this measure as such prices have the tendency to be highly volatile and therefore capable of creating a misleading impression of inflationary pressures.</a:t>
            </a:r>
            <a:endParaRPr lang="en-IN" dirty="0"/>
          </a:p>
        </p:txBody>
      </p:sp>
    </p:spTree>
    <p:extLst>
      <p:ext uri="{BB962C8B-B14F-4D97-AF65-F5344CB8AC3E}">
        <p14:creationId xmlns:p14="http://schemas.microsoft.com/office/powerpoint/2010/main" val="226137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EEC6E5-6E7E-456D-5B31-7C2C4A115AEE}"/>
              </a:ext>
            </a:extLst>
          </p:cNvPr>
          <p:cNvPicPr>
            <a:picLocks noChangeAspect="1"/>
          </p:cNvPicPr>
          <p:nvPr/>
        </p:nvPicPr>
        <p:blipFill rotWithShape="1">
          <a:blip r:embed="rId2">
            <a:extLst>
              <a:ext uri="{28A0092B-C50C-407E-A947-70E740481C1C}">
                <a14:useLocalDpi xmlns:a14="http://schemas.microsoft.com/office/drawing/2010/main" val="0"/>
              </a:ext>
            </a:extLst>
          </a:blip>
          <a:srcRect l="8225" t="21578" r="11451" b="18063"/>
          <a:stretch/>
        </p:blipFill>
        <p:spPr>
          <a:xfrm rot="10800000">
            <a:off x="-69272" y="-3"/>
            <a:ext cx="12261272" cy="6858002"/>
          </a:xfrm>
          <a:prstGeom prst="rect">
            <a:avLst/>
          </a:prstGeom>
        </p:spPr>
      </p:pic>
    </p:spTree>
    <p:extLst>
      <p:ext uri="{BB962C8B-B14F-4D97-AF65-F5344CB8AC3E}">
        <p14:creationId xmlns:p14="http://schemas.microsoft.com/office/powerpoint/2010/main" val="3149789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F690-ADF2-EF92-6193-442A8C8A40C8}"/>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When is CPI released?</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80DC0EE-D7C1-43FA-C68D-A1916E88ABA6}"/>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In the US, the CPI is released monthly by the US Bureau of Labor Statistics and has been reported since 1913. However, in countries such as Australia, the data is released on a quarterly basis, and in Germany, an annual report is issued.</a:t>
            </a:r>
            <a:endParaRPr lang="en-IN" dirty="0"/>
          </a:p>
        </p:txBody>
      </p:sp>
      <p:sp>
        <p:nvSpPr>
          <p:cNvPr id="4" name="Title 1">
            <a:extLst>
              <a:ext uri="{FF2B5EF4-FFF2-40B4-BE49-F238E27FC236}">
                <a16:creationId xmlns:a16="http://schemas.microsoft.com/office/drawing/2014/main" id="{5FE8C4C3-6576-3ADE-E998-C03E64F7E4C9}"/>
              </a:ext>
            </a:extLst>
          </p:cNvPr>
          <p:cNvSpPr txBox="1">
            <a:spLocks/>
          </p:cNvSpPr>
          <p:nvPr/>
        </p:nvSpPr>
        <p:spPr>
          <a:xfrm>
            <a:off x="838200" y="3356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5" name="Content Placeholder 2">
            <a:extLst>
              <a:ext uri="{FF2B5EF4-FFF2-40B4-BE49-F238E27FC236}">
                <a16:creationId xmlns:a16="http://schemas.microsoft.com/office/drawing/2014/main" id="{05B94145-97F5-3CC9-C9CA-B000B6443DF3}"/>
              </a:ext>
            </a:extLst>
          </p:cNvPr>
          <p:cNvSpPr txBox="1">
            <a:spLocks/>
          </p:cNvSpPr>
          <p:nvPr/>
        </p:nvSpPr>
        <p:spPr>
          <a:xfrm>
            <a:off x="838200" y="179612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latin typeface="Poppins" panose="00000500000000000000" pitchFamily="2" charset="0"/>
              </a:rPr>
              <a:t>In the US, the CPI is released monthly by the US Bureau of Labor Statistics and has been reported since 1913. However, in countries such as Australia, the data is released on a quarterly basis, and in Germany, an annual report is issued.</a:t>
            </a:r>
            <a:endParaRPr lang="en-IN"/>
          </a:p>
        </p:txBody>
      </p:sp>
      <p:sp>
        <p:nvSpPr>
          <p:cNvPr id="7" name="TextBox 6">
            <a:extLst>
              <a:ext uri="{FF2B5EF4-FFF2-40B4-BE49-F238E27FC236}">
                <a16:creationId xmlns:a16="http://schemas.microsoft.com/office/drawing/2014/main" id="{86D34B4F-3A98-5AD8-4E87-DB3DE33C020F}"/>
              </a:ext>
            </a:extLst>
          </p:cNvPr>
          <p:cNvSpPr txBox="1"/>
          <p:nvPr/>
        </p:nvSpPr>
        <p:spPr>
          <a:xfrm>
            <a:off x="3048000" y="3138637"/>
            <a:ext cx="6096000" cy="369332"/>
          </a:xfrm>
          <a:prstGeom prst="rect">
            <a:avLst/>
          </a:prstGeom>
          <a:noFill/>
        </p:spPr>
        <p:txBody>
          <a:bodyPr wrap="square">
            <a:spAutoFit/>
          </a:bodyPr>
          <a:lstStyle/>
          <a:p>
            <a:pPr algn="l" fontAlgn="base"/>
            <a:r>
              <a:rPr lang="en-IN" b="1" i="0" dirty="0">
                <a:solidFill>
                  <a:srgbClr val="12225C"/>
                </a:solidFill>
                <a:effectLst/>
                <a:latin typeface="Poppins" panose="00000500000000000000" pitchFamily="2" charset="0"/>
              </a:rPr>
              <a:t>When is CPI released?</a:t>
            </a:r>
          </a:p>
        </p:txBody>
      </p:sp>
    </p:spTree>
    <p:extLst>
      <p:ext uri="{BB962C8B-B14F-4D97-AF65-F5344CB8AC3E}">
        <p14:creationId xmlns:p14="http://schemas.microsoft.com/office/powerpoint/2010/main" val="3386126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9120-B2C3-5F59-9625-363F3E13E03B}"/>
              </a:ext>
            </a:extLst>
          </p:cNvPr>
          <p:cNvSpPr>
            <a:spLocks noGrp="1"/>
          </p:cNvSpPr>
          <p:nvPr>
            <p:ph type="title"/>
          </p:nvPr>
        </p:nvSpPr>
        <p:spPr/>
        <p:txBody>
          <a:bodyPr/>
          <a:lstStyle/>
          <a:p>
            <a:r>
              <a:rPr lang="en-US" b="1" i="0" dirty="0">
                <a:solidFill>
                  <a:srgbClr val="12225C"/>
                </a:solidFill>
                <a:effectLst/>
                <a:latin typeface="Poppins" panose="00000500000000000000" pitchFamily="2" charset="0"/>
              </a:rPr>
              <a:t>How the CPI affects forex</a:t>
            </a:r>
            <a:br>
              <a:rPr lang="en-US"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0B1E6B5-C099-31BB-689F-C50715DB49F0}"/>
              </a:ext>
            </a:extLst>
          </p:cNvPr>
          <p:cNvSpPr>
            <a:spLocks noGrp="1"/>
          </p:cNvSpPr>
          <p:nvPr>
            <p:ph idx="1"/>
          </p:nvPr>
        </p:nvSpPr>
        <p:spPr/>
        <p:txBody>
          <a:bodyPr>
            <a:normAutofit fontScale="55000" lnSpcReduction="20000"/>
          </a:bodyPr>
          <a:lstStyle/>
          <a:p>
            <a:pPr algn="l" fontAlgn="base"/>
            <a:r>
              <a:rPr lang="en-US" b="0" i="0" dirty="0">
                <a:solidFill>
                  <a:srgbClr val="000000"/>
                </a:solidFill>
                <a:effectLst/>
                <a:latin typeface="Poppins" panose="00000500000000000000" pitchFamily="2" charset="0"/>
              </a:rPr>
              <a:t>Higher inflation in the form of a higher CPI naturally makes an individual unit of currency worth less, as there are more units of that currency needed to buy a given item.</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But more importantly, as with the </a:t>
            </a:r>
            <a:r>
              <a:rPr lang="en-US" b="0" i="0" u="none" strike="noStrike" dirty="0">
                <a:solidFill>
                  <a:srgbClr val="0954B5"/>
                </a:solidFill>
                <a:effectLst/>
                <a:latin typeface="inherit"/>
                <a:hlinkClick r:id="rId2"/>
              </a:rPr>
              <a:t>NFP</a:t>
            </a:r>
            <a:r>
              <a:rPr lang="en-US" b="0" i="0" dirty="0">
                <a:solidFill>
                  <a:srgbClr val="000000"/>
                </a:solidFill>
                <a:effectLst/>
                <a:latin typeface="Poppins" panose="00000500000000000000" pitchFamily="2" charset="0"/>
              </a:rPr>
              <a:t> and </a:t>
            </a:r>
            <a:r>
              <a:rPr lang="en-US" b="0" i="0" u="none" strike="noStrike" dirty="0">
                <a:solidFill>
                  <a:srgbClr val="0954B5"/>
                </a:solidFill>
                <a:effectLst/>
                <a:latin typeface="inherit"/>
                <a:hlinkClick r:id="rId3"/>
              </a:rPr>
              <a:t>GDP</a:t>
            </a:r>
            <a:r>
              <a:rPr lang="en-US" b="0" i="0" dirty="0">
                <a:solidFill>
                  <a:srgbClr val="000000"/>
                </a:solidFill>
                <a:effectLst/>
                <a:latin typeface="Poppins" panose="00000500000000000000" pitchFamily="2" charset="0"/>
              </a:rPr>
              <a:t>, when the CPI changes, central bank monetary policy may follow suit.</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High CPI may inspire interest rate hikes by a central bank in an attempt to control the inflationary trend. When a country’s interest rates are higher, it is likely that its currency will strengthen as demand for it increases.</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Conversely, lower inflation may lead to decreased interest rates and weaker demand for a country’s currency, prompting consumers to spend, putting more money into circulation, and generally stimulating a slower economy.</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So given this information, it’s no surprise that when CPI data is released, </a:t>
            </a:r>
            <a:r>
              <a:rPr lang="en-US" b="0" i="0" u="none" strike="noStrike" dirty="0">
                <a:solidFill>
                  <a:srgbClr val="0954B5"/>
                </a:solidFill>
                <a:effectLst/>
                <a:latin typeface="inherit"/>
                <a:hlinkClick r:id="rId4"/>
              </a:rPr>
              <a:t>forex swings</a:t>
            </a:r>
            <a:r>
              <a:rPr lang="en-US" b="0" i="0" dirty="0">
                <a:solidFill>
                  <a:srgbClr val="000000"/>
                </a:solidFill>
                <a:effectLst/>
                <a:latin typeface="Poppins" panose="00000500000000000000" pitchFamily="2" charset="0"/>
              </a:rPr>
              <a:t> can happen in kind. Sometimes it can create volatile conditions with extreme movement, creating potential for large profits, as well as proportionate risks.</a:t>
            </a:r>
          </a:p>
        </p:txBody>
      </p:sp>
    </p:spTree>
    <p:extLst>
      <p:ext uri="{BB962C8B-B14F-4D97-AF65-F5344CB8AC3E}">
        <p14:creationId xmlns:p14="http://schemas.microsoft.com/office/powerpoint/2010/main" val="30330532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A92C-CACF-BC2F-15D0-86AB93AEA784}"/>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CPI trading strategy</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48C2A26-35D6-BCA4-D41D-3422806355CF}"/>
              </a:ext>
            </a:extLst>
          </p:cNvPr>
          <p:cNvSpPr>
            <a:spLocks noGrp="1"/>
          </p:cNvSpPr>
          <p:nvPr>
            <p:ph idx="1"/>
          </p:nvPr>
        </p:nvSpPr>
        <p:spPr/>
        <p:txBody>
          <a:bodyPr>
            <a:normAutofit fontScale="55000" lnSpcReduction="20000"/>
          </a:bodyPr>
          <a:lstStyle/>
          <a:p>
            <a:pPr algn="l" fontAlgn="base"/>
            <a:r>
              <a:rPr lang="en-US" b="0" i="0" dirty="0">
                <a:solidFill>
                  <a:srgbClr val="000000"/>
                </a:solidFill>
                <a:effectLst/>
                <a:latin typeface="Poppins" panose="00000500000000000000" pitchFamily="2" charset="0"/>
              </a:rPr>
              <a:t>The Consumer Price Index can move forex, which means there are numerous strategies for trading it.</a:t>
            </a:r>
          </a:p>
          <a:p>
            <a:pPr algn="l" fontAlgn="base"/>
            <a:r>
              <a:rPr lang="en-US" b="0" i="0" dirty="0">
                <a:solidFill>
                  <a:srgbClr val="000000"/>
                </a:solidFill>
                <a:effectLst/>
                <a:latin typeface="Poppins" panose="00000500000000000000" pitchFamily="2" charset="0"/>
              </a:rPr>
              <a:t>To trade the CPI, you’ll need to be aware of the expectations the market holds for inflation and the likely outcomes for the currency if these expectations are met or missed.</a:t>
            </a:r>
          </a:p>
          <a:p>
            <a:pPr algn="l" fontAlgn="base"/>
            <a:r>
              <a:rPr lang="en-US" b="0" i="0" dirty="0">
                <a:solidFill>
                  <a:srgbClr val="000000"/>
                </a:solidFill>
                <a:effectLst/>
                <a:latin typeface="Poppins" panose="00000500000000000000" pitchFamily="2" charset="0"/>
              </a:rPr>
              <a:t>Sometimes, an environment for increased inflation will be welcomed (for example, when deflation is rife), while in more inflationary conditions an increased rate of inflation may be considered bad for the economy.</a:t>
            </a:r>
          </a:p>
          <a:p>
            <a:pPr algn="l" fontAlgn="base"/>
            <a:endParaRPr lang="en-US" dirty="0">
              <a:solidFill>
                <a:srgbClr val="000000"/>
              </a:solidFill>
              <a:latin typeface="Poppins" panose="00000500000000000000" pitchFamily="2" charset="0"/>
            </a:endParaRPr>
          </a:p>
          <a:p>
            <a:pPr algn="l" fontAlgn="base"/>
            <a:endParaRPr lang="en-US" dirty="0">
              <a:solidFill>
                <a:srgbClr val="000000"/>
              </a:solidFill>
              <a:latin typeface="Poppins" panose="00000500000000000000" pitchFamily="2" charset="0"/>
            </a:endParaRPr>
          </a:p>
          <a:p>
            <a:pPr algn="l" fontAlgn="base"/>
            <a:r>
              <a:rPr lang="en-US" b="0" i="0" dirty="0">
                <a:solidFill>
                  <a:srgbClr val="000000"/>
                </a:solidFill>
                <a:effectLst/>
                <a:latin typeface="Poppins" panose="00000500000000000000" pitchFamily="2" charset="0"/>
              </a:rPr>
              <a:t>Analyst expectations for inflation are released on a monthly basis, with their judgments based on supply and demand dynamics, currency prices, and key commodity prices, as well as fiscal and structural measures.</a:t>
            </a:r>
          </a:p>
          <a:p>
            <a:pPr algn="l" fontAlgn="base"/>
            <a:r>
              <a:rPr lang="en-US" b="0" i="0" dirty="0">
                <a:solidFill>
                  <a:srgbClr val="000000"/>
                </a:solidFill>
                <a:effectLst/>
                <a:latin typeface="Poppins" panose="00000500000000000000" pitchFamily="2" charset="0"/>
              </a:rPr>
              <a:t>After the CPI release and surrounding analysis, you might want to bring in technical elements to your approach, examining if the price is reacting to key support and resistance levels. Technical indicators may help to give some insight into the short-term strength of the move, for more informed trading decisions.</a:t>
            </a:r>
          </a:p>
          <a:p>
            <a:pPr algn="l" fontAlgn="base"/>
            <a:r>
              <a:rPr lang="en-US" b="0" i="0" dirty="0">
                <a:solidFill>
                  <a:srgbClr val="000000"/>
                </a:solidFill>
                <a:effectLst/>
                <a:latin typeface="Poppins" panose="00000500000000000000" pitchFamily="2" charset="0"/>
              </a:rPr>
              <a:t>However, as with other news releases, timing is everything. It may, therefore, be unwise to open a position shortly before an announcement, as forex spreads may widen substantially immediately before and after the report.</a:t>
            </a:r>
          </a:p>
          <a:p>
            <a:pPr algn="l" fontAlgn="base"/>
            <a:endParaRPr lang="en-US" b="0" i="0" dirty="0">
              <a:solidFill>
                <a:srgbClr val="000000"/>
              </a:solidFill>
              <a:effectLst/>
              <a:latin typeface="Poppins" panose="00000500000000000000" pitchFamily="2" charset="0"/>
            </a:endParaRPr>
          </a:p>
          <a:p>
            <a:endParaRPr lang="en-IN" dirty="0"/>
          </a:p>
        </p:txBody>
      </p:sp>
      <p:sp>
        <p:nvSpPr>
          <p:cNvPr id="6" name="Title 1">
            <a:extLst>
              <a:ext uri="{FF2B5EF4-FFF2-40B4-BE49-F238E27FC236}">
                <a16:creationId xmlns:a16="http://schemas.microsoft.com/office/drawing/2014/main" id="{4E02E4F1-84B9-B8A2-E48D-1C30C77DFE9F}"/>
              </a:ext>
            </a:extLst>
          </p:cNvPr>
          <p:cNvSpPr txBox="1">
            <a:spLocks/>
          </p:cNvSpPr>
          <p:nvPr/>
        </p:nvSpPr>
        <p:spPr>
          <a:xfrm>
            <a:off x="838200" y="3356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Tree>
    <p:extLst>
      <p:ext uri="{BB962C8B-B14F-4D97-AF65-F5344CB8AC3E}">
        <p14:creationId xmlns:p14="http://schemas.microsoft.com/office/powerpoint/2010/main" val="32031720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CC8F-53E8-7DD5-4057-4DA21513462C}"/>
              </a:ext>
            </a:extLst>
          </p:cNvPr>
          <p:cNvSpPr>
            <a:spLocks noGrp="1"/>
          </p:cNvSpPr>
          <p:nvPr>
            <p:ph type="title"/>
          </p:nvPr>
        </p:nvSpPr>
        <p:spPr>
          <a:xfrm>
            <a:off x="572729" y="18255"/>
            <a:ext cx="10515600" cy="1325563"/>
          </a:xfrm>
        </p:spPr>
        <p:txBody>
          <a:bodyPr/>
          <a:lstStyle/>
          <a:p>
            <a:pPr algn="ctr"/>
            <a:r>
              <a:rPr lang="en-IN" b="1" i="0" dirty="0">
                <a:solidFill>
                  <a:srgbClr val="12225C"/>
                </a:solidFill>
                <a:effectLst/>
                <a:latin typeface="Poppins" panose="00000500000000000000" pitchFamily="2" charset="0"/>
              </a:rPr>
              <a:t>CPI example</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7E391C0F-7ED0-0646-5143-50C51564656E}"/>
              </a:ext>
            </a:extLst>
          </p:cNvPr>
          <p:cNvSpPr>
            <a:spLocks noGrp="1"/>
          </p:cNvSpPr>
          <p:nvPr>
            <p:ph idx="1"/>
          </p:nvPr>
        </p:nvSpPr>
        <p:spPr>
          <a:xfrm>
            <a:off x="838200" y="681036"/>
            <a:ext cx="10515600" cy="4351338"/>
          </a:xfrm>
        </p:spPr>
        <p:txBody>
          <a:bodyPr/>
          <a:lstStyle/>
          <a:p>
            <a:r>
              <a:rPr lang="en-US" b="0" i="0" dirty="0">
                <a:solidFill>
                  <a:srgbClr val="000000"/>
                </a:solidFill>
                <a:effectLst/>
                <a:latin typeface="Poppins" panose="00000500000000000000" pitchFamily="2" charset="0"/>
              </a:rPr>
              <a:t>In the below chart, US inflation statistics are shown as a percentage of change since the same point 12 months ago. So, for the March 2021 figure, consumer prices were 2.6% higher than at the same point the previous year.</a:t>
            </a:r>
            <a:endParaRPr lang="en-IN" dirty="0"/>
          </a:p>
        </p:txBody>
      </p:sp>
      <p:pic>
        <p:nvPicPr>
          <p:cNvPr id="5" name="Picture 4">
            <a:extLst>
              <a:ext uri="{FF2B5EF4-FFF2-40B4-BE49-F238E27FC236}">
                <a16:creationId xmlns:a16="http://schemas.microsoft.com/office/drawing/2014/main" id="{1863C0ED-34E4-357B-634B-6E64378F9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45" y="2250538"/>
            <a:ext cx="9694607" cy="4589207"/>
          </a:xfrm>
          <a:prstGeom prst="rect">
            <a:avLst/>
          </a:prstGeom>
        </p:spPr>
      </p:pic>
    </p:spTree>
    <p:extLst>
      <p:ext uri="{BB962C8B-B14F-4D97-AF65-F5344CB8AC3E}">
        <p14:creationId xmlns:p14="http://schemas.microsoft.com/office/powerpoint/2010/main" val="1948002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1D6BC1D-08ED-8870-EE4F-8A8BF39315FE}"/>
              </a:ext>
            </a:extLst>
          </p:cNvPr>
          <p:cNvSpPr>
            <a:spLocks noGrp="1"/>
          </p:cNvSpPr>
          <p:nvPr>
            <p:ph idx="1"/>
          </p:nvPr>
        </p:nvSpPr>
        <p:spPr>
          <a:xfrm>
            <a:off x="179438" y="0"/>
            <a:ext cx="11924071" cy="6931742"/>
          </a:xfrm>
        </p:spPr>
        <p:txBody>
          <a:bodyPr>
            <a:normAutofit/>
          </a:bodyPr>
          <a:lstStyle/>
          <a:p>
            <a:pPr algn="l" fontAlgn="base"/>
            <a:r>
              <a:rPr lang="en-US" b="0" i="0" dirty="0">
                <a:solidFill>
                  <a:srgbClr val="000000"/>
                </a:solidFill>
                <a:effectLst/>
                <a:latin typeface="Poppins" panose="00000500000000000000" pitchFamily="2" charset="0"/>
              </a:rPr>
              <a:t>For US traders, the US Dollar Index (USDX), which shows the performance of USD against a basket of other currencies, can be a useful way of exploring the effects of CPI data. If the latest release is divorced from analyst expectations, traders may watch for USDX to move accordingly.</a:t>
            </a:r>
          </a:p>
          <a:p>
            <a:pPr marL="0" indent="0" algn="l" fontAlgn="base">
              <a:buNone/>
            </a:pPr>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On the March 2021 CPI figures (which were released the following month), USD briefly spiked as the mark was slightly above analyst expectations. However, as it became clearer that interest rate hikes were likely off the agenda for 2021, the USDX fell, a slump aided by languishing US treasury yields.</a:t>
            </a:r>
          </a:p>
          <a:p>
            <a:endParaRPr lang="en-IN" dirty="0"/>
          </a:p>
        </p:txBody>
      </p:sp>
    </p:spTree>
    <p:extLst>
      <p:ext uri="{BB962C8B-B14F-4D97-AF65-F5344CB8AC3E}">
        <p14:creationId xmlns:p14="http://schemas.microsoft.com/office/powerpoint/2010/main" val="6112809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6E988-0085-67B2-5517-5726D2D8D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 y="15699"/>
            <a:ext cx="12179926" cy="6826601"/>
          </a:xfrm>
          <a:prstGeom prst="rect">
            <a:avLst/>
          </a:prstGeom>
        </p:spPr>
      </p:pic>
    </p:spTree>
    <p:extLst>
      <p:ext uri="{BB962C8B-B14F-4D97-AF65-F5344CB8AC3E}">
        <p14:creationId xmlns:p14="http://schemas.microsoft.com/office/powerpoint/2010/main" val="2555009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2762F-2AC1-E29E-9C4A-403EBD218621}"/>
              </a:ext>
            </a:extLst>
          </p:cNvPr>
          <p:cNvSpPr>
            <a:spLocks noGrp="1"/>
          </p:cNvSpPr>
          <p:nvPr>
            <p:ph type="title"/>
          </p:nvPr>
        </p:nvSpPr>
        <p:spPr/>
        <p:txBody>
          <a:bodyPr/>
          <a:lstStyle/>
          <a:p>
            <a:r>
              <a:rPr lang="en-US" b="1" i="0" dirty="0">
                <a:solidFill>
                  <a:srgbClr val="12225C"/>
                </a:solidFill>
                <a:effectLst/>
                <a:latin typeface="Poppins" panose="00000500000000000000" pitchFamily="2" charset="0"/>
              </a:rPr>
              <a:t>CPI takeaways for forex traders</a:t>
            </a:r>
            <a:br>
              <a:rPr lang="en-US" b="1" i="0" dirty="0">
                <a:solidFill>
                  <a:srgbClr val="12225C"/>
                </a:solidFill>
                <a:effectLst/>
                <a:latin typeface="Poppins" panose="00000500000000000000" pitchFamily="2" charset="0"/>
              </a:rPr>
            </a:br>
            <a:endParaRPr lang="en-IN" dirty="0"/>
          </a:p>
        </p:txBody>
      </p:sp>
      <p:sp>
        <p:nvSpPr>
          <p:cNvPr id="5" name="Content Placeholder 4">
            <a:extLst>
              <a:ext uri="{FF2B5EF4-FFF2-40B4-BE49-F238E27FC236}">
                <a16:creationId xmlns:a16="http://schemas.microsoft.com/office/drawing/2014/main" id="{6E7D16F7-A847-27FD-0AC4-13D176F75ED7}"/>
              </a:ext>
            </a:extLst>
          </p:cNvPr>
          <p:cNvSpPr>
            <a:spLocks noGrp="1"/>
          </p:cNvSpPr>
          <p:nvPr>
            <p:ph idx="1"/>
          </p:nvPr>
        </p:nvSpPr>
        <p:spPr>
          <a:xfrm>
            <a:off x="108155" y="1120877"/>
            <a:ext cx="11245645" cy="5056086"/>
          </a:xfrm>
        </p:spPr>
        <p:txBody>
          <a:bodyPr/>
          <a:lstStyle/>
          <a:p>
            <a:pPr algn="l" fontAlgn="base">
              <a:buFont typeface="Arial" panose="020B0604020202020204" pitchFamily="34" charset="0"/>
              <a:buChar char="•"/>
            </a:pPr>
            <a:r>
              <a:rPr lang="en-US" b="0" i="0" dirty="0">
                <a:solidFill>
                  <a:srgbClr val="000000"/>
                </a:solidFill>
                <a:effectLst/>
                <a:latin typeface="inherit"/>
              </a:rPr>
              <a:t>CPI is a major indicator used for determining the rate of inflation</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The measure helps central banks to maintain price stability</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Significant forex swings can occur when releases don’t align with analysts’ expectations</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Time your entries carefully so as not to get caught by widening spreads</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Consider using other economic indicators in conjunction</a:t>
            </a:r>
          </a:p>
          <a:p>
            <a:endParaRPr lang="en-IN" dirty="0"/>
          </a:p>
        </p:txBody>
      </p:sp>
    </p:spTree>
    <p:extLst>
      <p:ext uri="{BB962C8B-B14F-4D97-AF65-F5344CB8AC3E}">
        <p14:creationId xmlns:p14="http://schemas.microsoft.com/office/powerpoint/2010/main" val="35633202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71A2-A81E-1260-0E95-EE7EFFE89CF2}"/>
              </a:ext>
            </a:extLst>
          </p:cNvPr>
          <p:cNvSpPr>
            <a:spLocks noGrp="1"/>
          </p:cNvSpPr>
          <p:nvPr>
            <p:ph type="title"/>
          </p:nvPr>
        </p:nvSpPr>
        <p:spPr/>
        <p:txBody>
          <a:bodyPr/>
          <a:lstStyle/>
          <a:p>
            <a:r>
              <a:rPr lang="en-IN" b="0" i="0" dirty="0">
                <a:solidFill>
                  <a:srgbClr val="12225C"/>
                </a:solidFill>
                <a:effectLst/>
                <a:latin typeface="Poppins" panose="00000500000000000000" pitchFamily="2" charset="0"/>
              </a:rPr>
              <a:t>Gross domestic product (GDP)</a:t>
            </a:r>
            <a:br>
              <a:rPr lang="en-IN" b="0"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1BE52DD-29EA-C9F8-312A-A1D8BAAB4853}"/>
              </a:ext>
            </a:extLst>
          </p:cNvPr>
          <p:cNvSpPr>
            <a:spLocks noGrp="1"/>
          </p:cNvSpPr>
          <p:nvPr>
            <p:ph idx="1"/>
          </p:nvPr>
        </p:nvSpPr>
        <p:spPr/>
        <p:txBody>
          <a:bodyPr>
            <a:normAutofit fontScale="77500" lnSpcReduction="20000"/>
          </a:bodyPr>
          <a:lstStyle/>
          <a:p>
            <a:pPr algn="l" fontAlgn="base"/>
            <a:r>
              <a:rPr lang="en-US" b="0" i="0" dirty="0">
                <a:solidFill>
                  <a:srgbClr val="000000"/>
                </a:solidFill>
                <a:effectLst/>
                <a:latin typeface="Poppins" panose="00000500000000000000" pitchFamily="2" charset="0"/>
              </a:rPr>
              <a:t>GDP is the market value of all goods and services produced by labor and property within a given economy. The Bureau of Economic Analysis (BEA) says it’s “the most closely watched measure of the US economy.”</a:t>
            </a:r>
          </a:p>
          <a:p>
            <a:pPr algn="l" fontAlgn="base"/>
            <a:r>
              <a:rPr lang="en-US" b="0" i="0" dirty="0">
                <a:solidFill>
                  <a:srgbClr val="000000"/>
                </a:solidFill>
                <a:effectLst/>
                <a:latin typeface="Poppins" panose="00000500000000000000" pitchFamily="2" charset="0"/>
              </a:rPr>
              <a:t>According to the BEA, the United States had a GDP in excess of $23.3 trillion in 2021.</a:t>
            </a:r>
          </a:p>
          <a:p>
            <a:pPr algn="l" fontAlgn="base"/>
            <a:endParaRPr lang="en-US" b="0" i="0" dirty="0">
              <a:solidFill>
                <a:srgbClr val="000000"/>
              </a:solidFill>
              <a:effectLst/>
              <a:latin typeface="Poppins" panose="00000500000000000000" pitchFamily="2" charset="0"/>
            </a:endParaRPr>
          </a:p>
          <a:p>
            <a:r>
              <a:rPr lang="en-US" b="0" i="0" dirty="0">
                <a:solidFill>
                  <a:srgbClr val="000000"/>
                </a:solidFill>
                <a:effectLst/>
                <a:latin typeface="Poppins" panose="00000500000000000000" pitchFamily="2" charset="0"/>
              </a:rPr>
              <a:t>The data is collected through various agencies at different times, and the BEA makes adjustments as necessary to ensure the data is consistent. GDP movement is usually given as a percentage, as in the rate that GDP grew (or shrank) from one quarter compared with the previous quarter. </a:t>
            </a: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GDP is usually released on a regular basis. In the US, for example, the BEA published GDP data 19 times in 2021.</a:t>
            </a:r>
            <a:endParaRPr lang="en-IN" dirty="0"/>
          </a:p>
        </p:txBody>
      </p:sp>
    </p:spTree>
    <p:extLst>
      <p:ext uri="{BB962C8B-B14F-4D97-AF65-F5344CB8AC3E}">
        <p14:creationId xmlns:p14="http://schemas.microsoft.com/office/powerpoint/2010/main" val="39075073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49D911-52F9-5475-3A10-211758CFD779}"/>
              </a:ext>
            </a:extLst>
          </p:cNvPr>
          <p:cNvSpPr>
            <a:spLocks noGrp="1"/>
          </p:cNvSpPr>
          <p:nvPr>
            <p:ph idx="1"/>
          </p:nvPr>
        </p:nvSpPr>
        <p:spPr>
          <a:xfrm>
            <a:off x="193963" y="111125"/>
            <a:ext cx="10515600" cy="4351338"/>
          </a:xfrm>
        </p:spPr>
        <p:txBody>
          <a:bodyPr>
            <a:normAutofit fontScale="92500"/>
          </a:bodyPr>
          <a:lstStyle/>
          <a:p>
            <a:r>
              <a:rPr lang="en-US" b="0" i="0" dirty="0">
                <a:solidFill>
                  <a:srgbClr val="000000"/>
                </a:solidFill>
                <a:effectLst/>
                <a:latin typeface="Poppins" panose="00000500000000000000" pitchFamily="2" charset="0"/>
              </a:rPr>
              <a:t>The full schedule is available from the Bureau of Economic Analysis website and many forex traders will save the individual dates to their calendars to help formulate and guide their activity. You can also plan your trading around global GDP releases using the FOREX.com </a:t>
            </a:r>
            <a:r>
              <a:rPr lang="en-US" b="0" i="0" u="none" strike="noStrike" dirty="0">
                <a:solidFill>
                  <a:srgbClr val="0954B5"/>
                </a:solidFill>
                <a:effectLst/>
                <a:latin typeface="Poppins" panose="00000500000000000000" pitchFamily="2" charset="0"/>
                <a:hlinkClick r:id="rId2"/>
              </a:rPr>
              <a:t>economic calendar</a:t>
            </a:r>
            <a:r>
              <a:rPr lang="en-US" b="0" i="0" dirty="0">
                <a:solidFill>
                  <a:srgbClr val="000000"/>
                </a:solidFill>
                <a:effectLst/>
                <a:latin typeface="Poppins" panose="00000500000000000000" pitchFamily="2" charset="0"/>
              </a:rPr>
              <a:t>.</a:t>
            </a: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In principle, the data is released on a quarterly basis by the BEA four weeks after each quarter ends. However, there are further adjustments and revisions with the final GDP data released three months after the relevant quarter ends.</a:t>
            </a:r>
            <a:endParaRPr lang="en-IN" dirty="0"/>
          </a:p>
        </p:txBody>
      </p:sp>
    </p:spTree>
    <p:extLst>
      <p:ext uri="{BB962C8B-B14F-4D97-AF65-F5344CB8AC3E}">
        <p14:creationId xmlns:p14="http://schemas.microsoft.com/office/powerpoint/2010/main" val="34163881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1ADC4-E101-0AF7-3B7F-24EF1B97A207}"/>
              </a:ext>
            </a:extLst>
          </p:cNvPr>
          <p:cNvSpPr>
            <a:spLocks noGrp="1"/>
          </p:cNvSpPr>
          <p:nvPr>
            <p:ph type="title"/>
          </p:nvPr>
        </p:nvSpPr>
        <p:spPr>
          <a:xfrm>
            <a:off x="0" y="0"/>
            <a:ext cx="10515600" cy="1325563"/>
          </a:xfrm>
        </p:spPr>
        <p:txBody>
          <a:bodyPr/>
          <a:lstStyle/>
          <a:p>
            <a:pPr fontAlgn="base"/>
            <a:r>
              <a:rPr lang="en-US" b="1" i="0" dirty="0">
                <a:solidFill>
                  <a:srgbClr val="12225C"/>
                </a:solidFill>
                <a:effectLst/>
                <a:latin typeface="Poppins" panose="00000500000000000000" pitchFamily="2" charset="0"/>
              </a:rPr>
              <a:t>What price action can GDP trigger?</a:t>
            </a:r>
          </a:p>
        </p:txBody>
      </p:sp>
      <p:sp>
        <p:nvSpPr>
          <p:cNvPr id="3" name="Content Placeholder 2">
            <a:extLst>
              <a:ext uri="{FF2B5EF4-FFF2-40B4-BE49-F238E27FC236}">
                <a16:creationId xmlns:a16="http://schemas.microsoft.com/office/drawing/2014/main" id="{33426418-D48C-41B9-2821-08EEF403FD2F}"/>
              </a:ext>
            </a:extLst>
          </p:cNvPr>
          <p:cNvSpPr>
            <a:spLocks noGrp="1"/>
          </p:cNvSpPr>
          <p:nvPr>
            <p:ph idx="1"/>
          </p:nvPr>
        </p:nvSpPr>
        <p:spPr>
          <a:xfrm>
            <a:off x="121226" y="911224"/>
            <a:ext cx="12070773" cy="5946775"/>
          </a:xfrm>
        </p:spPr>
        <p:txBody>
          <a:bodyPr>
            <a:normAutofit lnSpcReduction="10000"/>
          </a:bodyPr>
          <a:lstStyle/>
          <a:p>
            <a:r>
              <a:rPr lang="en-IN" b="0" i="0" dirty="0">
                <a:solidFill>
                  <a:srgbClr val="000000"/>
                </a:solidFill>
                <a:effectLst/>
                <a:latin typeface="Poppins" panose="00000500000000000000" pitchFamily="2" charset="0"/>
              </a:rPr>
              <a:t>three different categories.</a:t>
            </a:r>
          </a:p>
          <a:p>
            <a:pPr marL="0" indent="0">
              <a:buNone/>
            </a:pPr>
            <a:r>
              <a:rPr lang="en-US" b="0" i="0" dirty="0">
                <a:solidFill>
                  <a:srgbClr val="000000"/>
                </a:solidFill>
                <a:effectLst/>
                <a:latin typeface="inherit"/>
              </a:rPr>
              <a:t>1] A lower-than-expected GDP reading will likely result in dollar weakness and trigger pressure on the dollar side of all relevant currency pairs. This will be exaggerated and potentially trigger more </a:t>
            </a:r>
            <a:r>
              <a:rPr lang="en-US" b="0" i="0" u="none" strike="noStrike" dirty="0">
                <a:solidFill>
                  <a:srgbClr val="0954B5"/>
                </a:solidFill>
                <a:effectLst/>
                <a:latin typeface="inherit"/>
                <a:hlinkClick r:id="rId2"/>
              </a:rPr>
              <a:t>volatility</a:t>
            </a:r>
            <a:r>
              <a:rPr lang="en-US" b="0" i="0" dirty="0">
                <a:solidFill>
                  <a:srgbClr val="000000"/>
                </a:solidFill>
                <a:effectLst/>
                <a:latin typeface="inherit"/>
              </a:rPr>
              <a:t> if the GDP data is particularly far off the expected range</a:t>
            </a:r>
          </a:p>
          <a:p>
            <a:pPr marL="0" indent="0">
              <a:buNone/>
            </a:pPr>
            <a:r>
              <a:rPr lang="en-US" b="0" i="0" dirty="0">
                <a:solidFill>
                  <a:srgbClr val="000000"/>
                </a:solidFill>
                <a:effectLst/>
                <a:latin typeface="inherit"/>
              </a:rPr>
              <a:t>2] A higher-than-expected reading will likely lead to trading support for the dollar versus other currencies. As with point #1, the higher the GDP reading is, the greater the scope is for extended dollar gains amid fluctuating charts</a:t>
            </a:r>
          </a:p>
          <a:p>
            <a:pPr marL="0" indent="0">
              <a:buNone/>
            </a:pPr>
            <a:endParaRPr lang="en-US" b="0" i="0" dirty="0">
              <a:solidFill>
                <a:srgbClr val="000000"/>
              </a:solidFill>
              <a:effectLst/>
              <a:latin typeface="inherit"/>
            </a:endParaRPr>
          </a:p>
          <a:p>
            <a:pPr marL="0" indent="0">
              <a:buNone/>
            </a:pPr>
            <a:r>
              <a:rPr lang="en-US" b="0" i="0" dirty="0">
                <a:solidFill>
                  <a:srgbClr val="000000"/>
                </a:solidFill>
                <a:effectLst/>
                <a:latin typeface="Poppins" panose="00000500000000000000" pitchFamily="2" charset="0"/>
              </a:rPr>
              <a:t>It’s essential to understand that one GDP data release, although important, is not enough to change the overall fundamental picture of the currency’s economy.</a:t>
            </a:r>
          </a:p>
          <a:p>
            <a:pPr marL="0" indent="0">
              <a:buNone/>
            </a:pPr>
            <a:r>
              <a:rPr lang="en-US" b="0" i="0" dirty="0">
                <a:solidFill>
                  <a:srgbClr val="000000"/>
                </a:solidFill>
                <a:effectLst/>
                <a:latin typeface="Poppins" panose="00000500000000000000" pitchFamily="2" charset="0"/>
              </a:rPr>
              <a:t>In addition, positive data that matches expectations is rarely a bullish signal for a currency and may even lead to its depreciation.</a:t>
            </a:r>
          </a:p>
          <a:p>
            <a:pPr marL="0" indent="0">
              <a:buNone/>
            </a:pPr>
            <a:endParaRPr lang="en-US" b="0" i="0" dirty="0">
              <a:solidFill>
                <a:srgbClr val="000000"/>
              </a:solidFill>
              <a:effectLst/>
              <a:latin typeface="inherit"/>
            </a:endParaRPr>
          </a:p>
          <a:p>
            <a:endParaRPr lang="en-IN" dirty="0"/>
          </a:p>
        </p:txBody>
      </p:sp>
    </p:spTree>
    <p:extLst>
      <p:ext uri="{BB962C8B-B14F-4D97-AF65-F5344CB8AC3E}">
        <p14:creationId xmlns:p14="http://schemas.microsoft.com/office/powerpoint/2010/main" val="283114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50DD2A-AF5D-51DB-2E0D-69F81A19F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34830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6DEC-AD57-96B3-AF04-26AD50F0B8D7}"/>
              </a:ext>
            </a:extLst>
          </p:cNvPr>
          <p:cNvSpPr>
            <a:spLocks noGrp="1"/>
          </p:cNvSpPr>
          <p:nvPr>
            <p:ph type="title"/>
          </p:nvPr>
        </p:nvSpPr>
        <p:spPr/>
        <p:txBody>
          <a:bodyPr/>
          <a:lstStyle/>
          <a:p>
            <a:pPr fontAlgn="base"/>
            <a:r>
              <a:rPr lang="en-IN" b="0" i="0">
                <a:solidFill>
                  <a:srgbClr val="12225C"/>
                </a:solidFill>
                <a:effectLst/>
                <a:latin typeface="Poppins" panose="00000500000000000000" pitchFamily="2" charset="0"/>
              </a:rPr>
              <a:t>Non-farm payrolls (NFP)</a:t>
            </a:r>
          </a:p>
        </p:txBody>
      </p:sp>
      <p:sp>
        <p:nvSpPr>
          <p:cNvPr id="3" name="Content Placeholder 2">
            <a:extLst>
              <a:ext uri="{FF2B5EF4-FFF2-40B4-BE49-F238E27FC236}">
                <a16:creationId xmlns:a16="http://schemas.microsoft.com/office/drawing/2014/main" id="{33ED86E3-2EA9-561B-7198-D664DEC4150D}"/>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The non-farm payrolls report (NFP) is a significant market event each month. </a:t>
            </a:r>
          </a:p>
          <a:p>
            <a:r>
              <a:rPr lang="en-US" b="0" i="0" dirty="0">
                <a:solidFill>
                  <a:srgbClr val="000000"/>
                </a:solidFill>
                <a:effectLst/>
                <a:latin typeface="Poppins" panose="00000500000000000000" pitchFamily="2" charset="0"/>
              </a:rPr>
              <a:t>The NFP is a monthly report that estimates the net number of jobs gained in the US in the previous month, excluding those in farms, private households, and non-profit organizations. It is usually released on the first Friday of the month, in an Employment Situation report that also includes the US unemployment rate, average hourly earnings, and participation rate.</a:t>
            </a:r>
            <a:endParaRPr lang="en-IN" dirty="0"/>
          </a:p>
        </p:txBody>
      </p:sp>
    </p:spTree>
    <p:extLst>
      <p:ext uri="{BB962C8B-B14F-4D97-AF65-F5344CB8AC3E}">
        <p14:creationId xmlns:p14="http://schemas.microsoft.com/office/powerpoint/2010/main" val="387791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D39B-0E8F-4B81-6892-E7F778AEFE82}"/>
              </a:ext>
            </a:extLst>
          </p:cNvPr>
          <p:cNvSpPr>
            <a:spLocks noGrp="1"/>
          </p:cNvSpPr>
          <p:nvPr>
            <p:ph type="title"/>
          </p:nvPr>
        </p:nvSpPr>
        <p:spPr/>
        <p:txBody>
          <a:bodyPr/>
          <a:lstStyle/>
          <a:p>
            <a:pPr fontAlgn="base"/>
            <a:r>
              <a:rPr lang="en-IN" b="1" i="0">
                <a:solidFill>
                  <a:srgbClr val="12225C"/>
                </a:solidFill>
                <a:effectLst/>
                <a:latin typeface="Poppins" panose="00000500000000000000" pitchFamily="2" charset="0"/>
              </a:rPr>
              <a:t>Why is NFP important?</a:t>
            </a:r>
          </a:p>
        </p:txBody>
      </p:sp>
      <p:sp>
        <p:nvSpPr>
          <p:cNvPr id="3" name="Content Placeholder 2">
            <a:extLst>
              <a:ext uri="{FF2B5EF4-FFF2-40B4-BE49-F238E27FC236}">
                <a16:creationId xmlns:a16="http://schemas.microsoft.com/office/drawing/2014/main" id="{8554989B-B7EF-567D-DAFC-DDEEA0605408}"/>
              </a:ext>
            </a:extLst>
          </p:cNvPr>
          <p:cNvSpPr>
            <a:spLocks noGrp="1"/>
          </p:cNvSpPr>
          <p:nvPr>
            <p:ph idx="1"/>
          </p:nvPr>
        </p:nvSpPr>
        <p:spPr/>
        <p:txBody>
          <a:bodyPr>
            <a:normAutofit fontScale="85000" lnSpcReduction="10000"/>
          </a:bodyPr>
          <a:lstStyle/>
          <a:p>
            <a:r>
              <a:rPr lang="en-US" dirty="0"/>
              <a:t>The Federal Reserve has the mandate to maintain maximum employment in the US, as well as stable prices. So, they’ll pay close attention to the NFP when setting interest rate policy. If employment looks strong, the Fed may consider raising interest rates. If it is weak, lower rates could be in the cards.</a:t>
            </a:r>
          </a:p>
          <a:p>
            <a:endParaRPr lang="en-US" dirty="0"/>
          </a:p>
          <a:p>
            <a:r>
              <a:rPr lang="en-US" dirty="0"/>
              <a:t>As the US is the world’s largest economy, any actions by the Fed tend to have a significant impact on global financial markets. But first and foremost, they’ll have a big effect on the USD, so forex traders will monitor the NFP closely and rush to amend their strategies based on the data, or attempt to profit from the volatility.</a:t>
            </a:r>
          </a:p>
          <a:p>
            <a:endParaRPr lang="en-US" dirty="0"/>
          </a:p>
          <a:p>
            <a:r>
              <a:rPr lang="en-US" dirty="0"/>
              <a:t>The data is usually released on the first Friday of every month at 8:30 AM ET and reflects the previous month’s data.</a:t>
            </a:r>
            <a:endParaRPr lang="en-IN" dirty="0"/>
          </a:p>
        </p:txBody>
      </p:sp>
    </p:spTree>
    <p:extLst>
      <p:ext uri="{BB962C8B-B14F-4D97-AF65-F5344CB8AC3E}">
        <p14:creationId xmlns:p14="http://schemas.microsoft.com/office/powerpoint/2010/main" val="4661793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6755-1B0A-62C4-17AB-EF9E52742C87}"/>
              </a:ext>
            </a:extLst>
          </p:cNvPr>
          <p:cNvSpPr>
            <a:spLocks noGrp="1"/>
          </p:cNvSpPr>
          <p:nvPr>
            <p:ph type="title"/>
          </p:nvPr>
        </p:nvSpPr>
        <p:spPr>
          <a:xfrm>
            <a:off x="1056409" y="0"/>
            <a:ext cx="10515600" cy="1325563"/>
          </a:xfrm>
        </p:spPr>
        <p:txBody>
          <a:bodyPr/>
          <a:lstStyle/>
          <a:p>
            <a:r>
              <a:rPr lang="en-US" b="1" i="0" dirty="0">
                <a:solidFill>
                  <a:srgbClr val="12225C"/>
                </a:solidFill>
                <a:effectLst/>
                <a:latin typeface="Poppins" panose="00000500000000000000" pitchFamily="2" charset="0"/>
              </a:rPr>
              <a:t>How does NFP data affect forex?</a:t>
            </a:r>
            <a:br>
              <a:rPr lang="en-US"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892152FE-B632-5DE1-0415-BDA3CA7857EA}"/>
              </a:ext>
            </a:extLst>
          </p:cNvPr>
          <p:cNvSpPr>
            <a:spLocks noGrp="1"/>
          </p:cNvSpPr>
          <p:nvPr>
            <p:ph idx="1"/>
          </p:nvPr>
        </p:nvSpPr>
        <p:spPr/>
        <p:txBody>
          <a:bodyPr>
            <a:normAutofit fontScale="92500" lnSpcReduction="10000"/>
          </a:bodyPr>
          <a:lstStyle/>
          <a:p>
            <a:r>
              <a:rPr lang="en-US" dirty="0"/>
              <a:t>NFP releases have a general tendency to cause large movements in the forex market.</a:t>
            </a:r>
          </a:p>
          <a:p>
            <a:endParaRPr lang="en-US" dirty="0"/>
          </a:p>
          <a:p>
            <a:r>
              <a:rPr lang="en-US" dirty="0"/>
              <a:t>If the Fed decides to lower interest rates to combat high unemployment, it reduces demand for the dollar, causing it’s the dollar’s price to fall.</a:t>
            </a:r>
          </a:p>
          <a:p>
            <a:endParaRPr lang="en-US" dirty="0"/>
          </a:p>
          <a:p>
            <a:r>
              <a:rPr lang="en-US" dirty="0"/>
              <a:t>Conversely, a high number of additional jobs (generally, anything in six figures, but particularly 200,000 or more) is likely to be a positive factor in terms of pushing USD gains. A particularly positive forecast ahead of an NFP release can have the same effect as would NFP data which radically outperforms estimates.</a:t>
            </a:r>
            <a:endParaRPr lang="en-IN" dirty="0"/>
          </a:p>
        </p:txBody>
      </p:sp>
    </p:spTree>
    <p:extLst>
      <p:ext uri="{BB962C8B-B14F-4D97-AF65-F5344CB8AC3E}">
        <p14:creationId xmlns:p14="http://schemas.microsoft.com/office/powerpoint/2010/main" val="8532079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7C20E78C-9233-607F-3B46-8F0FE62EC7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684" y="0"/>
            <a:ext cx="11670632" cy="6858000"/>
          </a:xfrm>
          <a:prstGeom prst="rect">
            <a:avLst/>
          </a:prstGeom>
        </p:spPr>
      </p:pic>
    </p:spTree>
    <p:extLst>
      <p:ext uri="{BB962C8B-B14F-4D97-AF65-F5344CB8AC3E}">
        <p14:creationId xmlns:p14="http://schemas.microsoft.com/office/powerpoint/2010/main" val="42481969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7A39E-9EFB-F415-0F6C-591E6DE81514}"/>
              </a:ext>
            </a:extLst>
          </p:cNvPr>
          <p:cNvSpPr>
            <a:spLocks noGrp="1"/>
          </p:cNvSpPr>
          <p:nvPr>
            <p:ph idx="1"/>
          </p:nvPr>
        </p:nvSpPr>
        <p:spPr>
          <a:xfrm>
            <a:off x="592282" y="779318"/>
            <a:ext cx="10761518" cy="5397645"/>
          </a:xfrm>
        </p:spPr>
        <p:txBody>
          <a:bodyPr/>
          <a:lstStyle/>
          <a:p>
            <a:r>
              <a:rPr lang="en-US" b="0" i="0" dirty="0">
                <a:solidFill>
                  <a:srgbClr val="000000"/>
                </a:solidFill>
                <a:effectLst/>
                <a:latin typeface="Poppins" panose="00000500000000000000" pitchFamily="2" charset="0"/>
              </a:rPr>
              <a:t>Some traders will consider closing all active positions before an NFP release and begin a new pattern of trades after the data is released. Alternatively, you could avoid trading during these releases altogether.</a:t>
            </a:r>
            <a:endParaRPr lang="en-IN" dirty="0"/>
          </a:p>
        </p:txBody>
      </p:sp>
    </p:spTree>
    <p:extLst>
      <p:ext uri="{BB962C8B-B14F-4D97-AF65-F5344CB8AC3E}">
        <p14:creationId xmlns:p14="http://schemas.microsoft.com/office/powerpoint/2010/main" val="15874373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F786-DEC9-5F6E-508C-FD2FA7243A68}"/>
              </a:ext>
            </a:extLst>
          </p:cNvPr>
          <p:cNvSpPr>
            <a:spLocks noGrp="1"/>
          </p:cNvSpPr>
          <p:nvPr>
            <p:ph type="title"/>
          </p:nvPr>
        </p:nvSpPr>
        <p:spPr/>
        <p:txBody>
          <a:bodyPr>
            <a:normAutofit fontScale="90000"/>
          </a:bodyPr>
          <a:lstStyle/>
          <a:p>
            <a:r>
              <a:rPr lang="en-US" b="1" i="0" dirty="0">
                <a:solidFill>
                  <a:srgbClr val="12225C"/>
                </a:solidFill>
                <a:effectLst/>
                <a:latin typeface="Poppins" panose="00000500000000000000" pitchFamily="2" charset="0"/>
              </a:rPr>
              <a:t>Is there a reliable strategy to use when reacting to NFP data?</a:t>
            </a:r>
            <a:br>
              <a:rPr lang="en-US"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FD8338D3-E761-1C04-FC89-30459984FEAE}"/>
              </a:ext>
            </a:extLst>
          </p:cNvPr>
          <p:cNvSpPr>
            <a:spLocks noGrp="1"/>
          </p:cNvSpPr>
          <p:nvPr>
            <p:ph idx="1"/>
          </p:nvPr>
        </p:nvSpPr>
        <p:spPr/>
        <p:txBody>
          <a:bodyPr/>
          <a:lstStyle/>
          <a:p>
            <a:pPr algn="l" fontAlgn="base"/>
            <a:r>
              <a:rPr lang="en-US" b="0" i="0" dirty="0">
                <a:solidFill>
                  <a:srgbClr val="000000"/>
                </a:solidFill>
                <a:effectLst/>
                <a:latin typeface="Poppins" panose="00000500000000000000" pitchFamily="2" charset="0"/>
              </a:rPr>
              <a:t>However, there is one strategy that many traders seem to agree on. It’s what is known as the </a:t>
            </a:r>
            <a:r>
              <a:rPr lang="en-US" b="1" i="0" dirty="0">
                <a:solidFill>
                  <a:srgbClr val="000000"/>
                </a:solidFill>
                <a:effectLst/>
                <a:latin typeface="inherit"/>
              </a:rPr>
              <a:t>pullback strategy</a:t>
            </a:r>
            <a:r>
              <a:rPr lang="en-US" b="0" i="0" dirty="0">
                <a:solidFill>
                  <a:srgbClr val="000000"/>
                </a:solidFill>
                <a:effectLst/>
                <a:latin typeface="Poppins" panose="00000500000000000000" pitchFamily="2" charset="0"/>
              </a:rPr>
              <a:t>, in which you wait for a currency pair to retrace before entering a trade.</a:t>
            </a:r>
          </a:p>
          <a:p>
            <a:pPr algn="l" fontAlgn="base"/>
            <a:r>
              <a:rPr lang="en-US" b="0" i="0" dirty="0">
                <a:solidFill>
                  <a:srgbClr val="000000"/>
                </a:solidFill>
                <a:effectLst/>
                <a:latin typeface="Poppins" panose="00000500000000000000" pitchFamily="2" charset="0"/>
              </a:rPr>
              <a:t>Let’s take a historical example: the March 2019 NFP report. The data that day revealed a highly disappointing 20,000 new jobs created against an expectation of 180,000. This data would usually harm USD, causing EUR/USD to rise.</a:t>
            </a:r>
          </a:p>
          <a:p>
            <a:endParaRPr lang="en-IN" dirty="0"/>
          </a:p>
        </p:txBody>
      </p:sp>
    </p:spTree>
    <p:extLst>
      <p:ext uri="{BB962C8B-B14F-4D97-AF65-F5344CB8AC3E}">
        <p14:creationId xmlns:p14="http://schemas.microsoft.com/office/powerpoint/2010/main" val="7002450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EAF069-977E-A740-EA10-78197CC36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022177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7ECA58-700C-E770-C9A8-FA3AB0562E91}"/>
              </a:ext>
            </a:extLst>
          </p:cNvPr>
          <p:cNvSpPr>
            <a:spLocks noGrp="1"/>
          </p:cNvSpPr>
          <p:nvPr>
            <p:ph idx="1"/>
          </p:nvPr>
        </p:nvSpPr>
        <p:spPr/>
        <p:txBody>
          <a:bodyPr>
            <a:normAutofit fontScale="92500" lnSpcReduction="20000"/>
          </a:bodyPr>
          <a:lstStyle/>
          <a:p>
            <a:pPr algn="l" fontAlgn="base"/>
            <a:r>
              <a:rPr lang="en-US" b="0" i="0" dirty="0">
                <a:solidFill>
                  <a:srgbClr val="000000"/>
                </a:solidFill>
                <a:effectLst/>
                <a:latin typeface="Poppins" panose="00000500000000000000" pitchFamily="2" charset="0"/>
              </a:rPr>
              <a:t>But as you can see, while the graph spikes up rapidly, it falls back equally quickly and in fact comes down below its pre-NFP level.</a:t>
            </a:r>
          </a:p>
          <a:p>
            <a:pPr algn="l" fontAlgn="base"/>
            <a:r>
              <a:rPr lang="en-US" b="0" i="0" dirty="0">
                <a:solidFill>
                  <a:srgbClr val="000000"/>
                </a:solidFill>
                <a:effectLst/>
                <a:latin typeface="Poppins" panose="00000500000000000000" pitchFamily="2" charset="0"/>
              </a:rPr>
              <a:t>It is at this point that the pullback strategy would suggest a buy trade should be made in the expectation that the graph is ready to move back into positive territory. And indeed, that is exactly what happens. Look at the big green candle representing the next five-minute period.</a:t>
            </a:r>
          </a:p>
          <a:p>
            <a:pPr algn="l" fontAlgn="base"/>
            <a:r>
              <a:rPr lang="en-US" b="0" i="0" dirty="0">
                <a:solidFill>
                  <a:srgbClr val="000000"/>
                </a:solidFill>
                <a:effectLst/>
                <a:latin typeface="Poppins" panose="00000500000000000000" pitchFamily="2" charset="0"/>
              </a:rPr>
              <a:t>We’ll cover this strategy in more detail in the Advanced trading strategies course. If you’re considering employing it, just remember that there’s no guarantee of a pullback working. And the high volatility can often bring increased risk, so using stop orders is recommended.</a:t>
            </a:r>
          </a:p>
          <a:p>
            <a:endParaRPr lang="en-IN" dirty="0"/>
          </a:p>
        </p:txBody>
      </p:sp>
    </p:spTree>
    <p:extLst>
      <p:ext uri="{BB962C8B-B14F-4D97-AF65-F5344CB8AC3E}">
        <p14:creationId xmlns:p14="http://schemas.microsoft.com/office/powerpoint/2010/main" val="33302548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7DD9E7-47CC-EB7E-E2D2-C96DE595E65B}"/>
              </a:ext>
            </a:extLst>
          </p:cNvPr>
          <p:cNvSpPr>
            <a:spLocks noGrp="1"/>
          </p:cNvSpPr>
          <p:nvPr>
            <p:ph idx="1"/>
          </p:nvPr>
        </p:nvSpPr>
        <p:spPr/>
        <p:txBody>
          <a:bodyPr/>
          <a:lstStyle/>
          <a:p>
            <a:r>
              <a:rPr lang="en-US" dirty="0"/>
              <a:t>Other employment figures</a:t>
            </a:r>
          </a:p>
          <a:p>
            <a:r>
              <a:rPr lang="en-US" dirty="0"/>
              <a:t>Of course, the NFP only measures employment in the US. It’s also worthwhile checking the employment figures for any economy you’re focusing on in your trading, whether it’s the change in employment in Australia or the unemployment rate in the UK.</a:t>
            </a:r>
            <a:endParaRPr lang="en-IN" dirty="0"/>
          </a:p>
        </p:txBody>
      </p:sp>
    </p:spTree>
    <p:extLst>
      <p:ext uri="{BB962C8B-B14F-4D97-AF65-F5344CB8AC3E}">
        <p14:creationId xmlns:p14="http://schemas.microsoft.com/office/powerpoint/2010/main" val="1238367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C2CF-DD64-1EB4-A757-2FB4768F4A42}"/>
              </a:ext>
            </a:extLst>
          </p:cNvPr>
          <p:cNvSpPr>
            <a:spLocks noGrp="1"/>
          </p:cNvSpPr>
          <p:nvPr>
            <p:ph type="title"/>
          </p:nvPr>
        </p:nvSpPr>
        <p:spPr>
          <a:xfrm>
            <a:off x="838200" y="365125"/>
            <a:ext cx="10515600" cy="6492875"/>
          </a:xfrm>
        </p:spPr>
        <p:txBody>
          <a:bodyPr>
            <a:normAutofit/>
          </a:bodyPr>
          <a:lstStyle/>
          <a:p>
            <a:r>
              <a:rPr lang="en-US" b="0" i="0" dirty="0">
                <a:solidFill>
                  <a:srgbClr val="12225C"/>
                </a:solidFill>
                <a:effectLst/>
                <a:latin typeface="Poppins" panose="00000500000000000000" pitchFamily="2" charset="0"/>
              </a:rPr>
              <a:t>Key factors that affect the forex markets</a:t>
            </a:r>
            <a:br>
              <a:rPr lang="en-US" b="0" i="0" dirty="0">
                <a:solidFill>
                  <a:srgbClr val="12225C"/>
                </a:solidFill>
                <a:effectLst/>
                <a:latin typeface="Poppins" panose="00000500000000000000" pitchFamily="2" charset="0"/>
              </a:rPr>
            </a:br>
            <a:endParaRPr lang="en-IN" dirty="0"/>
          </a:p>
        </p:txBody>
      </p:sp>
    </p:spTree>
    <p:extLst>
      <p:ext uri="{BB962C8B-B14F-4D97-AF65-F5344CB8AC3E}">
        <p14:creationId xmlns:p14="http://schemas.microsoft.com/office/powerpoint/2010/main" val="2905918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D0215-EBFB-8A01-1F06-FB7701497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17396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A75A-5B79-DCC9-7375-5A40453FF4A1}"/>
              </a:ext>
            </a:extLst>
          </p:cNvPr>
          <p:cNvSpPr>
            <a:spLocks noGrp="1"/>
          </p:cNvSpPr>
          <p:nvPr>
            <p:ph type="title"/>
          </p:nvPr>
        </p:nvSpPr>
        <p:spPr>
          <a:xfrm>
            <a:off x="-76200" y="1"/>
            <a:ext cx="12268200" cy="779318"/>
          </a:xfrm>
        </p:spPr>
        <p:txBody>
          <a:bodyPr/>
          <a:lstStyle/>
          <a:p>
            <a:pPr fontAlgn="base"/>
            <a:r>
              <a:rPr lang="en-IN" b="1" i="0" dirty="0">
                <a:solidFill>
                  <a:srgbClr val="12225C"/>
                </a:solidFill>
                <a:effectLst/>
                <a:latin typeface="Poppins" panose="00000500000000000000" pitchFamily="2" charset="0"/>
              </a:rPr>
              <a:t>Economic indicators and announcements</a:t>
            </a:r>
          </a:p>
        </p:txBody>
      </p:sp>
      <p:sp>
        <p:nvSpPr>
          <p:cNvPr id="3" name="Content Placeholder 2">
            <a:extLst>
              <a:ext uri="{FF2B5EF4-FFF2-40B4-BE49-F238E27FC236}">
                <a16:creationId xmlns:a16="http://schemas.microsoft.com/office/drawing/2014/main" id="{33930557-24E3-7028-AD6B-C4DA6B6AC31F}"/>
              </a:ext>
            </a:extLst>
          </p:cNvPr>
          <p:cNvSpPr>
            <a:spLocks noGrp="1"/>
          </p:cNvSpPr>
          <p:nvPr>
            <p:ph idx="1"/>
          </p:nvPr>
        </p:nvSpPr>
        <p:spPr>
          <a:xfrm>
            <a:off x="0" y="589107"/>
            <a:ext cx="12192000" cy="6268892"/>
          </a:xfrm>
        </p:spPr>
        <p:txBody>
          <a:bodyPr>
            <a:normAutofit fontScale="85000" lnSpcReduction="20000"/>
          </a:bodyPr>
          <a:lstStyle/>
          <a:p>
            <a:r>
              <a:rPr lang="en-US" dirty="0"/>
              <a:t>The GDP, NFP, and CPI releases might be some of the most important dates for currency traders, but there are a lot more market-moving events to pay attention to.</a:t>
            </a:r>
          </a:p>
          <a:p>
            <a:endParaRPr lang="en-US" dirty="0"/>
          </a:p>
          <a:p>
            <a:r>
              <a:rPr lang="en-US" dirty="0"/>
              <a:t>Here’s a quick guide covering three important economic indicators: consumer and business sentiment reports, PMI, and retail sales.</a:t>
            </a:r>
          </a:p>
          <a:p>
            <a:endParaRPr lang="en-US" dirty="0"/>
          </a:p>
          <a:p>
            <a:pPr algn="l" fontAlgn="base"/>
            <a:r>
              <a:rPr lang="en-US" b="1" i="0" dirty="0">
                <a:solidFill>
                  <a:srgbClr val="12225C"/>
                </a:solidFill>
                <a:effectLst/>
                <a:latin typeface="Poppins" panose="00000500000000000000" pitchFamily="2" charset="0"/>
              </a:rPr>
              <a:t>1. Consumer and business sentiment report</a:t>
            </a:r>
          </a:p>
          <a:p>
            <a:pPr algn="l" fontAlgn="base"/>
            <a:r>
              <a:rPr lang="en-US" b="0" i="0" dirty="0">
                <a:solidFill>
                  <a:srgbClr val="000000"/>
                </a:solidFill>
                <a:effectLst/>
                <a:latin typeface="Poppins" panose="00000500000000000000" pitchFamily="2" charset="0"/>
              </a:rPr>
              <a:t>Multiple organizations are constantly surveying consumers and business leaders to create sentiment reports. While the number of reports they produce is staggering, they all play their part in shaping the market’s expectations for the future.</a:t>
            </a:r>
          </a:p>
          <a:p>
            <a:pPr algn="l" fontAlgn="base"/>
            <a:r>
              <a:rPr lang="en-US" b="1" i="0" dirty="0">
                <a:solidFill>
                  <a:srgbClr val="12225C"/>
                </a:solidFill>
                <a:effectLst/>
                <a:latin typeface="Poppins" panose="00000500000000000000" pitchFamily="2" charset="0"/>
              </a:rPr>
              <a:t>Why are consumer and business sentiment reports important?</a:t>
            </a:r>
          </a:p>
          <a:p>
            <a:pPr algn="l" fontAlgn="base"/>
            <a:r>
              <a:rPr lang="en-US" b="0" i="0" dirty="0">
                <a:solidFill>
                  <a:srgbClr val="000000"/>
                </a:solidFill>
                <a:effectLst/>
                <a:latin typeface="Poppins" panose="00000500000000000000" pitchFamily="2" charset="0"/>
              </a:rPr>
              <a:t>An economy needs businesses and consumers to spend in order to thrive. If businesses and consumers are feeling apprehensive about the economy, then spending tends to be lower – which may impact growth, employment, and inflation down the line.</a:t>
            </a:r>
          </a:p>
          <a:p>
            <a:pPr algn="l" fontAlgn="base"/>
            <a:r>
              <a:rPr lang="en-US" b="0" i="0" dirty="0">
                <a:solidFill>
                  <a:srgbClr val="000000"/>
                </a:solidFill>
                <a:effectLst/>
                <a:latin typeface="Poppins" panose="00000500000000000000" pitchFamily="2" charset="0"/>
              </a:rPr>
              <a:t>As such, these reports tend to be leading indicators. While employment and inflation figures are reported on past quarters, sentiment reports can give you an insight into what’s going to happen next.</a:t>
            </a:r>
          </a:p>
          <a:p>
            <a:endParaRPr lang="en-IN" dirty="0"/>
          </a:p>
        </p:txBody>
      </p:sp>
    </p:spTree>
    <p:extLst>
      <p:ext uri="{BB962C8B-B14F-4D97-AF65-F5344CB8AC3E}">
        <p14:creationId xmlns:p14="http://schemas.microsoft.com/office/powerpoint/2010/main" val="2388846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C4ED-AF20-E7EC-1718-575B935CCF3B}"/>
              </a:ext>
            </a:extLst>
          </p:cNvPr>
          <p:cNvSpPr>
            <a:spLocks noGrp="1"/>
          </p:cNvSpPr>
          <p:nvPr>
            <p:ph type="title"/>
          </p:nvPr>
        </p:nvSpPr>
        <p:spPr>
          <a:xfrm>
            <a:off x="0" y="0"/>
            <a:ext cx="12192000" cy="681037"/>
          </a:xfrm>
        </p:spPr>
        <p:txBody>
          <a:bodyPr>
            <a:normAutofit fontScale="90000"/>
          </a:bodyPr>
          <a:lstStyle/>
          <a:p>
            <a:pPr fontAlgn="base"/>
            <a:r>
              <a:rPr lang="en-US" b="1" i="0">
                <a:solidFill>
                  <a:srgbClr val="12225C"/>
                </a:solidFill>
                <a:effectLst/>
                <a:latin typeface="Poppins" panose="00000500000000000000" pitchFamily="2" charset="0"/>
              </a:rPr>
              <a:t>2. Purchasing manager index (PMI)</a:t>
            </a:r>
          </a:p>
        </p:txBody>
      </p:sp>
      <p:sp>
        <p:nvSpPr>
          <p:cNvPr id="3" name="Content Placeholder 2">
            <a:extLst>
              <a:ext uri="{FF2B5EF4-FFF2-40B4-BE49-F238E27FC236}">
                <a16:creationId xmlns:a16="http://schemas.microsoft.com/office/drawing/2014/main" id="{747F6069-4671-09D5-8C14-55218C862286}"/>
              </a:ext>
            </a:extLst>
          </p:cNvPr>
          <p:cNvSpPr>
            <a:spLocks noGrp="1"/>
          </p:cNvSpPr>
          <p:nvPr>
            <p:ph idx="1"/>
          </p:nvPr>
        </p:nvSpPr>
        <p:spPr>
          <a:xfrm>
            <a:off x="-1" y="526760"/>
            <a:ext cx="12191999" cy="6331239"/>
          </a:xfrm>
        </p:spPr>
        <p:txBody>
          <a:bodyPr>
            <a:normAutofit fontScale="92500" lnSpcReduction="20000"/>
          </a:bodyPr>
          <a:lstStyle/>
          <a:p>
            <a:r>
              <a:rPr lang="en-US" dirty="0"/>
              <a:t>Purchasing manager indices measure the prevailing direction of economic trends in a given industry, according to the view of its purchasing managers. They are used as an indicator of the overall health of a sector.</a:t>
            </a:r>
          </a:p>
          <a:p>
            <a:endParaRPr lang="en-US" dirty="0"/>
          </a:p>
          <a:p>
            <a:r>
              <a:rPr lang="en-US" dirty="0"/>
              <a:t>Like price indices, there are typically multiple different PMIs released for any given economy.</a:t>
            </a:r>
          </a:p>
          <a:p>
            <a:endParaRPr lang="en-US" dirty="0"/>
          </a:p>
          <a:p>
            <a:r>
              <a:rPr lang="en-US" dirty="0"/>
              <a:t>A PMI figure of above 50 indicates that managers believe that their business is performing better in the current month than the previous one</a:t>
            </a:r>
          </a:p>
          <a:p>
            <a:r>
              <a:rPr lang="en-US" dirty="0"/>
              <a:t>If it is below 50, then managers have seen less activity this month than the last</a:t>
            </a:r>
          </a:p>
          <a:p>
            <a:r>
              <a:rPr lang="en-US" dirty="0"/>
              <a:t>If it is at 50, then the current month is on par with the previous one</a:t>
            </a:r>
          </a:p>
          <a:p>
            <a:endParaRPr lang="en-US" dirty="0"/>
          </a:p>
          <a:p>
            <a:r>
              <a:rPr lang="en-US" dirty="0"/>
              <a:t>Why are PMIs important?</a:t>
            </a:r>
          </a:p>
          <a:p>
            <a:r>
              <a:rPr lang="en-US" dirty="0"/>
              <a:t>PMIs are used to get a quick on-the-ground assessment of how a sector is performing from the people working within it. If a key sector in a country is stalling, then the economy may soon follow. On the other hand, if it is thriving, growth could be on the horizon.</a:t>
            </a:r>
            <a:endParaRPr lang="en-IN" dirty="0"/>
          </a:p>
        </p:txBody>
      </p:sp>
    </p:spTree>
    <p:extLst>
      <p:ext uri="{BB962C8B-B14F-4D97-AF65-F5344CB8AC3E}">
        <p14:creationId xmlns:p14="http://schemas.microsoft.com/office/powerpoint/2010/main" val="27518066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AE368-0D1F-08C0-8993-C00C35ABDA5B}"/>
              </a:ext>
            </a:extLst>
          </p:cNvPr>
          <p:cNvSpPr>
            <a:spLocks noGrp="1"/>
          </p:cNvSpPr>
          <p:nvPr>
            <p:ph type="title"/>
          </p:nvPr>
        </p:nvSpPr>
        <p:spPr>
          <a:xfrm>
            <a:off x="0" y="18256"/>
            <a:ext cx="12192000" cy="1207872"/>
          </a:xfrm>
        </p:spPr>
        <p:txBody>
          <a:bodyPr>
            <a:normAutofit fontScale="90000"/>
          </a:bodyPr>
          <a:lstStyle/>
          <a:p>
            <a:pPr fontAlgn="base"/>
            <a:r>
              <a:rPr lang="en-US" b="1" i="0">
                <a:solidFill>
                  <a:srgbClr val="12225C"/>
                </a:solidFill>
                <a:effectLst/>
                <a:latin typeface="Poppins" panose="00000500000000000000" pitchFamily="2" charset="0"/>
              </a:rPr>
              <a:t>Other factors that affect the forex markets</a:t>
            </a:r>
          </a:p>
        </p:txBody>
      </p:sp>
      <p:sp>
        <p:nvSpPr>
          <p:cNvPr id="3" name="Content Placeholder 2">
            <a:extLst>
              <a:ext uri="{FF2B5EF4-FFF2-40B4-BE49-F238E27FC236}">
                <a16:creationId xmlns:a16="http://schemas.microsoft.com/office/drawing/2014/main" id="{2C45545F-DAE0-A2AC-0080-7916E7E85849}"/>
              </a:ext>
            </a:extLst>
          </p:cNvPr>
          <p:cNvSpPr>
            <a:spLocks noGrp="1"/>
          </p:cNvSpPr>
          <p:nvPr>
            <p:ph idx="1"/>
          </p:nvPr>
        </p:nvSpPr>
        <p:spPr>
          <a:xfrm>
            <a:off x="0" y="1766454"/>
            <a:ext cx="12192000" cy="5073289"/>
          </a:xfrm>
        </p:spPr>
        <p:txBody>
          <a:bodyPr/>
          <a:lstStyle/>
          <a:p>
            <a:pPr algn="l" fontAlgn="base"/>
            <a:r>
              <a:rPr lang="en-US" b="1" i="0" dirty="0">
                <a:solidFill>
                  <a:srgbClr val="12225C"/>
                </a:solidFill>
                <a:effectLst/>
                <a:latin typeface="Poppins" panose="00000500000000000000" pitchFamily="2" charset="0"/>
              </a:rPr>
              <a:t>1. Government announcements</a:t>
            </a:r>
          </a:p>
          <a:p>
            <a:pPr algn="l" fontAlgn="base"/>
            <a:r>
              <a:rPr lang="en-US" b="0" i="0" dirty="0">
                <a:solidFill>
                  <a:srgbClr val="000000"/>
                </a:solidFill>
                <a:effectLst/>
                <a:latin typeface="Poppins" panose="00000500000000000000" pitchFamily="2" charset="0"/>
              </a:rPr>
              <a:t>Governments are responsible for fiscal policy, which also has a major impact on currencies.</a:t>
            </a:r>
          </a:p>
          <a:p>
            <a:pPr algn="l" fontAlgn="base"/>
            <a:r>
              <a:rPr lang="en-US" b="0" i="0" dirty="0">
                <a:solidFill>
                  <a:srgbClr val="000000"/>
                </a:solidFill>
                <a:effectLst/>
                <a:latin typeface="Poppins" panose="00000500000000000000" pitchFamily="2" charset="0"/>
              </a:rPr>
              <a:t>To fund a new infrastructure project, for example, the government will have to borrow money in the form of bonds to sell to investors.</a:t>
            </a:r>
          </a:p>
          <a:p>
            <a:pPr algn="l" fontAlgn="base"/>
            <a:r>
              <a:rPr lang="en-US" b="0" i="0" dirty="0">
                <a:solidFill>
                  <a:srgbClr val="000000"/>
                </a:solidFill>
                <a:effectLst/>
                <a:latin typeface="Poppins" panose="00000500000000000000" pitchFamily="2" charset="0"/>
              </a:rPr>
              <a:t>Fiscal stimulus measures are agreed upon by governments, and sometimes a vote needs to take place to make the stimulus into law. It pays to keep up to date with breaking news events to ensure you don’t miss these crucial decisions.</a:t>
            </a:r>
          </a:p>
          <a:p>
            <a:endParaRPr lang="en-IN" dirty="0"/>
          </a:p>
        </p:txBody>
      </p:sp>
    </p:spTree>
    <p:extLst>
      <p:ext uri="{BB962C8B-B14F-4D97-AF65-F5344CB8AC3E}">
        <p14:creationId xmlns:p14="http://schemas.microsoft.com/office/powerpoint/2010/main" val="3871787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25161ED-8505-312D-5467-B4F956834DFF}"/>
              </a:ext>
            </a:extLst>
          </p:cNvPr>
          <p:cNvGraphicFramePr>
            <a:graphicFrameLocks noGrp="1"/>
          </p:cNvGraphicFramePr>
          <p:nvPr>
            <p:extLst>
              <p:ext uri="{D42A27DB-BD31-4B8C-83A1-F6EECF244321}">
                <p14:modId xmlns:p14="http://schemas.microsoft.com/office/powerpoint/2010/main" val="72162357"/>
              </p:ext>
            </p:extLst>
          </p:nvPr>
        </p:nvGraphicFramePr>
        <p:xfrm>
          <a:off x="713509" y="0"/>
          <a:ext cx="10764981" cy="6858000"/>
        </p:xfrm>
        <a:graphic>
          <a:graphicData uri="http://schemas.openxmlformats.org/drawingml/2006/table">
            <a:tbl>
              <a:tblPr/>
              <a:tblGrid>
                <a:gridCol w="3588327">
                  <a:extLst>
                    <a:ext uri="{9D8B030D-6E8A-4147-A177-3AD203B41FA5}">
                      <a16:colId xmlns:a16="http://schemas.microsoft.com/office/drawing/2014/main" val="3571308014"/>
                    </a:ext>
                  </a:extLst>
                </a:gridCol>
                <a:gridCol w="3588327">
                  <a:extLst>
                    <a:ext uri="{9D8B030D-6E8A-4147-A177-3AD203B41FA5}">
                      <a16:colId xmlns:a16="http://schemas.microsoft.com/office/drawing/2014/main" val="3557832015"/>
                    </a:ext>
                  </a:extLst>
                </a:gridCol>
                <a:gridCol w="3588327">
                  <a:extLst>
                    <a:ext uri="{9D8B030D-6E8A-4147-A177-3AD203B41FA5}">
                      <a16:colId xmlns:a16="http://schemas.microsoft.com/office/drawing/2014/main" val="733576191"/>
                    </a:ext>
                  </a:extLst>
                </a:gridCol>
              </a:tblGrid>
              <a:tr h="1194150">
                <a:tc>
                  <a:txBody>
                    <a:bodyPr/>
                    <a:lstStyle/>
                    <a:p>
                      <a:pPr algn="l" fontAlgn="ctr" latinLnBrk="0"/>
                      <a:r>
                        <a:rPr lang="en-IN" sz="1200" b="1" cap="all">
                          <a:effectLst/>
                        </a:rPr>
                        <a:t>TRADING SESSION</a:t>
                      </a:r>
                    </a:p>
                  </a:txBody>
                  <a:tcPr marL="39379" marR="39379" marT="39379" marB="39379"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cap="all">
                          <a:effectLst/>
                        </a:rPr>
                        <a:t>OPENING INDIAN STANDARD TIME (IST)</a:t>
                      </a:r>
                    </a:p>
                  </a:txBody>
                  <a:tcPr marL="39379" marR="39379" marT="39379" marB="39379"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tc>
                  <a:txBody>
                    <a:bodyPr/>
                    <a:lstStyle/>
                    <a:p>
                      <a:pPr algn="l" fontAlgn="ctr" latinLnBrk="0"/>
                      <a:r>
                        <a:rPr lang="en-US" sz="1200" b="1" cap="all" dirty="0">
                          <a:effectLst/>
                        </a:rPr>
                        <a:t>CLOSING INDIAN STANDARD TIME (IST)</a:t>
                      </a:r>
                    </a:p>
                  </a:txBody>
                  <a:tcPr marL="39379" marR="39379" marT="39379" marB="39379" anchor="ctr">
                    <a:lnL>
                      <a:noFill/>
                    </a:lnL>
                    <a:lnR>
                      <a:noFill/>
                    </a:lnR>
                    <a:lnT>
                      <a:noFill/>
                    </a:lnT>
                    <a:lnB w="7620" cap="flat" cmpd="sng" algn="ctr">
                      <a:solidFill>
                        <a:srgbClr val="DDDDDD"/>
                      </a:solidFill>
                      <a:prstDash val="solid"/>
                      <a:round/>
                      <a:headEnd type="none" w="med" len="med"/>
                      <a:tailEnd type="none" w="med" len="med"/>
                    </a:lnB>
                    <a:solidFill>
                      <a:srgbClr val="D9EDF7"/>
                    </a:solidFill>
                  </a:tcPr>
                </a:tc>
                <a:extLst>
                  <a:ext uri="{0D108BD9-81ED-4DB2-BD59-A6C34878D82A}">
                    <a16:rowId xmlns:a16="http://schemas.microsoft.com/office/drawing/2014/main" val="1764080367"/>
                  </a:ext>
                </a:extLst>
              </a:tr>
              <a:tr h="655110">
                <a:tc>
                  <a:txBody>
                    <a:bodyPr/>
                    <a:lstStyle/>
                    <a:p>
                      <a:pPr algn="l" fontAlgn="t" latinLnBrk="0"/>
                      <a:r>
                        <a:rPr lang="en-IN" sz="1200" dirty="0">
                          <a:effectLst/>
                        </a:rPr>
                        <a:t>Wellington (Pacific session)</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sz="1200">
                          <a:effectLst/>
                        </a:rPr>
                        <a:t>3:30 AM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sz="1200" dirty="0">
                          <a:effectLst/>
                        </a:rPr>
                        <a:t>10:15 AM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56776827"/>
                  </a:ext>
                </a:extLst>
              </a:tr>
              <a:tr h="655110">
                <a:tc>
                  <a:txBody>
                    <a:bodyPr/>
                    <a:lstStyle/>
                    <a:p>
                      <a:pPr algn="l" fontAlgn="t" latinLnBrk="0"/>
                      <a:r>
                        <a:rPr lang="en-IN" sz="1200" b="1" i="1" u="sng" dirty="0">
                          <a:effectLst>
                            <a:outerShdw blurRad="38100" dist="38100" dir="2700000" algn="tl">
                              <a:srgbClr val="000000">
                                <a:alpha val="43137"/>
                              </a:srgbClr>
                            </a:outerShdw>
                          </a:effectLst>
                        </a:rPr>
                        <a:t>Sydney (Pacific session)</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sz="1200" b="1" i="1" u="sng" dirty="0">
                          <a:effectLst>
                            <a:outerShdw blurRad="38100" dist="38100" dir="2700000" algn="tl">
                              <a:srgbClr val="000000">
                                <a:alpha val="43137"/>
                              </a:srgbClr>
                            </a:outerShdw>
                          </a:effectLst>
                        </a:rPr>
                        <a:t>5:30 AM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sz="1200" b="1" i="1" u="sng" dirty="0">
                          <a:effectLst>
                            <a:outerShdw blurRad="38100" dist="38100" dir="2700000" algn="tl">
                              <a:srgbClr val="000000">
                                <a:alpha val="43137"/>
                              </a:srgbClr>
                            </a:outerShdw>
                          </a:effectLst>
                        </a:rPr>
                        <a:t>12:30 PM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15139821"/>
                  </a:ext>
                </a:extLst>
              </a:tr>
              <a:tr h="655110">
                <a:tc>
                  <a:txBody>
                    <a:bodyPr/>
                    <a:lstStyle/>
                    <a:p>
                      <a:pPr algn="l" fontAlgn="t" latinLnBrk="0"/>
                      <a:r>
                        <a:rPr lang="en-IN" sz="1200" b="1" i="1" u="sng" dirty="0">
                          <a:effectLst>
                            <a:outerShdw blurRad="38100" dist="38100" dir="2700000" algn="tl">
                              <a:srgbClr val="000000">
                                <a:alpha val="43137"/>
                              </a:srgbClr>
                            </a:outerShdw>
                          </a:effectLst>
                        </a:rPr>
                        <a:t>Tokyo (Asian session)</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sz="1200" b="1" i="1" u="sng" dirty="0">
                          <a:effectLst>
                            <a:outerShdw blurRad="38100" dist="38100" dir="2700000" algn="tl">
                              <a:srgbClr val="000000">
                                <a:alpha val="43137"/>
                              </a:srgbClr>
                            </a:outerShdw>
                          </a:effectLst>
                        </a:rPr>
                        <a:t>5:30 AM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sz="1200" b="1" i="1" u="sng" dirty="0">
                          <a:effectLst>
                            <a:outerShdw blurRad="38100" dist="38100" dir="2700000" algn="tl">
                              <a:srgbClr val="000000">
                                <a:alpha val="43137"/>
                              </a:srgbClr>
                            </a:outerShdw>
                          </a:effectLst>
                        </a:rPr>
                        <a:t>2:30 PM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52759120"/>
                  </a:ext>
                </a:extLst>
              </a:tr>
              <a:tr h="924630">
                <a:tc>
                  <a:txBody>
                    <a:bodyPr/>
                    <a:lstStyle/>
                    <a:p>
                      <a:pPr algn="l" fontAlgn="t" latinLnBrk="0"/>
                      <a:r>
                        <a:rPr lang="en-IN" sz="1200" dirty="0">
                          <a:effectLst/>
                        </a:rPr>
                        <a:t>Hong-Kong and Singapore (Asian session)</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sz="1200" dirty="0">
                          <a:effectLst/>
                        </a:rPr>
                        <a:t>6:30 AM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sz="1200" dirty="0">
                          <a:effectLst/>
                        </a:rPr>
                        <a:t>2:30 PM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3577485499"/>
                  </a:ext>
                </a:extLst>
              </a:tr>
              <a:tr h="924630">
                <a:tc>
                  <a:txBody>
                    <a:bodyPr/>
                    <a:lstStyle/>
                    <a:p>
                      <a:pPr algn="l" fontAlgn="t" latinLnBrk="0"/>
                      <a:r>
                        <a:rPr lang="en-IN" sz="1200">
                          <a:effectLst/>
                        </a:rPr>
                        <a:t>Frankfurt (European session)</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sz="1200" dirty="0">
                          <a:effectLst/>
                        </a:rPr>
                        <a:t>11:30 AM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t" latinLnBrk="0"/>
                      <a:r>
                        <a:rPr lang="en-IN" sz="1200" dirty="0">
                          <a:effectLst/>
                        </a:rPr>
                        <a:t>7:30 PM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711769730"/>
                  </a:ext>
                </a:extLst>
              </a:tr>
              <a:tr h="924630">
                <a:tc>
                  <a:txBody>
                    <a:bodyPr/>
                    <a:lstStyle/>
                    <a:p>
                      <a:pPr algn="l" fontAlgn="t" latinLnBrk="0"/>
                      <a:r>
                        <a:rPr lang="en-IN" sz="1200" b="1" i="1" u="sng" dirty="0">
                          <a:effectLst>
                            <a:outerShdw blurRad="38100" dist="38100" dir="2700000" algn="tl">
                              <a:srgbClr val="000000">
                                <a:alpha val="43137"/>
                              </a:srgbClr>
                            </a:outerShdw>
                          </a:effectLst>
                        </a:rPr>
                        <a:t>London (European session)</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sz="1200" b="1" i="1" u="sng" dirty="0">
                          <a:effectLst>
                            <a:outerShdw blurRad="38100" dist="38100" dir="2700000" algn="tl">
                              <a:srgbClr val="000000">
                                <a:alpha val="43137"/>
                              </a:srgbClr>
                            </a:outerShdw>
                          </a:effectLst>
                        </a:rPr>
                        <a:t>12:30 PM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tc>
                  <a:txBody>
                    <a:bodyPr/>
                    <a:lstStyle/>
                    <a:p>
                      <a:pPr algn="l" fontAlgn="t" latinLnBrk="0"/>
                      <a:r>
                        <a:rPr lang="en-IN" sz="1200" b="1" i="1" u="sng" dirty="0">
                          <a:effectLst>
                            <a:outerShdw blurRad="38100" dist="38100" dir="2700000" algn="tl">
                              <a:srgbClr val="000000">
                                <a:alpha val="43137"/>
                              </a:srgbClr>
                            </a:outerShdw>
                          </a:effectLst>
                        </a:rPr>
                        <a:t>8:30 PM</a:t>
                      </a:r>
                    </a:p>
                  </a:txBody>
                  <a:tcPr marL="39379" marR="39379" marT="39379" marB="39379">
                    <a:lnL>
                      <a:noFill/>
                    </a:lnL>
                    <a:lnR>
                      <a:noFill/>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513146554"/>
                  </a:ext>
                </a:extLst>
              </a:tr>
              <a:tr h="924630">
                <a:tc>
                  <a:txBody>
                    <a:bodyPr/>
                    <a:lstStyle/>
                    <a:p>
                      <a:pPr algn="l" fontAlgn="t" latinLnBrk="0"/>
                      <a:r>
                        <a:rPr lang="en-US" sz="1200" b="1" i="1" u="sng">
                          <a:effectLst>
                            <a:outerShdw blurRad="38100" dist="38100" dir="2700000" algn="tl">
                              <a:srgbClr val="000000">
                                <a:alpha val="43137"/>
                              </a:srgbClr>
                            </a:outerShdw>
                          </a:effectLst>
                        </a:rPr>
                        <a:t>New York (North American session)</a:t>
                      </a:r>
                    </a:p>
                  </a:txBody>
                  <a:tcPr marL="39379" marR="39379" marT="39379" marB="39379">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sz="1200" b="1" i="1" u="sng" dirty="0">
                          <a:effectLst>
                            <a:outerShdw blurRad="38100" dist="38100" dir="2700000" algn="tl">
                              <a:srgbClr val="000000">
                                <a:alpha val="43137"/>
                              </a:srgbClr>
                            </a:outerShdw>
                          </a:effectLst>
                        </a:rPr>
                        <a:t>5:30 PM</a:t>
                      </a:r>
                    </a:p>
                  </a:txBody>
                  <a:tcPr marL="39379" marR="39379" marT="39379" marB="39379">
                    <a:lnL>
                      <a:noFill/>
                    </a:lnL>
                    <a:lnR>
                      <a:noFill/>
                    </a:lnR>
                    <a:lnT w="7620"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latinLnBrk="0"/>
                      <a:r>
                        <a:rPr lang="en-IN" sz="1200" b="1" i="1" u="sng" dirty="0">
                          <a:effectLst>
                            <a:outerShdw blurRad="38100" dist="38100" dir="2700000" algn="tl">
                              <a:srgbClr val="000000">
                                <a:alpha val="43137"/>
                              </a:srgbClr>
                            </a:outerShdw>
                          </a:effectLst>
                        </a:rPr>
                        <a:t>2:30 AM</a:t>
                      </a:r>
                    </a:p>
                  </a:txBody>
                  <a:tcPr marL="39379" marR="39379" marT="39379" marB="39379">
                    <a:lnL>
                      <a:noFill/>
                    </a:lnL>
                    <a:lnR>
                      <a:noFill/>
                    </a:lnR>
                    <a:lnT w="7620"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4148866342"/>
                  </a:ext>
                </a:extLst>
              </a:tr>
            </a:tbl>
          </a:graphicData>
        </a:graphic>
      </p:graphicFrame>
    </p:spTree>
    <p:extLst>
      <p:ext uri="{BB962C8B-B14F-4D97-AF65-F5344CB8AC3E}">
        <p14:creationId xmlns:p14="http://schemas.microsoft.com/office/powerpoint/2010/main" val="169972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7DE0A7-B24E-0559-1B3B-7A4FB74F09AA}"/>
              </a:ext>
            </a:extLst>
          </p:cNvPr>
          <p:cNvPicPr>
            <a:picLocks noChangeAspect="1"/>
          </p:cNvPicPr>
          <p:nvPr/>
        </p:nvPicPr>
        <p:blipFill rotWithShape="1">
          <a:blip r:embed="rId2">
            <a:extLst>
              <a:ext uri="{28A0092B-C50C-407E-A947-70E740481C1C}">
                <a14:useLocalDpi xmlns:a14="http://schemas.microsoft.com/office/drawing/2010/main" val="0"/>
              </a:ext>
            </a:extLst>
          </a:blip>
          <a:srcRect r="12258" b="9821"/>
          <a:stretch/>
        </p:blipFill>
        <p:spPr>
          <a:xfrm>
            <a:off x="0" y="-1"/>
            <a:ext cx="12192000" cy="7048499"/>
          </a:xfrm>
          <a:prstGeom prst="rect">
            <a:avLst/>
          </a:prstGeom>
        </p:spPr>
      </p:pic>
    </p:spTree>
    <p:extLst>
      <p:ext uri="{BB962C8B-B14F-4D97-AF65-F5344CB8AC3E}">
        <p14:creationId xmlns:p14="http://schemas.microsoft.com/office/powerpoint/2010/main" val="178700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B367D-CFBB-0F1B-0D97-03C16E76715C}"/>
              </a:ext>
            </a:extLst>
          </p:cNvPr>
          <p:cNvPicPr>
            <a:picLocks noChangeAspect="1"/>
          </p:cNvPicPr>
          <p:nvPr/>
        </p:nvPicPr>
        <p:blipFill rotWithShape="1">
          <a:blip r:embed="rId2">
            <a:extLst>
              <a:ext uri="{28A0092B-C50C-407E-A947-70E740481C1C}">
                <a14:useLocalDpi xmlns:a14="http://schemas.microsoft.com/office/drawing/2010/main" val="0"/>
              </a:ext>
            </a:extLst>
          </a:blip>
          <a:srcRect l="8455" t="9319" r="2593" b="29749"/>
          <a:stretch/>
        </p:blipFill>
        <p:spPr>
          <a:xfrm>
            <a:off x="3195484" y="1"/>
            <a:ext cx="6027174" cy="6857999"/>
          </a:xfrm>
          <a:prstGeom prst="rect">
            <a:avLst/>
          </a:prstGeom>
        </p:spPr>
      </p:pic>
    </p:spTree>
    <p:extLst>
      <p:ext uri="{BB962C8B-B14F-4D97-AF65-F5344CB8AC3E}">
        <p14:creationId xmlns:p14="http://schemas.microsoft.com/office/powerpoint/2010/main" val="2817191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4685</Words>
  <Application>Microsoft Office PowerPoint</Application>
  <PresentationFormat>Widescreen</PresentationFormat>
  <Paragraphs>261</Paragraphs>
  <Slides>62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Arial</vt:lpstr>
      <vt:lpstr>Calibri</vt:lpstr>
      <vt:lpstr>Calibri Light</vt:lpstr>
      <vt:lpstr>Gotham Narrow A</vt:lpstr>
      <vt:lpstr>Gotham Narrow SSm A</vt:lpstr>
      <vt:lpstr>helvetica</vt:lpstr>
      <vt:lpstr>helvetica</vt:lpstr>
      <vt:lpstr>inherit</vt:lpstr>
      <vt:lpstr>Poppins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Consumer Price Index (CPI) and Federal Open Market Committee (FOMC):</vt:lpstr>
      <vt:lpstr>Top things you should avoid as a trader </vt:lpstr>
      <vt:lpstr>Fundamental Analysis</vt:lpstr>
      <vt:lpstr>What Is Fundamental Analysis</vt:lpstr>
      <vt:lpstr>Central Banks </vt:lpstr>
      <vt:lpstr>Geopolitical Tensions </vt:lpstr>
      <vt:lpstr>Key Economic Announcements </vt:lpstr>
      <vt:lpstr>Employment </vt:lpstr>
      <vt:lpstr>Consumer Price Inflation (CPI) </vt:lpstr>
      <vt:lpstr>Central Banks</vt:lpstr>
      <vt:lpstr>Central Bank Meetings</vt:lpstr>
      <vt:lpstr>Central Banks</vt:lpstr>
      <vt:lpstr>Central Banks and Interest Rates</vt:lpstr>
      <vt:lpstr>High interest rates </vt:lpstr>
      <vt:lpstr>Low interest rates </vt:lpstr>
      <vt:lpstr>Central bank meetings </vt:lpstr>
      <vt:lpstr>What is Quantitative easing?</vt:lpstr>
      <vt:lpstr>Central bank interventions </vt:lpstr>
      <vt:lpstr>Inflation </vt:lpstr>
      <vt:lpstr>Inflation and CPI </vt:lpstr>
      <vt:lpstr>What is inflation?</vt:lpstr>
      <vt:lpstr>PowerPoint Presentation</vt:lpstr>
      <vt:lpstr>What is hyperinflation? </vt:lpstr>
      <vt:lpstr>What is deflation? </vt:lpstr>
      <vt:lpstr>PowerPoint Presentation</vt:lpstr>
      <vt:lpstr>Reflation and disinflation </vt:lpstr>
      <vt:lpstr>Consumer Price Index (CPI)  </vt:lpstr>
      <vt:lpstr>What is the Consumer Price Index (CPI)? </vt:lpstr>
      <vt:lpstr>When is CPI released? </vt:lpstr>
      <vt:lpstr>How the CPI affects forex </vt:lpstr>
      <vt:lpstr>CPI trading strategy </vt:lpstr>
      <vt:lpstr>CPI example </vt:lpstr>
      <vt:lpstr>PowerPoint Presentation</vt:lpstr>
      <vt:lpstr>PowerPoint Presentation</vt:lpstr>
      <vt:lpstr>CPI takeaways for forex traders </vt:lpstr>
      <vt:lpstr>Gross domestic product (GDP) </vt:lpstr>
      <vt:lpstr>PowerPoint Presentation</vt:lpstr>
      <vt:lpstr>What price action can GDP trigger?</vt:lpstr>
      <vt:lpstr>Non-farm payrolls (NFP)</vt:lpstr>
      <vt:lpstr>Why is NFP important?</vt:lpstr>
      <vt:lpstr>How does NFP data affect forex? </vt:lpstr>
      <vt:lpstr>PowerPoint Presentation</vt:lpstr>
      <vt:lpstr>PowerPoint Presentation</vt:lpstr>
      <vt:lpstr>Is there a reliable strategy to use when reacting to NFP data? </vt:lpstr>
      <vt:lpstr>PowerPoint Presentation</vt:lpstr>
      <vt:lpstr>PowerPoint Presentation</vt:lpstr>
      <vt:lpstr>PowerPoint Presentation</vt:lpstr>
      <vt:lpstr>Key factors that affect the forex markets </vt:lpstr>
      <vt:lpstr>Economic indicators and announcements</vt:lpstr>
      <vt:lpstr>2. Purchasing manager index (PMI)</vt:lpstr>
      <vt:lpstr>Other factors that affect the forex markets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gosavi</dc:creator>
  <cp:lastModifiedBy>rohit gosavi</cp:lastModifiedBy>
  <cp:revision>12</cp:revision>
  <dcterms:created xsi:type="dcterms:W3CDTF">2022-09-13T06:36:02Z</dcterms:created>
  <dcterms:modified xsi:type="dcterms:W3CDTF">2022-10-24T07:17:17Z</dcterms:modified>
</cp:coreProperties>
</file>