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BC248-0719-BE67-B5E9-A4BFB20725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03E323D-4186-D4B9-0669-6E12977038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DB2934-1E0D-7F01-9D48-F83D8E50D9C1}"/>
              </a:ext>
            </a:extLst>
          </p:cNvPr>
          <p:cNvSpPr>
            <a:spLocks noGrp="1"/>
          </p:cNvSpPr>
          <p:nvPr>
            <p:ph type="dt" sz="half" idx="10"/>
          </p:nvPr>
        </p:nvSpPr>
        <p:spPr/>
        <p:txBody>
          <a:bodyPr/>
          <a:lstStyle/>
          <a:p>
            <a:fld id="{4B30257D-DC3C-4130-AE75-022960A64789}" type="datetimeFigureOut">
              <a:rPr lang="en-IN" smtClean="0"/>
              <a:t>10-10-2022</a:t>
            </a:fld>
            <a:endParaRPr lang="en-IN"/>
          </a:p>
        </p:txBody>
      </p:sp>
      <p:sp>
        <p:nvSpPr>
          <p:cNvPr id="5" name="Footer Placeholder 4">
            <a:extLst>
              <a:ext uri="{FF2B5EF4-FFF2-40B4-BE49-F238E27FC236}">
                <a16:creationId xmlns:a16="http://schemas.microsoft.com/office/drawing/2014/main" id="{079F3998-6907-E3D9-E278-F8E40D883A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178B04-D838-9CB5-874B-C6E61AA67DE5}"/>
              </a:ext>
            </a:extLst>
          </p:cNvPr>
          <p:cNvSpPr>
            <a:spLocks noGrp="1"/>
          </p:cNvSpPr>
          <p:nvPr>
            <p:ph type="sldNum" sz="quarter" idx="12"/>
          </p:nvPr>
        </p:nvSpPr>
        <p:spPr/>
        <p:txBody>
          <a:bodyPr/>
          <a:lstStyle/>
          <a:p>
            <a:fld id="{A3FFEA9C-CA5A-46DE-9AA0-685796E187FD}" type="slidenum">
              <a:rPr lang="en-IN" smtClean="0"/>
              <a:t>‹#›</a:t>
            </a:fld>
            <a:endParaRPr lang="en-IN"/>
          </a:p>
        </p:txBody>
      </p:sp>
    </p:spTree>
    <p:extLst>
      <p:ext uri="{BB962C8B-B14F-4D97-AF65-F5344CB8AC3E}">
        <p14:creationId xmlns:p14="http://schemas.microsoft.com/office/powerpoint/2010/main" val="123808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5F40E-9FD9-8AF0-21DC-0E404ED0E94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D7DC20-522F-4C46-EAFF-325B5A2BCE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51002F-D953-95A4-7835-C7E653C2D866}"/>
              </a:ext>
            </a:extLst>
          </p:cNvPr>
          <p:cNvSpPr>
            <a:spLocks noGrp="1"/>
          </p:cNvSpPr>
          <p:nvPr>
            <p:ph type="dt" sz="half" idx="10"/>
          </p:nvPr>
        </p:nvSpPr>
        <p:spPr/>
        <p:txBody>
          <a:bodyPr/>
          <a:lstStyle/>
          <a:p>
            <a:fld id="{4B30257D-DC3C-4130-AE75-022960A64789}" type="datetimeFigureOut">
              <a:rPr lang="en-IN" smtClean="0"/>
              <a:t>10-10-2022</a:t>
            </a:fld>
            <a:endParaRPr lang="en-IN"/>
          </a:p>
        </p:txBody>
      </p:sp>
      <p:sp>
        <p:nvSpPr>
          <p:cNvPr id="5" name="Footer Placeholder 4">
            <a:extLst>
              <a:ext uri="{FF2B5EF4-FFF2-40B4-BE49-F238E27FC236}">
                <a16:creationId xmlns:a16="http://schemas.microsoft.com/office/drawing/2014/main" id="{A10D79CE-7134-63C3-A519-9A32FA140F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15B504-3674-0DD9-6995-BB9273EB0486}"/>
              </a:ext>
            </a:extLst>
          </p:cNvPr>
          <p:cNvSpPr>
            <a:spLocks noGrp="1"/>
          </p:cNvSpPr>
          <p:nvPr>
            <p:ph type="sldNum" sz="quarter" idx="12"/>
          </p:nvPr>
        </p:nvSpPr>
        <p:spPr/>
        <p:txBody>
          <a:bodyPr/>
          <a:lstStyle/>
          <a:p>
            <a:fld id="{A3FFEA9C-CA5A-46DE-9AA0-685796E187FD}" type="slidenum">
              <a:rPr lang="en-IN" smtClean="0"/>
              <a:t>‹#›</a:t>
            </a:fld>
            <a:endParaRPr lang="en-IN"/>
          </a:p>
        </p:txBody>
      </p:sp>
    </p:spTree>
    <p:extLst>
      <p:ext uri="{BB962C8B-B14F-4D97-AF65-F5344CB8AC3E}">
        <p14:creationId xmlns:p14="http://schemas.microsoft.com/office/powerpoint/2010/main" val="1833067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05D145-5AF1-9790-1F7F-E7AD892EEE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F92CBE-025A-60C8-CEAE-F259A7C5B9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1E6B36-C77F-FB53-E165-DEDCDB128F88}"/>
              </a:ext>
            </a:extLst>
          </p:cNvPr>
          <p:cNvSpPr>
            <a:spLocks noGrp="1"/>
          </p:cNvSpPr>
          <p:nvPr>
            <p:ph type="dt" sz="half" idx="10"/>
          </p:nvPr>
        </p:nvSpPr>
        <p:spPr/>
        <p:txBody>
          <a:bodyPr/>
          <a:lstStyle/>
          <a:p>
            <a:fld id="{4B30257D-DC3C-4130-AE75-022960A64789}" type="datetimeFigureOut">
              <a:rPr lang="en-IN" smtClean="0"/>
              <a:t>10-10-2022</a:t>
            </a:fld>
            <a:endParaRPr lang="en-IN"/>
          </a:p>
        </p:txBody>
      </p:sp>
      <p:sp>
        <p:nvSpPr>
          <p:cNvPr id="5" name="Footer Placeholder 4">
            <a:extLst>
              <a:ext uri="{FF2B5EF4-FFF2-40B4-BE49-F238E27FC236}">
                <a16:creationId xmlns:a16="http://schemas.microsoft.com/office/drawing/2014/main" id="{7CBC1EA2-E4D5-5B37-7A13-344494443D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671493-0447-9728-DBF4-84E609B8C674}"/>
              </a:ext>
            </a:extLst>
          </p:cNvPr>
          <p:cNvSpPr>
            <a:spLocks noGrp="1"/>
          </p:cNvSpPr>
          <p:nvPr>
            <p:ph type="sldNum" sz="quarter" idx="12"/>
          </p:nvPr>
        </p:nvSpPr>
        <p:spPr/>
        <p:txBody>
          <a:bodyPr/>
          <a:lstStyle/>
          <a:p>
            <a:fld id="{A3FFEA9C-CA5A-46DE-9AA0-685796E187FD}" type="slidenum">
              <a:rPr lang="en-IN" smtClean="0"/>
              <a:t>‹#›</a:t>
            </a:fld>
            <a:endParaRPr lang="en-IN"/>
          </a:p>
        </p:txBody>
      </p:sp>
    </p:spTree>
    <p:extLst>
      <p:ext uri="{BB962C8B-B14F-4D97-AF65-F5344CB8AC3E}">
        <p14:creationId xmlns:p14="http://schemas.microsoft.com/office/powerpoint/2010/main" val="854962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A6A05-D4CE-1F1D-81F6-5C6C51A913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A97FC8-9F2F-C945-4150-ABB151A51D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DEF315-E742-7F01-11E0-467527CC8825}"/>
              </a:ext>
            </a:extLst>
          </p:cNvPr>
          <p:cNvSpPr>
            <a:spLocks noGrp="1"/>
          </p:cNvSpPr>
          <p:nvPr>
            <p:ph type="dt" sz="half" idx="10"/>
          </p:nvPr>
        </p:nvSpPr>
        <p:spPr/>
        <p:txBody>
          <a:bodyPr/>
          <a:lstStyle/>
          <a:p>
            <a:fld id="{4B30257D-DC3C-4130-AE75-022960A64789}" type="datetimeFigureOut">
              <a:rPr lang="en-IN" smtClean="0"/>
              <a:t>10-10-2022</a:t>
            </a:fld>
            <a:endParaRPr lang="en-IN"/>
          </a:p>
        </p:txBody>
      </p:sp>
      <p:sp>
        <p:nvSpPr>
          <p:cNvPr id="5" name="Footer Placeholder 4">
            <a:extLst>
              <a:ext uri="{FF2B5EF4-FFF2-40B4-BE49-F238E27FC236}">
                <a16:creationId xmlns:a16="http://schemas.microsoft.com/office/drawing/2014/main" id="{A63D212D-4C68-847B-AA50-F82CEAEEB5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A2F165-CCA5-DCCF-298C-DC078CA28349}"/>
              </a:ext>
            </a:extLst>
          </p:cNvPr>
          <p:cNvSpPr>
            <a:spLocks noGrp="1"/>
          </p:cNvSpPr>
          <p:nvPr>
            <p:ph type="sldNum" sz="quarter" idx="12"/>
          </p:nvPr>
        </p:nvSpPr>
        <p:spPr/>
        <p:txBody>
          <a:bodyPr/>
          <a:lstStyle/>
          <a:p>
            <a:fld id="{A3FFEA9C-CA5A-46DE-9AA0-685796E187FD}" type="slidenum">
              <a:rPr lang="en-IN" smtClean="0"/>
              <a:t>‹#›</a:t>
            </a:fld>
            <a:endParaRPr lang="en-IN"/>
          </a:p>
        </p:txBody>
      </p:sp>
    </p:spTree>
    <p:extLst>
      <p:ext uri="{BB962C8B-B14F-4D97-AF65-F5344CB8AC3E}">
        <p14:creationId xmlns:p14="http://schemas.microsoft.com/office/powerpoint/2010/main" val="3731867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61EF-0BD3-2355-8D13-6B75646B8A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83E9D31-4925-A1CC-D28C-E11D2CE2C1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7E37CA-1663-CB7E-6ADB-D0634CE86CB0}"/>
              </a:ext>
            </a:extLst>
          </p:cNvPr>
          <p:cNvSpPr>
            <a:spLocks noGrp="1"/>
          </p:cNvSpPr>
          <p:nvPr>
            <p:ph type="dt" sz="half" idx="10"/>
          </p:nvPr>
        </p:nvSpPr>
        <p:spPr/>
        <p:txBody>
          <a:bodyPr/>
          <a:lstStyle/>
          <a:p>
            <a:fld id="{4B30257D-DC3C-4130-AE75-022960A64789}" type="datetimeFigureOut">
              <a:rPr lang="en-IN" smtClean="0"/>
              <a:t>10-10-2022</a:t>
            </a:fld>
            <a:endParaRPr lang="en-IN"/>
          </a:p>
        </p:txBody>
      </p:sp>
      <p:sp>
        <p:nvSpPr>
          <p:cNvPr id="5" name="Footer Placeholder 4">
            <a:extLst>
              <a:ext uri="{FF2B5EF4-FFF2-40B4-BE49-F238E27FC236}">
                <a16:creationId xmlns:a16="http://schemas.microsoft.com/office/drawing/2014/main" id="{D40AB821-B21A-F883-48AF-EAA21BABAD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2737DA-F6C9-DD49-1CE0-E5702942A534}"/>
              </a:ext>
            </a:extLst>
          </p:cNvPr>
          <p:cNvSpPr>
            <a:spLocks noGrp="1"/>
          </p:cNvSpPr>
          <p:nvPr>
            <p:ph type="sldNum" sz="quarter" idx="12"/>
          </p:nvPr>
        </p:nvSpPr>
        <p:spPr/>
        <p:txBody>
          <a:bodyPr/>
          <a:lstStyle/>
          <a:p>
            <a:fld id="{A3FFEA9C-CA5A-46DE-9AA0-685796E187FD}" type="slidenum">
              <a:rPr lang="en-IN" smtClean="0"/>
              <a:t>‹#›</a:t>
            </a:fld>
            <a:endParaRPr lang="en-IN"/>
          </a:p>
        </p:txBody>
      </p:sp>
    </p:spTree>
    <p:extLst>
      <p:ext uri="{BB962C8B-B14F-4D97-AF65-F5344CB8AC3E}">
        <p14:creationId xmlns:p14="http://schemas.microsoft.com/office/powerpoint/2010/main" val="1281096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1B2FA-4988-DB90-9A47-55AB3B6770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037493-6731-2802-0D04-82984F372E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0C0C07-3F64-5544-CD9C-E9D6CA8663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4087376-520F-B6C0-89EB-D5BD8BFB4422}"/>
              </a:ext>
            </a:extLst>
          </p:cNvPr>
          <p:cNvSpPr>
            <a:spLocks noGrp="1"/>
          </p:cNvSpPr>
          <p:nvPr>
            <p:ph type="dt" sz="half" idx="10"/>
          </p:nvPr>
        </p:nvSpPr>
        <p:spPr/>
        <p:txBody>
          <a:bodyPr/>
          <a:lstStyle/>
          <a:p>
            <a:fld id="{4B30257D-DC3C-4130-AE75-022960A64789}" type="datetimeFigureOut">
              <a:rPr lang="en-IN" smtClean="0"/>
              <a:t>10-10-2022</a:t>
            </a:fld>
            <a:endParaRPr lang="en-IN"/>
          </a:p>
        </p:txBody>
      </p:sp>
      <p:sp>
        <p:nvSpPr>
          <p:cNvPr id="6" name="Footer Placeholder 5">
            <a:extLst>
              <a:ext uri="{FF2B5EF4-FFF2-40B4-BE49-F238E27FC236}">
                <a16:creationId xmlns:a16="http://schemas.microsoft.com/office/drawing/2014/main" id="{D89FB329-1D97-7FB3-1A2D-C7EE7E20A3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4D04AF-423A-1461-0FFC-029AA3E947E6}"/>
              </a:ext>
            </a:extLst>
          </p:cNvPr>
          <p:cNvSpPr>
            <a:spLocks noGrp="1"/>
          </p:cNvSpPr>
          <p:nvPr>
            <p:ph type="sldNum" sz="quarter" idx="12"/>
          </p:nvPr>
        </p:nvSpPr>
        <p:spPr/>
        <p:txBody>
          <a:bodyPr/>
          <a:lstStyle/>
          <a:p>
            <a:fld id="{A3FFEA9C-CA5A-46DE-9AA0-685796E187FD}" type="slidenum">
              <a:rPr lang="en-IN" smtClean="0"/>
              <a:t>‹#›</a:t>
            </a:fld>
            <a:endParaRPr lang="en-IN"/>
          </a:p>
        </p:txBody>
      </p:sp>
    </p:spTree>
    <p:extLst>
      <p:ext uri="{BB962C8B-B14F-4D97-AF65-F5344CB8AC3E}">
        <p14:creationId xmlns:p14="http://schemas.microsoft.com/office/powerpoint/2010/main" val="1585737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2FE34-189C-9E2A-B0FC-88FC0388432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FE36FD-5205-801A-A067-97487F577F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B42DA1-9230-E94C-323D-8A59207795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0086F62-5810-3940-CFCD-D599A3F6D9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6AEC7B-FEA2-E068-4695-B3DAABFBF5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DA2E0F-9A77-02B1-4A96-F15D6D3F9561}"/>
              </a:ext>
            </a:extLst>
          </p:cNvPr>
          <p:cNvSpPr>
            <a:spLocks noGrp="1"/>
          </p:cNvSpPr>
          <p:nvPr>
            <p:ph type="dt" sz="half" idx="10"/>
          </p:nvPr>
        </p:nvSpPr>
        <p:spPr/>
        <p:txBody>
          <a:bodyPr/>
          <a:lstStyle/>
          <a:p>
            <a:fld id="{4B30257D-DC3C-4130-AE75-022960A64789}" type="datetimeFigureOut">
              <a:rPr lang="en-IN" smtClean="0"/>
              <a:t>10-10-2022</a:t>
            </a:fld>
            <a:endParaRPr lang="en-IN"/>
          </a:p>
        </p:txBody>
      </p:sp>
      <p:sp>
        <p:nvSpPr>
          <p:cNvPr id="8" name="Footer Placeholder 7">
            <a:extLst>
              <a:ext uri="{FF2B5EF4-FFF2-40B4-BE49-F238E27FC236}">
                <a16:creationId xmlns:a16="http://schemas.microsoft.com/office/drawing/2014/main" id="{5B426B31-B1EE-5B62-19F0-87CB8C97729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411E49D-E399-90C6-F4D0-ED110EC3E960}"/>
              </a:ext>
            </a:extLst>
          </p:cNvPr>
          <p:cNvSpPr>
            <a:spLocks noGrp="1"/>
          </p:cNvSpPr>
          <p:nvPr>
            <p:ph type="sldNum" sz="quarter" idx="12"/>
          </p:nvPr>
        </p:nvSpPr>
        <p:spPr/>
        <p:txBody>
          <a:bodyPr/>
          <a:lstStyle/>
          <a:p>
            <a:fld id="{A3FFEA9C-CA5A-46DE-9AA0-685796E187FD}" type="slidenum">
              <a:rPr lang="en-IN" smtClean="0"/>
              <a:t>‹#›</a:t>
            </a:fld>
            <a:endParaRPr lang="en-IN"/>
          </a:p>
        </p:txBody>
      </p:sp>
    </p:spTree>
    <p:extLst>
      <p:ext uri="{BB962C8B-B14F-4D97-AF65-F5344CB8AC3E}">
        <p14:creationId xmlns:p14="http://schemas.microsoft.com/office/powerpoint/2010/main" val="102373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E5095-A5D9-19BB-CE76-C3AA831ECC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7D8FD1-2866-633B-0762-6A6CD5ED21F6}"/>
              </a:ext>
            </a:extLst>
          </p:cNvPr>
          <p:cNvSpPr>
            <a:spLocks noGrp="1"/>
          </p:cNvSpPr>
          <p:nvPr>
            <p:ph type="dt" sz="half" idx="10"/>
          </p:nvPr>
        </p:nvSpPr>
        <p:spPr/>
        <p:txBody>
          <a:bodyPr/>
          <a:lstStyle/>
          <a:p>
            <a:fld id="{4B30257D-DC3C-4130-AE75-022960A64789}" type="datetimeFigureOut">
              <a:rPr lang="en-IN" smtClean="0"/>
              <a:t>10-10-2022</a:t>
            </a:fld>
            <a:endParaRPr lang="en-IN"/>
          </a:p>
        </p:txBody>
      </p:sp>
      <p:sp>
        <p:nvSpPr>
          <p:cNvPr id="4" name="Footer Placeholder 3">
            <a:extLst>
              <a:ext uri="{FF2B5EF4-FFF2-40B4-BE49-F238E27FC236}">
                <a16:creationId xmlns:a16="http://schemas.microsoft.com/office/drawing/2014/main" id="{916DB50A-F00E-CDE9-D96D-E75D0A20941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18CD893-7AFA-74D2-268F-8F43C0FF7857}"/>
              </a:ext>
            </a:extLst>
          </p:cNvPr>
          <p:cNvSpPr>
            <a:spLocks noGrp="1"/>
          </p:cNvSpPr>
          <p:nvPr>
            <p:ph type="sldNum" sz="quarter" idx="12"/>
          </p:nvPr>
        </p:nvSpPr>
        <p:spPr/>
        <p:txBody>
          <a:bodyPr/>
          <a:lstStyle/>
          <a:p>
            <a:fld id="{A3FFEA9C-CA5A-46DE-9AA0-685796E187FD}" type="slidenum">
              <a:rPr lang="en-IN" smtClean="0"/>
              <a:t>‹#›</a:t>
            </a:fld>
            <a:endParaRPr lang="en-IN"/>
          </a:p>
        </p:txBody>
      </p:sp>
    </p:spTree>
    <p:extLst>
      <p:ext uri="{BB962C8B-B14F-4D97-AF65-F5344CB8AC3E}">
        <p14:creationId xmlns:p14="http://schemas.microsoft.com/office/powerpoint/2010/main" val="391128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8FE2DD-45D4-644A-15CE-66B90E7B92DC}"/>
              </a:ext>
            </a:extLst>
          </p:cNvPr>
          <p:cNvSpPr>
            <a:spLocks noGrp="1"/>
          </p:cNvSpPr>
          <p:nvPr>
            <p:ph type="dt" sz="half" idx="10"/>
          </p:nvPr>
        </p:nvSpPr>
        <p:spPr/>
        <p:txBody>
          <a:bodyPr/>
          <a:lstStyle/>
          <a:p>
            <a:fld id="{4B30257D-DC3C-4130-AE75-022960A64789}" type="datetimeFigureOut">
              <a:rPr lang="en-IN" smtClean="0"/>
              <a:t>10-10-2022</a:t>
            </a:fld>
            <a:endParaRPr lang="en-IN"/>
          </a:p>
        </p:txBody>
      </p:sp>
      <p:sp>
        <p:nvSpPr>
          <p:cNvPr id="3" name="Footer Placeholder 2">
            <a:extLst>
              <a:ext uri="{FF2B5EF4-FFF2-40B4-BE49-F238E27FC236}">
                <a16:creationId xmlns:a16="http://schemas.microsoft.com/office/drawing/2014/main" id="{5B703CB5-6229-6291-334C-C814B22679B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4FAABDA-A71F-2A35-2550-C92763467AE8}"/>
              </a:ext>
            </a:extLst>
          </p:cNvPr>
          <p:cNvSpPr>
            <a:spLocks noGrp="1"/>
          </p:cNvSpPr>
          <p:nvPr>
            <p:ph type="sldNum" sz="quarter" idx="12"/>
          </p:nvPr>
        </p:nvSpPr>
        <p:spPr/>
        <p:txBody>
          <a:bodyPr/>
          <a:lstStyle/>
          <a:p>
            <a:fld id="{A3FFEA9C-CA5A-46DE-9AA0-685796E187FD}" type="slidenum">
              <a:rPr lang="en-IN" smtClean="0"/>
              <a:t>‹#›</a:t>
            </a:fld>
            <a:endParaRPr lang="en-IN"/>
          </a:p>
        </p:txBody>
      </p:sp>
    </p:spTree>
    <p:extLst>
      <p:ext uri="{BB962C8B-B14F-4D97-AF65-F5344CB8AC3E}">
        <p14:creationId xmlns:p14="http://schemas.microsoft.com/office/powerpoint/2010/main" val="3386011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F19D3-23BD-869E-FA64-D655CB65B7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6AB6CC0-4363-93FB-AD46-7432BB3B40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F43776D-644F-0247-4937-F1C0E176D6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BC3572-3FC9-EF23-CD00-695856519929}"/>
              </a:ext>
            </a:extLst>
          </p:cNvPr>
          <p:cNvSpPr>
            <a:spLocks noGrp="1"/>
          </p:cNvSpPr>
          <p:nvPr>
            <p:ph type="dt" sz="half" idx="10"/>
          </p:nvPr>
        </p:nvSpPr>
        <p:spPr/>
        <p:txBody>
          <a:bodyPr/>
          <a:lstStyle/>
          <a:p>
            <a:fld id="{4B30257D-DC3C-4130-AE75-022960A64789}" type="datetimeFigureOut">
              <a:rPr lang="en-IN" smtClean="0"/>
              <a:t>10-10-2022</a:t>
            </a:fld>
            <a:endParaRPr lang="en-IN"/>
          </a:p>
        </p:txBody>
      </p:sp>
      <p:sp>
        <p:nvSpPr>
          <p:cNvPr id="6" name="Footer Placeholder 5">
            <a:extLst>
              <a:ext uri="{FF2B5EF4-FFF2-40B4-BE49-F238E27FC236}">
                <a16:creationId xmlns:a16="http://schemas.microsoft.com/office/drawing/2014/main" id="{B7B1FDAB-DB3F-77FB-2550-900D826ECC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BF4902-4A04-F239-CDC3-F8DF67BDD81D}"/>
              </a:ext>
            </a:extLst>
          </p:cNvPr>
          <p:cNvSpPr>
            <a:spLocks noGrp="1"/>
          </p:cNvSpPr>
          <p:nvPr>
            <p:ph type="sldNum" sz="quarter" idx="12"/>
          </p:nvPr>
        </p:nvSpPr>
        <p:spPr/>
        <p:txBody>
          <a:bodyPr/>
          <a:lstStyle/>
          <a:p>
            <a:fld id="{A3FFEA9C-CA5A-46DE-9AA0-685796E187FD}" type="slidenum">
              <a:rPr lang="en-IN" smtClean="0"/>
              <a:t>‹#›</a:t>
            </a:fld>
            <a:endParaRPr lang="en-IN"/>
          </a:p>
        </p:txBody>
      </p:sp>
    </p:spTree>
    <p:extLst>
      <p:ext uri="{BB962C8B-B14F-4D97-AF65-F5344CB8AC3E}">
        <p14:creationId xmlns:p14="http://schemas.microsoft.com/office/powerpoint/2010/main" val="812917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024BE-3594-1502-0FA1-9C52C73CE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EBC7071-6FAB-A650-193B-A16DD2A645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F7DB21-8668-8553-C052-53BD155D9D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E3316B-3317-2DBC-F733-8CF33A45DF59}"/>
              </a:ext>
            </a:extLst>
          </p:cNvPr>
          <p:cNvSpPr>
            <a:spLocks noGrp="1"/>
          </p:cNvSpPr>
          <p:nvPr>
            <p:ph type="dt" sz="half" idx="10"/>
          </p:nvPr>
        </p:nvSpPr>
        <p:spPr/>
        <p:txBody>
          <a:bodyPr/>
          <a:lstStyle/>
          <a:p>
            <a:fld id="{4B30257D-DC3C-4130-AE75-022960A64789}" type="datetimeFigureOut">
              <a:rPr lang="en-IN" smtClean="0"/>
              <a:t>10-10-2022</a:t>
            </a:fld>
            <a:endParaRPr lang="en-IN"/>
          </a:p>
        </p:txBody>
      </p:sp>
      <p:sp>
        <p:nvSpPr>
          <p:cNvPr id="6" name="Footer Placeholder 5">
            <a:extLst>
              <a:ext uri="{FF2B5EF4-FFF2-40B4-BE49-F238E27FC236}">
                <a16:creationId xmlns:a16="http://schemas.microsoft.com/office/drawing/2014/main" id="{DFEABB9D-3A14-532E-28DA-772278A999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A77D14-7970-2412-71B6-03B65707863F}"/>
              </a:ext>
            </a:extLst>
          </p:cNvPr>
          <p:cNvSpPr>
            <a:spLocks noGrp="1"/>
          </p:cNvSpPr>
          <p:nvPr>
            <p:ph type="sldNum" sz="quarter" idx="12"/>
          </p:nvPr>
        </p:nvSpPr>
        <p:spPr/>
        <p:txBody>
          <a:bodyPr/>
          <a:lstStyle/>
          <a:p>
            <a:fld id="{A3FFEA9C-CA5A-46DE-9AA0-685796E187FD}" type="slidenum">
              <a:rPr lang="en-IN" smtClean="0"/>
              <a:t>‹#›</a:t>
            </a:fld>
            <a:endParaRPr lang="en-IN"/>
          </a:p>
        </p:txBody>
      </p:sp>
    </p:spTree>
    <p:extLst>
      <p:ext uri="{BB962C8B-B14F-4D97-AF65-F5344CB8AC3E}">
        <p14:creationId xmlns:p14="http://schemas.microsoft.com/office/powerpoint/2010/main" val="502023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6C37A5-D1D1-6F78-0C15-2B80853605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DA663B-96DB-78C6-2007-5219F24BAE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371DC9-96D8-5A8B-25D5-84ED31EE0F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30257D-DC3C-4130-AE75-022960A64789}" type="datetimeFigureOut">
              <a:rPr lang="en-IN" smtClean="0"/>
              <a:t>10-10-2022</a:t>
            </a:fld>
            <a:endParaRPr lang="en-IN"/>
          </a:p>
        </p:txBody>
      </p:sp>
      <p:sp>
        <p:nvSpPr>
          <p:cNvPr id="5" name="Footer Placeholder 4">
            <a:extLst>
              <a:ext uri="{FF2B5EF4-FFF2-40B4-BE49-F238E27FC236}">
                <a16:creationId xmlns:a16="http://schemas.microsoft.com/office/drawing/2014/main" id="{82A1633B-6036-AF9B-654A-4F33A8F5C0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F62EC56-AC66-972A-E5FA-0045F82F4F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FFEA9C-CA5A-46DE-9AA0-685796E187FD}" type="slidenum">
              <a:rPr lang="en-IN" smtClean="0"/>
              <a:t>‹#›</a:t>
            </a:fld>
            <a:endParaRPr lang="en-IN"/>
          </a:p>
        </p:txBody>
      </p:sp>
    </p:spTree>
    <p:extLst>
      <p:ext uri="{BB962C8B-B14F-4D97-AF65-F5344CB8AC3E}">
        <p14:creationId xmlns:p14="http://schemas.microsoft.com/office/powerpoint/2010/main" val="1036319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6B4CA6-83F0-9335-38A8-751CE79E079B}"/>
              </a:ext>
            </a:extLst>
          </p:cNvPr>
          <p:cNvSpPr>
            <a:spLocks noGrp="1"/>
          </p:cNvSpPr>
          <p:nvPr>
            <p:ph type="title"/>
          </p:nvPr>
        </p:nvSpPr>
        <p:spPr/>
        <p:txBody>
          <a:bodyPr/>
          <a:lstStyle/>
          <a:p>
            <a:pPr fontAlgn="base"/>
            <a:r>
              <a:rPr lang="en-IN" b="1" i="0">
                <a:solidFill>
                  <a:srgbClr val="12225C"/>
                </a:solidFill>
                <a:effectLst/>
                <a:latin typeface="Poppins" panose="00000500000000000000" pitchFamily="2" charset="0"/>
              </a:rPr>
              <a:t>Support and resistance</a:t>
            </a:r>
          </a:p>
        </p:txBody>
      </p:sp>
      <p:sp>
        <p:nvSpPr>
          <p:cNvPr id="5" name="Content Placeholder 4">
            <a:extLst>
              <a:ext uri="{FF2B5EF4-FFF2-40B4-BE49-F238E27FC236}">
                <a16:creationId xmlns:a16="http://schemas.microsoft.com/office/drawing/2014/main" id="{F2B528C4-BB50-DAB9-6BCF-C4B53B5D669C}"/>
              </a:ext>
            </a:extLst>
          </p:cNvPr>
          <p:cNvSpPr>
            <a:spLocks noGrp="1"/>
          </p:cNvSpPr>
          <p:nvPr>
            <p:ph idx="1"/>
          </p:nvPr>
        </p:nvSpPr>
        <p:spPr/>
        <p:txBody>
          <a:bodyPr/>
          <a:lstStyle/>
          <a:p>
            <a:r>
              <a:rPr lang="en-US" b="0" i="0" dirty="0">
                <a:solidFill>
                  <a:srgbClr val="000000"/>
                </a:solidFill>
                <a:effectLst/>
                <a:latin typeface="Poppins" panose="00000500000000000000" pitchFamily="2" charset="0"/>
              </a:rPr>
              <a:t>Support and resistance are areas on a market’s chart that it has difficulty breaking past. If a market reaches its support or resistance level, then a price reversal may be on the cards.</a:t>
            </a:r>
            <a:endParaRPr lang="en-IN" dirty="0"/>
          </a:p>
        </p:txBody>
      </p:sp>
    </p:spTree>
    <p:extLst>
      <p:ext uri="{BB962C8B-B14F-4D97-AF65-F5344CB8AC3E}">
        <p14:creationId xmlns:p14="http://schemas.microsoft.com/office/powerpoint/2010/main" val="3763809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CF71F-5A79-1358-D931-FF0E4753BC4D}"/>
              </a:ext>
            </a:extLst>
          </p:cNvPr>
          <p:cNvSpPr>
            <a:spLocks noGrp="1"/>
          </p:cNvSpPr>
          <p:nvPr>
            <p:ph type="title"/>
          </p:nvPr>
        </p:nvSpPr>
        <p:spPr>
          <a:xfrm>
            <a:off x="0" y="0"/>
            <a:ext cx="10515600" cy="681037"/>
          </a:xfrm>
        </p:spPr>
        <p:txBody>
          <a:bodyPr>
            <a:normAutofit fontScale="90000"/>
          </a:bodyPr>
          <a:lstStyle/>
          <a:p>
            <a:pPr fontAlgn="base"/>
            <a:r>
              <a:rPr lang="en-IN" b="1" i="0" dirty="0">
                <a:solidFill>
                  <a:srgbClr val="12225C"/>
                </a:solidFill>
                <a:effectLst/>
                <a:latin typeface="Poppins" panose="00000500000000000000" pitchFamily="2" charset="0"/>
              </a:rPr>
              <a:t>Triangle</a:t>
            </a:r>
          </a:p>
        </p:txBody>
      </p:sp>
      <p:sp>
        <p:nvSpPr>
          <p:cNvPr id="3" name="Content Placeholder 2">
            <a:extLst>
              <a:ext uri="{FF2B5EF4-FFF2-40B4-BE49-F238E27FC236}">
                <a16:creationId xmlns:a16="http://schemas.microsoft.com/office/drawing/2014/main" id="{DEA83BC5-AF22-A866-7646-7121EA1D5A86}"/>
              </a:ext>
            </a:extLst>
          </p:cNvPr>
          <p:cNvSpPr>
            <a:spLocks noGrp="1"/>
          </p:cNvSpPr>
          <p:nvPr>
            <p:ph idx="1"/>
          </p:nvPr>
        </p:nvSpPr>
        <p:spPr>
          <a:xfrm>
            <a:off x="0" y="505979"/>
            <a:ext cx="12192000" cy="4351338"/>
          </a:xfrm>
        </p:spPr>
        <p:txBody>
          <a:bodyPr/>
          <a:lstStyle/>
          <a:p>
            <a:r>
              <a:rPr lang="en-US" b="0" i="0" dirty="0">
                <a:solidFill>
                  <a:srgbClr val="000000"/>
                </a:solidFill>
                <a:effectLst/>
                <a:latin typeface="Poppins" panose="00000500000000000000" pitchFamily="2" charset="0"/>
              </a:rPr>
              <a:t>There are three types of triangle to watch out for: ascending, descending and symmetrical.</a:t>
            </a:r>
            <a:endParaRPr lang="en-IN" dirty="0"/>
          </a:p>
        </p:txBody>
      </p:sp>
      <p:pic>
        <p:nvPicPr>
          <p:cNvPr id="7" name="Graphic 6">
            <a:extLst>
              <a:ext uri="{FF2B5EF4-FFF2-40B4-BE49-F238E27FC236}">
                <a16:creationId xmlns:a16="http://schemas.microsoft.com/office/drawing/2014/main" id="{BC85FB12-347D-55E4-FF80-AECE0DEC76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908" y="1322630"/>
            <a:ext cx="8413551" cy="4351338"/>
          </a:xfrm>
          <a:prstGeom prst="rect">
            <a:avLst/>
          </a:prstGeom>
        </p:spPr>
      </p:pic>
      <p:sp>
        <p:nvSpPr>
          <p:cNvPr id="9" name="TextBox 8">
            <a:extLst>
              <a:ext uri="{FF2B5EF4-FFF2-40B4-BE49-F238E27FC236}">
                <a16:creationId xmlns:a16="http://schemas.microsoft.com/office/drawing/2014/main" id="{03642493-753E-9ACE-31C4-CD7C68C8CB18}"/>
              </a:ext>
            </a:extLst>
          </p:cNvPr>
          <p:cNvSpPr txBox="1"/>
          <p:nvPr/>
        </p:nvSpPr>
        <p:spPr>
          <a:xfrm>
            <a:off x="103908" y="5786826"/>
            <a:ext cx="11876810" cy="1200329"/>
          </a:xfrm>
          <a:prstGeom prst="rect">
            <a:avLst/>
          </a:prstGeom>
          <a:noFill/>
        </p:spPr>
        <p:txBody>
          <a:bodyPr wrap="square">
            <a:spAutoFit/>
          </a:bodyPr>
          <a:lstStyle/>
          <a:p>
            <a:pPr algn="l" fontAlgn="base"/>
            <a:r>
              <a:rPr lang="en-US" b="0" i="0" dirty="0">
                <a:solidFill>
                  <a:srgbClr val="000000"/>
                </a:solidFill>
                <a:effectLst/>
                <a:latin typeface="Poppins" panose="00000500000000000000" pitchFamily="2" charset="0"/>
              </a:rPr>
              <a:t>It’s often a good idea to place a stop just beyond the opposite trend line. Then, if the pattern fails, your position will close automatically.</a:t>
            </a:r>
          </a:p>
          <a:p>
            <a:br>
              <a:rPr lang="en-US" dirty="0"/>
            </a:br>
            <a:endParaRPr lang="en-IN" dirty="0"/>
          </a:p>
        </p:txBody>
      </p:sp>
    </p:spTree>
    <p:extLst>
      <p:ext uri="{BB962C8B-B14F-4D97-AF65-F5344CB8AC3E}">
        <p14:creationId xmlns:p14="http://schemas.microsoft.com/office/powerpoint/2010/main" val="526972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6CA8-F06B-1C7E-BE7E-60638F5AF1B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1A86C4C-D072-CC6E-CDB8-09E38F8B8AA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232" y="0"/>
            <a:ext cx="12065786" cy="6858000"/>
          </a:xfrm>
        </p:spPr>
      </p:pic>
    </p:spTree>
    <p:extLst>
      <p:ext uri="{BB962C8B-B14F-4D97-AF65-F5344CB8AC3E}">
        <p14:creationId xmlns:p14="http://schemas.microsoft.com/office/powerpoint/2010/main" val="2013707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E6A8E-3FD3-8AC6-DFAA-4812E4CC9545}"/>
              </a:ext>
            </a:extLst>
          </p:cNvPr>
          <p:cNvSpPr>
            <a:spLocks noGrp="1"/>
          </p:cNvSpPr>
          <p:nvPr>
            <p:ph type="title"/>
          </p:nvPr>
        </p:nvSpPr>
        <p:spPr>
          <a:xfrm>
            <a:off x="0" y="146916"/>
            <a:ext cx="10515600" cy="1325563"/>
          </a:xfrm>
        </p:spPr>
        <p:txBody>
          <a:bodyPr>
            <a:normAutofit fontScale="90000"/>
          </a:bodyPr>
          <a:lstStyle/>
          <a:p>
            <a:r>
              <a:rPr lang="en-US" b="1" i="0" dirty="0">
                <a:solidFill>
                  <a:srgbClr val="12225C"/>
                </a:solidFill>
                <a:effectLst/>
                <a:latin typeface="Poppins" panose="00000500000000000000" pitchFamily="2" charset="0"/>
              </a:rPr>
              <a:t>Symmetrical triangles, flags, and wedges</a:t>
            </a:r>
            <a:br>
              <a:rPr lang="en-US" b="1" i="0" dirty="0">
                <a:solidFill>
                  <a:srgbClr val="12225C"/>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5836DDBF-B73E-5489-535D-DC66A727BE70}"/>
              </a:ext>
            </a:extLst>
          </p:cNvPr>
          <p:cNvSpPr>
            <a:spLocks noGrp="1"/>
          </p:cNvSpPr>
          <p:nvPr>
            <p:ph idx="1"/>
          </p:nvPr>
        </p:nvSpPr>
        <p:spPr>
          <a:xfrm>
            <a:off x="0" y="1046307"/>
            <a:ext cx="10515600" cy="4351338"/>
          </a:xfrm>
        </p:spPr>
        <p:txBody>
          <a:bodyPr/>
          <a:lstStyle/>
          <a:p>
            <a:r>
              <a:rPr lang="en-US" b="0" i="0" dirty="0">
                <a:solidFill>
                  <a:srgbClr val="000000"/>
                </a:solidFill>
                <a:effectLst/>
                <a:latin typeface="inherit"/>
              </a:rPr>
              <a:t>In a symmetrical triangle, two trend lines point towards each other. The first connects a series of lower peaks, while the second connects a series of higher troughs</a:t>
            </a:r>
          </a:p>
          <a:p>
            <a:endParaRPr lang="en-IN" dirty="0"/>
          </a:p>
        </p:txBody>
      </p:sp>
      <p:pic>
        <p:nvPicPr>
          <p:cNvPr id="7" name="Graphic 6">
            <a:extLst>
              <a:ext uri="{FF2B5EF4-FFF2-40B4-BE49-F238E27FC236}">
                <a16:creationId xmlns:a16="http://schemas.microsoft.com/office/drawing/2014/main" id="{3ABA5CEB-0FFF-3FC4-716C-0D76A992B7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25285" y="2265651"/>
            <a:ext cx="8879559" cy="4592349"/>
          </a:xfrm>
          <a:prstGeom prst="rect">
            <a:avLst/>
          </a:prstGeom>
        </p:spPr>
      </p:pic>
    </p:spTree>
    <p:extLst>
      <p:ext uri="{BB962C8B-B14F-4D97-AF65-F5344CB8AC3E}">
        <p14:creationId xmlns:p14="http://schemas.microsoft.com/office/powerpoint/2010/main" val="2884264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057FCE-2B09-4C60-9477-9C1C003FDC20}"/>
              </a:ext>
            </a:extLst>
          </p:cNvPr>
          <p:cNvSpPr>
            <a:spLocks noGrp="1"/>
          </p:cNvSpPr>
          <p:nvPr>
            <p:ph idx="1"/>
          </p:nvPr>
        </p:nvSpPr>
        <p:spPr>
          <a:xfrm>
            <a:off x="-148936" y="0"/>
            <a:ext cx="10515600" cy="4351338"/>
          </a:xfrm>
        </p:spPr>
        <p:txBody>
          <a:bodyPr/>
          <a:lstStyle/>
          <a:p>
            <a:r>
              <a:rPr lang="en-US" b="0" i="0" dirty="0">
                <a:solidFill>
                  <a:srgbClr val="000000"/>
                </a:solidFill>
                <a:effectLst/>
                <a:latin typeface="inherit"/>
              </a:rPr>
              <a:t>In a symmetrical triangle, two trend lines point towards each other. The first connects a series of lower peaks, while the second connects a series of higher troughs</a:t>
            </a:r>
          </a:p>
          <a:p>
            <a:endParaRPr lang="en-IN" dirty="0"/>
          </a:p>
        </p:txBody>
      </p:sp>
      <p:pic>
        <p:nvPicPr>
          <p:cNvPr id="5" name="Graphic 4">
            <a:extLst>
              <a:ext uri="{FF2B5EF4-FFF2-40B4-BE49-F238E27FC236}">
                <a16:creationId xmlns:a16="http://schemas.microsoft.com/office/drawing/2014/main" id="{F02373B2-DF75-E420-0BB4-E4245E70BA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7116" y="1320077"/>
            <a:ext cx="10707878" cy="5537923"/>
          </a:xfrm>
          <a:prstGeom prst="rect">
            <a:avLst/>
          </a:prstGeom>
        </p:spPr>
      </p:pic>
    </p:spTree>
    <p:extLst>
      <p:ext uri="{BB962C8B-B14F-4D97-AF65-F5344CB8AC3E}">
        <p14:creationId xmlns:p14="http://schemas.microsoft.com/office/powerpoint/2010/main" val="1967936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93803E-5836-7F58-F93E-8D70B27F0708}"/>
              </a:ext>
            </a:extLst>
          </p:cNvPr>
          <p:cNvSpPr>
            <a:spLocks noGrp="1"/>
          </p:cNvSpPr>
          <p:nvPr>
            <p:ph idx="1"/>
          </p:nvPr>
        </p:nvSpPr>
        <p:spPr>
          <a:xfrm>
            <a:off x="0" y="-86302"/>
            <a:ext cx="10515600" cy="4351338"/>
          </a:xfrm>
        </p:spPr>
        <p:txBody>
          <a:bodyPr/>
          <a:lstStyle/>
          <a:p>
            <a:pPr algn="l" fontAlgn="base">
              <a:buFont typeface="Arial" panose="020B0604020202020204" pitchFamily="34" charset="0"/>
              <a:buChar char="•"/>
            </a:pPr>
            <a:r>
              <a:rPr lang="en-US" b="0" i="0" dirty="0">
                <a:solidFill>
                  <a:srgbClr val="000000"/>
                </a:solidFill>
                <a:effectLst/>
                <a:latin typeface="inherit"/>
              </a:rPr>
              <a:t>In a flag, two trend lines run in parallel while sloping either down (a bullish flag) or up (a bearish flag). Bullish flags appear after a significant move up, while bearish ones appear after a downtrend</a:t>
            </a:r>
          </a:p>
          <a:p>
            <a:br>
              <a:rPr lang="en-US" dirty="0"/>
            </a:br>
            <a:endParaRPr lang="en-IN" dirty="0"/>
          </a:p>
        </p:txBody>
      </p:sp>
      <p:pic>
        <p:nvPicPr>
          <p:cNvPr id="5" name="Graphic 4">
            <a:extLst>
              <a:ext uri="{FF2B5EF4-FFF2-40B4-BE49-F238E27FC236}">
                <a16:creationId xmlns:a16="http://schemas.microsoft.com/office/drawing/2014/main" id="{0FDD6487-00F7-C45D-0CF1-C5BE900A63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4769" y="1148628"/>
            <a:ext cx="11039382" cy="5709371"/>
          </a:xfrm>
          <a:prstGeom prst="rect">
            <a:avLst/>
          </a:prstGeom>
        </p:spPr>
      </p:pic>
    </p:spTree>
    <p:extLst>
      <p:ext uri="{BB962C8B-B14F-4D97-AF65-F5344CB8AC3E}">
        <p14:creationId xmlns:p14="http://schemas.microsoft.com/office/powerpoint/2010/main" val="1719746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87EAC4-5A01-44EC-5893-F4B81E425539}"/>
              </a:ext>
            </a:extLst>
          </p:cNvPr>
          <p:cNvSpPr>
            <a:spLocks noGrp="1"/>
          </p:cNvSpPr>
          <p:nvPr>
            <p:ph idx="1"/>
          </p:nvPr>
        </p:nvSpPr>
        <p:spPr>
          <a:xfrm>
            <a:off x="0" y="0"/>
            <a:ext cx="12192000" cy="2732809"/>
          </a:xfrm>
        </p:spPr>
        <p:txBody>
          <a:bodyPr>
            <a:normAutofit fontScale="92500" lnSpcReduction="10000"/>
          </a:bodyPr>
          <a:lstStyle/>
          <a:p>
            <a:pPr algn="l" fontAlgn="base"/>
            <a:r>
              <a:rPr lang="en-US" b="0" i="0" dirty="0">
                <a:solidFill>
                  <a:srgbClr val="000000"/>
                </a:solidFill>
                <a:effectLst/>
                <a:latin typeface="Poppins" panose="00000500000000000000" pitchFamily="2" charset="0"/>
              </a:rPr>
              <a:t>If the market breaks up, then it may start a rally. If it breaks down, it may signal a bear run.</a:t>
            </a:r>
          </a:p>
          <a:p>
            <a:pPr algn="l" fontAlgn="base"/>
            <a:r>
              <a:rPr lang="en-US" b="0" i="0" dirty="0">
                <a:solidFill>
                  <a:srgbClr val="000000"/>
                </a:solidFill>
                <a:effectLst/>
                <a:latin typeface="Poppins" panose="00000500000000000000" pitchFamily="2" charset="0"/>
              </a:rPr>
              <a:t>You can trade any of them by entering a position once the market moves beyond either trend line. Again, it is often a good plan to set a stop just beyond the opposite line, in case the move fails.</a:t>
            </a:r>
          </a:p>
          <a:p>
            <a:pPr marL="0" indent="0">
              <a:buNone/>
            </a:pPr>
            <a:br>
              <a:rPr lang="en-US" dirty="0"/>
            </a:br>
            <a:endParaRPr lang="en-IN" dirty="0"/>
          </a:p>
        </p:txBody>
      </p:sp>
      <p:pic>
        <p:nvPicPr>
          <p:cNvPr id="5" name="Graphic 4">
            <a:extLst>
              <a:ext uri="{FF2B5EF4-FFF2-40B4-BE49-F238E27FC236}">
                <a16:creationId xmlns:a16="http://schemas.microsoft.com/office/drawing/2014/main" id="{878E4615-257D-8E86-C170-7316B5E216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2197" y="1776844"/>
            <a:ext cx="10516467" cy="5081155"/>
          </a:xfrm>
          <a:prstGeom prst="rect">
            <a:avLst/>
          </a:prstGeom>
        </p:spPr>
      </p:pic>
    </p:spTree>
    <p:extLst>
      <p:ext uri="{BB962C8B-B14F-4D97-AF65-F5344CB8AC3E}">
        <p14:creationId xmlns:p14="http://schemas.microsoft.com/office/powerpoint/2010/main" val="1601195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4792A24D-F5CB-7495-D48C-0C29F879C6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6745" y="-11079"/>
            <a:ext cx="9985665" cy="6880157"/>
          </a:xfrm>
          <a:prstGeom prst="rect">
            <a:avLst/>
          </a:prstGeom>
        </p:spPr>
      </p:pic>
    </p:spTree>
    <p:extLst>
      <p:ext uri="{BB962C8B-B14F-4D97-AF65-F5344CB8AC3E}">
        <p14:creationId xmlns:p14="http://schemas.microsoft.com/office/powerpoint/2010/main" val="3517212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74DBE891-772B-81E7-7CAC-F5EDF99314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557" y="820882"/>
            <a:ext cx="12235114" cy="5444836"/>
          </a:xfrm>
          <a:prstGeom prst="rect">
            <a:avLst/>
          </a:prstGeom>
        </p:spPr>
      </p:pic>
    </p:spTree>
    <p:extLst>
      <p:ext uri="{BB962C8B-B14F-4D97-AF65-F5344CB8AC3E}">
        <p14:creationId xmlns:p14="http://schemas.microsoft.com/office/powerpoint/2010/main" val="2322434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DD038-8A72-7B39-7870-2EC73FCE5703}"/>
              </a:ext>
            </a:extLst>
          </p:cNvPr>
          <p:cNvSpPr>
            <a:spLocks noGrp="1"/>
          </p:cNvSpPr>
          <p:nvPr>
            <p:ph type="title"/>
          </p:nvPr>
        </p:nvSpPr>
        <p:spPr/>
        <p:txBody>
          <a:bodyPr/>
          <a:lstStyle/>
          <a:p>
            <a:r>
              <a:rPr lang="en-IN" b="1" i="0" dirty="0">
                <a:solidFill>
                  <a:srgbClr val="12225C"/>
                </a:solidFill>
                <a:effectLst/>
                <a:latin typeface="Poppins" panose="00000500000000000000" pitchFamily="2" charset="0"/>
              </a:rPr>
              <a:t>Channels</a:t>
            </a:r>
            <a:br>
              <a:rPr lang="en-IN" b="1" i="0" dirty="0">
                <a:solidFill>
                  <a:srgbClr val="12225C"/>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951AF560-B912-5CD7-0ADC-47D8A56FD1F4}"/>
              </a:ext>
            </a:extLst>
          </p:cNvPr>
          <p:cNvSpPr>
            <a:spLocks noGrp="1"/>
          </p:cNvSpPr>
          <p:nvPr>
            <p:ph idx="1"/>
          </p:nvPr>
        </p:nvSpPr>
        <p:spPr/>
        <p:txBody>
          <a:bodyPr/>
          <a:lstStyle/>
          <a:p>
            <a:pPr algn="l" fontAlgn="base"/>
            <a:r>
              <a:rPr lang="en-US" b="0" i="0" dirty="0">
                <a:solidFill>
                  <a:srgbClr val="000000"/>
                </a:solidFill>
                <a:effectLst/>
                <a:latin typeface="Poppins" panose="00000500000000000000" pitchFamily="2" charset="0"/>
              </a:rPr>
              <a:t>You can also use trend lines to identify </a:t>
            </a:r>
            <a:r>
              <a:rPr lang="en-US" b="1" i="0" dirty="0">
                <a:solidFill>
                  <a:srgbClr val="000000"/>
                </a:solidFill>
                <a:effectLst/>
                <a:latin typeface="inherit"/>
              </a:rPr>
              <a:t>channels</a:t>
            </a:r>
            <a:r>
              <a:rPr lang="en-US" b="0" i="0" dirty="0">
                <a:solidFill>
                  <a:srgbClr val="000000"/>
                </a:solidFill>
                <a:effectLst/>
                <a:latin typeface="Poppins" panose="00000500000000000000" pitchFamily="2" charset="0"/>
              </a:rPr>
              <a:t>. Channels are comprised of two parallel lines, with a market’s price action bouncing between them. To find a channel, draw two trend lines – one between two high points on a chart, and one between two low points.</a:t>
            </a:r>
          </a:p>
          <a:p>
            <a:pPr algn="l" fontAlgn="base"/>
            <a:r>
              <a:rPr lang="en-US" b="0" i="0" dirty="0">
                <a:solidFill>
                  <a:srgbClr val="000000"/>
                </a:solidFill>
                <a:effectLst/>
                <a:latin typeface="Poppins" panose="00000500000000000000" pitchFamily="2" charset="0"/>
              </a:rPr>
              <a:t>If the market’s price action remains between these two lines, then you can trade the channel by selling at the top and buying at the bottom.</a:t>
            </a:r>
          </a:p>
          <a:p>
            <a:endParaRPr lang="en-IN" dirty="0"/>
          </a:p>
        </p:txBody>
      </p:sp>
    </p:spTree>
    <p:extLst>
      <p:ext uri="{BB962C8B-B14F-4D97-AF65-F5344CB8AC3E}">
        <p14:creationId xmlns:p14="http://schemas.microsoft.com/office/powerpoint/2010/main" val="2203124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5E22F-F1F0-9D4F-6740-B3E6107C57BA}"/>
              </a:ext>
            </a:extLst>
          </p:cNvPr>
          <p:cNvSpPr>
            <a:spLocks noGrp="1"/>
          </p:cNvSpPr>
          <p:nvPr>
            <p:ph type="title"/>
          </p:nvPr>
        </p:nvSpPr>
        <p:spPr/>
        <p:txBody>
          <a:bodyPr/>
          <a:lstStyle/>
          <a:p>
            <a:pPr fontAlgn="base"/>
            <a:r>
              <a:rPr lang="en-IN" b="1" i="0" dirty="0">
                <a:solidFill>
                  <a:srgbClr val="12225C"/>
                </a:solidFill>
                <a:effectLst/>
                <a:latin typeface="Poppins" panose="00000500000000000000" pitchFamily="2" charset="0"/>
              </a:rPr>
              <a:t>Volume</a:t>
            </a:r>
            <a:br>
              <a:rPr lang="en-IN" b="1" i="0" dirty="0">
                <a:solidFill>
                  <a:srgbClr val="12225C"/>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DB0565B8-2EEE-D766-CB58-2CE19D42900F}"/>
              </a:ext>
            </a:extLst>
          </p:cNvPr>
          <p:cNvSpPr>
            <a:spLocks noGrp="1"/>
          </p:cNvSpPr>
          <p:nvPr>
            <p:ph idx="1"/>
          </p:nvPr>
        </p:nvSpPr>
        <p:spPr/>
        <p:txBody>
          <a:bodyPr/>
          <a:lstStyle/>
          <a:p>
            <a:r>
              <a:rPr lang="en-US" b="0" i="0" dirty="0">
                <a:solidFill>
                  <a:srgbClr val="000000"/>
                </a:solidFill>
                <a:effectLst/>
                <a:latin typeface="Poppins" panose="00000500000000000000" pitchFamily="2" charset="0"/>
              </a:rPr>
              <a:t>One useful tool when looking for trends is volume. Volume tells you how much a security has been traded in any given session, and can offer insight into how strong a move is. If a market is on the up, but barely anyone is buying it, the move may not have enough momentum to continue for much longer.</a:t>
            </a:r>
            <a:endParaRPr lang="en-IN" dirty="0"/>
          </a:p>
        </p:txBody>
      </p:sp>
    </p:spTree>
    <p:extLst>
      <p:ext uri="{BB962C8B-B14F-4D97-AF65-F5344CB8AC3E}">
        <p14:creationId xmlns:p14="http://schemas.microsoft.com/office/powerpoint/2010/main" val="1720681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B8FC22-FD09-B693-3275-ACCB6F30544B}"/>
              </a:ext>
            </a:extLst>
          </p:cNvPr>
          <p:cNvSpPr>
            <a:spLocks noGrp="1"/>
          </p:cNvSpPr>
          <p:nvPr>
            <p:ph idx="1"/>
          </p:nvPr>
        </p:nvSpPr>
        <p:spPr/>
        <p:txBody>
          <a:bodyPr>
            <a:normAutofit lnSpcReduction="10000"/>
          </a:bodyPr>
          <a:lstStyle/>
          <a:p>
            <a:r>
              <a:rPr lang="en-US" dirty="0"/>
              <a:t>Trading with patterns</a:t>
            </a:r>
          </a:p>
          <a:p>
            <a:r>
              <a:rPr lang="en-US" dirty="0"/>
              <a:t>While they can be useful for predicting price action, when a pattern emerges there’s no guarantee of what will happen next. So, most traders will wait to confirm their anticipated move – whether it’s a new trend, a reversal or a continuation – before opening a position.</a:t>
            </a:r>
          </a:p>
          <a:p>
            <a:endParaRPr lang="en-US" dirty="0"/>
          </a:p>
          <a:p>
            <a:r>
              <a:rPr lang="en-US" dirty="0"/>
              <a:t>What this means in practice is that they’ll wait for a few periods to check that the market is behaving in the way they predicted.</a:t>
            </a:r>
          </a:p>
          <a:p>
            <a:endParaRPr lang="en-US" dirty="0"/>
          </a:p>
          <a:p>
            <a:r>
              <a:rPr lang="en-US" dirty="0"/>
              <a:t>As ever, careful trading and strong risk management are also key.</a:t>
            </a:r>
            <a:endParaRPr lang="en-IN" dirty="0"/>
          </a:p>
        </p:txBody>
      </p:sp>
    </p:spTree>
    <p:extLst>
      <p:ext uri="{BB962C8B-B14F-4D97-AF65-F5344CB8AC3E}">
        <p14:creationId xmlns:p14="http://schemas.microsoft.com/office/powerpoint/2010/main" val="780993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90CD-BE6E-1D43-019C-AD4C75BBBB6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1E522E7-A482-CA2F-52EC-70695CA0DB70}"/>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5661" y="-103910"/>
            <a:ext cx="10940678" cy="6961910"/>
          </a:xfrm>
        </p:spPr>
      </p:pic>
    </p:spTree>
    <p:extLst>
      <p:ext uri="{BB962C8B-B14F-4D97-AF65-F5344CB8AC3E}">
        <p14:creationId xmlns:p14="http://schemas.microsoft.com/office/powerpoint/2010/main" val="2846546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D203F-3669-BE03-5661-BF408B17ABC0}"/>
              </a:ext>
            </a:extLst>
          </p:cNvPr>
          <p:cNvSpPr>
            <a:spLocks noGrp="1"/>
          </p:cNvSpPr>
          <p:nvPr>
            <p:ph type="title"/>
          </p:nvPr>
        </p:nvSpPr>
        <p:spPr/>
        <p:txBody>
          <a:bodyPr/>
          <a:lstStyle/>
          <a:p>
            <a:r>
              <a:rPr lang="en-IN" b="1" i="0" dirty="0">
                <a:solidFill>
                  <a:srgbClr val="12225C"/>
                </a:solidFill>
                <a:effectLst/>
                <a:latin typeface="Poppins" panose="00000500000000000000" pitchFamily="2" charset="0"/>
              </a:rPr>
              <a:t>Hammer</a:t>
            </a:r>
            <a:br>
              <a:rPr lang="en-IN" b="1" i="0" dirty="0">
                <a:solidFill>
                  <a:srgbClr val="12225C"/>
                </a:solidFill>
                <a:effectLst/>
                <a:latin typeface="Poppins" panose="00000500000000000000" pitchFamily="2" charset="0"/>
              </a:rPr>
            </a:br>
            <a:endParaRPr lang="en-IN" dirty="0"/>
          </a:p>
        </p:txBody>
      </p:sp>
      <p:pic>
        <p:nvPicPr>
          <p:cNvPr id="5" name="Content Placeholder 4">
            <a:extLst>
              <a:ext uri="{FF2B5EF4-FFF2-40B4-BE49-F238E27FC236}">
                <a16:creationId xmlns:a16="http://schemas.microsoft.com/office/drawing/2014/main" id="{150058DB-547C-0FE2-074B-13C925FAAAAC}"/>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9122" y="1165008"/>
            <a:ext cx="9582278" cy="4248655"/>
          </a:xfrm>
        </p:spPr>
      </p:pic>
      <p:sp>
        <p:nvSpPr>
          <p:cNvPr id="7" name="TextBox 6">
            <a:extLst>
              <a:ext uri="{FF2B5EF4-FFF2-40B4-BE49-F238E27FC236}">
                <a16:creationId xmlns:a16="http://schemas.microsoft.com/office/drawing/2014/main" id="{A27B90CC-337C-846B-B196-E1CDC38CF57D}"/>
              </a:ext>
            </a:extLst>
          </p:cNvPr>
          <p:cNvSpPr txBox="1"/>
          <p:nvPr/>
        </p:nvSpPr>
        <p:spPr>
          <a:xfrm>
            <a:off x="28574" y="5569545"/>
            <a:ext cx="11763375" cy="923330"/>
          </a:xfrm>
          <a:prstGeom prst="rect">
            <a:avLst/>
          </a:prstGeom>
          <a:noFill/>
        </p:spPr>
        <p:txBody>
          <a:bodyPr wrap="square">
            <a:spAutoFit/>
          </a:bodyPr>
          <a:lstStyle/>
          <a:p>
            <a:pPr algn="l" fontAlgn="base"/>
            <a:r>
              <a:rPr lang="en-US" b="0" i="0" dirty="0">
                <a:solidFill>
                  <a:srgbClr val="000000"/>
                </a:solidFill>
                <a:effectLst/>
                <a:latin typeface="Poppins" panose="00000500000000000000" pitchFamily="2" charset="0"/>
              </a:rPr>
              <a:t>But what if a hammer appears at the end of a bull run instead of a bear one?</a:t>
            </a:r>
          </a:p>
          <a:p>
            <a:pPr algn="l" fontAlgn="base"/>
            <a:r>
              <a:rPr lang="en-US" b="0" i="0" dirty="0">
                <a:solidFill>
                  <a:srgbClr val="000000"/>
                </a:solidFill>
                <a:effectLst/>
                <a:latin typeface="Poppins" panose="00000500000000000000" pitchFamily="2" charset="0"/>
              </a:rPr>
              <a:t>This is also a reversal pattern, but in this case, it signals the potential end of the uptrend. And it isn’t called a hammer – it’s called a </a:t>
            </a:r>
            <a:r>
              <a:rPr lang="en-US" b="1" i="0" dirty="0">
                <a:solidFill>
                  <a:srgbClr val="000000"/>
                </a:solidFill>
                <a:effectLst/>
                <a:latin typeface="inherit"/>
              </a:rPr>
              <a:t>hanging man</a:t>
            </a:r>
            <a:r>
              <a:rPr lang="en-US" b="0" i="0" dirty="0">
                <a:solidFill>
                  <a:srgbClr val="000000"/>
                </a:solidFill>
                <a:effectLst/>
                <a:latin typeface="Poppins" panose="00000500000000000000" pitchFamily="2" charset="0"/>
              </a:rPr>
              <a:t>.</a:t>
            </a:r>
          </a:p>
        </p:txBody>
      </p:sp>
    </p:spTree>
    <p:extLst>
      <p:ext uri="{BB962C8B-B14F-4D97-AF65-F5344CB8AC3E}">
        <p14:creationId xmlns:p14="http://schemas.microsoft.com/office/powerpoint/2010/main" val="2157310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58F30-2739-23F2-BFC3-A12F856E5778}"/>
              </a:ext>
            </a:extLst>
          </p:cNvPr>
          <p:cNvSpPr>
            <a:spLocks noGrp="1"/>
          </p:cNvSpPr>
          <p:nvPr>
            <p:ph type="title"/>
          </p:nvPr>
        </p:nvSpPr>
        <p:spPr>
          <a:xfrm>
            <a:off x="-76200" y="0"/>
            <a:ext cx="10515600" cy="1325563"/>
          </a:xfrm>
        </p:spPr>
        <p:txBody>
          <a:bodyPr/>
          <a:lstStyle/>
          <a:p>
            <a:r>
              <a:rPr lang="en-IN" b="1" i="0" dirty="0">
                <a:solidFill>
                  <a:srgbClr val="12225C"/>
                </a:solidFill>
                <a:effectLst/>
                <a:latin typeface="Poppins" panose="00000500000000000000" pitchFamily="2" charset="0"/>
              </a:rPr>
              <a:t>Hanging man</a:t>
            </a:r>
            <a:br>
              <a:rPr lang="en-IN" b="1" i="0" dirty="0">
                <a:solidFill>
                  <a:srgbClr val="12225C"/>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F1A3CCE9-C3A9-6012-CEFE-5871425905D6}"/>
              </a:ext>
            </a:extLst>
          </p:cNvPr>
          <p:cNvSpPr>
            <a:spLocks noGrp="1"/>
          </p:cNvSpPr>
          <p:nvPr>
            <p:ph idx="1"/>
          </p:nvPr>
        </p:nvSpPr>
        <p:spPr>
          <a:xfrm>
            <a:off x="-76200" y="662781"/>
            <a:ext cx="10515600" cy="4351338"/>
          </a:xfrm>
        </p:spPr>
        <p:txBody>
          <a:bodyPr>
            <a:normAutofit fontScale="85000" lnSpcReduction="20000"/>
          </a:bodyPr>
          <a:lstStyle/>
          <a:p>
            <a:r>
              <a:rPr lang="en-US" b="0" i="0" dirty="0">
                <a:solidFill>
                  <a:srgbClr val="000000"/>
                </a:solidFill>
                <a:effectLst/>
                <a:latin typeface="Poppins" panose="00000500000000000000" pitchFamily="2" charset="0"/>
              </a:rPr>
              <a:t>In a hanging man, sellers took over during the session to postpone a rally. Buyers then pushed the price back up but weren’t able to send it much past the open. Which means buying sentiment may no longer be strong enough to sustain the uptrend.</a:t>
            </a:r>
          </a:p>
          <a:p>
            <a:r>
              <a:rPr lang="en-US" b="1" i="0" dirty="0">
                <a:solidFill>
                  <a:srgbClr val="12225C"/>
                </a:solidFill>
                <a:effectLst/>
                <a:latin typeface="Poppins" panose="00000500000000000000" pitchFamily="2" charset="0"/>
              </a:rPr>
              <a:t>Inverted hammer and shooting star</a:t>
            </a:r>
          </a:p>
          <a:p>
            <a:pPr algn="l" fontAlgn="base"/>
            <a:r>
              <a:rPr lang="en-US" b="0" i="0" dirty="0">
                <a:solidFill>
                  <a:srgbClr val="000000"/>
                </a:solidFill>
                <a:effectLst/>
                <a:latin typeface="Poppins" panose="00000500000000000000" pitchFamily="2" charset="0"/>
              </a:rPr>
              <a:t>You can also look for upside down, or ‘inverted’ hammers. These are also reversal patterns, appearing at the end of bear runs and signaling a potential end to the downtrend.</a:t>
            </a:r>
          </a:p>
          <a:p>
            <a:pPr algn="l" fontAlgn="base"/>
            <a:br>
              <a:rPr lang="en-US" dirty="0"/>
            </a:br>
            <a:r>
              <a:rPr lang="en-US" b="0" i="0" dirty="0">
                <a:solidFill>
                  <a:srgbClr val="000000"/>
                </a:solidFill>
                <a:effectLst/>
                <a:latin typeface="Poppins" panose="00000500000000000000" pitchFamily="2" charset="0"/>
              </a:rPr>
              <a:t>If an inverted hammer appears after a rally, it is known as a </a:t>
            </a:r>
            <a:r>
              <a:rPr lang="en-US" b="1" i="0" dirty="0">
                <a:solidFill>
                  <a:srgbClr val="000000"/>
                </a:solidFill>
                <a:effectLst/>
                <a:latin typeface="inherit"/>
              </a:rPr>
              <a:t>shooting star</a:t>
            </a:r>
            <a:r>
              <a:rPr lang="en-US" b="0" i="0" dirty="0">
                <a:solidFill>
                  <a:srgbClr val="000000"/>
                </a:solidFill>
                <a:effectLst/>
                <a:latin typeface="Poppins" panose="00000500000000000000" pitchFamily="2" charset="0"/>
              </a:rPr>
              <a:t>. Again, it is often taken as a sign that the uptrend may be nearing its end.</a:t>
            </a:r>
          </a:p>
          <a:p>
            <a:br>
              <a:rPr lang="en-US" dirty="0"/>
            </a:br>
            <a:endParaRPr lang="en-US" b="1" i="0" dirty="0">
              <a:solidFill>
                <a:srgbClr val="12225C"/>
              </a:solidFill>
              <a:effectLst/>
              <a:latin typeface="Poppins" panose="00000500000000000000" pitchFamily="2" charset="0"/>
            </a:endParaRPr>
          </a:p>
          <a:p>
            <a:endParaRPr lang="en-IN" dirty="0"/>
          </a:p>
        </p:txBody>
      </p:sp>
      <p:pic>
        <p:nvPicPr>
          <p:cNvPr id="7" name="Graphic 6">
            <a:extLst>
              <a:ext uri="{FF2B5EF4-FFF2-40B4-BE49-F238E27FC236}">
                <a16:creationId xmlns:a16="http://schemas.microsoft.com/office/drawing/2014/main" id="{42935C5E-EE59-E6F2-7A64-2E8E83769E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30807" y="3824288"/>
            <a:ext cx="7835612" cy="3033712"/>
          </a:xfrm>
          <a:prstGeom prst="rect">
            <a:avLst/>
          </a:prstGeom>
        </p:spPr>
      </p:pic>
    </p:spTree>
    <p:extLst>
      <p:ext uri="{BB962C8B-B14F-4D97-AF65-F5344CB8AC3E}">
        <p14:creationId xmlns:p14="http://schemas.microsoft.com/office/powerpoint/2010/main" val="309069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697</Words>
  <Application>Microsoft Office PowerPoint</Application>
  <PresentationFormat>Widescreen</PresentationFormat>
  <Paragraphs>34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inherit</vt:lpstr>
      <vt:lpstr>Poppins</vt:lpstr>
      <vt:lpstr>Office Theme</vt:lpstr>
      <vt:lpstr>Support and resistance</vt:lpstr>
      <vt:lpstr>PowerPoint Presentation</vt:lpstr>
      <vt:lpstr>PowerPoint Presentation</vt:lpstr>
      <vt:lpstr>Channels </vt:lpstr>
      <vt:lpstr>Volume </vt:lpstr>
      <vt:lpstr>PowerPoint Presentation</vt:lpstr>
      <vt:lpstr>PowerPoint Presentation</vt:lpstr>
      <vt:lpstr>Hammer </vt:lpstr>
      <vt:lpstr>Hanging man </vt:lpstr>
      <vt:lpstr>Triangle</vt:lpstr>
      <vt:lpstr>PowerPoint Presentation</vt:lpstr>
      <vt:lpstr>Symmetrical triangles, flags, and wedges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and resistance</dc:title>
  <dc:creator>rohit gosavi</dc:creator>
  <cp:lastModifiedBy>rohit gosavi</cp:lastModifiedBy>
  <cp:revision>1</cp:revision>
  <dcterms:created xsi:type="dcterms:W3CDTF">2022-10-10T16:13:19Z</dcterms:created>
  <dcterms:modified xsi:type="dcterms:W3CDTF">2022-10-10T18:26:02Z</dcterms:modified>
</cp:coreProperties>
</file>