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F159D-BAFF-2659-C6D3-7468D90042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AEA13C-368B-16F2-850F-D68231C42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029472F-D8C1-9DE0-CD20-2139D3465CF4}"/>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61CF9885-3579-9EBC-7E4D-E34342C7AA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CC86F1-25E3-3828-716A-54FB94801AF9}"/>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93225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6D6B8-0944-322C-5CA5-5A5A0ADBFB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66C49B-2DC7-F0B6-88B6-DBF5CC6402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2A7F6C-2D24-B2DE-D8F5-BF207684D5F6}"/>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4D249E6E-BACD-BD1F-E2D4-2FD2179471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CD1639-AF95-522D-CE33-C3967E4DA448}"/>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3949349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CDB0BA-EFE6-17A9-B876-48DDA3054E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75B1B0-EED5-C91F-4D2D-AFA072BD1CE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10A5D3-5914-B27F-188B-BFEC23DFD565}"/>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0A7904B3-FB52-D166-8C15-A5D5DF582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E4E40-4AC0-F4E6-50E4-0F71ED4CC4D7}"/>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874033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ACFF0-9291-73BA-CCF0-FBCC654ED2A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41EDAD-3E16-2B5F-19AD-3A016F5A22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6380D4-6528-3059-9D43-5C7B88F9CCBE}"/>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E31F0C3C-6F2F-0E19-7513-694465F8A3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090185-708B-4496-C656-761D974DD0D9}"/>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4077574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6FC7-6F92-510D-A3FE-C0986BCD09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8E5DD9-550E-3408-629F-08C5C58ABD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A8939-F92E-C76B-0050-22AE23BC0656}"/>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0A028435-E77D-A7F2-687D-CE814BBB6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35D99F-6DB1-B86F-3444-7EAEEEA47CA9}"/>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3486088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F63FD-B49C-6F77-E051-0E083DC71D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7D4007-E341-BD6B-06E9-644C1BF4E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8D42E91-9743-AE6A-41BC-9200930406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25F05DD-07B1-5520-C28D-02FAC585DA80}"/>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6" name="Footer Placeholder 5">
            <a:extLst>
              <a:ext uri="{FF2B5EF4-FFF2-40B4-BE49-F238E27FC236}">
                <a16:creationId xmlns:a16="http://schemas.microsoft.com/office/drawing/2014/main" id="{196B7BB9-60A3-668A-C69B-819D05AD9E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EF5AD8-5D5A-604A-03F9-CF026C0844D3}"/>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59474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0F5D0-3347-D3E7-466D-09C67C8725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179770-BA48-20F7-C760-8C611DEC43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B479F0-81AE-0398-8EAE-CB704F1AC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C6D36D-6675-55C6-4357-B5E5B00DB6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9F9B35-F9D5-4ECE-7D4F-F383A9148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D44888C-1A65-80CD-52B3-F6490B1D10D8}"/>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8" name="Footer Placeholder 7">
            <a:extLst>
              <a:ext uri="{FF2B5EF4-FFF2-40B4-BE49-F238E27FC236}">
                <a16:creationId xmlns:a16="http://schemas.microsoft.com/office/drawing/2014/main" id="{BCF5E9AD-E519-1197-0B1E-D16225A6D2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7BC011-799C-9AF3-22E0-C170AD268587}"/>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2202363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C16DA-6E36-BFCF-3DCF-1918B7F82CF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5D86891-078F-5AB0-A75C-D4FDB6A01A92}"/>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4" name="Footer Placeholder 3">
            <a:extLst>
              <a:ext uri="{FF2B5EF4-FFF2-40B4-BE49-F238E27FC236}">
                <a16:creationId xmlns:a16="http://schemas.microsoft.com/office/drawing/2014/main" id="{431ED3D4-6181-44BB-D463-8B7A7FEBACC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0F8394-13EA-E754-8803-7979C8D0999B}"/>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63532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A8C9D9-0FF3-4BC7-EA2F-3A1521B85C9D}"/>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3" name="Footer Placeholder 2">
            <a:extLst>
              <a:ext uri="{FF2B5EF4-FFF2-40B4-BE49-F238E27FC236}">
                <a16:creationId xmlns:a16="http://schemas.microsoft.com/office/drawing/2014/main" id="{1935767B-93A1-32E0-1159-E977D538B4B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751988-8CFC-9A71-CB78-701ACC0F3A09}"/>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277447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DFA2E-0E42-C60F-41B6-30B2CFAECA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D83E24-4104-0E1F-D8FF-5A86BE367D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B34578-F283-465F-1A38-58C8C0C460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EF956-FE22-2177-9697-1B4C8F72BCBC}"/>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6" name="Footer Placeholder 5">
            <a:extLst>
              <a:ext uri="{FF2B5EF4-FFF2-40B4-BE49-F238E27FC236}">
                <a16:creationId xmlns:a16="http://schemas.microsoft.com/office/drawing/2014/main" id="{915CF9CB-9170-1C59-7A49-6D9CFB9E1D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534295-71A5-379F-349B-C85F2B278902}"/>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1072002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782E-4678-4450-57AD-6B7701EECE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95892C-BF3E-F167-41FB-480B3D68B6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99B65C2-9862-EFBD-599A-3381FB606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0A19D-4611-8898-C6F3-16A3E26C9C85}"/>
              </a:ext>
            </a:extLst>
          </p:cNvPr>
          <p:cNvSpPr>
            <a:spLocks noGrp="1"/>
          </p:cNvSpPr>
          <p:nvPr>
            <p:ph type="dt" sz="half" idx="10"/>
          </p:nvPr>
        </p:nvSpPr>
        <p:spPr/>
        <p:txBody>
          <a:bodyPr/>
          <a:lstStyle/>
          <a:p>
            <a:fld id="{5F5C4F59-7EE4-43AB-B213-F9E7F873918B}" type="datetimeFigureOut">
              <a:rPr lang="en-IN" smtClean="0"/>
              <a:t>11-10-2022</a:t>
            </a:fld>
            <a:endParaRPr lang="en-IN"/>
          </a:p>
        </p:txBody>
      </p:sp>
      <p:sp>
        <p:nvSpPr>
          <p:cNvPr id="6" name="Footer Placeholder 5">
            <a:extLst>
              <a:ext uri="{FF2B5EF4-FFF2-40B4-BE49-F238E27FC236}">
                <a16:creationId xmlns:a16="http://schemas.microsoft.com/office/drawing/2014/main" id="{16C8FF24-333B-C72E-F47E-ED1022E4FA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39610B-1C8C-EAD4-5FC9-64A27743F40E}"/>
              </a:ext>
            </a:extLst>
          </p:cNvPr>
          <p:cNvSpPr>
            <a:spLocks noGrp="1"/>
          </p:cNvSpPr>
          <p:nvPr>
            <p:ph type="sldNum" sz="quarter" idx="12"/>
          </p:nvPr>
        </p:nvSpPr>
        <p:spPr/>
        <p:txBody>
          <a:bodyPr/>
          <a:lstStyle/>
          <a:p>
            <a:fld id="{0FD066BF-81C7-4617-8352-D972C07D2AB0}" type="slidenum">
              <a:rPr lang="en-IN" smtClean="0"/>
              <a:t>‹#›</a:t>
            </a:fld>
            <a:endParaRPr lang="en-IN"/>
          </a:p>
        </p:txBody>
      </p:sp>
    </p:spTree>
    <p:extLst>
      <p:ext uri="{BB962C8B-B14F-4D97-AF65-F5344CB8AC3E}">
        <p14:creationId xmlns:p14="http://schemas.microsoft.com/office/powerpoint/2010/main" val="3191925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D959E6-F45B-75FF-77B1-B8F65BD208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D7FBB0-D979-9AF3-3C4B-7425AA1DA3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A0E64-4CC2-84D6-82D7-B08FF7787A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C4F59-7EE4-43AB-B213-F9E7F873918B}" type="datetimeFigureOut">
              <a:rPr lang="en-IN" smtClean="0"/>
              <a:t>11-10-2022</a:t>
            </a:fld>
            <a:endParaRPr lang="en-IN"/>
          </a:p>
        </p:txBody>
      </p:sp>
      <p:sp>
        <p:nvSpPr>
          <p:cNvPr id="5" name="Footer Placeholder 4">
            <a:extLst>
              <a:ext uri="{FF2B5EF4-FFF2-40B4-BE49-F238E27FC236}">
                <a16:creationId xmlns:a16="http://schemas.microsoft.com/office/drawing/2014/main" id="{59A94F95-E0DA-34A3-66EE-CB632C051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0BA8415-F710-147E-037B-02AE35B082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D066BF-81C7-4617-8352-D972C07D2AB0}" type="slidenum">
              <a:rPr lang="en-IN" smtClean="0"/>
              <a:t>‹#›</a:t>
            </a:fld>
            <a:endParaRPr lang="en-IN"/>
          </a:p>
        </p:txBody>
      </p:sp>
    </p:spTree>
    <p:extLst>
      <p:ext uri="{BB962C8B-B14F-4D97-AF65-F5344CB8AC3E}">
        <p14:creationId xmlns:p14="http://schemas.microsoft.com/office/powerpoint/2010/main" val="40128272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E85645-2369-A84E-981A-D121C349FD73}"/>
              </a:ext>
            </a:extLst>
          </p:cNvPr>
          <p:cNvSpPr>
            <a:spLocks noGrp="1"/>
          </p:cNvSpPr>
          <p:nvPr>
            <p:ph type="title"/>
          </p:nvPr>
        </p:nvSpPr>
        <p:spPr>
          <a:xfrm>
            <a:off x="0" y="18256"/>
            <a:ext cx="12192000" cy="662782"/>
          </a:xfrm>
        </p:spPr>
        <p:txBody>
          <a:bodyPr>
            <a:normAutofit fontScale="90000"/>
          </a:bodyPr>
          <a:lstStyle/>
          <a:p>
            <a:pPr fontAlgn="base"/>
            <a:r>
              <a:rPr lang="en-IN" b="0" i="0">
                <a:solidFill>
                  <a:srgbClr val="12225C"/>
                </a:solidFill>
                <a:effectLst/>
                <a:latin typeface="Poppins" panose="00000500000000000000" pitchFamily="2" charset="0"/>
              </a:rPr>
              <a:t>Moving averages (MAs)</a:t>
            </a:r>
          </a:p>
        </p:txBody>
      </p:sp>
      <p:sp>
        <p:nvSpPr>
          <p:cNvPr id="5" name="Content Placeholder 4">
            <a:extLst>
              <a:ext uri="{FF2B5EF4-FFF2-40B4-BE49-F238E27FC236}">
                <a16:creationId xmlns:a16="http://schemas.microsoft.com/office/drawing/2014/main" id="{672D092F-3D94-71B0-18B2-797AA96C94A5}"/>
              </a:ext>
            </a:extLst>
          </p:cNvPr>
          <p:cNvSpPr>
            <a:spLocks noGrp="1"/>
          </p:cNvSpPr>
          <p:nvPr>
            <p:ph idx="1"/>
          </p:nvPr>
        </p:nvSpPr>
        <p:spPr>
          <a:xfrm>
            <a:off x="0" y="537153"/>
            <a:ext cx="10515600" cy="4351338"/>
          </a:xfrm>
        </p:spPr>
        <p:txBody>
          <a:bodyPr/>
          <a:lstStyle/>
          <a:p>
            <a:r>
              <a:rPr lang="en-US" b="0" i="0" dirty="0">
                <a:solidFill>
                  <a:srgbClr val="000000"/>
                </a:solidFill>
                <a:effectLst/>
                <a:latin typeface="Poppins" panose="00000500000000000000" pitchFamily="2" charset="0"/>
              </a:rPr>
              <a:t>You can create a moving average for any timeframe you wish. A 20-day MA, for instance, will show you a market’s average price over the past 20 days. A five-day MA, on the other hand, averages out the last five days of price action.</a:t>
            </a:r>
          </a:p>
          <a:p>
            <a:r>
              <a:rPr lang="en-US" b="0" i="0" dirty="0">
                <a:solidFill>
                  <a:srgbClr val="000000"/>
                </a:solidFill>
                <a:effectLst/>
                <a:latin typeface="Poppins" panose="00000500000000000000" pitchFamily="2" charset="0"/>
              </a:rPr>
              <a:t>The two most popular, though, are </a:t>
            </a:r>
            <a:r>
              <a:rPr lang="en-US" b="1" i="0" dirty="0">
                <a:solidFill>
                  <a:srgbClr val="000000"/>
                </a:solidFill>
                <a:effectLst/>
                <a:latin typeface="Poppins" panose="00000500000000000000" pitchFamily="2" charset="0"/>
              </a:rPr>
              <a:t>simple moving averages (SMAs)</a:t>
            </a:r>
            <a:r>
              <a:rPr lang="en-US" b="0" i="0" dirty="0">
                <a:solidFill>
                  <a:srgbClr val="000000"/>
                </a:solidFill>
                <a:effectLst/>
                <a:latin typeface="Poppins" panose="00000500000000000000" pitchFamily="2" charset="0"/>
              </a:rPr>
              <a:t> and </a:t>
            </a:r>
            <a:r>
              <a:rPr lang="en-US" b="1" i="0" dirty="0">
                <a:solidFill>
                  <a:srgbClr val="000000"/>
                </a:solidFill>
                <a:effectLst/>
                <a:latin typeface="Poppins" panose="00000500000000000000" pitchFamily="2" charset="0"/>
              </a:rPr>
              <a:t>exponential moving averages (EMAs)</a:t>
            </a:r>
            <a:r>
              <a:rPr lang="en-US" b="0" i="0" dirty="0">
                <a:solidFill>
                  <a:srgbClr val="000000"/>
                </a:solidFill>
                <a:effectLst/>
                <a:latin typeface="Poppins" panose="00000500000000000000" pitchFamily="2" charset="0"/>
              </a:rPr>
              <a:t>.</a:t>
            </a:r>
            <a:endParaRPr lang="en-US" dirty="0">
              <a:solidFill>
                <a:srgbClr val="000000"/>
              </a:solidFill>
              <a:latin typeface="Poppins" panose="00000500000000000000" pitchFamily="2" charset="0"/>
            </a:endParaRPr>
          </a:p>
          <a:p>
            <a:r>
              <a:rPr lang="en-US" dirty="0"/>
              <a:t>The most popular moving averages cover 5, 10, 20, 50, 100 and 200 days.</a:t>
            </a:r>
            <a:endParaRPr lang="en-IN" dirty="0"/>
          </a:p>
        </p:txBody>
      </p:sp>
    </p:spTree>
    <p:extLst>
      <p:ext uri="{BB962C8B-B14F-4D97-AF65-F5344CB8AC3E}">
        <p14:creationId xmlns:p14="http://schemas.microsoft.com/office/powerpoint/2010/main" val="2554620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DCF2C7-7FA4-604E-A4B5-47F2DCCC6B9B}"/>
              </a:ext>
            </a:extLst>
          </p:cNvPr>
          <p:cNvSpPr>
            <a:spLocks noGrp="1"/>
          </p:cNvSpPr>
          <p:nvPr>
            <p:ph idx="1"/>
          </p:nvPr>
        </p:nvSpPr>
        <p:spPr>
          <a:xfrm>
            <a:off x="308263" y="204643"/>
            <a:ext cx="10515600" cy="4351338"/>
          </a:xfrm>
        </p:spPr>
        <p:txBody>
          <a:bodyPr/>
          <a:lstStyle/>
          <a:p>
            <a:pPr algn="l" fontAlgn="base"/>
            <a:r>
              <a:rPr lang="en-US" b="0" i="0" dirty="0">
                <a:solidFill>
                  <a:srgbClr val="000000"/>
                </a:solidFill>
                <a:effectLst/>
                <a:latin typeface="Poppins" panose="00000500000000000000" pitchFamily="2" charset="0"/>
              </a:rPr>
              <a:t>Here, a long green candle completes above the 200-period EMA and coincides with a bullish EMA crossover, making it a reasonable long-entry choice.</a:t>
            </a:r>
          </a:p>
          <a:p>
            <a:pPr algn="l" fontAlgn="base"/>
            <a:r>
              <a:rPr lang="en-US" b="0" i="0" dirty="0">
                <a:solidFill>
                  <a:srgbClr val="000000"/>
                </a:solidFill>
                <a:effectLst/>
                <a:latin typeface="Poppins" panose="00000500000000000000" pitchFamily="2" charset="0"/>
              </a:rPr>
              <a:t>In this case, a tight stop may be placed just beneath the crossover, while a more aggressive choice of stop placement would be further down at the recent swing low. However, a stop that is too tight may exit a trade prematurely, while losses may mount quickly if a stop is too far away. With time, traders can find the balance that works for their style.</a:t>
            </a:r>
          </a:p>
        </p:txBody>
      </p:sp>
    </p:spTree>
    <p:extLst>
      <p:ext uri="{BB962C8B-B14F-4D97-AF65-F5344CB8AC3E}">
        <p14:creationId xmlns:p14="http://schemas.microsoft.com/office/powerpoint/2010/main" val="13054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014B-1C2B-3019-A5E2-04E303CE1BD2}"/>
              </a:ext>
            </a:extLst>
          </p:cNvPr>
          <p:cNvSpPr>
            <a:spLocks noGrp="1"/>
          </p:cNvSpPr>
          <p:nvPr>
            <p:ph type="title"/>
          </p:nvPr>
        </p:nvSpPr>
        <p:spPr>
          <a:xfrm>
            <a:off x="838200" y="365125"/>
            <a:ext cx="10515600" cy="6285057"/>
          </a:xfrm>
        </p:spPr>
        <p:txBody>
          <a:bodyPr/>
          <a:lstStyle/>
          <a:p>
            <a:pPr algn="ctr"/>
            <a:r>
              <a:rPr lang="en-US" dirty="0"/>
              <a:t>More Indicators </a:t>
            </a:r>
            <a:endParaRPr lang="en-IN" dirty="0"/>
          </a:p>
        </p:txBody>
      </p:sp>
    </p:spTree>
    <p:extLst>
      <p:ext uri="{BB962C8B-B14F-4D97-AF65-F5344CB8AC3E}">
        <p14:creationId xmlns:p14="http://schemas.microsoft.com/office/powerpoint/2010/main" val="2200880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6C21-4789-D703-2FB9-B770E146E256}"/>
              </a:ext>
            </a:extLst>
          </p:cNvPr>
          <p:cNvSpPr>
            <a:spLocks noGrp="1"/>
          </p:cNvSpPr>
          <p:nvPr>
            <p:ph type="title"/>
          </p:nvPr>
        </p:nvSpPr>
        <p:spPr>
          <a:xfrm>
            <a:off x="17318" y="18255"/>
            <a:ext cx="10515600" cy="1325563"/>
          </a:xfrm>
        </p:spPr>
        <p:txBody>
          <a:bodyPr/>
          <a:lstStyle/>
          <a:p>
            <a:r>
              <a:rPr lang="en-IN" b="1" i="0" dirty="0">
                <a:solidFill>
                  <a:srgbClr val="12225C"/>
                </a:solidFill>
                <a:effectLst/>
                <a:latin typeface="Poppins" panose="00000500000000000000" pitchFamily="2" charset="0"/>
              </a:rPr>
              <a:t>Bollinger Bands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9951130-12E0-422E-1BD4-323AE4D454F1}"/>
              </a:ext>
            </a:extLst>
          </p:cNvPr>
          <p:cNvSpPr>
            <a:spLocks noGrp="1"/>
          </p:cNvSpPr>
          <p:nvPr>
            <p:ph idx="1"/>
          </p:nvPr>
        </p:nvSpPr>
        <p:spPr>
          <a:xfrm>
            <a:off x="17318" y="681036"/>
            <a:ext cx="12174682" cy="6249700"/>
          </a:xfrm>
        </p:spPr>
        <p:txBody>
          <a:bodyPr>
            <a:normAutofit/>
          </a:bodyPr>
          <a:lstStyle/>
          <a:p>
            <a:pPr algn="l" fontAlgn="base"/>
            <a:r>
              <a:rPr lang="en-US" b="0" i="0" dirty="0">
                <a:solidFill>
                  <a:srgbClr val="000000"/>
                </a:solidFill>
                <a:effectLst/>
                <a:latin typeface="Poppins" panose="00000500000000000000" pitchFamily="2" charset="0"/>
              </a:rPr>
              <a:t>Bollinger bands take the form of three lines:</a:t>
            </a:r>
          </a:p>
          <a:p>
            <a:pPr algn="l" fontAlgn="base">
              <a:buFont typeface="Arial" panose="020B0604020202020204" pitchFamily="34" charset="0"/>
              <a:buChar char="•"/>
            </a:pPr>
            <a:r>
              <a:rPr lang="en-US" b="0" i="0" dirty="0">
                <a:solidFill>
                  <a:srgbClr val="000000"/>
                </a:solidFill>
                <a:effectLst/>
                <a:latin typeface="inherit"/>
              </a:rPr>
              <a:t>The middle line is a moving average of the given market</a:t>
            </a:r>
          </a:p>
          <a:p>
            <a:pPr algn="l" fontAlgn="base">
              <a:buFont typeface="Arial" panose="020B0604020202020204" pitchFamily="34" charset="0"/>
              <a:buChar char="•"/>
            </a:pPr>
            <a:r>
              <a:rPr lang="en-US" b="0" i="0" dirty="0">
                <a:solidFill>
                  <a:srgbClr val="000000"/>
                </a:solidFill>
                <a:effectLst/>
                <a:latin typeface="inherit"/>
              </a:rPr>
              <a:t>An upper band, which is two standard deviations above the MA</a:t>
            </a:r>
          </a:p>
          <a:p>
            <a:pPr algn="l" fontAlgn="base">
              <a:buFont typeface="Arial" panose="020B0604020202020204" pitchFamily="34" charset="0"/>
              <a:buChar char="•"/>
            </a:pPr>
            <a:r>
              <a:rPr lang="en-US" b="0" i="0" dirty="0">
                <a:solidFill>
                  <a:srgbClr val="000000"/>
                </a:solidFill>
                <a:effectLst/>
                <a:latin typeface="inherit"/>
              </a:rPr>
              <a:t>A lower band, which is two standard deviations below the MA</a:t>
            </a:r>
          </a:p>
          <a:p>
            <a:r>
              <a:rPr lang="en-US" b="0" i="0" dirty="0">
                <a:solidFill>
                  <a:srgbClr val="000000"/>
                </a:solidFill>
                <a:effectLst/>
                <a:latin typeface="Poppins" panose="00000500000000000000" pitchFamily="2" charset="0"/>
              </a:rPr>
              <a:t>A standard deviation is a measure of how close prices are to the average. So, when the two bands are far apart, prices are far from the average and the market is in a period of high volatility. When they are close, it is relatively calm.</a:t>
            </a:r>
          </a:p>
          <a:p>
            <a:r>
              <a:rPr lang="en-IN" b="1" i="0" dirty="0">
                <a:solidFill>
                  <a:srgbClr val="12225C"/>
                </a:solidFill>
                <a:effectLst/>
                <a:latin typeface="Poppins" panose="00000500000000000000" pitchFamily="2" charset="0"/>
              </a:rPr>
              <a:t>Trading with Bollinger bands</a:t>
            </a:r>
          </a:p>
          <a:p>
            <a:r>
              <a:rPr lang="en-US" b="0" i="0" dirty="0">
                <a:solidFill>
                  <a:srgbClr val="000000"/>
                </a:solidFill>
                <a:effectLst/>
                <a:latin typeface="Poppins" panose="00000500000000000000" pitchFamily="2" charset="0"/>
              </a:rPr>
              <a:t>There are a few different ways to read Bollinger bands. One of the most common is to look at how close your market’s live price is to either band.</a:t>
            </a:r>
            <a:endParaRPr lang="en-IN" dirty="0"/>
          </a:p>
        </p:txBody>
      </p:sp>
    </p:spTree>
    <p:extLst>
      <p:ext uri="{BB962C8B-B14F-4D97-AF65-F5344CB8AC3E}">
        <p14:creationId xmlns:p14="http://schemas.microsoft.com/office/powerpoint/2010/main" val="1710297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FD6CCB6-42F9-98D8-D58E-79F691488769}"/>
              </a:ext>
            </a:extLst>
          </p:cNvPr>
          <p:cNvGraphicFramePr>
            <a:graphicFrameLocks noGrp="1"/>
          </p:cNvGraphicFramePr>
          <p:nvPr>
            <p:ph idx="1"/>
            <p:extLst>
              <p:ext uri="{D42A27DB-BD31-4B8C-83A1-F6EECF244321}">
                <p14:modId xmlns:p14="http://schemas.microsoft.com/office/powerpoint/2010/main" val="208476717"/>
              </p:ext>
            </p:extLst>
          </p:nvPr>
        </p:nvGraphicFramePr>
        <p:xfrm>
          <a:off x="1496289" y="774122"/>
          <a:ext cx="9008917" cy="5309755"/>
        </p:xfrm>
        <a:graphic>
          <a:graphicData uri="http://schemas.openxmlformats.org/drawingml/2006/table">
            <a:tbl>
              <a:tblPr/>
              <a:tblGrid>
                <a:gridCol w="3002928">
                  <a:extLst>
                    <a:ext uri="{9D8B030D-6E8A-4147-A177-3AD203B41FA5}">
                      <a16:colId xmlns:a16="http://schemas.microsoft.com/office/drawing/2014/main" val="659236832"/>
                    </a:ext>
                  </a:extLst>
                </a:gridCol>
                <a:gridCol w="3002928">
                  <a:extLst>
                    <a:ext uri="{9D8B030D-6E8A-4147-A177-3AD203B41FA5}">
                      <a16:colId xmlns:a16="http://schemas.microsoft.com/office/drawing/2014/main" val="3659291566"/>
                    </a:ext>
                  </a:extLst>
                </a:gridCol>
                <a:gridCol w="3003061">
                  <a:extLst>
                    <a:ext uri="{9D8B030D-6E8A-4147-A177-3AD203B41FA5}">
                      <a16:colId xmlns:a16="http://schemas.microsoft.com/office/drawing/2014/main" val="1990323264"/>
                    </a:ext>
                  </a:extLst>
                </a:gridCol>
              </a:tblGrid>
              <a:tr h="663719">
                <a:tc>
                  <a:txBody>
                    <a:bodyPr/>
                    <a:lstStyle/>
                    <a:p>
                      <a:pPr algn="l" fontAlgn="base"/>
                      <a:r>
                        <a:rPr lang="en-IN" b="1" dirty="0">
                          <a:solidFill>
                            <a:srgbClr val="12225C"/>
                          </a:solidFill>
                          <a:effectLst/>
                          <a:latin typeface="inherit"/>
                        </a:rPr>
                        <a:t>Upper band</a:t>
                      </a:r>
                    </a:p>
                  </a:txBody>
                  <a:tcPr marL="114300" marR="114300" marT="114300" marB="114300" anchor="ctr">
                    <a:lnL w="12700" cap="flat" cmpd="sng" algn="ctr">
                      <a:solidFill>
                        <a:srgbClr val="900FB5"/>
                      </a:solidFill>
                      <a:prstDash val="solid"/>
                      <a:round/>
                      <a:headEnd type="none" w="med" len="med"/>
                      <a:tailEnd type="none" w="med" len="med"/>
                    </a:lnL>
                    <a:lnR w="12700" cap="flat" cmpd="sng" algn="ctr">
                      <a:solidFill>
                        <a:srgbClr val="3012B5"/>
                      </a:solidFill>
                      <a:prstDash val="solid"/>
                      <a:round/>
                      <a:headEnd type="none" w="med" len="med"/>
                      <a:tailEnd type="none" w="med" len="med"/>
                    </a:lnR>
                    <a:lnT w="12700" cap="flat" cmpd="sng" algn="ctr">
                      <a:solidFill>
                        <a:srgbClr val="900FB5"/>
                      </a:solidFill>
                      <a:prstDash val="solid"/>
                      <a:round/>
                      <a:headEnd type="none" w="med" len="med"/>
                      <a:tailEnd type="none" w="med" len="med"/>
                    </a:lnT>
                    <a:lnB w="12700" cap="flat" cmpd="sng" algn="ctr">
                      <a:solidFill>
                        <a:srgbClr val="3015B5"/>
                      </a:solidFill>
                      <a:prstDash val="solid"/>
                      <a:round/>
                      <a:headEnd type="none" w="med" len="med"/>
                      <a:tailEnd type="none" w="med" len="med"/>
                    </a:lnB>
                    <a:solidFill>
                      <a:srgbClr val="FFFFFF"/>
                    </a:solidFill>
                  </a:tcPr>
                </a:tc>
                <a:tc>
                  <a:txBody>
                    <a:bodyPr/>
                    <a:lstStyle/>
                    <a:p>
                      <a:pPr algn="l" fontAlgn="base"/>
                      <a:r>
                        <a:rPr lang="en-IN" b="1">
                          <a:solidFill>
                            <a:srgbClr val="12225C"/>
                          </a:solidFill>
                          <a:effectLst/>
                          <a:latin typeface="inherit"/>
                        </a:rPr>
                        <a:t>Lower band</a:t>
                      </a:r>
                    </a:p>
                  </a:txBody>
                  <a:tcPr marL="114300" marR="114300" marT="114300" marB="114300" anchor="ctr">
                    <a:lnL w="12700" cap="flat" cmpd="sng" algn="ctr">
                      <a:solidFill>
                        <a:srgbClr val="3012B5"/>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3012B5"/>
                      </a:solidFill>
                      <a:prstDash val="solid"/>
                      <a:round/>
                      <a:headEnd type="none" w="med" len="med"/>
                      <a:tailEnd type="none" w="med" len="med"/>
                    </a:lnT>
                    <a:lnB w="12700" cap="flat" cmpd="sng" algn="ctr">
                      <a:solidFill>
                        <a:srgbClr val="100EB5"/>
                      </a:solidFill>
                      <a:prstDash val="solid"/>
                      <a:round/>
                      <a:headEnd type="none" w="med" len="med"/>
                      <a:tailEnd type="none" w="med" len="med"/>
                    </a:lnB>
                    <a:solidFill>
                      <a:srgbClr val="FFFFFF"/>
                    </a:solidFill>
                  </a:tcPr>
                </a:tc>
                <a:tc>
                  <a:txBody>
                    <a:bodyPr/>
                    <a:lstStyle/>
                    <a:p>
                      <a:pPr algn="l" fontAlgn="base"/>
                      <a:r>
                        <a:rPr lang="en-IN" b="1">
                          <a:solidFill>
                            <a:srgbClr val="12225C"/>
                          </a:solidFill>
                          <a:effectLst/>
                          <a:latin typeface="inherit"/>
                        </a:rPr>
                        <a:t>Middle line</a:t>
                      </a:r>
                    </a:p>
                  </a:txBody>
                  <a:tcPr marL="114300" marR="114300" marT="114300" marB="1143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100EB5"/>
                      </a:solidFill>
                      <a:prstDash val="solid"/>
                      <a:round/>
                      <a:headEnd type="none" w="med" len="med"/>
                      <a:tailEnd type="none" w="med" len="med"/>
                    </a:lnB>
                    <a:solidFill>
                      <a:srgbClr val="FFFFFF"/>
                    </a:solidFill>
                  </a:tcPr>
                </a:tc>
                <a:extLst>
                  <a:ext uri="{0D108BD9-81ED-4DB2-BD59-A6C34878D82A}">
                    <a16:rowId xmlns:a16="http://schemas.microsoft.com/office/drawing/2014/main" val="1356978655"/>
                  </a:ext>
                </a:extLst>
              </a:tr>
              <a:tr h="4646036">
                <a:tc>
                  <a:txBody>
                    <a:bodyPr/>
                    <a:lstStyle/>
                    <a:p>
                      <a:pPr algn="l" fontAlgn="base"/>
                      <a:r>
                        <a:rPr lang="en-US" b="0" dirty="0">
                          <a:effectLst/>
                          <a:latin typeface="inherit"/>
                        </a:rPr>
                        <a:t>If the price is close to the upper band, then it is considered high relative to the average.</a:t>
                      </a:r>
                    </a:p>
                    <a:p>
                      <a:pPr algn="l" fontAlgn="base"/>
                      <a:endParaRPr lang="en-US" b="0" dirty="0">
                        <a:effectLst/>
                        <a:latin typeface="inherit"/>
                      </a:endParaRPr>
                    </a:p>
                    <a:p>
                      <a:pPr algn="l" fontAlgn="base"/>
                      <a:r>
                        <a:rPr lang="en-US" b="0" dirty="0">
                          <a:effectLst/>
                          <a:latin typeface="inherit"/>
                        </a:rPr>
                        <a:t>If it moves beyond the upper band, it is </a:t>
                      </a:r>
                      <a:r>
                        <a:rPr lang="en-US" b="1" dirty="0">
                          <a:effectLst/>
                          <a:latin typeface="inherit"/>
                        </a:rPr>
                        <a:t>overbought</a:t>
                      </a:r>
                      <a:r>
                        <a:rPr lang="en-US" b="0" dirty="0">
                          <a:effectLst/>
                          <a:latin typeface="inherit"/>
                        </a:rPr>
                        <a:t>.</a:t>
                      </a:r>
                    </a:p>
                    <a:p>
                      <a:pPr algn="l" fontAlgn="base"/>
                      <a:endParaRPr lang="en-US" b="0" dirty="0">
                        <a:effectLst/>
                        <a:latin typeface="inherit"/>
                      </a:endParaRPr>
                    </a:p>
                    <a:p>
                      <a:pPr algn="l" fontAlgn="base"/>
                      <a:r>
                        <a:rPr lang="en-US" b="0" dirty="0">
                          <a:effectLst/>
                          <a:latin typeface="inherit"/>
                        </a:rPr>
                        <a:t>This could be a good time to short the market.</a:t>
                      </a:r>
                    </a:p>
                  </a:txBody>
                  <a:tcPr marL="114300" marR="114300" marT="114300" marB="114300" anchor="ctr">
                    <a:lnL w="12700" cap="flat" cmpd="sng" algn="ctr">
                      <a:solidFill>
                        <a:srgbClr val="3015B5"/>
                      </a:solidFill>
                      <a:prstDash val="solid"/>
                      <a:round/>
                      <a:headEnd type="none" w="med" len="med"/>
                      <a:tailEnd type="none" w="med" len="med"/>
                    </a:lnL>
                    <a:lnR w="12700" cap="flat" cmpd="sng" algn="ctr">
                      <a:solidFill>
                        <a:srgbClr val="100EB5"/>
                      </a:solidFill>
                      <a:prstDash val="solid"/>
                      <a:round/>
                      <a:headEnd type="none" w="med" len="med"/>
                      <a:tailEnd type="none" w="med" len="med"/>
                    </a:lnR>
                    <a:lnT w="12700" cap="flat" cmpd="sng" algn="ctr">
                      <a:solidFill>
                        <a:srgbClr val="3015B5"/>
                      </a:solidFill>
                      <a:prstDash val="solid"/>
                      <a:round/>
                      <a:headEnd type="none" w="med" len="med"/>
                      <a:tailEnd type="none" w="med" len="med"/>
                    </a:lnT>
                    <a:lnB w="12700" cap="flat" cmpd="sng" algn="ctr">
                      <a:solidFill>
                        <a:srgbClr val="3015B5"/>
                      </a:solidFill>
                      <a:prstDash val="solid"/>
                      <a:round/>
                      <a:headEnd type="none" w="med" len="med"/>
                      <a:tailEnd type="none" w="med" len="med"/>
                    </a:lnB>
                    <a:solidFill>
                      <a:srgbClr val="FFFFFF"/>
                    </a:solidFill>
                  </a:tcPr>
                </a:tc>
                <a:tc>
                  <a:txBody>
                    <a:bodyPr/>
                    <a:lstStyle/>
                    <a:p>
                      <a:pPr algn="l" fontAlgn="base"/>
                      <a:r>
                        <a:rPr lang="en-US" b="0" dirty="0">
                          <a:effectLst/>
                          <a:latin typeface="inherit"/>
                        </a:rPr>
                        <a:t>If the price is close to the lower band, then it is considered low relative to its average.</a:t>
                      </a:r>
                    </a:p>
                    <a:p>
                      <a:pPr algn="l" fontAlgn="base"/>
                      <a:endParaRPr lang="en-US" b="0" dirty="0">
                        <a:effectLst/>
                        <a:latin typeface="inherit"/>
                      </a:endParaRPr>
                    </a:p>
                    <a:p>
                      <a:pPr algn="l" fontAlgn="base"/>
                      <a:r>
                        <a:rPr lang="en-US" b="0" dirty="0">
                          <a:effectLst/>
                          <a:latin typeface="inherit"/>
                        </a:rPr>
                        <a:t>If it moves beyond the lower band, it may be </a:t>
                      </a:r>
                      <a:r>
                        <a:rPr lang="en-US" b="1" dirty="0">
                          <a:effectLst/>
                          <a:latin typeface="inherit"/>
                        </a:rPr>
                        <a:t>oversold</a:t>
                      </a:r>
                      <a:r>
                        <a:rPr lang="en-US" b="0" dirty="0">
                          <a:effectLst/>
                          <a:latin typeface="inherit"/>
                        </a:rPr>
                        <a:t>, which could mean it’s a good time to buy.</a:t>
                      </a:r>
                    </a:p>
                  </a:txBody>
                  <a:tcPr marL="114300" marR="114300" marT="114300" marB="114300" anchor="ctr">
                    <a:lnL w="12700" cap="flat" cmpd="sng" algn="ctr">
                      <a:solidFill>
                        <a:srgbClr val="100EB5"/>
                      </a:solidFill>
                      <a:prstDash val="solid"/>
                      <a:round/>
                      <a:headEnd type="none" w="med" len="med"/>
                      <a:tailEnd type="none" w="med" len="med"/>
                    </a:lnL>
                    <a:lnR w="12700" cap="flat" cmpd="sng" algn="ctr">
                      <a:solidFill>
                        <a:srgbClr val="100EB5"/>
                      </a:solidFill>
                      <a:prstDash val="solid"/>
                      <a:round/>
                      <a:headEnd type="none" w="med" len="med"/>
                      <a:tailEnd type="none" w="med" len="med"/>
                    </a:lnR>
                    <a:lnT w="12700" cap="flat" cmpd="sng" algn="ctr">
                      <a:solidFill>
                        <a:srgbClr val="100EB5"/>
                      </a:solidFill>
                      <a:prstDash val="solid"/>
                      <a:round/>
                      <a:headEnd type="none" w="med" len="med"/>
                      <a:tailEnd type="none" w="med" len="med"/>
                    </a:lnT>
                    <a:lnB w="12700" cap="flat" cmpd="sng" algn="ctr">
                      <a:solidFill>
                        <a:srgbClr val="100EB5"/>
                      </a:solidFill>
                      <a:prstDash val="solid"/>
                      <a:round/>
                      <a:headEnd type="none" w="med" len="med"/>
                      <a:tailEnd type="none" w="med" len="med"/>
                    </a:lnB>
                    <a:solidFill>
                      <a:srgbClr val="FFFFFF"/>
                    </a:solidFill>
                  </a:tcPr>
                </a:tc>
                <a:tc>
                  <a:txBody>
                    <a:bodyPr/>
                    <a:lstStyle/>
                    <a:p>
                      <a:pPr algn="l" fontAlgn="base"/>
                      <a:r>
                        <a:rPr lang="en-US" b="0" dirty="0">
                          <a:effectLst/>
                          <a:latin typeface="inherit"/>
                        </a:rPr>
                        <a:t>If the market is close to the middle line, then its price is fairly close to its average.</a:t>
                      </a:r>
                    </a:p>
                    <a:p>
                      <a:pPr algn="l" fontAlgn="base"/>
                      <a:endParaRPr lang="en-US" b="0" dirty="0">
                        <a:effectLst/>
                        <a:latin typeface="inherit"/>
                      </a:endParaRPr>
                    </a:p>
                    <a:p>
                      <a:pPr algn="l" fontAlgn="base"/>
                      <a:r>
                        <a:rPr lang="en-US" b="0" dirty="0">
                          <a:effectLst/>
                          <a:latin typeface="inherit"/>
                        </a:rPr>
                        <a:t>It isn’t overbought or oversold, so no signal is generated.</a:t>
                      </a:r>
                    </a:p>
                  </a:txBody>
                  <a:tcPr marL="114300" marR="114300" marT="114300" marB="114300" anchor="ctr">
                    <a:lnL w="12700" cap="flat" cmpd="sng" algn="ctr">
                      <a:solidFill>
                        <a:srgbClr val="100EB5"/>
                      </a:solidFill>
                      <a:prstDash val="solid"/>
                      <a:round/>
                      <a:headEnd type="none" w="med" len="med"/>
                      <a:tailEnd type="none" w="med" len="med"/>
                    </a:lnL>
                    <a:lnR w="12700" cap="flat" cmpd="sng" algn="ctr">
                      <a:solidFill>
                        <a:srgbClr val="100EB5"/>
                      </a:solidFill>
                      <a:prstDash val="solid"/>
                      <a:round/>
                      <a:headEnd type="none" w="med" len="med"/>
                      <a:tailEnd type="none" w="med" len="med"/>
                    </a:lnR>
                    <a:lnT w="12700" cap="flat" cmpd="sng" algn="ctr">
                      <a:solidFill>
                        <a:srgbClr val="100EB5"/>
                      </a:solidFill>
                      <a:prstDash val="solid"/>
                      <a:round/>
                      <a:headEnd type="none" w="med" len="med"/>
                      <a:tailEnd type="none" w="med" len="med"/>
                    </a:lnT>
                    <a:lnB w="12700" cap="flat" cmpd="sng" algn="ctr">
                      <a:solidFill>
                        <a:srgbClr val="100EB5"/>
                      </a:solidFill>
                      <a:prstDash val="solid"/>
                      <a:round/>
                      <a:headEnd type="none" w="med" len="med"/>
                      <a:tailEnd type="none" w="med" len="med"/>
                    </a:lnB>
                    <a:solidFill>
                      <a:srgbClr val="FFFFFF"/>
                    </a:solidFill>
                  </a:tcPr>
                </a:tc>
                <a:extLst>
                  <a:ext uri="{0D108BD9-81ED-4DB2-BD59-A6C34878D82A}">
                    <a16:rowId xmlns:a16="http://schemas.microsoft.com/office/drawing/2014/main" val="2383712741"/>
                  </a:ext>
                </a:extLst>
              </a:tr>
            </a:tbl>
          </a:graphicData>
        </a:graphic>
      </p:graphicFrame>
    </p:spTree>
    <p:extLst>
      <p:ext uri="{BB962C8B-B14F-4D97-AF65-F5344CB8AC3E}">
        <p14:creationId xmlns:p14="http://schemas.microsoft.com/office/powerpoint/2010/main" val="4143339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E27AF-A23B-CB57-4ACA-D66F570D0B14}"/>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A9D1516-5C21-4E35-19CD-A08ADAE1EC6C}"/>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5690" y="0"/>
            <a:ext cx="11024755" cy="6857322"/>
          </a:xfrm>
        </p:spPr>
      </p:pic>
    </p:spTree>
    <p:extLst>
      <p:ext uri="{BB962C8B-B14F-4D97-AF65-F5344CB8AC3E}">
        <p14:creationId xmlns:p14="http://schemas.microsoft.com/office/powerpoint/2010/main" val="546824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8143C-26B6-5D4D-9E5D-4F23F84345B9}"/>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Stochastic oscillator</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8D1FAAEC-9E5A-CEB7-6C06-151F50F74876}"/>
              </a:ext>
            </a:extLst>
          </p:cNvPr>
          <p:cNvSpPr>
            <a:spLocks noGrp="1"/>
          </p:cNvSpPr>
          <p:nvPr>
            <p:ph idx="1"/>
          </p:nvPr>
        </p:nvSpPr>
        <p:spPr/>
        <p:txBody>
          <a:bodyPr/>
          <a:lstStyle/>
          <a:p>
            <a:pPr algn="l" fontAlgn="base"/>
            <a:r>
              <a:rPr lang="en-US" b="0" i="0" dirty="0">
                <a:solidFill>
                  <a:srgbClr val="000000"/>
                </a:solidFill>
                <a:effectLst/>
                <a:latin typeface="Poppins" panose="00000500000000000000" pitchFamily="2" charset="0"/>
              </a:rPr>
              <a:t>The stochastic oscillator is formed of two lines on a sub chart:</a:t>
            </a:r>
          </a:p>
          <a:p>
            <a:pPr algn="l" fontAlgn="base">
              <a:buFont typeface="Arial" panose="020B0604020202020204" pitchFamily="34" charset="0"/>
              <a:buChar char="•"/>
            </a:pPr>
            <a:r>
              <a:rPr lang="en-US" b="0" i="0" dirty="0">
                <a:solidFill>
                  <a:srgbClr val="000000"/>
                </a:solidFill>
                <a:effectLst/>
                <a:latin typeface="inherit"/>
              </a:rPr>
              <a:t>The %K line compares the market’s close for the day to its trading range over the past 14 days</a:t>
            </a:r>
          </a:p>
          <a:p>
            <a:pPr algn="l" fontAlgn="base">
              <a:buFont typeface="Arial" panose="020B0604020202020204" pitchFamily="34" charset="0"/>
              <a:buChar char="•"/>
            </a:pPr>
            <a:r>
              <a:rPr lang="en-US" b="0" i="0" dirty="0">
                <a:solidFill>
                  <a:srgbClr val="000000"/>
                </a:solidFill>
                <a:effectLst/>
                <a:latin typeface="inherit"/>
              </a:rPr>
              <a:t>The %D line is the signal line. In this case, a five-day SMA of the %K line</a:t>
            </a:r>
          </a:p>
          <a:p>
            <a:endParaRPr lang="en-IN" dirty="0"/>
          </a:p>
        </p:txBody>
      </p:sp>
      <p:sp>
        <p:nvSpPr>
          <p:cNvPr id="4" name="Title 1">
            <a:extLst>
              <a:ext uri="{FF2B5EF4-FFF2-40B4-BE49-F238E27FC236}">
                <a16:creationId xmlns:a16="http://schemas.microsoft.com/office/drawing/2014/main" id="{0D8D53AE-529E-AB1F-5CDF-860A9DDE3BB0}"/>
              </a:ext>
            </a:extLst>
          </p:cNvPr>
          <p:cNvSpPr txBox="1">
            <a:spLocks/>
          </p:cNvSpPr>
          <p:nvPr/>
        </p:nvSpPr>
        <p:spPr>
          <a:xfrm>
            <a:off x="838200" y="39629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Tree>
    <p:extLst>
      <p:ext uri="{BB962C8B-B14F-4D97-AF65-F5344CB8AC3E}">
        <p14:creationId xmlns:p14="http://schemas.microsoft.com/office/powerpoint/2010/main" val="306192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B9E85-69C5-CBF9-D377-C85C37E38C0F}"/>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D1B7B08C-D0C8-E4D0-F9B8-000C7B5EED76}"/>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22962" y="0"/>
            <a:ext cx="11346075" cy="6862231"/>
          </a:xfrm>
        </p:spPr>
      </p:pic>
    </p:spTree>
    <p:extLst>
      <p:ext uri="{BB962C8B-B14F-4D97-AF65-F5344CB8AC3E}">
        <p14:creationId xmlns:p14="http://schemas.microsoft.com/office/powerpoint/2010/main" val="200359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5B88C-BA79-BED5-50E3-6082871A55A4}"/>
              </a:ext>
            </a:extLst>
          </p:cNvPr>
          <p:cNvSpPr>
            <a:spLocks noGrp="1"/>
          </p:cNvSpPr>
          <p:nvPr>
            <p:ph type="title"/>
          </p:nvPr>
        </p:nvSpPr>
        <p:spPr/>
        <p:txBody>
          <a:bodyPr/>
          <a:lstStyle/>
          <a:p>
            <a:pPr fontAlgn="base"/>
            <a:r>
              <a:rPr lang="en-IN" b="1" i="0">
                <a:solidFill>
                  <a:srgbClr val="12225C"/>
                </a:solidFill>
                <a:effectLst/>
                <a:latin typeface="Poppins" panose="00000500000000000000" pitchFamily="2" charset="0"/>
              </a:rPr>
              <a:t>Trading with MAs</a:t>
            </a:r>
          </a:p>
        </p:txBody>
      </p:sp>
      <p:sp>
        <p:nvSpPr>
          <p:cNvPr id="3" name="Content Placeholder 2">
            <a:extLst>
              <a:ext uri="{FF2B5EF4-FFF2-40B4-BE49-F238E27FC236}">
                <a16:creationId xmlns:a16="http://schemas.microsoft.com/office/drawing/2014/main" id="{3907F3B8-AB94-CC57-E770-E622E75C28EB}"/>
              </a:ext>
            </a:extLst>
          </p:cNvPr>
          <p:cNvSpPr>
            <a:spLocks noGrp="1"/>
          </p:cNvSpPr>
          <p:nvPr>
            <p:ph idx="1"/>
          </p:nvPr>
        </p:nvSpPr>
        <p:spPr/>
        <p:txBody>
          <a:bodyPr/>
          <a:lstStyle/>
          <a:p>
            <a:pPr algn="l" fontAlgn="base"/>
            <a:r>
              <a:rPr lang="en-US" b="0" i="0" dirty="0">
                <a:solidFill>
                  <a:srgbClr val="000000"/>
                </a:solidFill>
                <a:effectLst/>
                <a:latin typeface="Poppins" panose="00000500000000000000" pitchFamily="2" charset="0"/>
              </a:rPr>
              <a:t>In general, a market may be considered bullish when it is trading above its moving average, and bearish if it is below. However, there are a few other common signals that traders might look out for:</a:t>
            </a:r>
          </a:p>
          <a:p>
            <a:pPr algn="l" fontAlgn="base">
              <a:buFont typeface="+mj-lt"/>
              <a:buAutoNum type="arabicPeriod"/>
            </a:pPr>
            <a:r>
              <a:rPr lang="en-US" b="0" i="0" dirty="0">
                <a:solidFill>
                  <a:srgbClr val="000000"/>
                </a:solidFill>
                <a:effectLst/>
                <a:latin typeface="inherit"/>
              </a:rPr>
              <a:t>A </a:t>
            </a:r>
            <a:r>
              <a:rPr lang="en-US" b="1" i="0" dirty="0">
                <a:solidFill>
                  <a:srgbClr val="000000"/>
                </a:solidFill>
                <a:effectLst/>
                <a:latin typeface="inherit"/>
              </a:rPr>
              <a:t>buy </a:t>
            </a:r>
            <a:r>
              <a:rPr lang="en-US" b="0" i="0" dirty="0">
                <a:solidFill>
                  <a:srgbClr val="000000"/>
                </a:solidFill>
                <a:effectLst/>
                <a:latin typeface="inherit"/>
              </a:rPr>
              <a:t>signal if the moving average is rising and pointing up</a:t>
            </a:r>
          </a:p>
          <a:p>
            <a:pPr algn="l" fontAlgn="base">
              <a:buFont typeface="+mj-lt"/>
              <a:buAutoNum type="arabicPeriod"/>
            </a:pPr>
            <a:r>
              <a:rPr lang="en-US" b="0" i="0" dirty="0">
                <a:solidFill>
                  <a:srgbClr val="000000"/>
                </a:solidFill>
                <a:effectLst/>
                <a:latin typeface="inherit"/>
              </a:rPr>
              <a:t>A </a:t>
            </a:r>
            <a:r>
              <a:rPr lang="en-US" b="1" i="0" dirty="0">
                <a:solidFill>
                  <a:srgbClr val="000000"/>
                </a:solidFill>
                <a:effectLst/>
                <a:latin typeface="inherit"/>
              </a:rPr>
              <a:t>buy </a:t>
            </a:r>
            <a:r>
              <a:rPr lang="en-US" b="0" i="0" dirty="0">
                <a:solidFill>
                  <a:srgbClr val="000000"/>
                </a:solidFill>
                <a:effectLst/>
                <a:latin typeface="inherit"/>
              </a:rPr>
              <a:t>signal if the market closes above the moving average</a:t>
            </a:r>
          </a:p>
          <a:p>
            <a:pPr algn="l" fontAlgn="base">
              <a:buFont typeface="+mj-lt"/>
              <a:buAutoNum type="arabicPeriod"/>
            </a:pPr>
            <a:r>
              <a:rPr lang="en-US" b="0" i="0" dirty="0">
                <a:solidFill>
                  <a:srgbClr val="000000"/>
                </a:solidFill>
                <a:effectLst/>
                <a:latin typeface="inherit"/>
              </a:rPr>
              <a:t>A </a:t>
            </a:r>
            <a:r>
              <a:rPr lang="en-US" b="1" i="0" dirty="0">
                <a:solidFill>
                  <a:srgbClr val="000000"/>
                </a:solidFill>
                <a:effectLst/>
                <a:latin typeface="inherit"/>
              </a:rPr>
              <a:t>sell </a:t>
            </a:r>
            <a:r>
              <a:rPr lang="en-US" b="0" i="0" dirty="0">
                <a:solidFill>
                  <a:srgbClr val="000000"/>
                </a:solidFill>
                <a:effectLst/>
                <a:latin typeface="inherit"/>
              </a:rPr>
              <a:t>signal if the MA is falling and pointing down</a:t>
            </a:r>
          </a:p>
          <a:p>
            <a:pPr algn="l" fontAlgn="base">
              <a:buFont typeface="+mj-lt"/>
              <a:buAutoNum type="arabicPeriod"/>
            </a:pPr>
            <a:r>
              <a:rPr lang="en-US" b="0" i="0" dirty="0">
                <a:solidFill>
                  <a:srgbClr val="000000"/>
                </a:solidFill>
                <a:effectLst/>
                <a:latin typeface="inherit"/>
              </a:rPr>
              <a:t>A </a:t>
            </a:r>
            <a:r>
              <a:rPr lang="en-US" b="1" i="0" dirty="0">
                <a:solidFill>
                  <a:srgbClr val="000000"/>
                </a:solidFill>
                <a:effectLst/>
                <a:latin typeface="inherit"/>
              </a:rPr>
              <a:t>sell </a:t>
            </a:r>
            <a:r>
              <a:rPr lang="en-US" b="0" i="0" dirty="0">
                <a:solidFill>
                  <a:srgbClr val="000000"/>
                </a:solidFill>
                <a:effectLst/>
                <a:latin typeface="inherit"/>
              </a:rPr>
              <a:t>signal if the market closes below its MA</a:t>
            </a:r>
          </a:p>
          <a:p>
            <a:endParaRPr lang="en-IN" dirty="0"/>
          </a:p>
        </p:txBody>
      </p:sp>
    </p:spTree>
    <p:extLst>
      <p:ext uri="{BB962C8B-B14F-4D97-AF65-F5344CB8AC3E}">
        <p14:creationId xmlns:p14="http://schemas.microsoft.com/office/powerpoint/2010/main" val="2861629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63819-EFC2-E638-54FE-90064C85EC6B}"/>
              </a:ext>
            </a:extLst>
          </p:cNvPr>
          <p:cNvSpPr>
            <a:spLocks noGrp="1"/>
          </p:cNvSpPr>
          <p:nvPr>
            <p:ph type="title"/>
          </p:nvPr>
        </p:nvSpPr>
        <p:spPr/>
        <p:txBody>
          <a:bodyPr/>
          <a:lstStyle/>
          <a:p>
            <a:pPr fontAlgn="base"/>
            <a:r>
              <a:rPr lang="en-IN" b="1" i="0">
                <a:solidFill>
                  <a:srgbClr val="12225C"/>
                </a:solidFill>
                <a:effectLst/>
                <a:latin typeface="Poppins" panose="00000500000000000000" pitchFamily="2" charset="0"/>
              </a:rPr>
              <a:t>Moving average crossovers</a:t>
            </a:r>
          </a:p>
        </p:txBody>
      </p:sp>
      <p:sp>
        <p:nvSpPr>
          <p:cNvPr id="3" name="Content Placeholder 2">
            <a:extLst>
              <a:ext uri="{FF2B5EF4-FFF2-40B4-BE49-F238E27FC236}">
                <a16:creationId xmlns:a16="http://schemas.microsoft.com/office/drawing/2014/main" id="{077D4765-BF97-1C7F-1936-FC61080A7487}"/>
              </a:ext>
            </a:extLst>
          </p:cNvPr>
          <p:cNvSpPr>
            <a:spLocks noGrp="1"/>
          </p:cNvSpPr>
          <p:nvPr>
            <p:ph idx="1"/>
          </p:nvPr>
        </p:nvSpPr>
        <p:spPr/>
        <p:txBody>
          <a:bodyPr>
            <a:normAutofit fontScale="77500" lnSpcReduction="20000"/>
          </a:bodyPr>
          <a:lstStyle/>
          <a:p>
            <a:pPr algn="l" fontAlgn="base"/>
            <a:r>
              <a:rPr lang="en-US" b="0" i="0" dirty="0">
                <a:solidFill>
                  <a:srgbClr val="000000"/>
                </a:solidFill>
                <a:effectLst/>
                <a:latin typeface="Poppins" panose="00000500000000000000" pitchFamily="2" charset="0"/>
              </a:rPr>
              <a:t>One popular way to MAs is to watch for </a:t>
            </a:r>
            <a:r>
              <a:rPr lang="en-US" b="1" i="0" dirty="0">
                <a:solidFill>
                  <a:srgbClr val="000000"/>
                </a:solidFill>
                <a:effectLst/>
                <a:latin typeface="inherit"/>
              </a:rPr>
              <a:t>crossovers</a:t>
            </a:r>
            <a:r>
              <a:rPr lang="en-US" b="0" i="0" dirty="0">
                <a:solidFill>
                  <a:srgbClr val="000000"/>
                </a:solidFill>
                <a:effectLst/>
                <a:latin typeface="Poppins" panose="00000500000000000000" pitchFamily="2" charset="0"/>
              </a:rPr>
              <a:t>. This involves using two MAs at once:</a:t>
            </a:r>
          </a:p>
          <a:p>
            <a:pPr algn="l" fontAlgn="base">
              <a:buFont typeface="Arial" panose="020B0604020202020204" pitchFamily="34" charset="0"/>
              <a:buChar char="•"/>
            </a:pPr>
            <a:r>
              <a:rPr lang="en-US" b="0" i="0" dirty="0">
                <a:solidFill>
                  <a:srgbClr val="000000"/>
                </a:solidFill>
                <a:effectLst/>
                <a:latin typeface="inherit"/>
              </a:rPr>
              <a:t>One is slower, meaning it has a long-term timeframe (say, 50 days or more)</a:t>
            </a:r>
          </a:p>
          <a:p>
            <a:pPr algn="l" fontAlgn="base">
              <a:buFont typeface="Arial" panose="020B0604020202020204" pitchFamily="34" charset="0"/>
              <a:buChar char="•"/>
            </a:pPr>
            <a:r>
              <a:rPr lang="en-US" b="0" i="0" dirty="0">
                <a:solidFill>
                  <a:srgbClr val="000000"/>
                </a:solidFill>
                <a:effectLst/>
                <a:latin typeface="inherit"/>
              </a:rPr>
              <a:t>One is faster, meaning it has a short-term timeframe (15 days or less)</a:t>
            </a:r>
          </a:p>
          <a:p>
            <a:pPr algn="l" fontAlgn="base"/>
            <a:r>
              <a:rPr lang="en-US" b="0" i="0" dirty="0">
                <a:solidFill>
                  <a:srgbClr val="000000"/>
                </a:solidFill>
                <a:effectLst/>
                <a:latin typeface="Poppins" panose="00000500000000000000" pitchFamily="2" charset="0"/>
              </a:rPr>
              <a:t>A crossover occurs when the faster MA crosses the long-term one. If it crosses from below to above (crosses up), then it is taken as a sign that the market is entering an uptrend. If it crosses from above to below (down), then a bear run may be on the cards.</a:t>
            </a:r>
          </a:p>
          <a:p>
            <a:pPr algn="l" fontAlgn="base"/>
            <a:r>
              <a:rPr lang="en-US" b="0" i="0" dirty="0">
                <a:solidFill>
                  <a:srgbClr val="000000"/>
                </a:solidFill>
                <a:effectLst/>
                <a:latin typeface="Poppins" panose="00000500000000000000" pitchFamily="2" charset="0"/>
              </a:rPr>
              <a:t>The levels at which the lines cross may also become a new support or resistance area.</a:t>
            </a:r>
          </a:p>
          <a:p>
            <a:pPr algn="l" fontAlgn="base"/>
            <a:r>
              <a:rPr lang="en-US" b="0" i="0" dirty="0">
                <a:solidFill>
                  <a:srgbClr val="000000"/>
                </a:solidFill>
                <a:effectLst/>
                <a:latin typeface="Poppins" panose="00000500000000000000" pitchFamily="2" charset="0"/>
              </a:rPr>
              <a:t>One drawback to using MAs is that they can be a heavily lagging indicator, as they require lots of past price data to function. Because of this, they may give false signals, when the market move you predicted using the indicator has petered out by the time you come to trade it.</a:t>
            </a:r>
          </a:p>
          <a:p>
            <a:pPr algn="l" fontAlgn="base">
              <a:buFont typeface="Arial" panose="020B0604020202020204" pitchFamily="34" charset="0"/>
              <a:buChar char="•"/>
            </a:pPr>
            <a:endParaRPr lang="en-US" b="0" i="0" dirty="0">
              <a:solidFill>
                <a:srgbClr val="000000"/>
              </a:solidFill>
              <a:effectLst/>
              <a:latin typeface="inherit"/>
            </a:endParaRPr>
          </a:p>
          <a:p>
            <a:endParaRPr lang="en-IN" dirty="0"/>
          </a:p>
        </p:txBody>
      </p:sp>
    </p:spTree>
    <p:extLst>
      <p:ext uri="{BB962C8B-B14F-4D97-AF65-F5344CB8AC3E}">
        <p14:creationId xmlns:p14="http://schemas.microsoft.com/office/powerpoint/2010/main" val="1578403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219C5-DE44-B7C4-994F-6E869D13D273}"/>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7FB7715-4597-11D5-2505-2F86FB665778}"/>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08" y="0"/>
            <a:ext cx="12175384" cy="6754091"/>
          </a:xfrm>
        </p:spPr>
      </p:pic>
    </p:spTree>
    <p:extLst>
      <p:ext uri="{BB962C8B-B14F-4D97-AF65-F5344CB8AC3E}">
        <p14:creationId xmlns:p14="http://schemas.microsoft.com/office/powerpoint/2010/main" val="370136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459A-AA46-A0BB-650B-961EDD483DBA}"/>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MACD</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BE1C790-B78C-AB4E-880B-E326AD932BAE}"/>
              </a:ext>
            </a:extLst>
          </p:cNvPr>
          <p:cNvSpPr>
            <a:spLocks noGrp="1"/>
          </p:cNvSpPr>
          <p:nvPr>
            <p:ph idx="1"/>
          </p:nvPr>
        </p:nvSpPr>
        <p:spPr/>
        <p:txBody>
          <a:bodyPr>
            <a:normAutofit fontScale="85000" lnSpcReduction="20000"/>
          </a:bodyPr>
          <a:lstStyle/>
          <a:p>
            <a:pPr algn="l" fontAlgn="base"/>
            <a:r>
              <a:rPr lang="en-US" b="0" i="0" dirty="0">
                <a:solidFill>
                  <a:srgbClr val="000000"/>
                </a:solidFill>
                <a:effectLst/>
                <a:latin typeface="Poppins" panose="00000500000000000000" pitchFamily="2" charset="0"/>
              </a:rPr>
              <a:t>As well as being used on their own, moving averages form the basis for several other indicators – including moving average convergence divergence, or MACD.</a:t>
            </a:r>
          </a:p>
          <a:p>
            <a:pPr algn="l" fontAlgn="base"/>
            <a:r>
              <a:rPr lang="en-US" b="0" i="0" dirty="0">
                <a:solidFill>
                  <a:srgbClr val="000000"/>
                </a:solidFill>
                <a:effectLst/>
                <a:latin typeface="Poppins" panose="00000500000000000000" pitchFamily="2" charset="0"/>
              </a:rPr>
              <a:t>When you select MACD on a chart, it will appear in its own box, usually at the bottom. In the box, you’ll see three components:</a:t>
            </a:r>
          </a:p>
          <a:p>
            <a:pPr algn="l" fontAlgn="base">
              <a:buFont typeface="Arial" panose="020B0604020202020204" pitchFamily="34" charset="0"/>
              <a:buChar char="•"/>
            </a:pPr>
            <a:r>
              <a:rPr lang="en-US" b="0" i="0" dirty="0">
                <a:solidFill>
                  <a:srgbClr val="000000"/>
                </a:solidFill>
                <a:effectLst/>
                <a:latin typeface="inherit"/>
              </a:rPr>
              <a:t>The MACD line, which is calculated by subtracting the market’s 26-period EMA from its 12-period EMA</a:t>
            </a:r>
          </a:p>
          <a:p>
            <a:pPr algn="l" fontAlgn="base">
              <a:buFont typeface="Arial" panose="020B0604020202020204" pitchFamily="34" charset="0"/>
              <a:buChar char="•"/>
            </a:pPr>
            <a:r>
              <a:rPr lang="en-US" b="0" i="0" dirty="0">
                <a:solidFill>
                  <a:srgbClr val="000000"/>
                </a:solidFill>
                <a:effectLst/>
                <a:latin typeface="inherit"/>
              </a:rPr>
              <a:t>The signal line, which is a nine-day EMA of the MACD line</a:t>
            </a:r>
          </a:p>
          <a:p>
            <a:pPr algn="l" fontAlgn="base">
              <a:buFont typeface="Arial" panose="020B0604020202020204" pitchFamily="34" charset="0"/>
              <a:buChar char="•"/>
            </a:pPr>
            <a:r>
              <a:rPr lang="en-US" b="0" i="0" dirty="0">
                <a:solidFill>
                  <a:srgbClr val="000000"/>
                </a:solidFill>
                <a:effectLst/>
                <a:latin typeface="inherit"/>
              </a:rPr>
              <a:t>A histogram, which measures the difference between the MACD line and the signal line</a:t>
            </a:r>
          </a:p>
          <a:p>
            <a:pPr algn="l" fontAlgn="base"/>
            <a:r>
              <a:rPr lang="en-US" b="0" i="0" dirty="0">
                <a:solidFill>
                  <a:srgbClr val="000000"/>
                </a:solidFill>
                <a:effectLst/>
                <a:latin typeface="Poppins" panose="00000500000000000000" pitchFamily="2" charset="0"/>
              </a:rPr>
              <a:t>If the market’s 12-period EMA is above its 26-period EMA, then the MACD line will be positive. If its 26-period is above the 12-period EMA, then it will be negative.</a:t>
            </a:r>
          </a:p>
          <a:p>
            <a:endParaRPr lang="en-IN" dirty="0"/>
          </a:p>
        </p:txBody>
      </p:sp>
    </p:spTree>
    <p:extLst>
      <p:ext uri="{BB962C8B-B14F-4D97-AF65-F5344CB8AC3E}">
        <p14:creationId xmlns:p14="http://schemas.microsoft.com/office/powerpoint/2010/main" val="1966978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1DC7-DB54-BA76-FCCE-1551092C711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9064728-B48E-CE67-F397-2B7534AAD857}"/>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04" y="0"/>
            <a:ext cx="12194904" cy="6858000"/>
          </a:xfrm>
        </p:spPr>
      </p:pic>
    </p:spTree>
    <p:extLst>
      <p:ext uri="{BB962C8B-B14F-4D97-AF65-F5344CB8AC3E}">
        <p14:creationId xmlns:p14="http://schemas.microsoft.com/office/powerpoint/2010/main" val="3471061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FFD7C79-FDE3-495C-29B0-42E4EB6F1543}"/>
              </a:ext>
            </a:extLst>
          </p:cNvPr>
          <p:cNvGraphicFramePr>
            <a:graphicFrameLocks noGrp="1"/>
          </p:cNvGraphicFramePr>
          <p:nvPr>
            <p:ph idx="1"/>
            <p:extLst>
              <p:ext uri="{D42A27DB-BD31-4B8C-83A1-F6EECF244321}">
                <p14:modId xmlns:p14="http://schemas.microsoft.com/office/powerpoint/2010/main" val="784565238"/>
              </p:ext>
            </p:extLst>
          </p:nvPr>
        </p:nvGraphicFramePr>
        <p:xfrm>
          <a:off x="363683" y="0"/>
          <a:ext cx="10983190" cy="6858000"/>
        </p:xfrm>
        <a:graphic>
          <a:graphicData uri="http://schemas.openxmlformats.org/drawingml/2006/table">
            <a:tbl>
              <a:tblPr/>
              <a:tblGrid>
                <a:gridCol w="3661009">
                  <a:extLst>
                    <a:ext uri="{9D8B030D-6E8A-4147-A177-3AD203B41FA5}">
                      <a16:colId xmlns:a16="http://schemas.microsoft.com/office/drawing/2014/main" val="2353744588"/>
                    </a:ext>
                  </a:extLst>
                </a:gridCol>
                <a:gridCol w="3661009">
                  <a:extLst>
                    <a:ext uri="{9D8B030D-6E8A-4147-A177-3AD203B41FA5}">
                      <a16:colId xmlns:a16="http://schemas.microsoft.com/office/drawing/2014/main" val="4284582812"/>
                    </a:ext>
                  </a:extLst>
                </a:gridCol>
                <a:gridCol w="3661172">
                  <a:extLst>
                    <a:ext uri="{9D8B030D-6E8A-4147-A177-3AD203B41FA5}">
                      <a16:colId xmlns:a16="http://schemas.microsoft.com/office/drawing/2014/main" val="3372221587"/>
                    </a:ext>
                  </a:extLst>
                </a:gridCol>
              </a:tblGrid>
              <a:tr h="754380">
                <a:tc>
                  <a:txBody>
                    <a:bodyPr/>
                    <a:lstStyle/>
                    <a:p>
                      <a:pPr algn="l" fontAlgn="base"/>
                      <a:r>
                        <a:rPr lang="en-IN" sz="1700" b="1" dirty="0">
                          <a:solidFill>
                            <a:srgbClr val="12225C"/>
                          </a:solidFill>
                          <a:effectLst/>
                          <a:latin typeface="inherit"/>
                        </a:rPr>
                        <a:t>Crossovers</a:t>
                      </a:r>
                    </a:p>
                  </a:txBody>
                  <a:tcPr marL="108783" marR="108783" marT="108783" marB="108783" anchor="ctr">
                    <a:lnL w="12700" cap="flat" cmpd="sng" algn="ctr">
                      <a:solidFill>
                        <a:srgbClr val="3099EF"/>
                      </a:solidFill>
                      <a:prstDash val="solid"/>
                      <a:round/>
                      <a:headEnd type="none" w="med" len="med"/>
                      <a:tailEnd type="none" w="med" len="med"/>
                    </a:lnL>
                    <a:lnR w="12700" cap="flat" cmpd="sng" algn="ctr">
                      <a:solidFill>
                        <a:srgbClr val="509FEF"/>
                      </a:solidFill>
                      <a:prstDash val="solid"/>
                      <a:round/>
                      <a:headEnd type="none" w="med" len="med"/>
                      <a:tailEnd type="none" w="med" len="med"/>
                    </a:lnR>
                    <a:lnT w="12700" cap="flat" cmpd="sng" algn="ctr">
                      <a:solidFill>
                        <a:srgbClr val="3099EF"/>
                      </a:solidFill>
                      <a:prstDash val="solid"/>
                      <a:round/>
                      <a:headEnd type="none" w="med" len="med"/>
                      <a:tailEnd type="none" w="med" len="med"/>
                    </a:lnT>
                    <a:lnB w="12700" cap="flat" cmpd="sng" algn="ctr">
                      <a:solidFill>
                        <a:srgbClr val="7099EF"/>
                      </a:solidFill>
                      <a:prstDash val="solid"/>
                      <a:round/>
                      <a:headEnd type="none" w="med" len="med"/>
                      <a:tailEnd type="none" w="med" len="med"/>
                    </a:lnB>
                    <a:solidFill>
                      <a:srgbClr val="FFFFFF"/>
                    </a:solidFill>
                  </a:tcPr>
                </a:tc>
                <a:tc>
                  <a:txBody>
                    <a:bodyPr/>
                    <a:lstStyle/>
                    <a:p>
                      <a:pPr algn="l" fontAlgn="base"/>
                      <a:r>
                        <a:rPr lang="en-IN" sz="1700" b="1">
                          <a:solidFill>
                            <a:srgbClr val="12225C"/>
                          </a:solidFill>
                          <a:effectLst/>
                          <a:latin typeface="inherit"/>
                        </a:rPr>
                        <a:t>Zero-line crosses</a:t>
                      </a:r>
                    </a:p>
                  </a:txBody>
                  <a:tcPr marL="108783" marR="108783" marT="108783" marB="108783" anchor="ctr">
                    <a:lnL w="12700" cap="flat" cmpd="sng" algn="ctr">
                      <a:solidFill>
                        <a:srgbClr val="509FEF"/>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509FEF"/>
                      </a:solidFill>
                      <a:prstDash val="solid"/>
                      <a:round/>
                      <a:headEnd type="none" w="med" len="med"/>
                      <a:tailEnd type="none" w="med" len="med"/>
                    </a:lnT>
                    <a:lnB w="12700" cap="flat" cmpd="sng" algn="ctr">
                      <a:solidFill>
                        <a:srgbClr val="D09BEF"/>
                      </a:solidFill>
                      <a:prstDash val="solid"/>
                      <a:round/>
                      <a:headEnd type="none" w="med" len="med"/>
                      <a:tailEnd type="none" w="med" len="med"/>
                    </a:lnB>
                    <a:solidFill>
                      <a:srgbClr val="FFFFFF"/>
                    </a:solidFill>
                  </a:tcPr>
                </a:tc>
                <a:tc>
                  <a:txBody>
                    <a:bodyPr/>
                    <a:lstStyle/>
                    <a:p>
                      <a:pPr algn="l" fontAlgn="base"/>
                      <a:r>
                        <a:rPr lang="en-IN" sz="1700" b="1">
                          <a:solidFill>
                            <a:srgbClr val="12225C"/>
                          </a:solidFill>
                          <a:effectLst/>
                          <a:latin typeface="inherit"/>
                        </a:rPr>
                        <a:t>Divergences</a:t>
                      </a:r>
                    </a:p>
                  </a:txBody>
                  <a:tcPr marL="108783" marR="108783" marT="108783" marB="108783"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D09BEF"/>
                      </a:solidFill>
                      <a:prstDash val="solid"/>
                      <a:round/>
                      <a:headEnd type="none" w="med" len="med"/>
                      <a:tailEnd type="none" w="med" len="med"/>
                    </a:lnB>
                    <a:solidFill>
                      <a:srgbClr val="FFFFFF"/>
                    </a:solidFill>
                  </a:tcPr>
                </a:tc>
                <a:extLst>
                  <a:ext uri="{0D108BD9-81ED-4DB2-BD59-A6C34878D82A}">
                    <a16:rowId xmlns:a16="http://schemas.microsoft.com/office/drawing/2014/main" val="2450347563"/>
                  </a:ext>
                </a:extLst>
              </a:tr>
              <a:tr h="6103620">
                <a:tc>
                  <a:txBody>
                    <a:bodyPr/>
                    <a:lstStyle/>
                    <a:p>
                      <a:pPr algn="l" fontAlgn="base"/>
                      <a:r>
                        <a:rPr lang="en-US" sz="1700" b="0">
                          <a:effectLst/>
                          <a:latin typeface="inherit"/>
                        </a:rPr>
                        <a:t>Just like with standard MAs, a </a:t>
                      </a:r>
                      <a:r>
                        <a:rPr lang="en-US" sz="1700" b="1">
                          <a:effectLst/>
                          <a:latin typeface="inherit"/>
                        </a:rPr>
                        <a:t>crossover </a:t>
                      </a:r>
                      <a:r>
                        <a:rPr lang="en-US" sz="1700" b="0">
                          <a:effectLst/>
                          <a:latin typeface="inherit"/>
                        </a:rPr>
                        <a:t>between the MACD line and signal line can indicate that a trend is forming.</a:t>
                      </a:r>
                    </a:p>
                    <a:p>
                      <a:pPr algn="l" fontAlgn="base"/>
                      <a:r>
                        <a:rPr lang="en-US" sz="1700" b="0">
                          <a:effectLst/>
                          <a:latin typeface="inherit"/>
                        </a:rPr>
                        <a:t>If the MACD line crosses above the signal line, it is seen as a bullish signal. If the opposite happens, it is bearish.</a:t>
                      </a:r>
                    </a:p>
                  </a:txBody>
                  <a:tcPr marL="108783" marR="108783" marT="108783" marB="108783" anchor="ctr">
                    <a:lnL w="12700" cap="flat" cmpd="sng" algn="ctr">
                      <a:solidFill>
                        <a:srgbClr val="7099EF"/>
                      </a:solidFill>
                      <a:prstDash val="solid"/>
                      <a:round/>
                      <a:headEnd type="none" w="med" len="med"/>
                      <a:tailEnd type="none" w="med" len="med"/>
                    </a:lnL>
                    <a:lnR w="12700" cap="flat" cmpd="sng" algn="ctr">
                      <a:solidFill>
                        <a:srgbClr val="D09BEF"/>
                      </a:solidFill>
                      <a:prstDash val="solid"/>
                      <a:round/>
                      <a:headEnd type="none" w="med" len="med"/>
                      <a:tailEnd type="none" w="med" len="med"/>
                    </a:lnR>
                    <a:lnT w="12700" cap="flat" cmpd="sng" algn="ctr">
                      <a:solidFill>
                        <a:srgbClr val="7099EF"/>
                      </a:solidFill>
                      <a:prstDash val="solid"/>
                      <a:round/>
                      <a:headEnd type="none" w="med" len="med"/>
                      <a:tailEnd type="none" w="med" len="med"/>
                    </a:lnT>
                    <a:lnB w="12700" cap="flat" cmpd="sng" algn="ctr">
                      <a:solidFill>
                        <a:srgbClr val="7099EF"/>
                      </a:solidFill>
                      <a:prstDash val="solid"/>
                      <a:round/>
                      <a:headEnd type="none" w="med" len="med"/>
                      <a:tailEnd type="none" w="med" len="med"/>
                    </a:lnB>
                    <a:solidFill>
                      <a:srgbClr val="FFFFFF"/>
                    </a:solidFill>
                  </a:tcPr>
                </a:tc>
                <a:tc>
                  <a:txBody>
                    <a:bodyPr/>
                    <a:lstStyle/>
                    <a:p>
                      <a:pPr algn="l" fontAlgn="base"/>
                      <a:r>
                        <a:rPr lang="en-US" sz="1700" b="0">
                          <a:effectLst/>
                          <a:latin typeface="inherit"/>
                        </a:rPr>
                        <a:t>Alternatively, you can watch for when the MACD line crosses the </a:t>
                      </a:r>
                      <a:r>
                        <a:rPr lang="en-US" sz="1700" b="1">
                          <a:effectLst/>
                          <a:latin typeface="inherit"/>
                        </a:rPr>
                        <a:t>zero line</a:t>
                      </a:r>
                      <a:r>
                        <a:rPr lang="en-US" sz="1700" b="0">
                          <a:effectLst/>
                          <a:latin typeface="inherit"/>
                        </a:rPr>
                        <a:t>.</a:t>
                      </a:r>
                    </a:p>
                    <a:p>
                      <a:pPr algn="l" fontAlgn="base"/>
                      <a:r>
                        <a:rPr lang="en-US" sz="1700" b="0">
                          <a:effectLst/>
                          <a:latin typeface="inherit"/>
                        </a:rPr>
                        <a:t>If the MACD line crosses below the zero line then it may signal a bear run. If it crosses above, it may signal a bull market.</a:t>
                      </a:r>
                    </a:p>
                  </a:txBody>
                  <a:tcPr marL="108783" marR="108783" marT="108783" marB="108783" anchor="ctr">
                    <a:lnL w="12700" cap="flat" cmpd="sng" algn="ctr">
                      <a:solidFill>
                        <a:srgbClr val="D09BEF"/>
                      </a:solidFill>
                      <a:prstDash val="solid"/>
                      <a:round/>
                      <a:headEnd type="none" w="med" len="med"/>
                      <a:tailEnd type="none" w="med" len="med"/>
                    </a:lnL>
                    <a:lnR w="12700" cap="flat" cmpd="sng" algn="ctr">
                      <a:solidFill>
                        <a:srgbClr val="D09BEF"/>
                      </a:solidFill>
                      <a:prstDash val="solid"/>
                      <a:round/>
                      <a:headEnd type="none" w="med" len="med"/>
                      <a:tailEnd type="none" w="med" len="med"/>
                    </a:lnR>
                    <a:lnT w="12700" cap="flat" cmpd="sng" algn="ctr">
                      <a:solidFill>
                        <a:srgbClr val="D09BEF"/>
                      </a:solidFill>
                      <a:prstDash val="solid"/>
                      <a:round/>
                      <a:headEnd type="none" w="med" len="med"/>
                      <a:tailEnd type="none" w="med" len="med"/>
                    </a:lnT>
                    <a:lnB w="12700" cap="flat" cmpd="sng" algn="ctr">
                      <a:solidFill>
                        <a:srgbClr val="D09BEF"/>
                      </a:solidFill>
                      <a:prstDash val="solid"/>
                      <a:round/>
                      <a:headEnd type="none" w="med" len="med"/>
                      <a:tailEnd type="none" w="med" len="med"/>
                    </a:lnB>
                    <a:solidFill>
                      <a:srgbClr val="FFFFFF"/>
                    </a:solidFill>
                  </a:tcPr>
                </a:tc>
                <a:tc>
                  <a:txBody>
                    <a:bodyPr/>
                    <a:lstStyle/>
                    <a:p>
                      <a:pPr algn="l" fontAlgn="base"/>
                      <a:r>
                        <a:rPr lang="en-US" sz="1700" b="0" dirty="0">
                          <a:effectLst/>
                          <a:latin typeface="inherit"/>
                        </a:rPr>
                        <a:t>If a market is hitting new highs but the MACD indicator is not following suit, then a </a:t>
                      </a:r>
                      <a:r>
                        <a:rPr lang="en-US" sz="1700" b="1" dirty="0">
                          <a:effectLst/>
                          <a:latin typeface="inherit"/>
                        </a:rPr>
                        <a:t>divergence</a:t>
                      </a:r>
                      <a:r>
                        <a:rPr lang="en-US" sz="1700" b="0" dirty="0">
                          <a:effectLst/>
                          <a:latin typeface="inherit"/>
                        </a:rPr>
                        <a:t> may be forming.</a:t>
                      </a:r>
                    </a:p>
                    <a:p>
                      <a:pPr algn="l" fontAlgn="base"/>
                      <a:r>
                        <a:rPr lang="en-US" sz="1700" b="0" dirty="0">
                          <a:effectLst/>
                          <a:latin typeface="inherit"/>
                        </a:rPr>
                        <a:t>This means that the market and indicator are out of sync, and a </a:t>
                      </a:r>
                      <a:r>
                        <a:rPr lang="en-US" sz="1700" b="1" dirty="0">
                          <a:effectLst/>
                          <a:latin typeface="inherit"/>
                        </a:rPr>
                        <a:t>reversal </a:t>
                      </a:r>
                      <a:r>
                        <a:rPr lang="en-US" sz="1700" b="0" dirty="0">
                          <a:effectLst/>
                          <a:latin typeface="inherit"/>
                        </a:rPr>
                        <a:t>may be at hand.</a:t>
                      </a:r>
                    </a:p>
                  </a:txBody>
                  <a:tcPr marL="108783" marR="108783" marT="108783" marB="108783" anchor="ctr">
                    <a:lnL w="12700" cap="flat" cmpd="sng" algn="ctr">
                      <a:solidFill>
                        <a:srgbClr val="D09BEF"/>
                      </a:solidFill>
                      <a:prstDash val="solid"/>
                      <a:round/>
                      <a:headEnd type="none" w="med" len="med"/>
                      <a:tailEnd type="none" w="med" len="med"/>
                    </a:lnL>
                    <a:lnR w="12700" cap="flat" cmpd="sng" algn="ctr">
                      <a:solidFill>
                        <a:srgbClr val="D09BEF"/>
                      </a:solidFill>
                      <a:prstDash val="solid"/>
                      <a:round/>
                      <a:headEnd type="none" w="med" len="med"/>
                      <a:tailEnd type="none" w="med" len="med"/>
                    </a:lnR>
                    <a:lnT w="12700" cap="flat" cmpd="sng" algn="ctr">
                      <a:solidFill>
                        <a:srgbClr val="D09BEF"/>
                      </a:solidFill>
                      <a:prstDash val="solid"/>
                      <a:round/>
                      <a:headEnd type="none" w="med" len="med"/>
                      <a:tailEnd type="none" w="med" len="med"/>
                    </a:lnT>
                    <a:lnB w="12700" cap="flat" cmpd="sng" algn="ctr">
                      <a:solidFill>
                        <a:srgbClr val="D09BEF"/>
                      </a:solidFill>
                      <a:prstDash val="solid"/>
                      <a:round/>
                      <a:headEnd type="none" w="med" len="med"/>
                      <a:tailEnd type="none" w="med" len="med"/>
                    </a:lnB>
                    <a:solidFill>
                      <a:srgbClr val="FFFFFF"/>
                    </a:solidFill>
                  </a:tcPr>
                </a:tc>
                <a:extLst>
                  <a:ext uri="{0D108BD9-81ED-4DB2-BD59-A6C34878D82A}">
                    <a16:rowId xmlns:a16="http://schemas.microsoft.com/office/drawing/2014/main" val="1037779679"/>
                  </a:ext>
                </a:extLst>
              </a:tr>
            </a:tbl>
          </a:graphicData>
        </a:graphic>
      </p:graphicFrame>
    </p:spTree>
    <p:extLst>
      <p:ext uri="{BB962C8B-B14F-4D97-AF65-F5344CB8AC3E}">
        <p14:creationId xmlns:p14="http://schemas.microsoft.com/office/powerpoint/2010/main" val="2961843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E8B32-0AD1-109F-B974-9681D3400CF8}"/>
              </a:ext>
            </a:extLst>
          </p:cNvPr>
          <p:cNvSpPr>
            <a:spLocks noGrp="1"/>
          </p:cNvSpPr>
          <p:nvPr>
            <p:ph type="title"/>
          </p:nvPr>
        </p:nvSpPr>
        <p:spPr>
          <a:xfrm>
            <a:off x="121226" y="146916"/>
            <a:ext cx="12070773" cy="736311"/>
          </a:xfrm>
        </p:spPr>
        <p:txBody>
          <a:bodyPr>
            <a:normAutofit fontScale="90000"/>
          </a:bodyPr>
          <a:lstStyle/>
          <a:p>
            <a:r>
              <a:rPr lang="en-US" b="1" i="0" dirty="0">
                <a:solidFill>
                  <a:srgbClr val="12225C"/>
                </a:solidFill>
                <a:effectLst/>
                <a:latin typeface="Poppins" panose="00000500000000000000" pitchFamily="2" charset="0"/>
              </a:rPr>
              <a:t>Using MAs in a day trading strategy: example</a:t>
            </a:r>
            <a:br>
              <a:rPr lang="en-US" b="1" i="0" dirty="0">
                <a:solidFill>
                  <a:srgbClr val="12225C"/>
                </a:solidFill>
                <a:effectLst/>
                <a:latin typeface="Poppins" panose="00000500000000000000" pitchFamily="2" charset="0"/>
              </a:rPr>
            </a:br>
            <a:endParaRPr lang="en-IN" dirty="0"/>
          </a:p>
        </p:txBody>
      </p:sp>
      <p:pic>
        <p:nvPicPr>
          <p:cNvPr id="7" name="Content Placeholder 6">
            <a:extLst>
              <a:ext uri="{FF2B5EF4-FFF2-40B4-BE49-F238E27FC236}">
                <a16:creationId xmlns:a16="http://schemas.microsoft.com/office/drawing/2014/main" id="{61C8687A-DF43-6BFB-3391-28B0C19FC93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5924" y="504680"/>
            <a:ext cx="9480458" cy="5292772"/>
          </a:xfrm>
        </p:spPr>
      </p:pic>
      <p:sp>
        <p:nvSpPr>
          <p:cNvPr id="5" name="TextBox 4">
            <a:extLst>
              <a:ext uri="{FF2B5EF4-FFF2-40B4-BE49-F238E27FC236}">
                <a16:creationId xmlns:a16="http://schemas.microsoft.com/office/drawing/2014/main" id="{F6881D38-20A6-A3C6-8C3E-57868F4DB2C1}"/>
              </a:ext>
            </a:extLst>
          </p:cNvPr>
          <p:cNvSpPr txBox="1"/>
          <p:nvPr/>
        </p:nvSpPr>
        <p:spPr>
          <a:xfrm>
            <a:off x="-1" y="5934670"/>
            <a:ext cx="12191999" cy="646331"/>
          </a:xfrm>
          <a:prstGeom prst="rect">
            <a:avLst/>
          </a:prstGeom>
          <a:noFill/>
        </p:spPr>
        <p:txBody>
          <a:bodyPr wrap="square">
            <a:spAutoFit/>
          </a:bodyPr>
          <a:lstStyle/>
          <a:p>
            <a:r>
              <a:rPr lang="en-US" b="0" i="0" dirty="0">
                <a:solidFill>
                  <a:srgbClr val="000000"/>
                </a:solidFill>
                <a:effectLst/>
                <a:latin typeface="Poppins" panose="00000500000000000000" pitchFamily="2" charset="0"/>
              </a:rPr>
              <a:t>Here, 20 and 50-period EMAs are used on a one-hour chart to ascertain a wider trend, with the intention to open and close positions on a 15-minute chart.</a:t>
            </a:r>
            <a:endParaRPr lang="en-IN" dirty="0"/>
          </a:p>
        </p:txBody>
      </p:sp>
    </p:spTree>
    <p:extLst>
      <p:ext uri="{BB962C8B-B14F-4D97-AF65-F5344CB8AC3E}">
        <p14:creationId xmlns:p14="http://schemas.microsoft.com/office/powerpoint/2010/main" val="360353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A2DAC-14A9-83C9-B6A7-0AE384294AA4}"/>
              </a:ext>
            </a:extLst>
          </p:cNvPr>
          <p:cNvSpPr>
            <a:spLocks noGrp="1"/>
          </p:cNvSpPr>
          <p:nvPr>
            <p:ph idx="1"/>
          </p:nvPr>
        </p:nvSpPr>
        <p:spPr>
          <a:xfrm>
            <a:off x="-315192" y="0"/>
            <a:ext cx="12507191" cy="2047009"/>
          </a:xfrm>
        </p:spPr>
        <p:txBody>
          <a:bodyPr>
            <a:normAutofit fontScale="85000" lnSpcReduction="20000"/>
          </a:bodyPr>
          <a:lstStyle/>
          <a:p>
            <a:pPr algn="l" fontAlgn="base"/>
            <a:r>
              <a:rPr lang="en-US" b="0" i="0" dirty="0">
                <a:solidFill>
                  <a:srgbClr val="000000"/>
                </a:solidFill>
                <a:effectLst/>
                <a:latin typeface="Poppins" panose="00000500000000000000" pitchFamily="2" charset="0"/>
              </a:rPr>
              <a:t>Now let’s look at a simple moving average crossover strategy on the chart below. A trader may choose longs when the 9-period EMA crosses above the 21-period EMA, and when price is above the 200-period EMA. Conversely, shorts may be taken when the 9-period EMA crosses below the 21-period EMA, and when price drops below the 200-period EMA.</a:t>
            </a:r>
          </a:p>
          <a:p>
            <a:br>
              <a:rPr lang="en-US" dirty="0"/>
            </a:br>
            <a:endParaRPr lang="en-IN" dirty="0"/>
          </a:p>
        </p:txBody>
      </p:sp>
      <p:pic>
        <p:nvPicPr>
          <p:cNvPr id="5" name="Picture 4">
            <a:extLst>
              <a:ext uri="{FF2B5EF4-FFF2-40B4-BE49-F238E27FC236}">
                <a16:creationId xmlns:a16="http://schemas.microsoft.com/office/drawing/2014/main" id="{48BB5535-9210-F913-2F45-B8D2589545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1" y="1215052"/>
            <a:ext cx="9885218" cy="5558831"/>
          </a:xfrm>
          <a:prstGeom prst="rect">
            <a:avLst/>
          </a:prstGeom>
        </p:spPr>
      </p:pic>
    </p:spTree>
    <p:extLst>
      <p:ext uri="{BB962C8B-B14F-4D97-AF65-F5344CB8AC3E}">
        <p14:creationId xmlns:p14="http://schemas.microsoft.com/office/powerpoint/2010/main" val="1733901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1175</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inherit</vt:lpstr>
      <vt:lpstr>Poppins</vt:lpstr>
      <vt:lpstr>Office Theme</vt:lpstr>
      <vt:lpstr>Moving averages (MAs)</vt:lpstr>
      <vt:lpstr>Trading with MAs</vt:lpstr>
      <vt:lpstr>Moving average crossovers</vt:lpstr>
      <vt:lpstr>PowerPoint Presentation</vt:lpstr>
      <vt:lpstr>MACD </vt:lpstr>
      <vt:lpstr>PowerPoint Presentation</vt:lpstr>
      <vt:lpstr>PowerPoint Presentation</vt:lpstr>
      <vt:lpstr>Using MAs in a day trading strategy: example </vt:lpstr>
      <vt:lpstr>PowerPoint Presentation</vt:lpstr>
      <vt:lpstr>PowerPoint Presentation</vt:lpstr>
      <vt:lpstr>More Indicators </vt:lpstr>
      <vt:lpstr>Bollinger Bands </vt:lpstr>
      <vt:lpstr>PowerPoint Presentation</vt:lpstr>
      <vt:lpstr>PowerPoint Presentation</vt:lpstr>
      <vt:lpstr>Stochastic oscillator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Moving averages (MAs)</dc:title>
  <dc:creator>rohit gosavi</dc:creator>
  <cp:lastModifiedBy>rohit gosavi</cp:lastModifiedBy>
  <cp:revision>3</cp:revision>
  <dcterms:created xsi:type="dcterms:W3CDTF">2022-10-10T18:26:58Z</dcterms:created>
  <dcterms:modified xsi:type="dcterms:W3CDTF">2022-10-11T16:09:58Z</dcterms:modified>
</cp:coreProperties>
</file>