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56" r:id="rId10"/>
    <p:sldId id="257" r:id="rId11"/>
    <p:sldId id="258"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FEBA-C29F-2F76-EB8D-D9AE98B16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69D315-213B-2EA2-DBDD-E9C2920FF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00DDD0-ED9F-F1E0-C0FC-5EA03B9E091B}"/>
              </a:ext>
            </a:extLst>
          </p:cNvPr>
          <p:cNvSpPr>
            <a:spLocks noGrp="1"/>
          </p:cNvSpPr>
          <p:nvPr>
            <p:ph type="dt" sz="half" idx="10"/>
          </p:nvPr>
        </p:nvSpPr>
        <p:spPr/>
        <p:txBody>
          <a:bodyPr/>
          <a:lstStyle/>
          <a:p>
            <a:fld id="{C43AB431-239A-4A57-80B4-6BCB35ED0550}" type="datetimeFigureOut">
              <a:rPr lang="en-IN" smtClean="0"/>
              <a:t>04-11-2022</a:t>
            </a:fld>
            <a:endParaRPr lang="en-IN"/>
          </a:p>
        </p:txBody>
      </p:sp>
      <p:sp>
        <p:nvSpPr>
          <p:cNvPr id="5" name="Footer Placeholder 4">
            <a:extLst>
              <a:ext uri="{FF2B5EF4-FFF2-40B4-BE49-F238E27FC236}">
                <a16:creationId xmlns:a16="http://schemas.microsoft.com/office/drawing/2014/main" id="{E3EFA96B-EF91-E4EA-4815-DC9D6FF058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2E2CB9-BA1B-624C-6962-2D75DAA0B68F}"/>
              </a:ext>
            </a:extLst>
          </p:cNvPr>
          <p:cNvSpPr>
            <a:spLocks noGrp="1"/>
          </p:cNvSpPr>
          <p:nvPr>
            <p:ph type="sldNum" sz="quarter" idx="12"/>
          </p:nvPr>
        </p:nvSpPr>
        <p:spPr/>
        <p:txBody>
          <a:bodyPr/>
          <a:lstStyle/>
          <a:p>
            <a:fld id="{A9202518-F916-4E3D-85ED-4BD25DE1306E}" type="slidenum">
              <a:rPr lang="en-IN" smtClean="0"/>
              <a:t>‹#›</a:t>
            </a:fld>
            <a:endParaRPr lang="en-IN"/>
          </a:p>
        </p:txBody>
      </p:sp>
    </p:spTree>
    <p:extLst>
      <p:ext uri="{BB962C8B-B14F-4D97-AF65-F5344CB8AC3E}">
        <p14:creationId xmlns:p14="http://schemas.microsoft.com/office/powerpoint/2010/main" val="345488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5409-EFC9-E221-D2DC-911F4F2782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ED1659-893E-F552-DC92-DF5E91989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818677-5F3E-036C-272B-6BDBBBF189A0}"/>
              </a:ext>
            </a:extLst>
          </p:cNvPr>
          <p:cNvSpPr>
            <a:spLocks noGrp="1"/>
          </p:cNvSpPr>
          <p:nvPr>
            <p:ph type="dt" sz="half" idx="10"/>
          </p:nvPr>
        </p:nvSpPr>
        <p:spPr/>
        <p:txBody>
          <a:bodyPr/>
          <a:lstStyle/>
          <a:p>
            <a:fld id="{C43AB431-239A-4A57-80B4-6BCB35ED0550}" type="datetimeFigureOut">
              <a:rPr lang="en-IN" smtClean="0"/>
              <a:t>04-11-2022</a:t>
            </a:fld>
            <a:endParaRPr lang="en-IN"/>
          </a:p>
        </p:txBody>
      </p:sp>
      <p:sp>
        <p:nvSpPr>
          <p:cNvPr id="5" name="Footer Placeholder 4">
            <a:extLst>
              <a:ext uri="{FF2B5EF4-FFF2-40B4-BE49-F238E27FC236}">
                <a16:creationId xmlns:a16="http://schemas.microsoft.com/office/drawing/2014/main" id="{898D5C97-0096-C441-896C-DAC1F427C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51F08-63C6-062A-91C5-65836E6E2271}"/>
              </a:ext>
            </a:extLst>
          </p:cNvPr>
          <p:cNvSpPr>
            <a:spLocks noGrp="1"/>
          </p:cNvSpPr>
          <p:nvPr>
            <p:ph type="sldNum" sz="quarter" idx="12"/>
          </p:nvPr>
        </p:nvSpPr>
        <p:spPr/>
        <p:txBody>
          <a:bodyPr/>
          <a:lstStyle/>
          <a:p>
            <a:fld id="{A9202518-F916-4E3D-85ED-4BD25DE1306E}" type="slidenum">
              <a:rPr lang="en-IN" smtClean="0"/>
              <a:t>‹#›</a:t>
            </a:fld>
            <a:endParaRPr lang="en-IN"/>
          </a:p>
        </p:txBody>
      </p:sp>
    </p:spTree>
    <p:extLst>
      <p:ext uri="{BB962C8B-B14F-4D97-AF65-F5344CB8AC3E}">
        <p14:creationId xmlns:p14="http://schemas.microsoft.com/office/powerpoint/2010/main" val="394615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EF8653-595F-CC15-B9C8-16ECE77B29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444FC4-EC85-E6C5-708D-690617DCFF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D23AB3-C8DB-E1E6-3780-4CEEF4C3672C}"/>
              </a:ext>
            </a:extLst>
          </p:cNvPr>
          <p:cNvSpPr>
            <a:spLocks noGrp="1"/>
          </p:cNvSpPr>
          <p:nvPr>
            <p:ph type="dt" sz="half" idx="10"/>
          </p:nvPr>
        </p:nvSpPr>
        <p:spPr/>
        <p:txBody>
          <a:bodyPr/>
          <a:lstStyle/>
          <a:p>
            <a:fld id="{C43AB431-239A-4A57-80B4-6BCB35ED0550}" type="datetimeFigureOut">
              <a:rPr lang="en-IN" smtClean="0"/>
              <a:t>04-11-2022</a:t>
            </a:fld>
            <a:endParaRPr lang="en-IN"/>
          </a:p>
        </p:txBody>
      </p:sp>
      <p:sp>
        <p:nvSpPr>
          <p:cNvPr id="5" name="Footer Placeholder 4">
            <a:extLst>
              <a:ext uri="{FF2B5EF4-FFF2-40B4-BE49-F238E27FC236}">
                <a16:creationId xmlns:a16="http://schemas.microsoft.com/office/drawing/2014/main" id="{78161EB0-C2EE-2C39-0392-A0758F26A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1AB857-D5DB-9339-E650-D70024D09EA3}"/>
              </a:ext>
            </a:extLst>
          </p:cNvPr>
          <p:cNvSpPr>
            <a:spLocks noGrp="1"/>
          </p:cNvSpPr>
          <p:nvPr>
            <p:ph type="sldNum" sz="quarter" idx="12"/>
          </p:nvPr>
        </p:nvSpPr>
        <p:spPr/>
        <p:txBody>
          <a:bodyPr/>
          <a:lstStyle/>
          <a:p>
            <a:fld id="{A9202518-F916-4E3D-85ED-4BD25DE1306E}" type="slidenum">
              <a:rPr lang="en-IN" smtClean="0"/>
              <a:t>‹#›</a:t>
            </a:fld>
            <a:endParaRPr lang="en-IN"/>
          </a:p>
        </p:txBody>
      </p:sp>
    </p:spTree>
    <p:extLst>
      <p:ext uri="{BB962C8B-B14F-4D97-AF65-F5344CB8AC3E}">
        <p14:creationId xmlns:p14="http://schemas.microsoft.com/office/powerpoint/2010/main" val="219513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FCB0-11CC-9588-2BC6-0FD5988E84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07DDBF-02F1-06BD-220E-059A48E55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DC54C3-790A-642C-D8FE-3DAF4FF854EE}"/>
              </a:ext>
            </a:extLst>
          </p:cNvPr>
          <p:cNvSpPr>
            <a:spLocks noGrp="1"/>
          </p:cNvSpPr>
          <p:nvPr>
            <p:ph type="dt" sz="half" idx="10"/>
          </p:nvPr>
        </p:nvSpPr>
        <p:spPr/>
        <p:txBody>
          <a:bodyPr/>
          <a:lstStyle/>
          <a:p>
            <a:fld id="{C43AB431-239A-4A57-80B4-6BCB35ED0550}" type="datetimeFigureOut">
              <a:rPr lang="en-IN" smtClean="0"/>
              <a:t>04-11-2022</a:t>
            </a:fld>
            <a:endParaRPr lang="en-IN"/>
          </a:p>
        </p:txBody>
      </p:sp>
      <p:sp>
        <p:nvSpPr>
          <p:cNvPr id="5" name="Footer Placeholder 4">
            <a:extLst>
              <a:ext uri="{FF2B5EF4-FFF2-40B4-BE49-F238E27FC236}">
                <a16:creationId xmlns:a16="http://schemas.microsoft.com/office/drawing/2014/main" id="{6F0428CE-2B5C-4FF3-F1A3-4A17F94EA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1C4A6B-5436-17CC-EEEE-B9453153F4DD}"/>
              </a:ext>
            </a:extLst>
          </p:cNvPr>
          <p:cNvSpPr>
            <a:spLocks noGrp="1"/>
          </p:cNvSpPr>
          <p:nvPr>
            <p:ph type="sldNum" sz="quarter" idx="12"/>
          </p:nvPr>
        </p:nvSpPr>
        <p:spPr/>
        <p:txBody>
          <a:bodyPr/>
          <a:lstStyle/>
          <a:p>
            <a:fld id="{A9202518-F916-4E3D-85ED-4BD25DE1306E}" type="slidenum">
              <a:rPr lang="en-IN" smtClean="0"/>
              <a:t>‹#›</a:t>
            </a:fld>
            <a:endParaRPr lang="en-IN"/>
          </a:p>
        </p:txBody>
      </p:sp>
    </p:spTree>
    <p:extLst>
      <p:ext uri="{BB962C8B-B14F-4D97-AF65-F5344CB8AC3E}">
        <p14:creationId xmlns:p14="http://schemas.microsoft.com/office/powerpoint/2010/main" val="366942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D7FA-1474-878C-6159-CCF55C75A8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0EEA32-A642-75C7-0981-1E34F0AA5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4B6B26-C89A-F0F4-7A6A-FABB72227313}"/>
              </a:ext>
            </a:extLst>
          </p:cNvPr>
          <p:cNvSpPr>
            <a:spLocks noGrp="1"/>
          </p:cNvSpPr>
          <p:nvPr>
            <p:ph type="dt" sz="half" idx="10"/>
          </p:nvPr>
        </p:nvSpPr>
        <p:spPr/>
        <p:txBody>
          <a:bodyPr/>
          <a:lstStyle/>
          <a:p>
            <a:fld id="{C43AB431-239A-4A57-80B4-6BCB35ED0550}" type="datetimeFigureOut">
              <a:rPr lang="en-IN" smtClean="0"/>
              <a:t>04-11-2022</a:t>
            </a:fld>
            <a:endParaRPr lang="en-IN"/>
          </a:p>
        </p:txBody>
      </p:sp>
      <p:sp>
        <p:nvSpPr>
          <p:cNvPr id="5" name="Footer Placeholder 4">
            <a:extLst>
              <a:ext uri="{FF2B5EF4-FFF2-40B4-BE49-F238E27FC236}">
                <a16:creationId xmlns:a16="http://schemas.microsoft.com/office/drawing/2014/main" id="{14A69E95-5396-5757-B0E0-74B14D138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78B74-CB01-4FAD-7FEF-AEE83C308F80}"/>
              </a:ext>
            </a:extLst>
          </p:cNvPr>
          <p:cNvSpPr>
            <a:spLocks noGrp="1"/>
          </p:cNvSpPr>
          <p:nvPr>
            <p:ph type="sldNum" sz="quarter" idx="12"/>
          </p:nvPr>
        </p:nvSpPr>
        <p:spPr/>
        <p:txBody>
          <a:bodyPr/>
          <a:lstStyle/>
          <a:p>
            <a:fld id="{A9202518-F916-4E3D-85ED-4BD25DE1306E}" type="slidenum">
              <a:rPr lang="en-IN" smtClean="0"/>
              <a:t>‹#›</a:t>
            </a:fld>
            <a:endParaRPr lang="en-IN"/>
          </a:p>
        </p:txBody>
      </p:sp>
    </p:spTree>
    <p:extLst>
      <p:ext uri="{BB962C8B-B14F-4D97-AF65-F5344CB8AC3E}">
        <p14:creationId xmlns:p14="http://schemas.microsoft.com/office/powerpoint/2010/main" val="7003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95B2-A1F1-035A-3A63-69C0E219EC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9377D2-8A61-0354-C622-E99F44F1C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1483D6-5D4B-8D66-319A-25260799DF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06806E-F4C4-2D59-1FAF-44B619356AC9}"/>
              </a:ext>
            </a:extLst>
          </p:cNvPr>
          <p:cNvSpPr>
            <a:spLocks noGrp="1"/>
          </p:cNvSpPr>
          <p:nvPr>
            <p:ph type="dt" sz="half" idx="10"/>
          </p:nvPr>
        </p:nvSpPr>
        <p:spPr/>
        <p:txBody>
          <a:bodyPr/>
          <a:lstStyle/>
          <a:p>
            <a:fld id="{C43AB431-239A-4A57-80B4-6BCB35ED0550}" type="datetimeFigureOut">
              <a:rPr lang="en-IN" smtClean="0"/>
              <a:t>04-11-2022</a:t>
            </a:fld>
            <a:endParaRPr lang="en-IN"/>
          </a:p>
        </p:txBody>
      </p:sp>
      <p:sp>
        <p:nvSpPr>
          <p:cNvPr id="6" name="Footer Placeholder 5">
            <a:extLst>
              <a:ext uri="{FF2B5EF4-FFF2-40B4-BE49-F238E27FC236}">
                <a16:creationId xmlns:a16="http://schemas.microsoft.com/office/drawing/2014/main" id="{913D7F77-152D-40AF-B4D0-4A163C76C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4E7CDD-2B33-FE66-0A0A-A70E4AF147C8}"/>
              </a:ext>
            </a:extLst>
          </p:cNvPr>
          <p:cNvSpPr>
            <a:spLocks noGrp="1"/>
          </p:cNvSpPr>
          <p:nvPr>
            <p:ph type="sldNum" sz="quarter" idx="12"/>
          </p:nvPr>
        </p:nvSpPr>
        <p:spPr/>
        <p:txBody>
          <a:bodyPr/>
          <a:lstStyle/>
          <a:p>
            <a:fld id="{A9202518-F916-4E3D-85ED-4BD25DE1306E}" type="slidenum">
              <a:rPr lang="en-IN" smtClean="0"/>
              <a:t>‹#›</a:t>
            </a:fld>
            <a:endParaRPr lang="en-IN"/>
          </a:p>
        </p:txBody>
      </p:sp>
    </p:spTree>
    <p:extLst>
      <p:ext uri="{BB962C8B-B14F-4D97-AF65-F5344CB8AC3E}">
        <p14:creationId xmlns:p14="http://schemas.microsoft.com/office/powerpoint/2010/main" val="166422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E92E-43B9-83DD-97CB-F392D0D46F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3A33F1-0B6D-2C92-AB6E-B2C5C0EC0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F19933-F66E-6CDE-ACC7-6CC2A494CD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DDDABC-64CE-2833-D0D6-2A801A9006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BCD28F-A740-9827-93D3-231DB77F12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C2C982-3462-AEB5-1186-CA91C4837D0B}"/>
              </a:ext>
            </a:extLst>
          </p:cNvPr>
          <p:cNvSpPr>
            <a:spLocks noGrp="1"/>
          </p:cNvSpPr>
          <p:nvPr>
            <p:ph type="dt" sz="half" idx="10"/>
          </p:nvPr>
        </p:nvSpPr>
        <p:spPr/>
        <p:txBody>
          <a:bodyPr/>
          <a:lstStyle/>
          <a:p>
            <a:fld id="{C43AB431-239A-4A57-80B4-6BCB35ED0550}" type="datetimeFigureOut">
              <a:rPr lang="en-IN" smtClean="0"/>
              <a:t>04-11-2022</a:t>
            </a:fld>
            <a:endParaRPr lang="en-IN"/>
          </a:p>
        </p:txBody>
      </p:sp>
      <p:sp>
        <p:nvSpPr>
          <p:cNvPr id="8" name="Footer Placeholder 7">
            <a:extLst>
              <a:ext uri="{FF2B5EF4-FFF2-40B4-BE49-F238E27FC236}">
                <a16:creationId xmlns:a16="http://schemas.microsoft.com/office/drawing/2014/main" id="{3EC785BE-BF8F-AA19-A886-53D764416B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203107-0C72-A239-C205-5C49A6A0441C}"/>
              </a:ext>
            </a:extLst>
          </p:cNvPr>
          <p:cNvSpPr>
            <a:spLocks noGrp="1"/>
          </p:cNvSpPr>
          <p:nvPr>
            <p:ph type="sldNum" sz="quarter" idx="12"/>
          </p:nvPr>
        </p:nvSpPr>
        <p:spPr/>
        <p:txBody>
          <a:bodyPr/>
          <a:lstStyle/>
          <a:p>
            <a:fld id="{A9202518-F916-4E3D-85ED-4BD25DE1306E}" type="slidenum">
              <a:rPr lang="en-IN" smtClean="0"/>
              <a:t>‹#›</a:t>
            </a:fld>
            <a:endParaRPr lang="en-IN"/>
          </a:p>
        </p:txBody>
      </p:sp>
    </p:spTree>
    <p:extLst>
      <p:ext uri="{BB962C8B-B14F-4D97-AF65-F5344CB8AC3E}">
        <p14:creationId xmlns:p14="http://schemas.microsoft.com/office/powerpoint/2010/main" val="358871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BDC3-B1C7-C897-9DBD-B1471A7C2C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CD2E15-95CA-47EA-FFA1-1E0429F76A58}"/>
              </a:ext>
            </a:extLst>
          </p:cNvPr>
          <p:cNvSpPr>
            <a:spLocks noGrp="1"/>
          </p:cNvSpPr>
          <p:nvPr>
            <p:ph type="dt" sz="half" idx="10"/>
          </p:nvPr>
        </p:nvSpPr>
        <p:spPr/>
        <p:txBody>
          <a:bodyPr/>
          <a:lstStyle/>
          <a:p>
            <a:fld id="{C43AB431-239A-4A57-80B4-6BCB35ED0550}" type="datetimeFigureOut">
              <a:rPr lang="en-IN" smtClean="0"/>
              <a:t>04-11-2022</a:t>
            </a:fld>
            <a:endParaRPr lang="en-IN"/>
          </a:p>
        </p:txBody>
      </p:sp>
      <p:sp>
        <p:nvSpPr>
          <p:cNvPr id="4" name="Footer Placeholder 3">
            <a:extLst>
              <a:ext uri="{FF2B5EF4-FFF2-40B4-BE49-F238E27FC236}">
                <a16:creationId xmlns:a16="http://schemas.microsoft.com/office/drawing/2014/main" id="{8173D338-562C-750F-ECB8-81B84291DB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A6F98B-8531-55D3-FA04-00EBF6462D29}"/>
              </a:ext>
            </a:extLst>
          </p:cNvPr>
          <p:cNvSpPr>
            <a:spLocks noGrp="1"/>
          </p:cNvSpPr>
          <p:nvPr>
            <p:ph type="sldNum" sz="quarter" idx="12"/>
          </p:nvPr>
        </p:nvSpPr>
        <p:spPr/>
        <p:txBody>
          <a:bodyPr/>
          <a:lstStyle/>
          <a:p>
            <a:fld id="{A9202518-F916-4E3D-85ED-4BD25DE1306E}" type="slidenum">
              <a:rPr lang="en-IN" smtClean="0"/>
              <a:t>‹#›</a:t>
            </a:fld>
            <a:endParaRPr lang="en-IN"/>
          </a:p>
        </p:txBody>
      </p:sp>
    </p:spTree>
    <p:extLst>
      <p:ext uri="{BB962C8B-B14F-4D97-AF65-F5344CB8AC3E}">
        <p14:creationId xmlns:p14="http://schemas.microsoft.com/office/powerpoint/2010/main" val="77557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FCC186-3FA1-ACDB-89DA-87DDA2AF8F4B}"/>
              </a:ext>
            </a:extLst>
          </p:cNvPr>
          <p:cNvSpPr>
            <a:spLocks noGrp="1"/>
          </p:cNvSpPr>
          <p:nvPr>
            <p:ph type="dt" sz="half" idx="10"/>
          </p:nvPr>
        </p:nvSpPr>
        <p:spPr/>
        <p:txBody>
          <a:bodyPr/>
          <a:lstStyle/>
          <a:p>
            <a:fld id="{C43AB431-239A-4A57-80B4-6BCB35ED0550}" type="datetimeFigureOut">
              <a:rPr lang="en-IN" smtClean="0"/>
              <a:t>04-11-2022</a:t>
            </a:fld>
            <a:endParaRPr lang="en-IN"/>
          </a:p>
        </p:txBody>
      </p:sp>
      <p:sp>
        <p:nvSpPr>
          <p:cNvPr id="3" name="Footer Placeholder 2">
            <a:extLst>
              <a:ext uri="{FF2B5EF4-FFF2-40B4-BE49-F238E27FC236}">
                <a16:creationId xmlns:a16="http://schemas.microsoft.com/office/drawing/2014/main" id="{9A7CB3CC-23D9-7B09-8208-58FD4B8D5E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903BD0-AA26-167C-17E3-FDFAC764A353}"/>
              </a:ext>
            </a:extLst>
          </p:cNvPr>
          <p:cNvSpPr>
            <a:spLocks noGrp="1"/>
          </p:cNvSpPr>
          <p:nvPr>
            <p:ph type="sldNum" sz="quarter" idx="12"/>
          </p:nvPr>
        </p:nvSpPr>
        <p:spPr/>
        <p:txBody>
          <a:bodyPr/>
          <a:lstStyle/>
          <a:p>
            <a:fld id="{A9202518-F916-4E3D-85ED-4BD25DE1306E}" type="slidenum">
              <a:rPr lang="en-IN" smtClean="0"/>
              <a:t>‹#›</a:t>
            </a:fld>
            <a:endParaRPr lang="en-IN"/>
          </a:p>
        </p:txBody>
      </p:sp>
    </p:spTree>
    <p:extLst>
      <p:ext uri="{BB962C8B-B14F-4D97-AF65-F5344CB8AC3E}">
        <p14:creationId xmlns:p14="http://schemas.microsoft.com/office/powerpoint/2010/main" val="41535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51C5-15FE-26FF-ADD3-9ECF96BFD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32008C-933F-3533-A454-071C8F306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18930C-CF10-A241-AD54-03F00CACD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0F9FF-A953-0901-7789-B3A813F86CF8}"/>
              </a:ext>
            </a:extLst>
          </p:cNvPr>
          <p:cNvSpPr>
            <a:spLocks noGrp="1"/>
          </p:cNvSpPr>
          <p:nvPr>
            <p:ph type="dt" sz="half" idx="10"/>
          </p:nvPr>
        </p:nvSpPr>
        <p:spPr/>
        <p:txBody>
          <a:bodyPr/>
          <a:lstStyle/>
          <a:p>
            <a:fld id="{C43AB431-239A-4A57-80B4-6BCB35ED0550}" type="datetimeFigureOut">
              <a:rPr lang="en-IN" smtClean="0"/>
              <a:t>04-11-2022</a:t>
            </a:fld>
            <a:endParaRPr lang="en-IN"/>
          </a:p>
        </p:txBody>
      </p:sp>
      <p:sp>
        <p:nvSpPr>
          <p:cNvPr id="6" name="Footer Placeholder 5">
            <a:extLst>
              <a:ext uri="{FF2B5EF4-FFF2-40B4-BE49-F238E27FC236}">
                <a16:creationId xmlns:a16="http://schemas.microsoft.com/office/drawing/2014/main" id="{90F68363-EF4E-3865-A200-E5B8C4382A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EFFA5C-A27F-843D-1D22-1B18200F3A6D}"/>
              </a:ext>
            </a:extLst>
          </p:cNvPr>
          <p:cNvSpPr>
            <a:spLocks noGrp="1"/>
          </p:cNvSpPr>
          <p:nvPr>
            <p:ph type="sldNum" sz="quarter" idx="12"/>
          </p:nvPr>
        </p:nvSpPr>
        <p:spPr/>
        <p:txBody>
          <a:bodyPr/>
          <a:lstStyle/>
          <a:p>
            <a:fld id="{A9202518-F916-4E3D-85ED-4BD25DE1306E}" type="slidenum">
              <a:rPr lang="en-IN" smtClean="0"/>
              <a:t>‹#›</a:t>
            </a:fld>
            <a:endParaRPr lang="en-IN"/>
          </a:p>
        </p:txBody>
      </p:sp>
    </p:spTree>
    <p:extLst>
      <p:ext uri="{BB962C8B-B14F-4D97-AF65-F5344CB8AC3E}">
        <p14:creationId xmlns:p14="http://schemas.microsoft.com/office/powerpoint/2010/main" val="95594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160C-2D34-8498-85AD-B3637D458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3A18E0-3FE7-0E8E-3B82-5F403235E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A11517-9FAD-8077-D442-C0A7C8B7E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8DD2B-016C-DF72-1AD3-5B46AFDF531F}"/>
              </a:ext>
            </a:extLst>
          </p:cNvPr>
          <p:cNvSpPr>
            <a:spLocks noGrp="1"/>
          </p:cNvSpPr>
          <p:nvPr>
            <p:ph type="dt" sz="half" idx="10"/>
          </p:nvPr>
        </p:nvSpPr>
        <p:spPr/>
        <p:txBody>
          <a:bodyPr/>
          <a:lstStyle/>
          <a:p>
            <a:fld id="{C43AB431-239A-4A57-80B4-6BCB35ED0550}" type="datetimeFigureOut">
              <a:rPr lang="en-IN" smtClean="0"/>
              <a:t>04-11-2022</a:t>
            </a:fld>
            <a:endParaRPr lang="en-IN"/>
          </a:p>
        </p:txBody>
      </p:sp>
      <p:sp>
        <p:nvSpPr>
          <p:cNvPr id="6" name="Footer Placeholder 5">
            <a:extLst>
              <a:ext uri="{FF2B5EF4-FFF2-40B4-BE49-F238E27FC236}">
                <a16:creationId xmlns:a16="http://schemas.microsoft.com/office/drawing/2014/main" id="{CA85E62E-E4AE-8319-D0B6-D0587F0BF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0E8B8A-8CB5-AB12-2FB0-D5FE88B8B121}"/>
              </a:ext>
            </a:extLst>
          </p:cNvPr>
          <p:cNvSpPr>
            <a:spLocks noGrp="1"/>
          </p:cNvSpPr>
          <p:nvPr>
            <p:ph type="sldNum" sz="quarter" idx="12"/>
          </p:nvPr>
        </p:nvSpPr>
        <p:spPr/>
        <p:txBody>
          <a:bodyPr/>
          <a:lstStyle/>
          <a:p>
            <a:fld id="{A9202518-F916-4E3D-85ED-4BD25DE1306E}" type="slidenum">
              <a:rPr lang="en-IN" smtClean="0"/>
              <a:t>‹#›</a:t>
            </a:fld>
            <a:endParaRPr lang="en-IN"/>
          </a:p>
        </p:txBody>
      </p:sp>
    </p:spTree>
    <p:extLst>
      <p:ext uri="{BB962C8B-B14F-4D97-AF65-F5344CB8AC3E}">
        <p14:creationId xmlns:p14="http://schemas.microsoft.com/office/powerpoint/2010/main" val="14226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97322-2CB4-9F6E-70BF-6D9EFD589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A0E1A0-73B4-26EA-0D9B-2BBE09D28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F2B18C-3802-2D25-F38F-E1B6A315B1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AB431-239A-4A57-80B4-6BCB35ED0550}" type="datetimeFigureOut">
              <a:rPr lang="en-IN" smtClean="0"/>
              <a:t>04-11-2022</a:t>
            </a:fld>
            <a:endParaRPr lang="en-IN"/>
          </a:p>
        </p:txBody>
      </p:sp>
      <p:sp>
        <p:nvSpPr>
          <p:cNvPr id="5" name="Footer Placeholder 4">
            <a:extLst>
              <a:ext uri="{FF2B5EF4-FFF2-40B4-BE49-F238E27FC236}">
                <a16:creationId xmlns:a16="http://schemas.microsoft.com/office/drawing/2014/main" id="{57C4E6A6-7C17-B19A-3352-8B51E76698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125F7B-E29B-C06C-9ADA-ECBE2421E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02518-F916-4E3D-85ED-4BD25DE1306E}" type="slidenum">
              <a:rPr lang="en-IN" smtClean="0"/>
              <a:t>‹#›</a:t>
            </a:fld>
            <a:endParaRPr lang="en-IN"/>
          </a:p>
        </p:txBody>
      </p:sp>
    </p:spTree>
    <p:extLst>
      <p:ext uri="{BB962C8B-B14F-4D97-AF65-F5344CB8AC3E}">
        <p14:creationId xmlns:p14="http://schemas.microsoft.com/office/powerpoint/2010/main" val="3306470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772E88-8FA1-9B5F-593C-92C327BD8B98}"/>
              </a:ext>
            </a:extLst>
          </p:cNvPr>
          <p:cNvSpPr>
            <a:spLocks noGrp="1"/>
          </p:cNvSpPr>
          <p:nvPr>
            <p:ph type="title"/>
          </p:nvPr>
        </p:nvSpPr>
        <p:spPr>
          <a:xfrm>
            <a:off x="0" y="-112856"/>
            <a:ext cx="10515600" cy="715529"/>
          </a:xfrm>
        </p:spPr>
        <p:txBody>
          <a:bodyPr/>
          <a:lstStyle/>
          <a:p>
            <a:r>
              <a:rPr lang="en-US" dirty="0"/>
              <a:t>Main Things to take in mind</a:t>
            </a:r>
            <a:endParaRPr lang="en-IN" dirty="0"/>
          </a:p>
        </p:txBody>
      </p:sp>
      <p:sp>
        <p:nvSpPr>
          <p:cNvPr id="5" name="Content Placeholder 4">
            <a:extLst>
              <a:ext uri="{FF2B5EF4-FFF2-40B4-BE49-F238E27FC236}">
                <a16:creationId xmlns:a16="http://schemas.microsoft.com/office/drawing/2014/main" id="{8446F69B-6F36-D14B-AD3B-6BB57C591DA3}"/>
              </a:ext>
            </a:extLst>
          </p:cNvPr>
          <p:cNvSpPr>
            <a:spLocks noGrp="1"/>
          </p:cNvSpPr>
          <p:nvPr>
            <p:ph idx="1"/>
          </p:nvPr>
        </p:nvSpPr>
        <p:spPr>
          <a:xfrm>
            <a:off x="0" y="524014"/>
            <a:ext cx="12192000" cy="6333985"/>
          </a:xfrm>
        </p:spPr>
        <p:txBody>
          <a:bodyPr>
            <a:normAutofit fontScale="55000" lnSpcReduction="20000"/>
          </a:bodyPr>
          <a:lstStyle/>
          <a:p>
            <a:r>
              <a:rPr lang="en-US" dirty="0"/>
              <a:t>Firstly Mark Support(Demand) and Resistance(Supply).</a:t>
            </a:r>
          </a:p>
          <a:p>
            <a:r>
              <a:rPr lang="en-US" dirty="0"/>
              <a:t>Then mark Order Blocks.</a:t>
            </a:r>
          </a:p>
          <a:p>
            <a:endParaRPr lang="en-US" dirty="0"/>
          </a:p>
          <a:p>
            <a:r>
              <a:rPr lang="en-US" b="1" i="1" u="sng" dirty="0">
                <a:effectLst>
                  <a:outerShdw blurRad="38100" dist="38100" dir="2700000" algn="tl">
                    <a:srgbClr val="000000">
                      <a:alpha val="43137"/>
                    </a:srgbClr>
                  </a:outerShdw>
                </a:effectLst>
              </a:rPr>
              <a:t>Rules </a:t>
            </a:r>
          </a:p>
          <a:p>
            <a:r>
              <a:rPr lang="en-US" dirty="0"/>
              <a:t>3 Trades per Day – </a:t>
            </a:r>
            <a:r>
              <a:rPr lang="en-US" b="1" i="1" dirty="0"/>
              <a:t>3 STRIKE RULE </a:t>
            </a:r>
            <a:r>
              <a:rPr lang="en-US" dirty="0"/>
              <a:t>( if 1</a:t>
            </a:r>
            <a:r>
              <a:rPr lang="en-US" baseline="30000" dirty="0"/>
              <a:t>st</a:t>
            </a:r>
            <a:r>
              <a:rPr lang="en-US" dirty="0"/>
              <a:t> and 2</a:t>
            </a:r>
            <a:r>
              <a:rPr lang="en-US" baseline="30000" dirty="0"/>
              <a:t>nd</a:t>
            </a:r>
            <a:r>
              <a:rPr lang="en-US" dirty="0"/>
              <a:t> trades goes to loss – stop Trading ) Trade on Next day.</a:t>
            </a:r>
          </a:p>
          <a:p>
            <a:r>
              <a:rPr lang="en-US" dirty="0"/>
              <a:t>Specific Hours Like in (London  and New York Session ) Find your daily hour trading time and sessions. | </a:t>
            </a:r>
            <a:r>
              <a:rPr lang="en-US" b="1" i="1" dirty="0"/>
              <a:t>Volatility</a:t>
            </a:r>
          </a:p>
          <a:p>
            <a:r>
              <a:rPr lang="en-US" dirty="0"/>
              <a:t>3% Risk through the day. | </a:t>
            </a:r>
            <a:r>
              <a:rPr lang="en-US" b="1" i="1" dirty="0"/>
              <a:t>Risk Management.</a:t>
            </a:r>
          </a:p>
          <a:p>
            <a:r>
              <a:rPr lang="en-US" dirty="0"/>
              <a:t>Direction ( trading plan is based on direction, if </a:t>
            </a:r>
            <a:r>
              <a:rPr lang="en-US" dirty="0" err="1"/>
              <a:t>upwared</a:t>
            </a:r>
            <a:r>
              <a:rPr lang="en-US" dirty="0"/>
              <a:t> try to enter long on pullbacks(correction) | </a:t>
            </a:r>
            <a:r>
              <a:rPr lang="en-US" b="1" i="1" dirty="0"/>
              <a:t>Liquidity and MS(Market Structure) </a:t>
            </a:r>
            <a:r>
              <a:rPr lang="en-US" dirty="0"/>
              <a:t>is making me understand the direction. (find </a:t>
            </a:r>
            <a:r>
              <a:rPr lang="en-US" dirty="0" err="1"/>
              <a:t>bos</a:t>
            </a:r>
            <a:r>
              <a:rPr lang="en-US" dirty="0"/>
              <a:t>) and mark the premium OB on big time frame like 1 </a:t>
            </a:r>
            <a:r>
              <a:rPr lang="en-US" dirty="0" err="1"/>
              <a:t>hr</a:t>
            </a:r>
            <a:r>
              <a:rPr lang="en-US" dirty="0"/>
              <a:t> or 4 hr.</a:t>
            </a:r>
            <a:endParaRPr lang="en-US" b="1" i="1" dirty="0"/>
          </a:p>
          <a:p>
            <a:r>
              <a:rPr lang="en-US" dirty="0"/>
              <a:t>Confirmation.</a:t>
            </a:r>
          </a:p>
          <a:p>
            <a:endParaRPr lang="en-US" dirty="0"/>
          </a:p>
          <a:p>
            <a:pPr marL="0" indent="0">
              <a:buNone/>
            </a:pPr>
            <a:endParaRPr lang="en-US" dirty="0"/>
          </a:p>
          <a:p>
            <a:pPr marL="0" indent="0">
              <a:buNone/>
            </a:pPr>
            <a:endParaRPr lang="en-US" dirty="0"/>
          </a:p>
          <a:p>
            <a:r>
              <a:rPr lang="en-US" dirty="0"/>
              <a:t>Shifting our SL to the entry and in profit zone once it goes to the profit zone </a:t>
            </a:r>
          </a:p>
          <a:p>
            <a:r>
              <a:rPr lang="en-US" dirty="0"/>
              <a:t>Don’t trade without analysis and news event = Only trade with analysis and news events</a:t>
            </a:r>
          </a:p>
          <a:p>
            <a:r>
              <a:rPr lang="en-US" b="1" i="1" u="sng" dirty="0"/>
              <a:t>DXY </a:t>
            </a:r>
            <a:r>
              <a:rPr lang="en-US" dirty="0"/>
              <a:t>– Dollar Index | </a:t>
            </a:r>
            <a:r>
              <a:rPr lang="en-US" b="1" i="1" u="sng" dirty="0"/>
              <a:t>SPX </a:t>
            </a:r>
            <a:r>
              <a:rPr lang="en-US" dirty="0"/>
              <a:t>(S &amp; P 500 </a:t>
            </a:r>
            <a:r>
              <a:rPr lang="en-US" dirty="0" err="1"/>
              <a:t>Indes</a:t>
            </a:r>
            <a:r>
              <a:rPr lang="en-US" dirty="0"/>
              <a:t>) US Stock Market | </a:t>
            </a:r>
            <a:r>
              <a:rPr lang="en-US" b="1" i="1" u="sng" dirty="0"/>
              <a:t>BTC</a:t>
            </a:r>
            <a:r>
              <a:rPr lang="en-US" dirty="0"/>
              <a:t> </a:t>
            </a:r>
            <a:r>
              <a:rPr lang="en-US" dirty="0" err="1"/>
              <a:t>Domincnace</a:t>
            </a:r>
            <a:r>
              <a:rPr lang="en-US" dirty="0"/>
              <a:t> – When it increased = alt coin bleeds. | </a:t>
            </a:r>
            <a:r>
              <a:rPr lang="en-US" b="1" i="1" u="sng" dirty="0"/>
              <a:t>Session</a:t>
            </a:r>
            <a:r>
              <a:rPr lang="en-US" dirty="0"/>
              <a:t> – keep in eye. </a:t>
            </a:r>
          </a:p>
          <a:p>
            <a:r>
              <a:rPr lang="en-US" dirty="0"/>
              <a:t>FOMO – Fear of missing out = Don’t FOMO – this is not my last trade mis ho </a:t>
            </a:r>
            <a:r>
              <a:rPr lang="en-US" dirty="0" err="1"/>
              <a:t>gaya</a:t>
            </a:r>
            <a:r>
              <a:rPr lang="en-US" dirty="0"/>
              <a:t> to ho </a:t>
            </a:r>
            <a:r>
              <a:rPr lang="en-US" dirty="0" err="1"/>
              <a:t>gaya</a:t>
            </a:r>
            <a:endParaRPr lang="en-US" dirty="0"/>
          </a:p>
          <a:p>
            <a:pPr marL="0" indent="0">
              <a:buNone/>
            </a:pPr>
            <a:endParaRPr lang="en-US" dirty="0"/>
          </a:p>
          <a:p>
            <a:pPr marL="0" indent="0">
              <a:buNone/>
            </a:pPr>
            <a:endParaRPr lang="en-US" dirty="0"/>
          </a:p>
          <a:p>
            <a:r>
              <a:rPr lang="en-US" dirty="0"/>
              <a:t>Grid Trading once good fund is available </a:t>
            </a:r>
          </a:p>
          <a:p>
            <a:endParaRPr lang="en-US" dirty="0"/>
          </a:p>
        </p:txBody>
      </p:sp>
    </p:spTree>
    <p:extLst>
      <p:ext uri="{BB962C8B-B14F-4D97-AF65-F5344CB8AC3E}">
        <p14:creationId xmlns:p14="http://schemas.microsoft.com/office/powerpoint/2010/main" val="395423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42A0B-0442-BB85-9713-83CAC4CF1D96}"/>
              </a:ext>
            </a:extLst>
          </p:cNvPr>
          <p:cNvSpPr>
            <a:spLocks noGrp="1"/>
          </p:cNvSpPr>
          <p:nvPr>
            <p:ph idx="1"/>
          </p:nvPr>
        </p:nvSpPr>
        <p:spPr>
          <a:xfrm>
            <a:off x="0" y="-1"/>
            <a:ext cx="10515600" cy="6774873"/>
          </a:xfrm>
        </p:spPr>
        <p:txBody>
          <a:bodyPr>
            <a:normAutofit fontScale="85000" lnSpcReduction="20000"/>
          </a:bodyPr>
          <a:lstStyle/>
          <a:p>
            <a:r>
              <a:rPr lang="en-US" b="0" i="0" dirty="0">
                <a:solidFill>
                  <a:srgbClr val="000000"/>
                </a:solidFill>
                <a:effectLst/>
                <a:latin typeface="Poppins" panose="00000500000000000000" pitchFamily="2" charset="0"/>
              </a:rPr>
              <a:t>The final step when creating a successful forex trading plan is to add as much detail as possible. Lay out precisely which markets you’re going to trade and when. Decide how much capital to allocate to each position, as well as where to set stops and limits.</a:t>
            </a:r>
          </a:p>
          <a:p>
            <a:endParaRPr lang="en-US" dirty="0">
              <a:solidFill>
                <a:srgbClr val="000000"/>
              </a:solidFill>
              <a:latin typeface="Poppins" panose="00000500000000000000" pitchFamily="2" charset="0"/>
            </a:endParaRPr>
          </a:p>
          <a:p>
            <a:endParaRPr lang="en-US" b="0" i="0" dirty="0">
              <a:solidFill>
                <a:srgbClr val="000000"/>
              </a:solidFill>
              <a:effectLst/>
              <a:latin typeface="Poppins" panose="00000500000000000000" pitchFamily="2" charset="0"/>
            </a:endParaRPr>
          </a:p>
          <a:p>
            <a:endParaRPr lang="en-US" dirty="0">
              <a:solidFill>
                <a:srgbClr val="000000"/>
              </a:solidFill>
              <a:latin typeface="Poppins" panose="00000500000000000000" pitchFamily="2" charset="0"/>
            </a:endParaRPr>
          </a:p>
          <a:p>
            <a:endParaRPr lang="en-US" b="0" i="0" dirty="0">
              <a:solidFill>
                <a:srgbClr val="000000"/>
              </a:solidFill>
              <a:effectLst/>
              <a:latin typeface="Poppins" panose="00000500000000000000" pitchFamily="2" charset="0"/>
            </a:endParaRPr>
          </a:p>
          <a:p>
            <a:endParaRPr lang="en-US" dirty="0">
              <a:solidFill>
                <a:srgbClr val="000000"/>
              </a:solidFill>
              <a:latin typeface="Poppins" panose="00000500000000000000" pitchFamily="2" charset="0"/>
            </a:endParaRPr>
          </a:p>
          <a:p>
            <a:endParaRPr lang="en-US" dirty="0">
              <a:solidFill>
                <a:srgbClr val="000000"/>
              </a:solidFill>
              <a:latin typeface="Poppins" panose="00000500000000000000" pitchFamily="2" charset="0"/>
            </a:endParaRPr>
          </a:p>
          <a:p>
            <a:endParaRPr lang="en-US" dirty="0">
              <a:solidFill>
                <a:srgbClr val="000000"/>
              </a:solidFill>
              <a:latin typeface="Poppins" panose="00000500000000000000" pitchFamily="2" charset="0"/>
            </a:endParaRPr>
          </a:p>
          <a:p>
            <a:endParaRPr lang="en-US" dirty="0">
              <a:solidFill>
                <a:srgbClr val="000000"/>
              </a:solidFill>
              <a:latin typeface="Poppins" panose="00000500000000000000" pitchFamily="2" charset="0"/>
            </a:endParaRPr>
          </a:p>
          <a:p>
            <a:endParaRPr lang="en-US" dirty="0">
              <a:solidFill>
                <a:srgbClr val="000000"/>
              </a:solidFill>
              <a:latin typeface="Poppins" panose="00000500000000000000" pitchFamily="2" charset="0"/>
            </a:endParaRPr>
          </a:p>
          <a:p>
            <a:endParaRPr lang="en-US" b="0" i="0" dirty="0">
              <a:solidFill>
                <a:srgbClr val="000000"/>
              </a:solidFill>
              <a:effectLst/>
              <a:latin typeface="Poppins" panose="00000500000000000000" pitchFamily="2" charset="0"/>
            </a:endParaRPr>
          </a:p>
          <a:p>
            <a:endParaRPr lang="en-US" dirty="0">
              <a:solidFill>
                <a:srgbClr val="000000"/>
              </a:solidFill>
              <a:latin typeface="Poppins" panose="00000500000000000000" pitchFamily="2" charset="0"/>
            </a:endParaRPr>
          </a:p>
          <a:p>
            <a:r>
              <a:rPr lang="en-US" b="0" i="0" dirty="0">
                <a:solidFill>
                  <a:srgbClr val="000000"/>
                </a:solidFill>
                <a:effectLst/>
                <a:latin typeface="Poppins" panose="00000500000000000000" pitchFamily="2" charset="0"/>
              </a:rPr>
              <a:t>The final step when creating a successful forex trading plan is to add as much detail as possible. Lay out precisely which markets you’re going to trade and when. Decide how much capital to allocate to each position, as well as where to set stops and limits.</a:t>
            </a:r>
            <a:endParaRPr lang="en-IN" dirty="0"/>
          </a:p>
          <a:p>
            <a:endParaRPr lang="en-US" b="0" i="0" dirty="0">
              <a:solidFill>
                <a:srgbClr val="000000"/>
              </a:solidFill>
              <a:effectLst/>
              <a:latin typeface="Poppins" panose="00000500000000000000" pitchFamily="2" charset="0"/>
            </a:endParaRPr>
          </a:p>
          <a:p>
            <a:endParaRPr lang="en-US" b="0" i="0" dirty="0">
              <a:solidFill>
                <a:srgbClr val="000000"/>
              </a:solidFill>
              <a:effectLst/>
              <a:latin typeface="Poppins" panose="00000500000000000000" pitchFamily="2" charset="0"/>
            </a:endParaRPr>
          </a:p>
        </p:txBody>
      </p:sp>
      <p:pic>
        <p:nvPicPr>
          <p:cNvPr id="5" name="Graphic 4">
            <a:extLst>
              <a:ext uri="{FF2B5EF4-FFF2-40B4-BE49-F238E27FC236}">
                <a16:creationId xmlns:a16="http://schemas.microsoft.com/office/drawing/2014/main" id="{C45DEA7E-5C3D-9F1D-F3CD-411EA190A1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6400" y="1058141"/>
            <a:ext cx="7779327" cy="4311264"/>
          </a:xfrm>
          <a:prstGeom prst="rect">
            <a:avLst/>
          </a:prstGeom>
        </p:spPr>
      </p:pic>
    </p:spTree>
    <p:extLst>
      <p:ext uri="{BB962C8B-B14F-4D97-AF65-F5344CB8AC3E}">
        <p14:creationId xmlns:p14="http://schemas.microsoft.com/office/powerpoint/2010/main" val="310175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8AEE9-E393-39C6-CCEC-702E03FDFC2C}"/>
              </a:ext>
            </a:extLst>
          </p:cNvPr>
          <p:cNvSpPr>
            <a:spLocks noGrp="1"/>
          </p:cNvSpPr>
          <p:nvPr>
            <p:ph idx="1"/>
          </p:nvPr>
        </p:nvSpPr>
        <p:spPr>
          <a:xfrm>
            <a:off x="0" y="0"/>
            <a:ext cx="12192000" cy="2660073"/>
          </a:xfrm>
        </p:spPr>
        <p:txBody>
          <a:bodyPr>
            <a:normAutofit fontScale="62500" lnSpcReduction="20000"/>
          </a:bodyPr>
          <a:lstStyle/>
          <a:p>
            <a:r>
              <a:rPr lang="en-US" b="0" i="0" dirty="0">
                <a:solidFill>
                  <a:srgbClr val="000000"/>
                </a:solidFill>
                <a:effectLst/>
                <a:latin typeface="Poppins" panose="00000500000000000000" pitchFamily="2" charset="0"/>
              </a:rPr>
              <a:t>Finally, consider keeping a trading diary. This enables you to see precisely how your trading journey is progressing, so you can identify your strengths and weaknesses, eliminate mistakes, and build on successes.</a:t>
            </a:r>
          </a:p>
          <a:p>
            <a:pPr algn="l" fontAlgn="base"/>
            <a:r>
              <a:rPr lang="en-US" b="1" i="0" dirty="0">
                <a:solidFill>
                  <a:srgbClr val="000000"/>
                </a:solidFill>
                <a:effectLst/>
                <a:latin typeface="inherit"/>
              </a:rPr>
              <a:t>Breakouts</a:t>
            </a:r>
            <a:r>
              <a:rPr lang="en-US" b="0" i="0" dirty="0">
                <a:solidFill>
                  <a:srgbClr val="000000"/>
                </a:solidFill>
                <a:effectLst/>
                <a:latin typeface="Poppins" panose="00000500000000000000" pitchFamily="2" charset="0"/>
              </a:rPr>
              <a:t> occur when a market breaks through one of these levels. When you see a breakout, it’s a sign that the original trend is reforming. This makes them a useful place to enter a trade, by opening a buy or sell position once the market moves beyond the support or resistance line.</a:t>
            </a:r>
          </a:p>
          <a:p>
            <a:pPr algn="l" fontAlgn="base"/>
            <a:r>
              <a:rPr lang="en-US" b="0" i="0" dirty="0">
                <a:solidFill>
                  <a:srgbClr val="000000"/>
                </a:solidFill>
                <a:effectLst/>
                <a:latin typeface="Poppins" panose="00000500000000000000" pitchFamily="2" charset="0"/>
              </a:rPr>
              <a:t>Generally, the more times a support or resistance level is tested, the stronger the breakout that follows will be once it is broken.</a:t>
            </a:r>
          </a:p>
          <a:p>
            <a:br>
              <a:rPr lang="en-US" dirty="0"/>
            </a:br>
            <a:endParaRPr lang="en-IN" dirty="0"/>
          </a:p>
        </p:txBody>
      </p:sp>
      <p:pic>
        <p:nvPicPr>
          <p:cNvPr id="5" name="Graphic 4">
            <a:extLst>
              <a:ext uri="{FF2B5EF4-FFF2-40B4-BE49-F238E27FC236}">
                <a16:creationId xmlns:a16="http://schemas.microsoft.com/office/drawing/2014/main" id="{56401D26-6340-2A28-E1D2-47A25D5936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845" y="1984664"/>
            <a:ext cx="10048010" cy="4953505"/>
          </a:xfrm>
          <a:prstGeom prst="rect">
            <a:avLst/>
          </a:prstGeom>
        </p:spPr>
      </p:pic>
    </p:spTree>
    <p:extLst>
      <p:ext uri="{BB962C8B-B14F-4D97-AF65-F5344CB8AC3E}">
        <p14:creationId xmlns:p14="http://schemas.microsoft.com/office/powerpoint/2010/main" val="296925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7A75-F169-B3AE-745D-E2BFE424EFE3}"/>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78AFC9E0-FA66-D26E-58D2-923A99C4507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836" y="0"/>
            <a:ext cx="11164823" cy="6858000"/>
          </a:xfrm>
        </p:spPr>
      </p:pic>
    </p:spTree>
    <p:extLst>
      <p:ext uri="{BB962C8B-B14F-4D97-AF65-F5344CB8AC3E}">
        <p14:creationId xmlns:p14="http://schemas.microsoft.com/office/powerpoint/2010/main" val="264123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EC2F-9A8E-F71B-5E1F-0A1973BA6A13}"/>
              </a:ext>
            </a:extLst>
          </p:cNvPr>
          <p:cNvSpPr>
            <a:spLocks noGrp="1"/>
          </p:cNvSpPr>
          <p:nvPr>
            <p:ph type="title"/>
          </p:nvPr>
        </p:nvSpPr>
        <p:spPr>
          <a:xfrm>
            <a:off x="0" y="136526"/>
            <a:ext cx="12192000" cy="315912"/>
          </a:xfrm>
        </p:spPr>
        <p:txBody>
          <a:bodyPr>
            <a:normAutofit fontScale="90000"/>
          </a:bodyPr>
          <a:lstStyle/>
          <a:p>
            <a:pPr algn="ctr"/>
            <a:r>
              <a:rPr lang="en-US" dirty="0"/>
              <a:t>What is Supply</a:t>
            </a:r>
            <a:endParaRPr lang="en-IN" dirty="0"/>
          </a:p>
        </p:txBody>
      </p:sp>
      <p:sp>
        <p:nvSpPr>
          <p:cNvPr id="3" name="Content Placeholder 2">
            <a:extLst>
              <a:ext uri="{FF2B5EF4-FFF2-40B4-BE49-F238E27FC236}">
                <a16:creationId xmlns:a16="http://schemas.microsoft.com/office/drawing/2014/main" id="{084DAC17-FC54-67A6-E08C-E891EF9B8041}"/>
              </a:ext>
            </a:extLst>
          </p:cNvPr>
          <p:cNvSpPr>
            <a:spLocks noGrp="1"/>
          </p:cNvSpPr>
          <p:nvPr>
            <p:ph idx="1"/>
          </p:nvPr>
        </p:nvSpPr>
        <p:spPr>
          <a:xfrm>
            <a:off x="-1" y="557934"/>
            <a:ext cx="12541828" cy="1177348"/>
          </a:xfrm>
        </p:spPr>
        <p:txBody>
          <a:bodyPr>
            <a:normAutofit fontScale="85000" lnSpcReduction="10000"/>
          </a:bodyPr>
          <a:lstStyle/>
          <a:p>
            <a:r>
              <a:rPr lang="en-US" dirty="0"/>
              <a:t>Supply zone this is the area of consolidation that comes before an impulse move towards the down side, where there is a bearish price action.</a:t>
            </a:r>
          </a:p>
          <a:p>
            <a:r>
              <a:rPr lang="en-US" dirty="0"/>
              <a:t>Supply zone can also act as resistance when price action pushes up into them from the down side.</a:t>
            </a:r>
          </a:p>
          <a:p>
            <a:endParaRPr lang="en-IN" dirty="0"/>
          </a:p>
        </p:txBody>
      </p:sp>
      <p:pic>
        <p:nvPicPr>
          <p:cNvPr id="5" name="Picture 4">
            <a:extLst>
              <a:ext uri="{FF2B5EF4-FFF2-40B4-BE49-F238E27FC236}">
                <a16:creationId xmlns:a16="http://schemas.microsoft.com/office/drawing/2014/main" id="{A3C139FE-E15E-74F9-7D07-66A6BDE34356}"/>
              </a:ext>
            </a:extLst>
          </p:cNvPr>
          <p:cNvPicPr>
            <a:picLocks noChangeAspect="1"/>
          </p:cNvPicPr>
          <p:nvPr/>
        </p:nvPicPr>
        <p:blipFill>
          <a:blip r:embed="rId2"/>
          <a:stretch>
            <a:fillRect/>
          </a:stretch>
        </p:blipFill>
        <p:spPr>
          <a:xfrm>
            <a:off x="696191" y="1659948"/>
            <a:ext cx="10598727" cy="5198052"/>
          </a:xfrm>
          <a:prstGeom prst="rect">
            <a:avLst/>
          </a:prstGeom>
        </p:spPr>
      </p:pic>
    </p:spTree>
    <p:extLst>
      <p:ext uri="{BB962C8B-B14F-4D97-AF65-F5344CB8AC3E}">
        <p14:creationId xmlns:p14="http://schemas.microsoft.com/office/powerpoint/2010/main" val="164011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6B53D-F6E2-9408-2DA8-FDF9D550CFBB}"/>
              </a:ext>
            </a:extLst>
          </p:cNvPr>
          <p:cNvSpPr>
            <a:spLocks noGrp="1"/>
          </p:cNvSpPr>
          <p:nvPr>
            <p:ph idx="1"/>
          </p:nvPr>
        </p:nvSpPr>
        <p:spPr>
          <a:xfrm>
            <a:off x="0" y="0"/>
            <a:ext cx="12192000" cy="6858000"/>
          </a:xfrm>
        </p:spPr>
        <p:txBody>
          <a:bodyPr/>
          <a:lstStyle/>
          <a:p>
            <a:r>
              <a:rPr lang="en-US" dirty="0"/>
              <a:t>The approaching structure of down trend is where the price broke the previous low and there is a supply created and the price came back on that supply area and respected him.</a:t>
            </a:r>
          </a:p>
          <a:p>
            <a:r>
              <a:rPr lang="en-US" dirty="0"/>
              <a:t>Equal Lows where liquidity resides below it.</a:t>
            </a:r>
          </a:p>
          <a:p>
            <a:endParaRPr lang="en-US" dirty="0"/>
          </a:p>
          <a:p>
            <a:r>
              <a:rPr lang="en-US" dirty="0"/>
              <a:t>What is a Demand Zone ?</a:t>
            </a:r>
          </a:p>
          <a:p>
            <a:r>
              <a:rPr lang="en-US" dirty="0"/>
              <a:t>Demand zone is the area of consolidation that comes before an impulse move towards the upside, where there is a bullish price action.</a:t>
            </a:r>
          </a:p>
          <a:p>
            <a:endParaRPr lang="en-US" dirty="0"/>
          </a:p>
          <a:p>
            <a:r>
              <a:rPr lang="en-US" dirty="0"/>
              <a:t>How to spot demand zone in a reversal structure</a:t>
            </a:r>
          </a:p>
          <a:p>
            <a:r>
              <a:rPr lang="en-US" dirty="0"/>
              <a:t>A demand is created when there’s a bullish momentum that breaks the previous high.</a:t>
            </a:r>
          </a:p>
          <a:p>
            <a:r>
              <a:rPr lang="en-US" dirty="0"/>
              <a:t>When the market change it’s character from bearish to bullish there’s a possibility that it will reverse.</a:t>
            </a:r>
          </a:p>
        </p:txBody>
      </p:sp>
    </p:spTree>
    <p:extLst>
      <p:ext uri="{BB962C8B-B14F-4D97-AF65-F5344CB8AC3E}">
        <p14:creationId xmlns:p14="http://schemas.microsoft.com/office/powerpoint/2010/main" val="218133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6D53E-D4F0-5B02-B335-AF24CD13F2D3}"/>
              </a:ext>
            </a:extLst>
          </p:cNvPr>
          <p:cNvSpPr>
            <a:spLocks noGrp="1"/>
          </p:cNvSpPr>
          <p:nvPr>
            <p:ph idx="1"/>
          </p:nvPr>
        </p:nvSpPr>
        <p:spPr>
          <a:xfrm>
            <a:off x="0" y="0"/>
            <a:ext cx="12192000" cy="6858000"/>
          </a:xfrm>
        </p:spPr>
        <p:txBody>
          <a:bodyPr>
            <a:normAutofit/>
          </a:bodyPr>
          <a:lstStyle/>
          <a:p>
            <a:r>
              <a:rPr lang="en-US" dirty="0"/>
              <a:t>How to find liquidity and different types of liquidity</a:t>
            </a:r>
          </a:p>
          <a:p>
            <a:r>
              <a:rPr lang="en-US" dirty="0"/>
              <a:t>What is Liquidity</a:t>
            </a:r>
          </a:p>
          <a:p>
            <a:r>
              <a:rPr lang="en-US" dirty="0"/>
              <a:t>The markets need to generate liquidity in order to move up or down. If Liquidity isn’t already there, then it will be created.</a:t>
            </a:r>
          </a:p>
          <a:p>
            <a:endParaRPr lang="en-US" dirty="0"/>
          </a:p>
          <a:p>
            <a:r>
              <a:rPr lang="en-US" dirty="0"/>
              <a:t>Retail basics are like support and resistance, double top, double bottom and trendlines.</a:t>
            </a:r>
          </a:p>
          <a:p>
            <a:pPr marL="0" indent="0" algn="ctr">
              <a:buNone/>
            </a:pPr>
            <a:r>
              <a:rPr lang="en-US" dirty="0"/>
              <a:t>Smart Money VS Retail Trading</a:t>
            </a:r>
          </a:p>
          <a:p>
            <a:pPr marL="0" indent="0" algn="just">
              <a:buNone/>
            </a:pPr>
            <a:r>
              <a:rPr lang="en-US" dirty="0"/>
              <a:t>Supply and Demand 				Support and Resistance</a:t>
            </a:r>
          </a:p>
          <a:p>
            <a:pPr marL="0" indent="0">
              <a:buNone/>
            </a:pPr>
            <a:r>
              <a:rPr lang="en-US" dirty="0"/>
              <a:t>Unmitigated = stronger				More test levels= Stronger</a:t>
            </a:r>
          </a:p>
          <a:p>
            <a:pPr marL="0" indent="0">
              <a:buNone/>
            </a:pPr>
            <a:r>
              <a:rPr lang="en-US" dirty="0"/>
              <a:t>Retail stop loss 					Breakout Entries</a:t>
            </a:r>
          </a:p>
          <a:p>
            <a:pPr marL="0" indent="0">
              <a:buNone/>
            </a:pPr>
            <a:r>
              <a:rPr lang="en-US" dirty="0" err="1"/>
              <a:t>Imbalace</a:t>
            </a:r>
            <a:r>
              <a:rPr lang="en-US" dirty="0"/>
              <a:t> 						Break and Retest</a:t>
            </a:r>
          </a:p>
          <a:p>
            <a:pPr marL="0" indent="0">
              <a:buNone/>
            </a:pPr>
            <a:r>
              <a:rPr lang="en-US" dirty="0"/>
              <a:t>Financial Institution candle.</a:t>
            </a:r>
          </a:p>
        </p:txBody>
      </p:sp>
    </p:spTree>
    <p:extLst>
      <p:ext uri="{BB962C8B-B14F-4D97-AF65-F5344CB8AC3E}">
        <p14:creationId xmlns:p14="http://schemas.microsoft.com/office/powerpoint/2010/main" val="172232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7B74D-9D76-FFC0-755A-CEC699F9A917}"/>
              </a:ext>
            </a:extLst>
          </p:cNvPr>
          <p:cNvSpPr>
            <a:spLocks noGrp="1"/>
          </p:cNvSpPr>
          <p:nvPr>
            <p:ph idx="1"/>
          </p:nvPr>
        </p:nvSpPr>
        <p:spPr>
          <a:xfrm>
            <a:off x="0" y="0"/>
            <a:ext cx="12192000" cy="6858000"/>
          </a:xfrm>
        </p:spPr>
        <p:txBody>
          <a:bodyPr>
            <a:normAutofit/>
          </a:bodyPr>
          <a:lstStyle/>
          <a:p>
            <a:pPr algn="ctr"/>
            <a:r>
              <a:rPr lang="en-US" sz="3600" b="1" i="1" u="sng" dirty="0"/>
              <a:t>The Trading Edge that you must know</a:t>
            </a:r>
            <a:endParaRPr lang="en-IN" sz="3600" b="1" i="1" u="sng" dirty="0"/>
          </a:p>
          <a:p>
            <a:pPr marL="0" indent="0">
              <a:buNone/>
            </a:pPr>
            <a:endParaRPr lang="en-IN" sz="1600" dirty="0"/>
          </a:p>
          <a:p>
            <a:pPr marL="342900" indent="-342900">
              <a:buAutoNum type="arabicPeriod"/>
            </a:pPr>
            <a:r>
              <a:rPr lang="en-IN" sz="2000" dirty="0"/>
              <a:t>Strategy – Basic Data: Entry, SL, TP. </a:t>
            </a:r>
          </a:p>
          <a:p>
            <a:pPr marL="0" indent="0">
              <a:buNone/>
            </a:pPr>
            <a:r>
              <a:rPr lang="en-IN" sz="2000" dirty="0"/>
              <a:t>	- Multi-Timeframe </a:t>
            </a:r>
            <a:r>
              <a:rPr lang="en-IN" sz="2000" dirty="0" err="1"/>
              <a:t>Aanalysis</a:t>
            </a:r>
            <a:endParaRPr lang="en-IN" sz="2000" dirty="0"/>
          </a:p>
          <a:p>
            <a:pPr marL="0" indent="0">
              <a:buNone/>
            </a:pPr>
            <a:endParaRPr lang="en-IN" sz="2000" dirty="0"/>
          </a:p>
          <a:p>
            <a:pPr marL="0" indent="0">
              <a:buNone/>
            </a:pPr>
            <a:r>
              <a:rPr lang="en-IN" sz="2000" dirty="0"/>
              <a:t>	- </a:t>
            </a:r>
            <a:r>
              <a:rPr lang="en-IN" sz="2000" dirty="0" err="1"/>
              <a:t>Backtesting</a:t>
            </a:r>
            <a:endParaRPr lang="en-IN" sz="2000" dirty="0"/>
          </a:p>
          <a:p>
            <a:pPr marL="0" indent="0">
              <a:buNone/>
            </a:pPr>
            <a:endParaRPr lang="en-IN" sz="2000" dirty="0"/>
          </a:p>
          <a:p>
            <a:pPr marL="0" indent="0">
              <a:buNone/>
            </a:pPr>
            <a:r>
              <a:rPr lang="en-IN" sz="2000" dirty="0"/>
              <a:t>	- Reduce your stress.</a:t>
            </a:r>
          </a:p>
          <a:p>
            <a:pPr marL="0" indent="0">
              <a:buNone/>
            </a:pPr>
            <a:endParaRPr lang="en-IN" sz="2000" dirty="0"/>
          </a:p>
          <a:p>
            <a:pPr marL="342900" indent="-342900">
              <a:buAutoNum type="arabicPeriod" startAt="2"/>
            </a:pPr>
            <a:r>
              <a:rPr lang="en-IN" sz="2000" dirty="0"/>
              <a:t>Risk Management </a:t>
            </a:r>
          </a:p>
          <a:p>
            <a:pPr marL="457200" lvl="1" indent="0">
              <a:buNone/>
            </a:pPr>
            <a:r>
              <a:rPr lang="en-IN" sz="2000" dirty="0"/>
              <a:t>	- PLAN YOUR TRADE AND TRADE YOUR PLAN </a:t>
            </a:r>
          </a:p>
          <a:p>
            <a:pPr marL="457200" lvl="1" indent="0">
              <a:buNone/>
            </a:pPr>
            <a:endParaRPr lang="en-IN" sz="2000" dirty="0"/>
          </a:p>
          <a:p>
            <a:pPr marL="457200" lvl="1" indent="0">
              <a:buNone/>
            </a:pPr>
            <a:r>
              <a:rPr lang="en-IN" sz="2000" dirty="0"/>
              <a:t>	- EXIT AT RISKY ZONE</a:t>
            </a:r>
          </a:p>
          <a:p>
            <a:pPr marL="457200" lvl="1" indent="0">
              <a:buNone/>
            </a:pPr>
            <a:endParaRPr lang="en-IN" sz="2000" dirty="0"/>
          </a:p>
          <a:p>
            <a:pPr marL="457200" lvl="1" indent="0">
              <a:buNone/>
            </a:pPr>
            <a:r>
              <a:rPr lang="en-IN" sz="2000" dirty="0"/>
              <a:t>	- CURRENT MOMENTUM DOESN’T SUPPORT YOUR BIAS.</a:t>
            </a:r>
          </a:p>
          <a:p>
            <a:pPr marL="457200" lvl="1" indent="0">
              <a:buNone/>
            </a:pPr>
            <a:r>
              <a:rPr lang="en-IN" sz="1200" dirty="0"/>
              <a:t>	</a:t>
            </a:r>
          </a:p>
          <a:p>
            <a:pPr marL="0" indent="0">
              <a:buNone/>
            </a:pPr>
            <a:r>
              <a:rPr lang="en-IN" sz="800" dirty="0"/>
              <a:t>	</a:t>
            </a:r>
          </a:p>
        </p:txBody>
      </p:sp>
    </p:spTree>
    <p:extLst>
      <p:ext uri="{BB962C8B-B14F-4D97-AF65-F5344CB8AC3E}">
        <p14:creationId xmlns:p14="http://schemas.microsoft.com/office/powerpoint/2010/main" val="78989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0CA1C1C-6AA5-47AA-FD32-93F7635A2D35}"/>
              </a:ext>
            </a:extLst>
          </p:cNvPr>
          <p:cNvSpPr>
            <a:spLocks noGrp="1"/>
          </p:cNvSpPr>
          <p:nvPr>
            <p:ph idx="1"/>
          </p:nvPr>
        </p:nvSpPr>
        <p:spPr>
          <a:xfrm>
            <a:off x="0" y="0"/>
            <a:ext cx="12192000" cy="6858000"/>
          </a:xfrm>
        </p:spPr>
        <p:txBody>
          <a:bodyPr>
            <a:normAutofit/>
          </a:bodyPr>
          <a:lstStyle/>
          <a:p>
            <a:r>
              <a:rPr lang="en-US" dirty="0"/>
              <a:t>Goal : To become a consistent profitable funded trader</a:t>
            </a:r>
          </a:p>
          <a:p>
            <a:pPr lvl="1"/>
            <a:r>
              <a:rPr lang="en-US" dirty="0" err="1"/>
              <a:t>Backtest</a:t>
            </a:r>
            <a:endParaRPr lang="en-US" dirty="0"/>
          </a:p>
          <a:p>
            <a:pPr lvl="1"/>
            <a:r>
              <a:rPr lang="en-US" dirty="0"/>
              <a:t>Avoid doing revenge trades</a:t>
            </a:r>
          </a:p>
          <a:p>
            <a:pPr lvl="1"/>
            <a:r>
              <a:rPr lang="en-US" dirty="0"/>
              <a:t>Risk .50% per trade </a:t>
            </a:r>
          </a:p>
          <a:p>
            <a:pPr lvl="1"/>
            <a:r>
              <a:rPr lang="en-US" dirty="0"/>
              <a:t>Stop trading if loss is -1% per day</a:t>
            </a:r>
          </a:p>
          <a:p>
            <a:pPr lvl="1"/>
            <a:r>
              <a:rPr lang="en-US" dirty="0"/>
              <a:t>If the SL is above 30 pips don’t take the trade.</a:t>
            </a:r>
          </a:p>
          <a:p>
            <a:pPr lvl="1"/>
            <a:r>
              <a:rPr lang="en-US" dirty="0"/>
              <a:t>30=lot : 0.17</a:t>
            </a:r>
          </a:p>
          <a:p>
            <a:pPr lvl="1"/>
            <a:r>
              <a:rPr lang="en-US" dirty="0"/>
              <a:t>20=lot : 0.25</a:t>
            </a:r>
          </a:p>
          <a:p>
            <a:pPr lvl="1"/>
            <a:r>
              <a:rPr lang="en-US" dirty="0"/>
              <a:t>10=lot : 0.50</a:t>
            </a:r>
          </a:p>
          <a:p>
            <a:pPr lvl="1"/>
            <a:r>
              <a:rPr lang="en-US" dirty="0"/>
              <a:t>https://www.myfxbook.com/forex-calculators/position-size</a:t>
            </a:r>
          </a:p>
          <a:p>
            <a:pPr lvl="1"/>
            <a:r>
              <a:rPr lang="en-US" dirty="0"/>
              <a:t>Make sure to have a positive account for the repeat</a:t>
            </a:r>
          </a:p>
          <a:p>
            <a:pPr lvl="1"/>
            <a:endParaRPr lang="en-US" dirty="0"/>
          </a:p>
          <a:p>
            <a:pPr marL="457200" lvl="1" indent="0">
              <a:buNone/>
            </a:pPr>
            <a:r>
              <a:rPr lang="en-US" dirty="0"/>
              <a:t>	Next page trading info and previous things</a:t>
            </a:r>
          </a:p>
        </p:txBody>
      </p:sp>
    </p:spTree>
    <p:extLst>
      <p:ext uri="{BB962C8B-B14F-4D97-AF65-F5344CB8AC3E}">
        <p14:creationId xmlns:p14="http://schemas.microsoft.com/office/powerpoint/2010/main" val="201191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558A6-E06D-404B-73CC-FDE69533DB0D}"/>
              </a:ext>
            </a:extLst>
          </p:cNvPr>
          <p:cNvSpPr>
            <a:spLocks noGrp="1"/>
          </p:cNvSpPr>
          <p:nvPr>
            <p:ph idx="1"/>
          </p:nvPr>
        </p:nvSpPr>
        <p:spPr>
          <a:xfrm>
            <a:off x="0" y="0"/>
            <a:ext cx="12192000" cy="6858000"/>
          </a:xfrm>
        </p:spPr>
        <p:txBody>
          <a:bodyPr/>
          <a:lstStyle/>
          <a:p>
            <a:pPr marL="457200" lvl="1" indent="0">
              <a:buNone/>
            </a:pPr>
            <a:r>
              <a:rPr lang="en-US" sz="1400" dirty="0"/>
              <a:t>1</a:t>
            </a:r>
            <a:r>
              <a:rPr lang="en-US" sz="1400" baseline="30000" dirty="0"/>
              <a:t>st</a:t>
            </a:r>
            <a:r>
              <a:rPr lang="en-US" sz="1400" dirty="0"/>
              <a:t> Trade : EURO USD 04NOV2022 – Challenge phase</a:t>
            </a:r>
          </a:p>
          <a:p>
            <a:pPr marL="457200" lvl="1" indent="0">
              <a:buNone/>
            </a:pPr>
            <a:endParaRPr lang="en-US" sz="1400" dirty="0"/>
          </a:p>
          <a:p>
            <a:pPr marL="457200" lvl="1" indent="0">
              <a:buNone/>
            </a:pPr>
            <a:r>
              <a:rPr lang="en-US" sz="1400" dirty="0"/>
              <a:t>Trading view link </a:t>
            </a:r>
          </a:p>
          <a:p>
            <a:pPr marL="457200" lvl="1" indent="0">
              <a:buNone/>
            </a:pPr>
            <a:endParaRPr lang="en-US" sz="1400" dirty="0"/>
          </a:p>
          <a:p>
            <a:pPr marL="457200" lvl="1" indent="0">
              <a:buNone/>
            </a:pPr>
            <a:r>
              <a:rPr lang="en-US" sz="1400" dirty="0"/>
              <a:t>Reason for taking the trade:</a:t>
            </a:r>
          </a:p>
          <a:p>
            <a:pPr marL="457200" lvl="1" indent="0">
              <a:buNone/>
            </a:pPr>
            <a:r>
              <a:rPr lang="en-US" sz="1400" dirty="0"/>
              <a:t>	- Market have crossed the double bottom after a breakout.</a:t>
            </a:r>
          </a:p>
          <a:p>
            <a:pPr marL="457200" lvl="1" indent="0">
              <a:buNone/>
            </a:pPr>
            <a:r>
              <a:rPr lang="en-US" sz="1400" dirty="0"/>
              <a:t>	- Market have touched the demand zone.</a:t>
            </a:r>
          </a:p>
          <a:p>
            <a:pPr marL="457200" lvl="1" indent="0">
              <a:buNone/>
            </a:pPr>
            <a:endParaRPr lang="en-US" sz="1400" dirty="0"/>
          </a:p>
          <a:p>
            <a:r>
              <a:rPr lang="en-IN" sz="1600" dirty="0"/>
              <a:t>Moved SL to BE and </a:t>
            </a:r>
          </a:p>
          <a:p>
            <a:pPr marL="0" indent="0">
              <a:buNone/>
            </a:pPr>
            <a:r>
              <a:rPr lang="en-IN" sz="1600" dirty="0"/>
              <a:t>Took partials $17.09</a:t>
            </a:r>
          </a:p>
        </p:txBody>
      </p:sp>
      <p:pic>
        <p:nvPicPr>
          <p:cNvPr id="5" name="Picture 4">
            <a:extLst>
              <a:ext uri="{FF2B5EF4-FFF2-40B4-BE49-F238E27FC236}">
                <a16:creationId xmlns:a16="http://schemas.microsoft.com/office/drawing/2014/main" id="{0CE23FCF-56DB-5AE6-1CE8-FBBB27B6E1A7}"/>
              </a:ext>
            </a:extLst>
          </p:cNvPr>
          <p:cNvPicPr>
            <a:picLocks noChangeAspect="1"/>
          </p:cNvPicPr>
          <p:nvPr/>
        </p:nvPicPr>
        <p:blipFill>
          <a:blip r:embed="rId2"/>
          <a:stretch>
            <a:fillRect/>
          </a:stretch>
        </p:blipFill>
        <p:spPr>
          <a:xfrm>
            <a:off x="3198762" y="1838632"/>
            <a:ext cx="8993238" cy="5058697"/>
          </a:xfrm>
          <a:prstGeom prst="rect">
            <a:avLst/>
          </a:prstGeom>
        </p:spPr>
      </p:pic>
    </p:spTree>
    <p:extLst>
      <p:ext uri="{BB962C8B-B14F-4D97-AF65-F5344CB8AC3E}">
        <p14:creationId xmlns:p14="http://schemas.microsoft.com/office/powerpoint/2010/main" val="184094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0F771-74FF-CB2B-A937-35128DA91868}"/>
              </a:ext>
            </a:extLst>
          </p:cNvPr>
          <p:cNvSpPr>
            <a:spLocks noGrp="1"/>
          </p:cNvSpPr>
          <p:nvPr>
            <p:ph idx="1"/>
          </p:nvPr>
        </p:nvSpPr>
        <p:spPr>
          <a:xfrm>
            <a:off x="0" y="0"/>
            <a:ext cx="12192000" cy="6858000"/>
          </a:xfrm>
        </p:spPr>
        <p:txBody>
          <a:bodyPr>
            <a:normAutofit/>
          </a:bodyPr>
          <a:lstStyle/>
          <a:p>
            <a:r>
              <a:rPr lang="en-US" sz="4800" b="1" i="1" u="sng" dirty="0"/>
              <a:t>How to trade the 1 minute timeframe</a:t>
            </a:r>
          </a:p>
          <a:p>
            <a:r>
              <a:rPr lang="en-US" sz="2000" dirty="0"/>
              <a:t>First we need to start with higher timeframe like 4 hours to see the market trend and to see how the price is going from this area.</a:t>
            </a:r>
          </a:p>
          <a:p>
            <a:r>
              <a:rPr lang="en-US" sz="2000" dirty="0"/>
              <a:t>Mark High, Low , Lower high, lower low ( in down </a:t>
            </a:r>
            <a:r>
              <a:rPr lang="en-US" sz="2000" dirty="0" err="1"/>
              <a:t>treand</a:t>
            </a:r>
            <a:r>
              <a:rPr lang="en-US" sz="2000" dirty="0"/>
              <a:t> ) same in 4 hours. And mark OB’s and supply zone and demand zones. And finding a market touching supply zone and demand zone in 4 hour time frame then -&gt; </a:t>
            </a:r>
          </a:p>
          <a:p>
            <a:r>
              <a:rPr lang="en-US" sz="2000" dirty="0"/>
              <a:t>So going down to the lower </a:t>
            </a:r>
            <a:r>
              <a:rPr lang="en-US" sz="2000" dirty="0" err="1"/>
              <a:t>downframe</a:t>
            </a:r>
            <a:r>
              <a:rPr lang="en-US" sz="2000" dirty="0"/>
              <a:t>.</a:t>
            </a:r>
          </a:p>
          <a:p>
            <a:endParaRPr lang="en-US" sz="2000" dirty="0"/>
          </a:p>
          <a:p>
            <a:endParaRPr lang="en-IN" sz="2000" dirty="0"/>
          </a:p>
        </p:txBody>
      </p:sp>
    </p:spTree>
    <p:extLst>
      <p:ext uri="{BB962C8B-B14F-4D97-AF65-F5344CB8AC3E}">
        <p14:creationId xmlns:p14="http://schemas.microsoft.com/office/powerpoint/2010/main" val="421826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8A9E86-8362-E5D6-9244-CF68B657603C}"/>
              </a:ext>
            </a:extLst>
          </p:cNvPr>
          <p:cNvSpPr>
            <a:spLocks noGrp="1"/>
          </p:cNvSpPr>
          <p:nvPr>
            <p:ph type="title"/>
          </p:nvPr>
        </p:nvSpPr>
        <p:spPr/>
        <p:txBody>
          <a:bodyPr/>
          <a:lstStyle/>
          <a:p>
            <a:pPr fontAlgn="base"/>
            <a:r>
              <a:rPr lang="en-US" b="1" i="0">
                <a:solidFill>
                  <a:srgbClr val="12225C"/>
                </a:solidFill>
                <a:effectLst/>
                <a:latin typeface="Poppins" panose="00000500000000000000" pitchFamily="2" charset="0"/>
              </a:rPr>
              <a:t>Pay attention to trading times</a:t>
            </a:r>
          </a:p>
        </p:txBody>
      </p:sp>
      <p:sp>
        <p:nvSpPr>
          <p:cNvPr id="5" name="Content Placeholder 4">
            <a:extLst>
              <a:ext uri="{FF2B5EF4-FFF2-40B4-BE49-F238E27FC236}">
                <a16:creationId xmlns:a16="http://schemas.microsoft.com/office/drawing/2014/main" id="{4A9A2178-52BF-30B1-40CD-E7B4E84740B3}"/>
              </a:ext>
            </a:extLst>
          </p:cNvPr>
          <p:cNvSpPr>
            <a:spLocks noGrp="1"/>
          </p:cNvSpPr>
          <p:nvPr>
            <p:ph idx="1"/>
          </p:nvPr>
        </p:nvSpPr>
        <p:spPr/>
        <p:txBody>
          <a:bodyPr/>
          <a:lstStyle/>
          <a:p>
            <a:r>
              <a:rPr lang="en-US" b="0" i="0" dirty="0">
                <a:solidFill>
                  <a:srgbClr val="000000"/>
                </a:solidFill>
                <a:effectLst/>
                <a:latin typeface="Poppins" panose="00000500000000000000" pitchFamily="2" charset="0"/>
              </a:rPr>
              <a:t>When the London and European markets open, for example, volume intensifies as institutional traders move the forex markets. Then, once the New York session opens, forex trading volume increases again.</a:t>
            </a:r>
          </a:p>
          <a:p>
            <a:r>
              <a:rPr lang="en-US" b="0" i="0" dirty="0">
                <a:solidFill>
                  <a:srgbClr val="000000"/>
                </a:solidFill>
                <a:effectLst/>
                <a:latin typeface="Poppins" panose="00000500000000000000" pitchFamily="2" charset="0"/>
              </a:rPr>
              <a:t>There is a lull between New York markets closing and the Sydney session opening. When trading volume reduces, spreads might widen, markets might be stagnant, and the fills you get might not be as precise.</a:t>
            </a:r>
            <a:endParaRPr lang="en-US" dirty="0">
              <a:solidFill>
                <a:srgbClr val="000000"/>
              </a:solidFill>
              <a:latin typeface="Poppins" panose="00000500000000000000" pitchFamily="2" charset="0"/>
            </a:endParaRPr>
          </a:p>
          <a:p>
            <a:r>
              <a:rPr lang="en-IN" b="1" i="0" dirty="0">
                <a:solidFill>
                  <a:srgbClr val="12225C"/>
                </a:solidFill>
                <a:effectLst/>
                <a:latin typeface="Poppins" panose="00000500000000000000" pitchFamily="2" charset="0"/>
              </a:rPr>
              <a:t>Use stops and limits</a:t>
            </a:r>
          </a:p>
          <a:p>
            <a:r>
              <a:rPr lang="en-US" b="1" i="0" dirty="0">
                <a:solidFill>
                  <a:srgbClr val="12225C"/>
                </a:solidFill>
                <a:effectLst/>
                <a:latin typeface="Poppins" panose="00000500000000000000" pitchFamily="2" charset="0"/>
              </a:rPr>
              <a:t>Take care of the details</a:t>
            </a:r>
          </a:p>
          <a:p>
            <a:endParaRPr lang="en-IN" dirty="0"/>
          </a:p>
        </p:txBody>
      </p:sp>
    </p:spTree>
    <p:extLst>
      <p:ext uri="{BB962C8B-B14F-4D97-AF65-F5344CB8AC3E}">
        <p14:creationId xmlns:p14="http://schemas.microsoft.com/office/powerpoint/2010/main" val="4098413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1100</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inherit</vt:lpstr>
      <vt:lpstr>Poppins</vt:lpstr>
      <vt:lpstr>Office Theme</vt:lpstr>
      <vt:lpstr>Main Things to take in mind</vt:lpstr>
      <vt:lpstr>What is Supply</vt:lpstr>
      <vt:lpstr>PowerPoint Presentation</vt:lpstr>
      <vt:lpstr>PowerPoint Presentation</vt:lpstr>
      <vt:lpstr>PowerPoint Presentation</vt:lpstr>
      <vt:lpstr>PowerPoint Presentation</vt:lpstr>
      <vt:lpstr>PowerPoint Presentation</vt:lpstr>
      <vt:lpstr>PowerPoint Presentation</vt:lpstr>
      <vt:lpstr>Pay attention to trading times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 attention to trading times</dc:title>
  <dc:creator>rohit gosavi</dc:creator>
  <cp:lastModifiedBy>rohit gosavi</cp:lastModifiedBy>
  <cp:revision>11</cp:revision>
  <dcterms:created xsi:type="dcterms:W3CDTF">2022-10-11T16:14:55Z</dcterms:created>
  <dcterms:modified xsi:type="dcterms:W3CDTF">2022-11-04T18:33:53Z</dcterms:modified>
</cp:coreProperties>
</file>