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E096-6594-40A2-EC67-F1CD8CA090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BAF370-8B6F-4E77-7F7A-9DCB0984B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1F9E17-8973-4C54-0E22-D88D98CD8E78}"/>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5" name="Footer Placeholder 4">
            <a:extLst>
              <a:ext uri="{FF2B5EF4-FFF2-40B4-BE49-F238E27FC236}">
                <a16:creationId xmlns:a16="http://schemas.microsoft.com/office/drawing/2014/main" id="{BDC5E9E1-8EDD-8A17-8167-CCF801852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442ECD-6678-AB98-3CFA-0AD766A92DD1}"/>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5803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B5EF-A292-6C2F-E5C0-8050F7C23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ACA80B-C9D5-7E46-A3A0-B6D95A60B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E85B5-3DE0-4742-E835-5F827CEAC35F}"/>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5" name="Footer Placeholder 4">
            <a:extLst>
              <a:ext uri="{FF2B5EF4-FFF2-40B4-BE49-F238E27FC236}">
                <a16:creationId xmlns:a16="http://schemas.microsoft.com/office/drawing/2014/main" id="{F1103660-9041-29AB-0D64-7CDE31F20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D8C69-0272-E388-3EB9-FCF2E3E9754D}"/>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42084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1CD4D-0601-3181-704C-87F96FA4A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D7F8EC-F69E-36B4-7F90-9DD5C3B40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3E7F9-4094-FB39-D6D6-D64D42312355}"/>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5" name="Footer Placeholder 4">
            <a:extLst>
              <a:ext uri="{FF2B5EF4-FFF2-40B4-BE49-F238E27FC236}">
                <a16:creationId xmlns:a16="http://schemas.microsoft.com/office/drawing/2014/main" id="{C3C83D16-91ED-6903-1896-568E62C53A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9EAF7-B0E0-9E32-EA49-3C04EA0CB106}"/>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61170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83BB-BD53-1AF1-9D00-233A07075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56A7E2-7F46-560F-C515-ED605E0382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F4B00-4125-B03F-4FF1-81826BFA1F8E}"/>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5" name="Footer Placeholder 4">
            <a:extLst>
              <a:ext uri="{FF2B5EF4-FFF2-40B4-BE49-F238E27FC236}">
                <a16:creationId xmlns:a16="http://schemas.microsoft.com/office/drawing/2014/main" id="{B716F304-D19B-36A1-5CE0-FE3B7B9A50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6B06E-6BF1-0185-84E9-30ED7097FDCC}"/>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6697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0AE0-75BE-1105-4D0F-AE57D70CC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1010E5-6337-4E0B-39B5-4B7E71357E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07D534-28AA-3A63-4367-F609289A3648}"/>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5" name="Footer Placeholder 4">
            <a:extLst>
              <a:ext uri="{FF2B5EF4-FFF2-40B4-BE49-F238E27FC236}">
                <a16:creationId xmlns:a16="http://schemas.microsoft.com/office/drawing/2014/main" id="{83D6A0E0-AF14-9249-E705-5AC693141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1DA7E-C592-67F3-BCD8-4E185D469819}"/>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917878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67A-4D0C-919B-57BF-6D27D4274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7FAB9-8159-0325-9E24-5994537ABF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645B3F-7FCD-EC36-B667-03DF4F85E8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5CE56B-E23E-6C6B-35F1-188CE20DEBA1}"/>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6" name="Footer Placeholder 5">
            <a:extLst>
              <a:ext uri="{FF2B5EF4-FFF2-40B4-BE49-F238E27FC236}">
                <a16:creationId xmlns:a16="http://schemas.microsoft.com/office/drawing/2014/main" id="{11A1769F-183B-A081-A4CB-C386C28E0F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65927F-C506-52EF-5F09-16EB04FD0744}"/>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957916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F7D3-EF77-98C4-DFAB-C23B40DCDF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078B6-BEA1-89CC-375B-3559DA8D2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13C84-6C4B-D7F6-3D15-7B6E7F96F2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212874-6156-3C24-9362-02585C100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E043FF-8B84-F7C9-F5F1-09F696A7CA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20D9D8-217D-A050-FED1-9F1F653CF1D9}"/>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8" name="Footer Placeholder 7">
            <a:extLst>
              <a:ext uri="{FF2B5EF4-FFF2-40B4-BE49-F238E27FC236}">
                <a16:creationId xmlns:a16="http://schemas.microsoft.com/office/drawing/2014/main" id="{3F7007CD-988D-51C3-F5CA-39F59AF41A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3D6073-E857-E112-939B-611C0C068EE3}"/>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81393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04C1-33AB-D36C-77E1-C15BA5EA3C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874639-E4BC-19B9-B94A-BCC094B8A53A}"/>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4" name="Footer Placeholder 3">
            <a:extLst>
              <a:ext uri="{FF2B5EF4-FFF2-40B4-BE49-F238E27FC236}">
                <a16:creationId xmlns:a16="http://schemas.microsoft.com/office/drawing/2014/main" id="{66D75C4D-2FB9-0289-63EB-9E9E2CB764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1F2523-F995-1D03-A70C-8A33D195AA89}"/>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7165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E2C20-CB4F-B4B1-0ADD-CB3BDBDE7C6C}"/>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3" name="Footer Placeholder 2">
            <a:extLst>
              <a:ext uri="{FF2B5EF4-FFF2-40B4-BE49-F238E27FC236}">
                <a16:creationId xmlns:a16="http://schemas.microsoft.com/office/drawing/2014/main" id="{29AD3EDA-4A56-2320-7902-A1881936F6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439441-AC97-C0E4-671A-D8AFFE8ADDBC}"/>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65056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5212-F4F4-DF36-01C5-F0EB864143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FFDD6D-041C-FA8C-0136-C846B9D65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118BA3-1E59-6213-45B4-35C4450E2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2581D-32E7-9B3D-E037-4D3CB3CA58BB}"/>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6" name="Footer Placeholder 5">
            <a:extLst>
              <a:ext uri="{FF2B5EF4-FFF2-40B4-BE49-F238E27FC236}">
                <a16:creationId xmlns:a16="http://schemas.microsoft.com/office/drawing/2014/main" id="{681E46CC-651D-FB5B-FFD8-18FB764A42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ECB5ED-4611-C813-E881-8C988099FFEA}"/>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127459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949F-0688-A9F1-7076-4846CD687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666898-90C6-266B-61F3-BE1D345F1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15CB67-D3B2-7976-2F54-6234224FB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704DD-37D4-C242-975A-83262DB956D3}"/>
              </a:ext>
            </a:extLst>
          </p:cNvPr>
          <p:cNvSpPr>
            <a:spLocks noGrp="1"/>
          </p:cNvSpPr>
          <p:nvPr>
            <p:ph type="dt" sz="half" idx="10"/>
          </p:nvPr>
        </p:nvSpPr>
        <p:spPr/>
        <p:txBody>
          <a:bodyPr/>
          <a:lstStyle/>
          <a:p>
            <a:fld id="{9A7C92CB-C3E6-4636-96AB-4F5F670627F2}" type="datetimeFigureOut">
              <a:rPr lang="en-IN" smtClean="0"/>
              <a:t>28-09-2022</a:t>
            </a:fld>
            <a:endParaRPr lang="en-IN"/>
          </a:p>
        </p:txBody>
      </p:sp>
      <p:sp>
        <p:nvSpPr>
          <p:cNvPr id="6" name="Footer Placeholder 5">
            <a:extLst>
              <a:ext uri="{FF2B5EF4-FFF2-40B4-BE49-F238E27FC236}">
                <a16:creationId xmlns:a16="http://schemas.microsoft.com/office/drawing/2014/main" id="{B0B71C24-8021-B247-C2D9-2B46D4077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28B2DA-68A6-3D28-9953-ACFF9625D6E5}"/>
              </a:ext>
            </a:extLst>
          </p:cNvPr>
          <p:cNvSpPr>
            <a:spLocks noGrp="1"/>
          </p:cNvSpPr>
          <p:nvPr>
            <p:ph type="sldNum" sz="quarter" idx="12"/>
          </p:nvPr>
        </p:nvSpPr>
        <p:spPr/>
        <p:txBody>
          <a:bodyPr/>
          <a:lstStyle/>
          <a:p>
            <a:fld id="{6CEBCD56-B9D2-428F-9B5F-2DC4D21B4397}" type="slidenum">
              <a:rPr lang="en-IN" smtClean="0"/>
              <a:t>‹#›</a:t>
            </a:fld>
            <a:endParaRPr lang="en-IN"/>
          </a:p>
        </p:txBody>
      </p:sp>
    </p:spTree>
    <p:extLst>
      <p:ext uri="{BB962C8B-B14F-4D97-AF65-F5344CB8AC3E}">
        <p14:creationId xmlns:p14="http://schemas.microsoft.com/office/powerpoint/2010/main" val="230397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0DD0B-C5B9-E1AC-DE5B-FE8DCF49E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ED8858-19EF-31FC-90A0-BC6589C49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737DB7-566C-5E18-E16B-09C160170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C92CB-C3E6-4636-96AB-4F5F670627F2}" type="datetimeFigureOut">
              <a:rPr lang="en-IN" smtClean="0"/>
              <a:t>28-09-2022</a:t>
            </a:fld>
            <a:endParaRPr lang="en-IN"/>
          </a:p>
        </p:txBody>
      </p:sp>
      <p:sp>
        <p:nvSpPr>
          <p:cNvPr id="5" name="Footer Placeholder 4">
            <a:extLst>
              <a:ext uri="{FF2B5EF4-FFF2-40B4-BE49-F238E27FC236}">
                <a16:creationId xmlns:a16="http://schemas.microsoft.com/office/drawing/2014/main" id="{2DFAF1A8-9C66-CABF-DD0F-FD322914B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57663F-3756-BEB5-BB6A-DDAD015A3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BCD56-B9D2-428F-9B5F-2DC4D21B4397}" type="slidenum">
              <a:rPr lang="en-IN" smtClean="0"/>
              <a:t>‹#›</a:t>
            </a:fld>
            <a:endParaRPr lang="en-IN"/>
          </a:p>
        </p:txBody>
      </p:sp>
    </p:spTree>
    <p:extLst>
      <p:ext uri="{BB962C8B-B14F-4D97-AF65-F5344CB8AC3E}">
        <p14:creationId xmlns:p14="http://schemas.microsoft.com/office/powerpoint/2010/main" val="374340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thinkmarkets.com/en/learn-to-trade/advanced/fibonacci-rati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hinkmarkets.com/en/learn-to-trade/intermediate/stop-losses-and-take-profi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A9FB-23D5-342B-4449-CBC98976F9F1}"/>
              </a:ext>
            </a:extLst>
          </p:cNvPr>
          <p:cNvSpPr>
            <a:spLocks noGrp="1"/>
          </p:cNvSpPr>
          <p:nvPr>
            <p:ph type="title"/>
          </p:nvPr>
        </p:nvSpPr>
        <p:spPr>
          <a:xfrm>
            <a:off x="838200" y="302779"/>
            <a:ext cx="10515600" cy="1325563"/>
          </a:xfrm>
        </p:spPr>
        <p:txBody>
          <a:bodyPr/>
          <a:lstStyle/>
          <a:p>
            <a:r>
              <a:rPr lang="en-IN" dirty="0"/>
              <a:t>The Bear Flag Candlestick Pattern</a:t>
            </a:r>
          </a:p>
        </p:txBody>
      </p:sp>
      <p:sp>
        <p:nvSpPr>
          <p:cNvPr id="3" name="Content Placeholder 2">
            <a:extLst>
              <a:ext uri="{FF2B5EF4-FFF2-40B4-BE49-F238E27FC236}">
                <a16:creationId xmlns:a16="http://schemas.microsoft.com/office/drawing/2014/main" id="{CFB2B7B0-74FA-EFA2-6792-C2AA7699D5D3}"/>
              </a:ext>
            </a:extLst>
          </p:cNvPr>
          <p:cNvSpPr>
            <a:spLocks noGrp="1"/>
          </p:cNvSpPr>
          <p:nvPr>
            <p:ph idx="1"/>
          </p:nvPr>
        </p:nvSpPr>
        <p:spPr/>
        <p:txBody>
          <a:bodyPr/>
          <a:lstStyle/>
          <a:p>
            <a:r>
              <a:rPr lang="en-US" b="0" i="0" dirty="0">
                <a:solidFill>
                  <a:srgbClr val="333333"/>
                </a:solidFill>
                <a:effectLst/>
                <a:latin typeface="Helvetica" panose="020B0604020202020204" pitchFamily="34" charset="0"/>
              </a:rPr>
              <a:t>The </a:t>
            </a:r>
            <a:r>
              <a:rPr lang="en-US" b="1" i="0" dirty="0">
                <a:solidFill>
                  <a:srgbClr val="333333"/>
                </a:solidFill>
                <a:effectLst/>
                <a:latin typeface="Helvetica" panose="020B0604020202020204" pitchFamily="34" charset="0"/>
              </a:rPr>
              <a:t>bearish flag</a:t>
            </a:r>
            <a:r>
              <a:rPr lang="en-US" b="0" i="0" dirty="0">
                <a:solidFill>
                  <a:srgbClr val="333333"/>
                </a:solidFill>
                <a:effectLst/>
                <a:latin typeface="Helvetica" panose="020B0604020202020204" pitchFamily="34" charset="0"/>
              </a:rPr>
              <a:t> is a candlestick chart pattern that signals the extension of the downtrend once the temporary pause is finished. As a continuation pattern, the bear flag helps sellers to push the price action further lower. </a:t>
            </a:r>
            <a:br>
              <a:rPr lang="en-US" dirty="0"/>
            </a:br>
            <a:br>
              <a:rPr lang="en-US" dirty="0"/>
            </a:br>
            <a:r>
              <a:rPr lang="en-US" b="0" i="0" dirty="0">
                <a:solidFill>
                  <a:srgbClr val="333333"/>
                </a:solidFill>
                <a:effectLst/>
                <a:latin typeface="Helvetica" panose="020B0604020202020204" pitchFamily="34" charset="0"/>
              </a:rPr>
              <a:t>After a strong downtrend, the price action consolidates within the two parallel trend lines in the opposite direction of the downtrend. Once the supporting trend line gets broken, the bear flag pattern is activated as the price action continues trading lower. </a:t>
            </a:r>
            <a:endParaRPr lang="en-IN" dirty="0"/>
          </a:p>
        </p:txBody>
      </p:sp>
    </p:spTree>
    <p:extLst>
      <p:ext uri="{BB962C8B-B14F-4D97-AF65-F5344CB8AC3E}">
        <p14:creationId xmlns:p14="http://schemas.microsoft.com/office/powerpoint/2010/main" val="273181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417D35-AA4B-3F5B-9104-8E179B004031}"/>
              </a:ext>
            </a:extLst>
          </p:cNvPr>
          <p:cNvSpPr>
            <a:spLocks noGrp="1"/>
          </p:cNvSpPr>
          <p:nvPr>
            <p:ph idx="1"/>
          </p:nvPr>
        </p:nvSpPr>
        <p:spPr>
          <a:xfrm>
            <a:off x="-1" y="0"/>
            <a:ext cx="12011891" cy="2743200"/>
          </a:xfrm>
        </p:spPr>
        <p:txBody>
          <a:bodyPr>
            <a:normAutofit fontScale="92500" lnSpcReduction="20000"/>
          </a:bodyPr>
          <a:lstStyle/>
          <a:p>
            <a:r>
              <a:rPr lang="en-US" b="0" i="0" dirty="0">
                <a:solidFill>
                  <a:srgbClr val="333333"/>
                </a:solidFill>
                <a:effectLst/>
                <a:latin typeface="Helvetica" panose="020B0604020202020204" pitchFamily="34" charset="0"/>
              </a:rPr>
              <a:t>Once the new low is in place, the price action starts to rebound higher as the sellers take a breather. This consolidation takes place within a parallel channel, unlike in the bearish pennant where the consolidation is formatted in a wedge or a triangle. </a:t>
            </a:r>
            <a:br>
              <a:rPr lang="en-US" dirty="0"/>
            </a:br>
            <a:br>
              <a:rPr lang="en-US" dirty="0"/>
            </a:br>
            <a:r>
              <a:rPr lang="en-US" b="0" i="0" dirty="0">
                <a:solidFill>
                  <a:srgbClr val="333333"/>
                </a:solidFill>
                <a:effectLst/>
                <a:latin typeface="Helvetica" panose="020B0604020202020204" pitchFamily="34" charset="0"/>
              </a:rPr>
              <a:t>The buyers use the consolidation to try and weaken the momentum of the sellers, who are in control of the price action. On the other hand, the bears take a step back to consolidate the most recent gains and prepare for another push lower. </a:t>
            </a:r>
            <a:endParaRPr lang="en-IN" dirty="0"/>
          </a:p>
        </p:txBody>
      </p:sp>
      <p:pic>
        <p:nvPicPr>
          <p:cNvPr id="5" name="Picture 4">
            <a:extLst>
              <a:ext uri="{FF2B5EF4-FFF2-40B4-BE49-F238E27FC236}">
                <a16:creationId xmlns:a16="http://schemas.microsoft.com/office/drawing/2014/main" id="{3B1A712E-F1E2-C9D5-99A5-520987DDF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17" y="2358738"/>
            <a:ext cx="8546955" cy="4108305"/>
          </a:xfrm>
          <a:prstGeom prst="rect">
            <a:avLst/>
          </a:prstGeom>
        </p:spPr>
      </p:pic>
    </p:spTree>
    <p:extLst>
      <p:ext uri="{BB962C8B-B14F-4D97-AF65-F5344CB8AC3E}">
        <p14:creationId xmlns:p14="http://schemas.microsoft.com/office/powerpoint/2010/main" val="162946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35B4E-E3C3-ECF5-80F5-23D61CC2BB91}"/>
              </a:ext>
            </a:extLst>
          </p:cNvPr>
          <p:cNvSpPr>
            <a:spLocks noGrp="1"/>
          </p:cNvSpPr>
          <p:nvPr>
            <p:ph idx="1"/>
          </p:nvPr>
        </p:nvSpPr>
        <p:spPr>
          <a:xfrm>
            <a:off x="79664" y="-1"/>
            <a:ext cx="11963400" cy="6733309"/>
          </a:xfrm>
        </p:spPr>
        <p:txBody>
          <a:bodyPr>
            <a:normAutofit/>
          </a:bodyPr>
          <a:lstStyle/>
          <a:p>
            <a:r>
              <a:rPr lang="en-US" b="0" i="0" dirty="0">
                <a:solidFill>
                  <a:srgbClr val="333333"/>
                </a:solidFill>
                <a:effectLst/>
                <a:latin typeface="Helvetica" panose="020B0604020202020204" pitchFamily="34" charset="0"/>
              </a:rPr>
              <a:t>This consolidation phase shouldn’t extend too high. Depending on the strength of a downtrend, the rebound may be sharper or milder. In general, the rebound shouldn’t extend above the 50% Fibonacci retracement of the flagpole. </a:t>
            </a:r>
          </a:p>
          <a:p>
            <a:endParaRPr lang="en-US" dirty="0">
              <a:solidFill>
                <a:srgbClr val="333333"/>
              </a:solidFill>
              <a:latin typeface="Helvetica" panose="020B0604020202020204" pitchFamily="34" charset="0"/>
            </a:endParaRPr>
          </a:p>
          <a:p>
            <a:pPr algn="l"/>
            <a:r>
              <a:rPr lang="en-US" b="1" i="0" dirty="0">
                <a:solidFill>
                  <a:srgbClr val="333333"/>
                </a:solidFill>
                <a:effectLst/>
                <a:latin typeface="Helvetica" panose="020B0604020202020204" pitchFamily="34" charset="0"/>
              </a:rPr>
              <a:t>These three elements are integral for the bearish flag to occur:</a:t>
            </a:r>
          </a:p>
          <a:p>
            <a:pPr algn="l"/>
            <a:endParaRPr lang="en-US" b="0" i="0" dirty="0">
              <a:solidFill>
                <a:srgbClr val="333333"/>
              </a:solidFill>
              <a:effectLst/>
              <a:latin typeface="Helvetica" panose="020B0604020202020204" pitchFamily="34" charset="0"/>
            </a:endParaRPr>
          </a:p>
          <a:p>
            <a:pPr algn="l">
              <a:buFont typeface="Arial" panose="020B0604020202020204" pitchFamily="34" charset="0"/>
              <a:buChar char="•"/>
            </a:pPr>
            <a:r>
              <a:rPr lang="en-US" b="1" i="0" dirty="0">
                <a:solidFill>
                  <a:srgbClr val="333333"/>
                </a:solidFill>
                <a:effectLst/>
                <a:latin typeface="Helvetica" panose="020B0604020202020204" pitchFamily="34" charset="0"/>
              </a:rPr>
              <a:t>The flagpole</a:t>
            </a:r>
            <a:r>
              <a:rPr lang="en-US" b="0" i="0" dirty="0">
                <a:solidFill>
                  <a:srgbClr val="333333"/>
                </a:solidFill>
                <a:effectLst/>
                <a:latin typeface="Helvetica" panose="020B0604020202020204" pitchFamily="34" charset="0"/>
              </a:rPr>
              <a:t> - the asset’s price must trade lower in a series of the higher highs and higher lows;</a:t>
            </a:r>
          </a:p>
          <a:p>
            <a:pPr algn="l">
              <a:buFont typeface="Arial" panose="020B0604020202020204" pitchFamily="34" charset="0"/>
              <a:buChar char="•"/>
            </a:pPr>
            <a:r>
              <a:rPr lang="en-US" b="1" i="0" dirty="0">
                <a:solidFill>
                  <a:srgbClr val="333333"/>
                </a:solidFill>
                <a:effectLst/>
                <a:latin typeface="Helvetica" panose="020B0604020202020204" pitchFamily="34" charset="0"/>
              </a:rPr>
              <a:t>Flag</a:t>
            </a:r>
            <a:r>
              <a:rPr lang="en-US" b="0" i="0" dirty="0">
                <a:solidFill>
                  <a:srgbClr val="333333"/>
                </a:solidFill>
                <a:effectLst/>
                <a:latin typeface="Helvetica" panose="020B0604020202020204" pitchFamily="34" charset="0"/>
              </a:rPr>
              <a:t> - a consolidation must take place between two parallel trend lines in an uptrend;</a:t>
            </a:r>
          </a:p>
          <a:p>
            <a:pPr algn="l">
              <a:buFont typeface="Arial" panose="020B0604020202020204" pitchFamily="34" charset="0"/>
              <a:buChar char="•"/>
            </a:pPr>
            <a:r>
              <a:rPr lang="en-US" b="1" i="0" dirty="0">
                <a:solidFill>
                  <a:srgbClr val="333333"/>
                </a:solidFill>
                <a:effectLst/>
                <a:latin typeface="Helvetica" panose="020B0604020202020204" pitchFamily="34" charset="0"/>
              </a:rPr>
              <a:t>A breakout</a:t>
            </a:r>
            <a:r>
              <a:rPr lang="en-US" b="0" i="0" dirty="0">
                <a:solidFill>
                  <a:srgbClr val="333333"/>
                </a:solidFill>
                <a:effectLst/>
                <a:latin typeface="Helvetica" panose="020B0604020202020204" pitchFamily="34" charset="0"/>
              </a:rPr>
              <a:t> - a break of the supporting trend line signals the activation of the pattern.</a:t>
            </a:r>
          </a:p>
          <a:p>
            <a:endParaRPr lang="en-IN" dirty="0"/>
          </a:p>
        </p:txBody>
      </p:sp>
    </p:spTree>
    <p:extLst>
      <p:ext uri="{BB962C8B-B14F-4D97-AF65-F5344CB8AC3E}">
        <p14:creationId xmlns:p14="http://schemas.microsoft.com/office/powerpoint/2010/main" val="291771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55689-9A87-D8E4-D861-BB43543CFC73}"/>
              </a:ext>
            </a:extLst>
          </p:cNvPr>
          <p:cNvSpPr>
            <a:spLocks noGrp="1"/>
          </p:cNvSpPr>
          <p:nvPr>
            <p:ph idx="1"/>
          </p:nvPr>
        </p:nvSpPr>
        <p:spPr>
          <a:xfrm>
            <a:off x="-76201" y="-1"/>
            <a:ext cx="12181609" cy="6774873"/>
          </a:xfrm>
        </p:spPr>
        <p:txBody>
          <a:bodyPr>
            <a:normAutofit/>
          </a:bodyPr>
          <a:lstStyle/>
          <a:p>
            <a:r>
              <a:rPr lang="en-US" b="0" i="0" dirty="0">
                <a:solidFill>
                  <a:srgbClr val="333333"/>
                </a:solidFill>
                <a:effectLst/>
                <a:latin typeface="Helvetica" panose="020B0604020202020204" pitchFamily="34" charset="0"/>
              </a:rPr>
              <a:t>More precisely, the flag will tell us whether the consolidation phase is over as the sellers increase their pressure. The breakout provides us with precisely defined levels to play with, as you will see in the example below.</a:t>
            </a:r>
          </a:p>
          <a:p>
            <a:endParaRPr lang="en-US" dirty="0">
              <a:solidFill>
                <a:srgbClr val="333333"/>
              </a:solidFill>
              <a:latin typeface="Helvetica" panose="020B0604020202020204" pitchFamily="34" charset="0"/>
            </a:endParaRPr>
          </a:p>
          <a:p>
            <a:r>
              <a:rPr lang="en-US" b="0" i="0" dirty="0">
                <a:solidFill>
                  <a:srgbClr val="333333"/>
                </a:solidFill>
                <a:effectLst/>
                <a:latin typeface="Helvetica" panose="020B0604020202020204" pitchFamily="34" charset="0"/>
              </a:rPr>
              <a:t>In general, the bear flag is considered to be a strong technical pattern. This is especially the case when the retracement ends at around 38.2%, creating a textbook bear flag pattern. Therefore, its greatest advantage is that it offers a very </a:t>
            </a:r>
            <a:r>
              <a:rPr lang="en-US" b="0" i="0" dirty="0" err="1">
                <a:solidFill>
                  <a:srgbClr val="333333"/>
                </a:solidFill>
                <a:effectLst/>
                <a:latin typeface="Helvetica" panose="020B0604020202020204" pitchFamily="34" charset="0"/>
              </a:rPr>
              <a:t>attractiverisk</a:t>
            </a:r>
            <a:r>
              <a:rPr lang="en-US" b="0" i="0" dirty="0">
                <a:solidFill>
                  <a:srgbClr val="333333"/>
                </a:solidFill>
                <a:effectLst/>
                <a:latin typeface="Helvetica" panose="020B0604020202020204" pitchFamily="34" charset="0"/>
              </a:rPr>
              <a:t>-reward ratio, as levels are clearly defined.</a:t>
            </a:r>
          </a:p>
          <a:p>
            <a:endParaRPr lang="en-US" dirty="0">
              <a:solidFill>
                <a:srgbClr val="333333"/>
              </a:solidFill>
              <a:latin typeface="Helvetica" panose="020B0604020202020204" pitchFamily="34" charset="0"/>
            </a:endParaRPr>
          </a:p>
          <a:p>
            <a:r>
              <a:rPr lang="en-US" b="0" i="0" dirty="0">
                <a:solidFill>
                  <a:srgbClr val="333333"/>
                </a:solidFill>
                <a:effectLst/>
                <a:latin typeface="Helvetica" panose="020B0604020202020204" pitchFamily="34" charset="0"/>
              </a:rPr>
              <a:t>Therefore, it's advised </a:t>
            </a:r>
            <a:r>
              <a:rPr lang="en-US" b="0" i="1" dirty="0">
                <a:solidFill>
                  <a:srgbClr val="333333"/>
                </a:solidFill>
                <a:effectLst/>
                <a:latin typeface="Helvetica" panose="020B0604020202020204" pitchFamily="34" charset="0"/>
              </a:rPr>
              <a:t>not to trade flags that have long and choppy consolidation phases</a:t>
            </a:r>
            <a:r>
              <a:rPr lang="en-US" b="0" i="0" dirty="0">
                <a:solidFill>
                  <a:srgbClr val="333333"/>
                </a:solidFill>
                <a:effectLst/>
                <a:latin typeface="Helvetica" panose="020B0604020202020204" pitchFamily="34" charset="0"/>
              </a:rPr>
              <a:t>, as well as those that extend higher than 50%.</a:t>
            </a:r>
            <a:endParaRPr lang="en-IN" dirty="0"/>
          </a:p>
        </p:txBody>
      </p:sp>
    </p:spTree>
    <p:extLst>
      <p:ext uri="{BB962C8B-B14F-4D97-AF65-F5344CB8AC3E}">
        <p14:creationId xmlns:p14="http://schemas.microsoft.com/office/powerpoint/2010/main" val="355302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99696-EDF3-9A26-A2BC-295F078A0295}"/>
              </a:ext>
            </a:extLst>
          </p:cNvPr>
          <p:cNvSpPr>
            <a:spLocks noGrp="1"/>
          </p:cNvSpPr>
          <p:nvPr>
            <p:ph idx="1"/>
          </p:nvPr>
        </p:nvSpPr>
        <p:spPr>
          <a:xfrm>
            <a:off x="90055" y="121516"/>
            <a:ext cx="11973790" cy="5598564"/>
          </a:xfrm>
        </p:spPr>
        <p:txBody>
          <a:bodyPr>
            <a:normAutofit/>
          </a:bodyPr>
          <a:lstStyle/>
          <a:p>
            <a:pPr algn="l"/>
            <a:r>
              <a:rPr lang="en-US" b="1" i="0" dirty="0">
                <a:solidFill>
                  <a:srgbClr val="1C282E"/>
                </a:solidFill>
                <a:effectLst/>
                <a:latin typeface="EncodeSansHeader"/>
              </a:rPr>
              <a:t>Spotting the Bear Flag Chart Pattern</a:t>
            </a:r>
          </a:p>
          <a:p>
            <a:pPr algn="l"/>
            <a:r>
              <a:rPr lang="en-US" b="0" i="0" dirty="0">
                <a:solidFill>
                  <a:srgbClr val="333333"/>
                </a:solidFill>
                <a:effectLst/>
                <a:latin typeface="Helvetica" panose="020B0604020202020204" pitchFamily="34" charset="0"/>
              </a:rPr>
              <a:t>As mentioned earlier, </a:t>
            </a:r>
            <a:r>
              <a:rPr lang="en-US" b="0" i="1" dirty="0">
                <a:solidFill>
                  <a:srgbClr val="333333"/>
                </a:solidFill>
                <a:effectLst/>
                <a:latin typeface="Helvetica" panose="020B0604020202020204" pitchFamily="34" charset="0"/>
              </a:rPr>
              <a:t>the bear flag is a bearish continuation pattern</a:t>
            </a:r>
            <a:r>
              <a:rPr lang="en-US" b="0" i="0" dirty="0">
                <a:solidFill>
                  <a:srgbClr val="333333"/>
                </a:solidFill>
                <a:effectLst/>
                <a:latin typeface="Helvetica" panose="020B0604020202020204" pitchFamily="34" charset="0"/>
              </a:rPr>
              <a:t>. The first step in identifying the bear flag is to look for a downtrend. Next, the rebound should take place within an ascending channel, while we monitor the degree of the correction. </a:t>
            </a:r>
          </a:p>
          <a:p>
            <a:pPr algn="l"/>
            <a:r>
              <a:rPr lang="en-US" b="0" i="0" dirty="0">
                <a:solidFill>
                  <a:srgbClr val="333333"/>
                </a:solidFill>
                <a:effectLst/>
                <a:latin typeface="Helvetica" panose="020B0604020202020204" pitchFamily="34" charset="0"/>
              </a:rPr>
              <a:t> </a:t>
            </a:r>
            <a:r>
              <a:rPr lang="en-US" b="1" i="0" dirty="0">
                <a:solidFill>
                  <a:srgbClr val="333333"/>
                </a:solidFill>
                <a:effectLst/>
                <a:latin typeface="Helvetica" panose="020B0604020202020204" pitchFamily="34" charset="0"/>
              </a:rPr>
              <a:t>EUR/USD</a:t>
            </a:r>
            <a:r>
              <a:rPr lang="en-US" b="0" i="0" dirty="0">
                <a:solidFill>
                  <a:srgbClr val="333333"/>
                </a:solidFill>
                <a:effectLst/>
                <a:latin typeface="Helvetica" panose="020B0604020202020204" pitchFamily="34" charset="0"/>
              </a:rPr>
              <a:t> has been moving lower in an aggressive downtrend before a mild rebound started, which was short-lived given the overall strength of the initial move lower. Still, the price action consolidated within the two parallel lines before the bears had retaken control.</a:t>
            </a:r>
          </a:p>
        </p:txBody>
      </p:sp>
    </p:spTree>
    <p:extLst>
      <p:ext uri="{BB962C8B-B14F-4D97-AF65-F5344CB8AC3E}">
        <p14:creationId xmlns:p14="http://schemas.microsoft.com/office/powerpoint/2010/main" val="28864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9D8D7-24C9-5567-2362-628317BA6055}"/>
              </a:ext>
            </a:extLst>
          </p:cNvPr>
          <p:cNvSpPr>
            <a:spLocks noGrp="1"/>
          </p:cNvSpPr>
          <p:nvPr>
            <p:ph idx="1"/>
          </p:nvPr>
        </p:nvSpPr>
        <p:spPr>
          <a:xfrm>
            <a:off x="177800" y="5158105"/>
            <a:ext cx="10515600" cy="4351338"/>
          </a:xfrm>
        </p:spPr>
        <p:txBody>
          <a:bodyPr/>
          <a:lstStyle/>
          <a:p>
            <a:r>
              <a:rPr lang="en-US" b="0" i="0" dirty="0">
                <a:solidFill>
                  <a:srgbClr val="333333"/>
                </a:solidFill>
                <a:effectLst/>
                <a:latin typeface="Helvetica" panose="020B0604020202020204" pitchFamily="34" charset="0"/>
              </a:rPr>
              <a:t>In this case, the rebound didn’t even manage to extend to the first </a:t>
            </a:r>
            <a:r>
              <a:rPr lang="en-US" b="0" i="0" u="sng" dirty="0">
                <a:solidFill>
                  <a:srgbClr val="333333"/>
                </a:solidFill>
                <a:effectLst/>
                <a:latin typeface="Helvetica" panose="020B0604020202020204" pitchFamily="34" charset="0"/>
                <a:hlinkClick r:id="rId2"/>
              </a:rPr>
              <a:t>Fibonacci retracement</a:t>
            </a:r>
            <a:r>
              <a:rPr lang="en-US" b="0" i="0" dirty="0">
                <a:solidFill>
                  <a:srgbClr val="333333"/>
                </a:solidFill>
                <a:effectLst/>
                <a:latin typeface="Helvetica" panose="020B0604020202020204" pitchFamily="34" charset="0"/>
              </a:rPr>
              <a:t> level of 23.6% before the sellers were successful in pushing the action lower. Hence, the overall downtrend usually dictates the power and pace of a rebound.</a:t>
            </a:r>
          </a:p>
          <a:p>
            <a:endParaRPr lang="en-IN" dirty="0"/>
          </a:p>
        </p:txBody>
      </p:sp>
      <p:pic>
        <p:nvPicPr>
          <p:cNvPr id="6" name="Picture 5">
            <a:extLst>
              <a:ext uri="{FF2B5EF4-FFF2-40B4-BE49-F238E27FC236}">
                <a16:creationId xmlns:a16="http://schemas.microsoft.com/office/drawing/2014/main" id="{2D164D5B-F8DE-9139-BCEE-3653B71D6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720" y="0"/>
            <a:ext cx="10119360" cy="5167198"/>
          </a:xfrm>
          <a:prstGeom prst="rect">
            <a:avLst/>
          </a:prstGeom>
        </p:spPr>
      </p:pic>
    </p:spTree>
    <p:extLst>
      <p:ext uri="{BB962C8B-B14F-4D97-AF65-F5344CB8AC3E}">
        <p14:creationId xmlns:p14="http://schemas.microsoft.com/office/powerpoint/2010/main" val="236974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4ED9EC1-104F-3971-1726-905F19C1A71A}"/>
              </a:ext>
            </a:extLst>
          </p:cNvPr>
          <p:cNvSpPr>
            <a:spLocks noGrp="1"/>
          </p:cNvSpPr>
          <p:nvPr>
            <p:ph idx="1"/>
          </p:nvPr>
        </p:nvSpPr>
        <p:spPr>
          <a:xfrm>
            <a:off x="127000" y="98424"/>
            <a:ext cx="9504680" cy="6607175"/>
          </a:xfrm>
        </p:spPr>
        <p:txBody>
          <a:bodyPr/>
          <a:lstStyle/>
          <a:p>
            <a:r>
              <a:rPr lang="en-US" b="0" i="0" dirty="0">
                <a:solidFill>
                  <a:srgbClr val="333333"/>
                </a:solidFill>
                <a:effectLst/>
                <a:latin typeface="Helvetica" panose="020B0604020202020204" pitchFamily="34" charset="0"/>
              </a:rPr>
              <a:t>In our example, we are presented with both standard entry options after the breakout occurs. The first option results in the opening of a trade </a:t>
            </a:r>
            <a:r>
              <a:rPr lang="en-US" b="1" i="0" dirty="0">
                <a:solidFill>
                  <a:srgbClr val="333333"/>
                </a:solidFill>
                <a:effectLst/>
                <a:latin typeface="Helvetica" panose="020B0604020202020204" pitchFamily="34" charset="0"/>
              </a:rPr>
              <a:t>as soon as the breakout candle closes below the flag</a:t>
            </a:r>
            <a:r>
              <a:rPr lang="en-US" b="0" i="0" dirty="0">
                <a:solidFill>
                  <a:srgbClr val="333333"/>
                </a:solidFill>
                <a:effectLst/>
                <a:latin typeface="Helvetica" panose="020B0604020202020204" pitchFamily="34" charset="0"/>
              </a:rPr>
              <a:t>. </a:t>
            </a:r>
            <a:br>
              <a:rPr lang="en-US" dirty="0"/>
            </a:br>
            <a:br>
              <a:rPr lang="en-US" dirty="0"/>
            </a:br>
            <a:endParaRPr lang="en-IN" dirty="0"/>
          </a:p>
        </p:txBody>
      </p:sp>
      <p:pic>
        <p:nvPicPr>
          <p:cNvPr id="8" name="Picture 7">
            <a:extLst>
              <a:ext uri="{FF2B5EF4-FFF2-40B4-BE49-F238E27FC236}">
                <a16:creationId xmlns:a16="http://schemas.microsoft.com/office/drawing/2014/main" id="{9F0C934D-1608-C93C-1293-E05B9D51CAFF}"/>
              </a:ext>
            </a:extLst>
          </p:cNvPr>
          <p:cNvPicPr>
            <a:picLocks noChangeAspect="1"/>
          </p:cNvPicPr>
          <p:nvPr/>
        </p:nvPicPr>
        <p:blipFill>
          <a:blip r:embed="rId2"/>
          <a:stretch>
            <a:fillRect/>
          </a:stretch>
        </p:blipFill>
        <p:spPr>
          <a:xfrm>
            <a:off x="0" y="1688592"/>
            <a:ext cx="12192000" cy="5169408"/>
          </a:xfrm>
          <a:prstGeom prst="rect">
            <a:avLst/>
          </a:prstGeom>
        </p:spPr>
      </p:pic>
    </p:spTree>
    <p:extLst>
      <p:ext uri="{BB962C8B-B14F-4D97-AF65-F5344CB8AC3E}">
        <p14:creationId xmlns:p14="http://schemas.microsoft.com/office/powerpoint/2010/main" val="145850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F3768DD-0993-6705-7AAD-3A0C85055248}"/>
              </a:ext>
            </a:extLst>
          </p:cNvPr>
          <p:cNvSpPr>
            <a:spLocks noGrp="1"/>
          </p:cNvSpPr>
          <p:nvPr>
            <p:ph idx="1"/>
          </p:nvPr>
        </p:nvSpPr>
        <p:spPr>
          <a:xfrm>
            <a:off x="0" y="0"/>
            <a:ext cx="12192000" cy="5425440"/>
          </a:xfrm>
        </p:spPr>
        <p:txBody>
          <a:bodyPr>
            <a:normAutofit/>
          </a:bodyPr>
          <a:lstStyle/>
          <a:p>
            <a:r>
              <a:rPr lang="en-US" b="0" i="0" dirty="0">
                <a:solidFill>
                  <a:srgbClr val="333333"/>
                </a:solidFill>
                <a:effectLst/>
                <a:latin typeface="Helvetica" panose="020B0604020202020204" pitchFamily="34" charset="0"/>
              </a:rPr>
              <a:t>Just to make sure that we are in a trade, we choose option no.1. Hence, a sell trade is entered after the breakout candle closed comfortably below the lower trend line. The </a:t>
            </a:r>
            <a:r>
              <a:rPr lang="en-US" b="0" i="0" u="sng" dirty="0">
                <a:solidFill>
                  <a:srgbClr val="333333"/>
                </a:solidFill>
                <a:effectLst/>
                <a:latin typeface="Helvetica" panose="020B0604020202020204" pitchFamily="34" charset="0"/>
                <a:hlinkClick r:id="rId2"/>
              </a:rPr>
              <a:t>stop loss</a:t>
            </a:r>
            <a:r>
              <a:rPr lang="en-US" b="0" i="0" dirty="0">
                <a:solidFill>
                  <a:srgbClr val="333333"/>
                </a:solidFill>
                <a:effectLst/>
                <a:latin typeface="Helvetica" panose="020B0604020202020204" pitchFamily="34" charset="0"/>
              </a:rPr>
              <a:t> is around 20 pips higher from the entry and within the channel territory. As with the bull flag, a clean move to the inside of the flag invalidates the bear flag pattern. </a:t>
            </a:r>
            <a:br>
              <a:rPr lang="en-US" dirty="0"/>
            </a:br>
            <a:br>
              <a:rPr lang="en-US" dirty="0"/>
            </a:br>
            <a:r>
              <a:rPr lang="en-US" b="0" i="0" dirty="0">
                <a:solidFill>
                  <a:srgbClr val="333333"/>
                </a:solidFill>
                <a:effectLst/>
                <a:latin typeface="Helvetica" panose="020B0604020202020204" pitchFamily="34" charset="0"/>
              </a:rPr>
              <a:t>The take profit level is calculated by measuring the distance of the flagpole. The trend line is then copy-pasted, starting from the point where the breakout occurred, with the ending point </a:t>
            </a:r>
            <a:r>
              <a:rPr lang="en-US" b="0" i="0" dirty="0" err="1">
                <a:solidFill>
                  <a:srgbClr val="333333"/>
                </a:solidFill>
                <a:effectLst/>
                <a:latin typeface="Helvetica" panose="020B0604020202020204" pitchFamily="34" charset="0"/>
              </a:rPr>
              <a:t>signalling</a:t>
            </a:r>
            <a:r>
              <a:rPr lang="en-US" b="0" i="0" dirty="0">
                <a:solidFill>
                  <a:srgbClr val="333333"/>
                </a:solidFill>
                <a:effectLst/>
                <a:latin typeface="Helvetica" panose="020B0604020202020204" pitchFamily="34" charset="0"/>
              </a:rPr>
              <a:t> a level where we should consider booking our profits, if the opportunity arises. </a:t>
            </a:r>
            <a:br>
              <a:rPr lang="en-US" dirty="0"/>
            </a:br>
            <a:endParaRPr lang="en-IN" dirty="0"/>
          </a:p>
        </p:txBody>
      </p:sp>
    </p:spTree>
    <p:extLst>
      <p:ext uri="{BB962C8B-B14F-4D97-AF65-F5344CB8AC3E}">
        <p14:creationId xmlns:p14="http://schemas.microsoft.com/office/powerpoint/2010/main" val="95116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A3286E-3E10-58CB-199C-7C366DDAF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09" y="3470"/>
            <a:ext cx="11761534" cy="6854530"/>
          </a:xfrm>
          <a:prstGeom prst="rect">
            <a:avLst/>
          </a:prstGeom>
        </p:spPr>
      </p:pic>
    </p:spTree>
    <p:extLst>
      <p:ext uri="{BB962C8B-B14F-4D97-AF65-F5344CB8AC3E}">
        <p14:creationId xmlns:p14="http://schemas.microsoft.com/office/powerpoint/2010/main" val="194325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737</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EncodeSansHeader</vt:lpstr>
      <vt:lpstr>Helvetica</vt:lpstr>
      <vt:lpstr>Office Theme</vt:lpstr>
      <vt:lpstr>The Bear Flag Candlestick Pattern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Bear Flag Candlestick Pattern</dc:title>
  <dc:creator>rohit gosavi</dc:creator>
  <cp:lastModifiedBy>rohit gosavi</cp:lastModifiedBy>
  <cp:revision>1</cp:revision>
  <dcterms:created xsi:type="dcterms:W3CDTF">2022-09-28T07:48:12Z</dcterms:created>
  <dcterms:modified xsi:type="dcterms:W3CDTF">2022-09-28T08:44:23Z</dcterms:modified>
</cp:coreProperties>
</file>