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 id="2147483874" r:id="rId2"/>
    <p:sldMasterId id="2147483914" r:id="rId3"/>
  </p:sldMasterIdLst>
  <p:notesMasterIdLst>
    <p:notesMasterId r:id="rId55"/>
  </p:notesMasterIdLst>
  <p:handoutMasterIdLst>
    <p:handoutMasterId r:id="rId56"/>
  </p:handoutMasterIdLst>
  <p:sldIdLst>
    <p:sldId id="274" r:id="rId4"/>
    <p:sldId id="276" r:id="rId5"/>
    <p:sldId id="277" r:id="rId6"/>
    <p:sldId id="267" r:id="rId7"/>
    <p:sldId id="278" r:id="rId8"/>
    <p:sldId id="279" r:id="rId9"/>
    <p:sldId id="280" r:id="rId10"/>
    <p:sldId id="281" r:id="rId11"/>
    <p:sldId id="282" r:id="rId12"/>
    <p:sldId id="268" r:id="rId13"/>
    <p:sldId id="269" r:id="rId14"/>
    <p:sldId id="283" r:id="rId15"/>
    <p:sldId id="284" r:id="rId16"/>
    <p:sldId id="275" r:id="rId17"/>
    <p:sldId id="286" r:id="rId18"/>
    <p:sldId id="287" r:id="rId19"/>
    <p:sldId id="258" r:id="rId20"/>
    <p:sldId id="261"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1" r:id="rId44"/>
    <p:sldId id="312" r:id="rId45"/>
    <p:sldId id="313" r:id="rId46"/>
    <p:sldId id="314" r:id="rId47"/>
    <p:sldId id="315" r:id="rId48"/>
    <p:sldId id="316" r:id="rId49"/>
    <p:sldId id="310" r:id="rId50"/>
    <p:sldId id="318" r:id="rId51"/>
    <p:sldId id="319" r:id="rId52"/>
    <p:sldId id="320" r:id="rId53"/>
    <p:sldId id="262" r:id="rId5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A955"/>
    <a:srgbClr val="243E6D"/>
    <a:srgbClr val="FFDB69"/>
    <a:srgbClr val="967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1" d="100"/>
          <a:sy n="81" d="100"/>
        </p:scale>
        <p:origin x="754" y="6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11/10/2023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3603-2DBF-1F8E-263A-C54724F399A5}"/>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D312C6B7-9445-3FA6-C3FE-E81219EA4DAA}"/>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1E49D-168E-5A73-B961-1F6D27C97B13}"/>
              </a:ext>
            </a:extLst>
          </p:cNvPr>
          <p:cNvSpPr>
            <a:spLocks noGrp="1"/>
          </p:cNvSpPr>
          <p:nvPr>
            <p:ph type="dt" sz="half" idx="10"/>
          </p:nvPr>
        </p:nvSpPr>
        <p:spPr/>
        <p:txBody>
          <a:bodyPr/>
          <a:lstStyle/>
          <a:p>
            <a:fld id="{6AD6EE87-EBD5-4F12-A48A-63ACA297AC8F}" type="datetimeFigureOut">
              <a:rPr lang="en-US" smtClean="0"/>
              <a:t>11/10/2023</a:t>
            </a:fld>
            <a:endParaRPr lang="en-US" dirty="0"/>
          </a:p>
        </p:txBody>
      </p:sp>
      <p:sp>
        <p:nvSpPr>
          <p:cNvPr id="5" name="Footer Placeholder 4">
            <a:extLst>
              <a:ext uri="{FF2B5EF4-FFF2-40B4-BE49-F238E27FC236}">
                <a16:creationId xmlns:a16="http://schemas.microsoft.com/office/drawing/2014/main" id="{B4FDAE92-6D98-F235-EC30-82AD3FA388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1C59C7-5E54-1C84-6CF5-2A2478303F56}"/>
              </a:ext>
            </a:extLst>
          </p:cNvPr>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C2E0133C-E3C8-1840-85D3-65738C0373D6}"/>
              </a:ext>
            </a:extLst>
          </p:cNvPr>
          <p:cNvSpPr/>
          <p:nvPr userDrawn="1"/>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8" name="Group 7">
            <a:extLst>
              <a:ext uri="{FF2B5EF4-FFF2-40B4-BE49-F238E27FC236}">
                <a16:creationId xmlns:a16="http://schemas.microsoft.com/office/drawing/2014/main" id="{D32DA33A-50B0-84B1-9818-6212B822A2AE}"/>
              </a:ext>
            </a:extLst>
          </p:cNvPr>
          <p:cNvGrpSpPr/>
          <p:nvPr userDrawn="1"/>
        </p:nvGrpSpPr>
        <p:grpSpPr>
          <a:xfrm>
            <a:off x="-1604291" y="-3756"/>
            <a:ext cx="13793117" cy="6861756"/>
            <a:chOff x="-1604709" y="-3756"/>
            <a:chExt cx="13796710" cy="6861756"/>
          </a:xfrm>
        </p:grpSpPr>
        <p:grpSp>
          <p:nvGrpSpPr>
            <p:cNvPr id="9" name="Group 8">
              <a:extLst>
                <a:ext uri="{FF2B5EF4-FFF2-40B4-BE49-F238E27FC236}">
                  <a16:creationId xmlns:a16="http://schemas.microsoft.com/office/drawing/2014/main" id="{3B96272B-8722-72B8-880F-3A5F520B57A3}"/>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D4762E01-87F2-F795-53EF-66000BC20FDE}"/>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60472AAD-5255-B884-3C59-9CF71ACBB90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ight Triangle 17">
                <a:extLst>
                  <a:ext uri="{FF2B5EF4-FFF2-40B4-BE49-F238E27FC236}">
                    <a16:creationId xmlns:a16="http://schemas.microsoft.com/office/drawing/2014/main" id="{260E22EA-62EB-3B90-D6F2-F82BC715468D}"/>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9" name="Right Triangle 18">
                <a:extLst>
                  <a:ext uri="{FF2B5EF4-FFF2-40B4-BE49-F238E27FC236}">
                    <a16:creationId xmlns:a16="http://schemas.microsoft.com/office/drawing/2014/main" id="{E1C4D3F3-F5C0-7A35-B08B-AE71699C1964}"/>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Right Triangle 19">
                <a:extLst>
                  <a:ext uri="{FF2B5EF4-FFF2-40B4-BE49-F238E27FC236}">
                    <a16:creationId xmlns:a16="http://schemas.microsoft.com/office/drawing/2014/main" id="{4E5EEEC5-D350-1FD3-CCD2-1B3F9ECCBF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1" name="Freeform: Shape 20">
                <a:extLst>
                  <a:ext uri="{FF2B5EF4-FFF2-40B4-BE49-F238E27FC236}">
                    <a16:creationId xmlns:a16="http://schemas.microsoft.com/office/drawing/2014/main" id="{75BBD987-DD00-21B2-BD9C-B25AA7C646E2}"/>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0" name="Freeform: Shape 9">
              <a:extLst>
                <a:ext uri="{FF2B5EF4-FFF2-40B4-BE49-F238E27FC236}">
                  <a16:creationId xmlns:a16="http://schemas.microsoft.com/office/drawing/2014/main" id="{838F12CD-3E69-1BC0-9902-90E91E28D399}"/>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B33A14D8-6F12-7744-7A49-EE7F455200A6}"/>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2">
              <a:extLst>
                <a:ext uri="{FF2B5EF4-FFF2-40B4-BE49-F238E27FC236}">
                  <a16:creationId xmlns:a16="http://schemas.microsoft.com/office/drawing/2014/main" id="{53885B62-49B1-3E4A-FBC6-7E0952A198CA}"/>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F382A2C6-D11B-0EE1-1DA3-77F7645FDCB8}"/>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46C614D3-844B-594C-087C-F87A00F44FA2}"/>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2">
                <a:extLst>
                  <a:ext uri="{FF2B5EF4-FFF2-40B4-BE49-F238E27FC236}">
                    <a16:creationId xmlns:a16="http://schemas.microsoft.com/office/drawing/2014/main" id="{97EA5107-5B20-B845-1E16-17B5734614E2}"/>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spTree>
    <p:extLst>
      <p:ext uri="{BB962C8B-B14F-4D97-AF65-F5344CB8AC3E}">
        <p14:creationId xmlns:p14="http://schemas.microsoft.com/office/powerpoint/2010/main" val="426518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E85-37C9-42B3-0DD5-8E87D4D7A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AC130-5FE7-0EAD-41E7-7D4E05407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25074-627A-BFAA-721F-8F4C39E255D2}"/>
              </a:ext>
            </a:extLst>
          </p:cNvPr>
          <p:cNvSpPr>
            <a:spLocks noGrp="1"/>
          </p:cNvSpPr>
          <p:nvPr>
            <p:ph type="dt" sz="half" idx="10"/>
          </p:nvPr>
        </p:nvSpPr>
        <p:spPr/>
        <p:txBody>
          <a:bodyPr/>
          <a:lstStyle/>
          <a:p>
            <a:fld id="{4CD73815-2707-4475-8F1A-B873CB631BB4}" type="datetimeFigureOut">
              <a:rPr lang="en-US" smtClean="0"/>
              <a:t>11/10/2023</a:t>
            </a:fld>
            <a:endParaRPr lang="en-US" dirty="0"/>
          </a:p>
        </p:txBody>
      </p:sp>
      <p:sp>
        <p:nvSpPr>
          <p:cNvPr id="5" name="Footer Placeholder 4">
            <a:extLst>
              <a:ext uri="{FF2B5EF4-FFF2-40B4-BE49-F238E27FC236}">
                <a16:creationId xmlns:a16="http://schemas.microsoft.com/office/drawing/2014/main" id="{0F7B2A15-691D-AE31-349B-40B057E415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3F79D1-C682-17E3-6C8B-5AC0C1CC35A3}"/>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5820468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917E3-0FF5-6275-6021-097216A1B4A6}"/>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AC574-DB5E-73E5-F490-3ACFC1E8EF26}"/>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DA932-711D-65B3-929E-22BB357E6FB6}"/>
              </a:ext>
            </a:extLst>
          </p:cNvPr>
          <p:cNvSpPr>
            <a:spLocks noGrp="1"/>
          </p:cNvSpPr>
          <p:nvPr>
            <p:ph type="dt" sz="half" idx="10"/>
          </p:nvPr>
        </p:nvSpPr>
        <p:spPr/>
        <p:txBody>
          <a:bodyPr/>
          <a:lstStyle/>
          <a:p>
            <a:fld id="{2A4AFB99-0EAB-4182-AFF8-E214C82A68F6}" type="datetimeFigureOut">
              <a:rPr lang="en-US" smtClean="0"/>
              <a:t>11/10/2023</a:t>
            </a:fld>
            <a:endParaRPr lang="en-US" dirty="0"/>
          </a:p>
        </p:txBody>
      </p:sp>
      <p:sp>
        <p:nvSpPr>
          <p:cNvPr id="5" name="Footer Placeholder 4">
            <a:extLst>
              <a:ext uri="{FF2B5EF4-FFF2-40B4-BE49-F238E27FC236}">
                <a16:creationId xmlns:a16="http://schemas.microsoft.com/office/drawing/2014/main" id="{50BAE698-25B5-A0AD-9280-9C6567C3EE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6DCA03-7303-3E5B-5237-27757FF60E5A}"/>
              </a:ext>
            </a:extLst>
          </p:cNvPr>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8795212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384" y="1625386"/>
            <a:ext cx="671655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78647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88825"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1"/>
            <a:ext cx="12188825"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5228" y="-2625227"/>
            <a:ext cx="6862743" cy="12113198"/>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48663" y="-9822"/>
            <a:ext cx="6326154" cy="6345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5892" y="1405083"/>
            <a:ext cx="4406148" cy="529785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1079" y="1088097"/>
            <a:ext cx="5070859"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5492" y="5665981"/>
            <a:ext cx="877778" cy="1755099"/>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79509" y="5841410"/>
            <a:ext cx="2371730"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340" y="-917121"/>
            <a:ext cx="1532001" cy="1825987"/>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233" y="-497082"/>
            <a:ext cx="818398" cy="985905"/>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634" y="4754880"/>
            <a:ext cx="6801364"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531" lvl="0" indent="-228531"/>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1887" y="3886201"/>
            <a:ext cx="7779518" cy="859055"/>
          </a:xfrm>
        </p:spPr>
        <p:txBody>
          <a:bodyPr vert="horz" lIns="91440" tIns="45720" rIns="91440" bIns="45720" rtlCol="0" anchor="b">
            <a:normAutofit/>
          </a:bodyPr>
          <a:lstStyle>
            <a:lvl1pPr>
              <a:defRPr lang="en-GB" sz="5398"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294916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888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4125" y="-2471957"/>
            <a:ext cx="6862743" cy="11806658"/>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5229" y="-2625227"/>
            <a:ext cx="6862743" cy="12113198"/>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260" y="914400"/>
            <a:ext cx="1944408"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744" y="923306"/>
            <a:ext cx="1004853" cy="2859313"/>
          </a:xfrm>
          <a:prstGeom prst="rect">
            <a:avLst/>
          </a:prstGeom>
        </p:spPr>
        <p:txBody>
          <a:bodyPr vert="horz" lIns="91416" tIns="45708" rIns="91416" bIns="45708"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394"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260" y="3200401"/>
            <a:ext cx="7549091" cy="2859313"/>
          </a:xfrm>
        </p:spPr>
        <p:txBody>
          <a:bodyPr vert="horz" lIns="91440" tIns="45720" rIns="91440" bIns="45720" rtlCol="0" anchor="t">
            <a:normAutofit/>
          </a:bodyPr>
          <a:lstStyle>
            <a:lvl1pPr>
              <a:lnSpc>
                <a:spcPct val="100000"/>
              </a:lnSpc>
              <a:defRPr lang="en-GB" sz="3199"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5374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24660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333" y="1749570"/>
            <a:ext cx="9370159" cy="3358860"/>
          </a:xfrm>
        </p:spPr>
        <p:txBody>
          <a:bodyPr anchor="ctr">
            <a:normAutofit/>
          </a:bodyPr>
          <a:lstStyle>
            <a:lvl1pPr marL="0" indent="0" algn="ctr">
              <a:buNone/>
              <a:defRPr sz="5998">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1237842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250" y="1825625"/>
            <a:ext cx="11212314"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66252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385" y="1681163"/>
            <a:ext cx="5156444" cy="823912"/>
          </a:xfrm>
        </p:spPr>
        <p:txBody>
          <a:bodyPr anchor="t">
            <a:normAutofit/>
          </a:bodyPr>
          <a:lstStyle>
            <a:lvl1pPr marL="0" indent="0" algn="ctr">
              <a:buFont typeface="Arial" panose="020B0604020202020204" pitchFamily="34" charset="0"/>
              <a:buNone/>
              <a:defRPr sz="1999" b="1">
                <a:solidFill>
                  <a:schemeClr val="bg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499119" y="1681163"/>
            <a:ext cx="5156445" cy="823912"/>
          </a:xfrm>
        </p:spPr>
        <p:txBody>
          <a:bodyPr anchor="t">
            <a:normAutofit/>
          </a:bodyPr>
          <a:lstStyle>
            <a:lvl1pPr marL="0" indent="0" algn="ctr">
              <a:buFont typeface="Arial" panose="020B0604020202020204" pitchFamily="34" charset="0"/>
              <a:buNone/>
              <a:defRPr sz="1999" b="1">
                <a:solidFill>
                  <a:schemeClr val="bg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385" y="2505075"/>
            <a:ext cx="5156444" cy="3684588"/>
          </a:xfrm>
        </p:spPr>
        <p:txBody>
          <a:bodyPr>
            <a:normAutofit/>
          </a:bodyPr>
          <a:lstStyle>
            <a:lvl1pPr>
              <a:defRPr sz="1799">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3726" y="2505075"/>
            <a:ext cx="5181838" cy="3684588"/>
          </a:xfrm>
        </p:spPr>
        <p:txBody>
          <a:bodyPr>
            <a:normAutofit/>
          </a:bodyPr>
          <a:lstStyle>
            <a:lvl1pPr>
              <a:defRPr sz="1799">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76297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250" y="1517715"/>
            <a:ext cx="5183087" cy="4659248"/>
          </a:xfrm>
        </p:spPr>
        <p:txBody>
          <a:bodyPr>
            <a:normAutofit/>
          </a:bodyPr>
          <a:lstStyle>
            <a:lvl1pPr marL="457063" indent="-457063">
              <a:buFont typeface="Arial" panose="020B0604020202020204" pitchFamily="34" charset="0"/>
              <a:buChar char="•"/>
              <a:defRPr sz="1999">
                <a:solidFill>
                  <a:schemeClr val="bg1"/>
                </a:solidFill>
              </a:defRPr>
            </a:lvl1pPr>
            <a:lvl2pPr marL="799860" indent="-342797">
              <a:buFont typeface="Arial" panose="020B0604020202020204" pitchFamily="34" charset="0"/>
              <a:buChar char="•"/>
              <a:defRPr sz="1799">
                <a:solidFill>
                  <a:schemeClr val="bg1"/>
                </a:solidFill>
              </a:defRPr>
            </a:lvl2pPr>
            <a:lvl3pPr marL="1256923" indent="-342797">
              <a:buFont typeface="Arial" panose="020B0604020202020204" pitchFamily="34" charset="0"/>
              <a:buChar char="•"/>
              <a:defRPr sz="1600">
                <a:solidFill>
                  <a:schemeClr val="bg1"/>
                </a:solidFill>
              </a:defRPr>
            </a:lvl3pPr>
            <a:lvl4pPr marL="1656853" indent="-285664">
              <a:buFont typeface="Arial" panose="020B0604020202020204" pitchFamily="34" charset="0"/>
              <a:buChar char="•"/>
              <a:defRPr sz="1400">
                <a:solidFill>
                  <a:schemeClr val="bg1"/>
                </a:solidFill>
              </a:defRPr>
            </a:lvl4pPr>
            <a:lvl5pPr marL="2113916" indent="-285664">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2477" y="1517715"/>
            <a:ext cx="5183087" cy="4659248"/>
          </a:xfrm>
        </p:spPr>
        <p:txBody>
          <a:bodyPr>
            <a:normAutofit/>
          </a:bodyPr>
          <a:lstStyle>
            <a:lvl1pPr>
              <a:defRPr sz="1999">
                <a:solidFill>
                  <a:schemeClr val="bg1"/>
                </a:solidFill>
              </a:defRPr>
            </a:lvl1pPr>
            <a:lvl2pPr>
              <a:defRPr sz="1799">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1291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BF8F-3411-2514-212C-353ECAD9E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BEB8F-EEB9-C8A7-15FB-DD93FFDAC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3FB85-0D88-70D3-EB2F-5A45C63A680C}"/>
              </a:ext>
            </a:extLst>
          </p:cNvPr>
          <p:cNvSpPr>
            <a:spLocks noGrp="1"/>
          </p:cNvSpPr>
          <p:nvPr>
            <p:ph type="dt" sz="half" idx="10"/>
          </p:nvPr>
        </p:nvSpPr>
        <p:spPr/>
        <p:txBody>
          <a:bodyPr/>
          <a:lstStyle/>
          <a:p>
            <a:fld id="{A5D3794B-289A-4A80-97D7-111025398D45}" type="datetimeFigureOut">
              <a:rPr lang="en-US" smtClean="0"/>
              <a:t>11/10/2023</a:t>
            </a:fld>
            <a:endParaRPr lang="en-US" dirty="0"/>
          </a:p>
        </p:txBody>
      </p:sp>
      <p:sp>
        <p:nvSpPr>
          <p:cNvPr id="5" name="Footer Placeholder 4">
            <a:extLst>
              <a:ext uri="{FF2B5EF4-FFF2-40B4-BE49-F238E27FC236}">
                <a16:creationId xmlns:a16="http://schemas.microsoft.com/office/drawing/2014/main" id="{E4A70E98-7162-E996-2642-63B97A75E5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ED6493-517B-4F69-E802-167C013C02A1}"/>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EEC63F88-A886-2C4C-4C0D-15180D7149BB}"/>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879C5E09-826E-C8B5-B142-9CD216635159}"/>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9" name="Freeform: Shape 8">
            <a:extLst>
              <a:ext uri="{FF2B5EF4-FFF2-40B4-BE49-F238E27FC236}">
                <a16:creationId xmlns:a16="http://schemas.microsoft.com/office/drawing/2014/main" id="{DCDC10DE-A557-BFC4-CA7C-8046C1B546B7}"/>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A662C4E6-8DFB-DDA5-F277-00BD1C877283}"/>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CF193591-C708-AD74-EACC-318920DACD61}"/>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2" name="Group 11">
            <a:extLst>
              <a:ext uri="{FF2B5EF4-FFF2-40B4-BE49-F238E27FC236}">
                <a16:creationId xmlns:a16="http://schemas.microsoft.com/office/drawing/2014/main" id="{039EA804-B021-743E-08BF-FB3BDDB5D09D}"/>
              </a:ext>
            </a:extLst>
          </p:cNvPr>
          <p:cNvGrpSpPr/>
          <p:nvPr userDrawn="1"/>
        </p:nvGrpSpPr>
        <p:grpSpPr>
          <a:xfrm rot="16200000">
            <a:off x="499189" y="-322571"/>
            <a:ext cx="535531" cy="645141"/>
            <a:chOff x="10945855" y="7317026"/>
            <a:chExt cx="2483924" cy="2993104"/>
          </a:xfrm>
        </p:grpSpPr>
        <p:sp>
          <p:nvSpPr>
            <p:cNvPr id="13" name="Freeform: Shape 12">
              <a:extLst>
                <a:ext uri="{FF2B5EF4-FFF2-40B4-BE49-F238E27FC236}">
                  <a16:creationId xmlns:a16="http://schemas.microsoft.com/office/drawing/2014/main" id="{E1D6A075-1CAE-A801-6BDC-B546EF4D651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4" name="Freeform: Shape 13">
              <a:extLst>
                <a:ext uri="{FF2B5EF4-FFF2-40B4-BE49-F238E27FC236}">
                  <a16:creationId xmlns:a16="http://schemas.microsoft.com/office/drawing/2014/main" id="{0E6580FE-1A13-94C4-4887-8742D5BDB54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5" name="Group 14">
            <a:extLst>
              <a:ext uri="{FF2B5EF4-FFF2-40B4-BE49-F238E27FC236}">
                <a16:creationId xmlns:a16="http://schemas.microsoft.com/office/drawing/2014/main" id="{CA93CF08-635E-1025-1C65-57AE2BF087AC}"/>
              </a:ext>
            </a:extLst>
          </p:cNvPr>
          <p:cNvGrpSpPr/>
          <p:nvPr userDrawn="1"/>
        </p:nvGrpSpPr>
        <p:grpSpPr>
          <a:xfrm>
            <a:off x="-1" y="1357409"/>
            <a:ext cx="12188826" cy="4846320"/>
            <a:chOff x="-1" y="1357409"/>
            <a:chExt cx="12192001" cy="4917518"/>
          </a:xfrm>
        </p:grpSpPr>
        <p:sp>
          <p:nvSpPr>
            <p:cNvPr id="16" name="Rectangle: Single Corner Snipped 15">
              <a:extLst>
                <a:ext uri="{FF2B5EF4-FFF2-40B4-BE49-F238E27FC236}">
                  <a16:creationId xmlns:a16="http://schemas.microsoft.com/office/drawing/2014/main" id="{A34F5D50-F129-0BAA-E110-82BA8E618E2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7" name="Rectangle: Single Corner Snipped 16">
              <a:extLst>
                <a:ext uri="{FF2B5EF4-FFF2-40B4-BE49-F238E27FC236}">
                  <a16:creationId xmlns:a16="http://schemas.microsoft.com/office/drawing/2014/main" id="{2841BAA0-0FED-39A5-E1ED-94E7009D523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8" name="Freeform: Shape 17">
            <a:extLst>
              <a:ext uri="{FF2B5EF4-FFF2-40B4-BE49-F238E27FC236}">
                <a16:creationId xmlns:a16="http://schemas.microsoft.com/office/drawing/2014/main" id="{CEA0A7CB-F002-9065-6985-B7C1144DC13B}"/>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1064994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7958"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1391"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4825"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08259"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1691"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707"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140"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6574"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0008"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3440"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031"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5464"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28898"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2332"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5764"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397587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1953" y="4240093"/>
            <a:ext cx="3292448"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12188827"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3012" y="4240093"/>
            <a:ext cx="3292448"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4071" y="4240093"/>
            <a:ext cx="3292448"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2084028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1953" y="4240093"/>
            <a:ext cx="9399558"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12188827"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1525856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09017" y="1444650"/>
            <a:ext cx="7546547" cy="4579079"/>
          </a:xfrm>
        </p:spPr>
        <p:txBody>
          <a:bodyPr>
            <a:normAutofit/>
          </a:bodyPr>
          <a:lstStyle>
            <a:lvl1pPr marL="0" indent="0">
              <a:buNone/>
              <a:defRPr sz="23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251" y="1444650"/>
            <a:ext cx="3364187" cy="4579079"/>
          </a:xfrm>
        </p:spPr>
        <p:txBody>
          <a:bodyPr/>
          <a:lstStyle>
            <a:lvl1pPr marL="0" indent="0">
              <a:buFont typeface="Arial" panose="020B0604020202020204" pitchFamily="34" charset="0"/>
              <a:buNone/>
              <a:defRPr sz="1600">
                <a:solidFill>
                  <a:schemeClr val="bg1"/>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Click to edit Master text styles</a:t>
            </a:r>
          </a:p>
        </p:txBody>
      </p:sp>
    </p:spTree>
    <p:extLst>
      <p:ext uri="{BB962C8B-B14F-4D97-AF65-F5344CB8AC3E}">
        <p14:creationId xmlns:p14="http://schemas.microsoft.com/office/powerpoint/2010/main" val="2100348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251" y="1444650"/>
            <a:ext cx="3364187" cy="4579079"/>
          </a:xfrm>
        </p:spPr>
        <p:txBody>
          <a:bodyPr/>
          <a:lstStyle>
            <a:lvl1pPr marL="0" indent="0">
              <a:buFont typeface="Arial" panose="020B0604020202020204" pitchFamily="34" charset="0"/>
              <a:buNone/>
              <a:defRPr sz="1600">
                <a:solidFill>
                  <a:schemeClr val="bg1"/>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3258" y="1444650"/>
            <a:ext cx="7692306" cy="4579079"/>
          </a:xfrm>
        </p:spPr>
        <p:txBody>
          <a:bodyPr>
            <a:normAutofit/>
          </a:bodyPr>
          <a:lstStyle>
            <a:lvl1pPr>
              <a:defRPr sz="2399">
                <a:solidFill>
                  <a:schemeClr val="bg1"/>
                </a:solidFill>
              </a:defRPr>
            </a:lvl1pPr>
            <a:lvl2pPr>
              <a:defRPr sz="1999">
                <a:solidFill>
                  <a:schemeClr val="bg1"/>
                </a:solidFill>
              </a:defRPr>
            </a:lvl2pPr>
            <a:lvl3pPr>
              <a:defRPr sz="1799">
                <a:solidFill>
                  <a:schemeClr val="bg1"/>
                </a:solidFill>
              </a:defRPr>
            </a:lvl3pPr>
            <a:lvl4pPr>
              <a:defRPr sz="1600">
                <a:solidFill>
                  <a:schemeClr val="bg1"/>
                </a:solidFill>
              </a:defRPr>
            </a:lvl4pPr>
            <a:lvl5pPr>
              <a:defRPr sz="1600">
                <a:solidFill>
                  <a:schemeClr val="bg1"/>
                </a:solidFill>
              </a:defRPr>
            </a:lvl5pPr>
            <a:lvl6pPr>
              <a:defRPr sz="1999"/>
            </a:lvl6pPr>
            <a:lvl7pPr>
              <a:defRPr sz="1999"/>
            </a:lvl7pPr>
            <a:lvl8pPr>
              <a:defRPr sz="1999"/>
            </a:lvl8pPr>
            <a:lvl9pPr>
              <a:defRPr sz="1999"/>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7611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189" y="-322571"/>
            <a:ext cx="535531" cy="645141"/>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150663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3" y="0"/>
            <a:ext cx="1220511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0174"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5883" y="2807208"/>
            <a:ext cx="4944310" cy="1243584"/>
          </a:xfrm>
        </p:spPr>
        <p:txBody>
          <a:bodyPr vert="horz" lIns="91440" tIns="45720" rIns="91440" bIns="45720" rtlCol="0" anchor="ctr">
            <a:noAutofit/>
          </a:bodyPr>
          <a:lstStyle>
            <a:lvl1pPr>
              <a:defRPr lang="en-GB" sz="5398"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16615990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3" y="0"/>
            <a:ext cx="1220511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58586" y="3429000"/>
            <a:ext cx="4944310" cy="1243584"/>
          </a:xfrm>
        </p:spPr>
        <p:txBody>
          <a:bodyPr vert="horz" lIns="91440" tIns="45720" rIns="91440" bIns="45720" rtlCol="0" anchor="ctr">
            <a:noAutofit/>
          </a:bodyPr>
          <a:lstStyle>
            <a:lvl1pPr>
              <a:defRPr lang="en-GB" sz="5398"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30495" y="-1214758"/>
            <a:ext cx="6043521" cy="8424882"/>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719" y="-2122680"/>
            <a:ext cx="6043521" cy="9006534"/>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0454" y="-465959"/>
            <a:ext cx="863686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Tree>
    <p:extLst>
      <p:ext uri="{BB962C8B-B14F-4D97-AF65-F5344CB8AC3E}">
        <p14:creationId xmlns:p14="http://schemas.microsoft.com/office/powerpoint/2010/main" val="3433707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EE8D-ADB3-3E53-47A2-72F22152D01A}"/>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55E8CBAF-D34B-2591-7175-B41A377EBF1D}"/>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9908A8-95E9-0F9B-0E1A-550702C44D64}"/>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5" name="Footer Placeholder 4">
            <a:extLst>
              <a:ext uri="{FF2B5EF4-FFF2-40B4-BE49-F238E27FC236}">
                <a16:creationId xmlns:a16="http://schemas.microsoft.com/office/drawing/2014/main" id="{E7220304-AC78-74FF-E705-426ACEBA8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0C465-82A1-DFA0-E2AE-A884E7B75486}"/>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32715240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5082-3CDB-AC5D-E3C4-94AE5F7D6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BB710-19A5-BA5D-BE70-8A4C8CF24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BDE99D-BFCA-C400-D705-AD2BC5CFD1BA}"/>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5" name="Footer Placeholder 4">
            <a:extLst>
              <a:ext uri="{FF2B5EF4-FFF2-40B4-BE49-F238E27FC236}">
                <a16:creationId xmlns:a16="http://schemas.microsoft.com/office/drawing/2014/main" id="{41D72184-0BE3-271D-D120-9FB338ECD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2E1A7-FD6A-A0CC-0B87-D1869A613DEF}"/>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180505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3A99-5CF1-8D61-5210-25DFBC9FE0CA}"/>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94102CAD-D7DE-F729-6113-F58223E2B4DB}"/>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8D3F3-6ED3-BD0C-EA13-6D18EA9FDDEB}"/>
              </a:ext>
            </a:extLst>
          </p:cNvPr>
          <p:cNvSpPr>
            <a:spLocks noGrp="1"/>
          </p:cNvSpPr>
          <p:nvPr>
            <p:ph type="dt" sz="half" idx="10"/>
          </p:nvPr>
        </p:nvSpPr>
        <p:spPr/>
        <p:txBody>
          <a:bodyPr/>
          <a:lstStyle/>
          <a:p>
            <a:fld id="{5A61015F-7CC6-4D0A-9D87-873EA4C304CC}" type="datetimeFigureOut">
              <a:rPr lang="en-US" smtClean="0"/>
              <a:t>11/10/2023</a:t>
            </a:fld>
            <a:endParaRPr lang="en-US" dirty="0"/>
          </a:p>
        </p:txBody>
      </p:sp>
      <p:sp>
        <p:nvSpPr>
          <p:cNvPr id="5" name="Footer Placeholder 4">
            <a:extLst>
              <a:ext uri="{FF2B5EF4-FFF2-40B4-BE49-F238E27FC236}">
                <a16:creationId xmlns:a16="http://schemas.microsoft.com/office/drawing/2014/main" id="{6978F678-C451-C40B-8D4A-3450A47496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65D17B-3141-AA84-EE5D-3B46C15F87C7}"/>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12498B59-3C88-3EFB-30B7-7A11FEEC8502}"/>
              </a:ext>
            </a:extLst>
          </p:cNvPr>
          <p:cNvSpPr/>
          <p:nvPr userDrawn="1"/>
        </p:nvSpPr>
        <p:spPr>
          <a:xfrm>
            <a:off x="0" y="0"/>
            <a:ext cx="12188825"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B8C836E7-BD94-C0B9-C34B-3AC74F181BBB}"/>
              </a:ext>
            </a:extLst>
          </p:cNvPr>
          <p:cNvSpPr/>
          <p:nvPr userDrawn="1"/>
        </p:nvSpPr>
        <p:spPr>
          <a:xfrm>
            <a:off x="0" y="1"/>
            <a:ext cx="12188825"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5B616C38-6119-BD2E-A878-D3466A6F4D3C}"/>
              </a:ext>
            </a:extLst>
          </p:cNvPr>
          <p:cNvSpPr/>
          <p:nvPr userDrawn="1"/>
        </p:nvSpPr>
        <p:spPr>
          <a:xfrm rot="16200000" flipV="1">
            <a:off x="2625228" y="-2625227"/>
            <a:ext cx="6862743" cy="12113198"/>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Right Triangle 9">
            <a:extLst>
              <a:ext uri="{FF2B5EF4-FFF2-40B4-BE49-F238E27FC236}">
                <a16:creationId xmlns:a16="http://schemas.microsoft.com/office/drawing/2014/main" id="{B15370D5-5692-8C98-1071-3C20BB6A9AF4}"/>
              </a:ext>
            </a:extLst>
          </p:cNvPr>
          <p:cNvSpPr/>
          <p:nvPr userDrawn="1"/>
        </p:nvSpPr>
        <p:spPr>
          <a:xfrm rot="5400000" flipV="1">
            <a:off x="5848663" y="-9822"/>
            <a:ext cx="6326154" cy="6345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8CC05720-3DE5-ED2A-FA91-62840635B023}"/>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684A1D9C-4B3A-45DB-798D-AFE526EA09F8}"/>
              </a:ext>
            </a:extLst>
          </p:cNvPr>
          <p:cNvSpPr/>
          <p:nvPr userDrawn="1"/>
        </p:nvSpPr>
        <p:spPr>
          <a:xfrm rot="2700000">
            <a:off x="9665892" y="1405083"/>
            <a:ext cx="4406148" cy="529785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3" name="Freeform: Shape 12">
            <a:extLst>
              <a:ext uri="{FF2B5EF4-FFF2-40B4-BE49-F238E27FC236}">
                <a16:creationId xmlns:a16="http://schemas.microsoft.com/office/drawing/2014/main" id="{B99306D3-A253-CFB7-8807-98D1A0EF15F8}"/>
              </a:ext>
            </a:extLst>
          </p:cNvPr>
          <p:cNvSpPr/>
          <p:nvPr userDrawn="1"/>
        </p:nvSpPr>
        <p:spPr>
          <a:xfrm rot="8100000" flipH="1">
            <a:off x="9581079" y="1088097"/>
            <a:ext cx="5070859"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4" name="Freeform: Shape 13">
            <a:extLst>
              <a:ext uri="{FF2B5EF4-FFF2-40B4-BE49-F238E27FC236}">
                <a16:creationId xmlns:a16="http://schemas.microsoft.com/office/drawing/2014/main" id="{72AD5F1E-309E-5393-1D46-A8184039BBF6}"/>
              </a:ext>
            </a:extLst>
          </p:cNvPr>
          <p:cNvSpPr/>
          <p:nvPr userDrawn="1"/>
        </p:nvSpPr>
        <p:spPr>
          <a:xfrm rot="2700000">
            <a:off x="11435492" y="5665981"/>
            <a:ext cx="877778" cy="1755099"/>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5" name="Freeform: Shape 14">
            <a:extLst>
              <a:ext uri="{FF2B5EF4-FFF2-40B4-BE49-F238E27FC236}">
                <a16:creationId xmlns:a16="http://schemas.microsoft.com/office/drawing/2014/main" id="{8EF80997-CE99-C4FB-196B-B68C8B62480D}"/>
              </a:ext>
            </a:extLst>
          </p:cNvPr>
          <p:cNvSpPr/>
          <p:nvPr userDrawn="1"/>
        </p:nvSpPr>
        <p:spPr>
          <a:xfrm rot="8100000" flipH="1">
            <a:off x="10579509" y="5841410"/>
            <a:ext cx="2371730"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grpSp>
        <p:nvGrpSpPr>
          <p:cNvPr id="16" name="Group 15">
            <a:extLst>
              <a:ext uri="{FF2B5EF4-FFF2-40B4-BE49-F238E27FC236}">
                <a16:creationId xmlns:a16="http://schemas.microsoft.com/office/drawing/2014/main" id="{B71475A3-77E9-EF81-DFF0-A537F3FFE0E5}"/>
              </a:ext>
            </a:extLst>
          </p:cNvPr>
          <p:cNvGrpSpPr/>
          <p:nvPr userDrawn="1"/>
        </p:nvGrpSpPr>
        <p:grpSpPr>
          <a:xfrm rot="16200000">
            <a:off x="431340" y="-917121"/>
            <a:ext cx="1532001" cy="1825987"/>
            <a:chOff x="10800164" y="7142066"/>
            <a:chExt cx="2775293" cy="3308724"/>
          </a:xfrm>
        </p:grpSpPr>
        <p:sp>
          <p:nvSpPr>
            <p:cNvPr id="17" name="Freeform: Shape 16">
              <a:extLst>
                <a:ext uri="{FF2B5EF4-FFF2-40B4-BE49-F238E27FC236}">
                  <a16:creationId xmlns:a16="http://schemas.microsoft.com/office/drawing/2014/main" id="{8C299710-82FE-6B33-D783-3CAA92A16DF9}"/>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Freeform: Shape 17">
              <a:extLst>
                <a:ext uri="{FF2B5EF4-FFF2-40B4-BE49-F238E27FC236}">
                  <a16:creationId xmlns:a16="http://schemas.microsoft.com/office/drawing/2014/main" id="{8A201B24-9D2E-0BD2-44F9-D30E5D9EF68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9" name="Group 18">
            <a:extLst>
              <a:ext uri="{FF2B5EF4-FFF2-40B4-BE49-F238E27FC236}">
                <a16:creationId xmlns:a16="http://schemas.microsoft.com/office/drawing/2014/main" id="{8F7092EE-F665-2915-340F-46CAD3BE97D9}"/>
              </a:ext>
            </a:extLst>
          </p:cNvPr>
          <p:cNvGrpSpPr/>
          <p:nvPr userDrawn="1"/>
        </p:nvGrpSpPr>
        <p:grpSpPr>
          <a:xfrm rot="16200000">
            <a:off x="1992233" y="-497082"/>
            <a:ext cx="818398" cy="985905"/>
            <a:chOff x="10945855" y="7317026"/>
            <a:chExt cx="2483924" cy="2993104"/>
          </a:xfrm>
        </p:grpSpPr>
        <p:sp>
          <p:nvSpPr>
            <p:cNvPr id="20" name="Freeform: Shape 19">
              <a:extLst>
                <a:ext uri="{FF2B5EF4-FFF2-40B4-BE49-F238E27FC236}">
                  <a16:creationId xmlns:a16="http://schemas.microsoft.com/office/drawing/2014/main" id="{1A80596E-8125-415B-7349-73B2778CEEA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1" name="Freeform: Shape 20">
              <a:extLst>
                <a:ext uri="{FF2B5EF4-FFF2-40B4-BE49-F238E27FC236}">
                  <a16:creationId xmlns:a16="http://schemas.microsoft.com/office/drawing/2014/main" id="{98B0C93E-EC6E-5990-3F34-1DF2547D041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Tree>
    <p:extLst>
      <p:ext uri="{BB962C8B-B14F-4D97-AF65-F5344CB8AC3E}">
        <p14:creationId xmlns:p14="http://schemas.microsoft.com/office/powerpoint/2010/main" val="3364324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15C-2418-F1AD-76ED-B669C83DC64C}"/>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56D50F-BD2C-D27B-4721-097742863C0E}"/>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27393-0F35-ED0A-C2FC-86B5769A7FAC}"/>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5" name="Footer Placeholder 4">
            <a:extLst>
              <a:ext uri="{FF2B5EF4-FFF2-40B4-BE49-F238E27FC236}">
                <a16:creationId xmlns:a16="http://schemas.microsoft.com/office/drawing/2014/main" id="{86F969B9-5412-6671-A3E5-A7FAC914E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7AD53-EAA9-1951-D92F-143F55CCAA9C}"/>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33901877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03A3-2748-4E3B-85A7-9D88249FB1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4F94A3-EDE4-2719-A7FA-899F33200356}"/>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E1A3D6-9187-773E-672F-AC900B58904D}"/>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795535-2428-A231-C5E4-03BC624C28D0}"/>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6" name="Footer Placeholder 5">
            <a:extLst>
              <a:ext uri="{FF2B5EF4-FFF2-40B4-BE49-F238E27FC236}">
                <a16:creationId xmlns:a16="http://schemas.microsoft.com/office/drawing/2014/main" id="{C0B8E672-CB57-4676-C384-860CE382A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958345-07DC-243B-8D14-86120F81231B}"/>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26016110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7FAD-8CF7-6EC8-3CD8-24C6B8498D00}"/>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3059B3-20FD-4312-5AF9-2C702A6EE18E}"/>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992FBE-92EE-4AD2-58CD-B3BBA3F39130}"/>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AF9228-7B4B-61A6-9CE2-79AC9F3969DE}"/>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256B0-AD3B-6461-36FE-FBB924A26BCF}"/>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0E921-996A-BFAE-1A3F-1F91EDAA8F9D}"/>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8" name="Footer Placeholder 7">
            <a:extLst>
              <a:ext uri="{FF2B5EF4-FFF2-40B4-BE49-F238E27FC236}">
                <a16:creationId xmlns:a16="http://schemas.microsoft.com/office/drawing/2014/main" id="{3E94DC9B-2EBD-F0CA-9E45-11C996E838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DBD836-0690-4947-65E4-8B81C3C9FA6A}"/>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2134412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8889-7EE5-B4DA-517C-E9284EB22C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1A7E28-F0DB-A276-125A-9712732BC329}"/>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4" name="Footer Placeholder 3">
            <a:extLst>
              <a:ext uri="{FF2B5EF4-FFF2-40B4-BE49-F238E27FC236}">
                <a16:creationId xmlns:a16="http://schemas.microsoft.com/office/drawing/2014/main" id="{7C01D9D1-FBE7-48D0-BA80-0BBBA7FD11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AE2BAC-A6AD-7E3E-C658-0398951BE6EA}"/>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16268960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A13C5-B024-8DE1-9448-B33F970F2925}"/>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3" name="Footer Placeholder 2">
            <a:extLst>
              <a:ext uri="{FF2B5EF4-FFF2-40B4-BE49-F238E27FC236}">
                <a16:creationId xmlns:a16="http://schemas.microsoft.com/office/drawing/2014/main" id="{0B775B0F-4047-B6E6-D4E8-EC2ADB321F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2FCDAA-9E53-A860-C3AD-19BE1755AA37}"/>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3485247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1CB1-6C68-AA9E-6D17-CB81E5612894}"/>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3DED7D-DA99-BEDA-57F5-97F792BCFA85}"/>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9F1E89-A16E-85F4-7CE0-63487DCE1FE0}"/>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B6947-8BC6-67A3-9D1C-9AC7764AE361}"/>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6" name="Footer Placeholder 5">
            <a:extLst>
              <a:ext uri="{FF2B5EF4-FFF2-40B4-BE49-F238E27FC236}">
                <a16:creationId xmlns:a16="http://schemas.microsoft.com/office/drawing/2014/main" id="{A835BE83-248E-D5C2-7670-857D76B11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C4D699-6783-BDF9-FD89-135C48BBA8CB}"/>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2218061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4580-B47A-E9A1-D35C-65AA6606A0F5}"/>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2F3B0B-3028-6962-F95C-A33625FF12C6}"/>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6EE48E54-A4C3-D207-ADDD-68CFE0CBF737}"/>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8009C-BD39-2761-77B7-4E70AED2760D}"/>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6" name="Footer Placeholder 5">
            <a:extLst>
              <a:ext uri="{FF2B5EF4-FFF2-40B4-BE49-F238E27FC236}">
                <a16:creationId xmlns:a16="http://schemas.microsoft.com/office/drawing/2014/main" id="{0873DAB8-363A-940B-18CD-246D69CDA1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9B1C4-DC30-4F4F-A6E8-AA0D1764E43B}"/>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28303453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3E3-C383-BD81-687E-2DB0594CA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B14F5F-C9EA-856B-7CBA-9445A6F8A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757E8-C055-9760-3AD8-839CDAD914A7}"/>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5" name="Footer Placeholder 4">
            <a:extLst>
              <a:ext uri="{FF2B5EF4-FFF2-40B4-BE49-F238E27FC236}">
                <a16:creationId xmlns:a16="http://schemas.microsoft.com/office/drawing/2014/main" id="{E322D919-D79F-E38C-6C5D-51D0FCBC1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D55D1-D53A-D4F5-9C2D-821067504580}"/>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8132075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E88AC-2305-68B1-A54F-56CED9488B6E}"/>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F5408F-3E01-939A-E74A-DF7DFDA2C46C}"/>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497EB-4ED5-C605-8E86-E90CC3493E0F}"/>
              </a:ext>
            </a:extLst>
          </p:cNvPr>
          <p:cNvSpPr>
            <a:spLocks noGrp="1"/>
          </p:cNvSpPr>
          <p:nvPr>
            <p:ph type="dt" sz="half" idx="10"/>
          </p:nvPr>
        </p:nvSpPr>
        <p:spPr/>
        <p:txBody>
          <a:bodyPr/>
          <a:lstStyle/>
          <a:p>
            <a:fld id="{6963F456-25FA-47B2-BBCD-9CC275A129AB}" type="datetimeFigureOut">
              <a:rPr lang="en-IN" smtClean="0"/>
              <a:t>10-11-2023</a:t>
            </a:fld>
            <a:endParaRPr lang="en-IN"/>
          </a:p>
        </p:txBody>
      </p:sp>
      <p:sp>
        <p:nvSpPr>
          <p:cNvPr id="5" name="Footer Placeholder 4">
            <a:extLst>
              <a:ext uri="{FF2B5EF4-FFF2-40B4-BE49-F238E27FC236}">
                <a16:creationId xmlns:a16="http://schemas.microsoft.com/office/drawing/2014/main" id="{ECD34DDA-FBB4-1C85-1C2E-7D78E1708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A048B-15A2-62C4-1CD1-059B94205117}"/>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4661619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6B691A17-5868-94B8-D21C-7F41BA0DE80D}"/>
              </a:ext>
            </a:extLst>
          </p:cNvPr>
          <p:cNvSpPr/>
          <p:nvPr userDrawn="1"/>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8" name="Group 7">
            <a:extLst>
              <a:ext uri="{FF2B5EF4-FFF2-40B4-BE49-F238E27FC236}">
                <a16:creationId xmlns:a16="http://schemas.microsoft.com/office/drawing/2014/main" id="{08521321-B9AE-B117-B5F3-8A6B7AE40780}"/>
              </a:ext>
            </a:extLst>
          </p:cNvPr>
          <p:cNvGrpSpPr/>
          <p:nvPr userDrawn="1"/>
        </p:nvGrpSpPr>
        <p:grpSpPr>
          <a:xfrm>
            <a:off x="-1604291" y="-3756"/>
            <a:ext cx="13793117" cy="6861756"/>
            <a:chOff x="-1604709" y="-3756"/>
            <a:chExt cx="13796710" cy="6861756"/>
          </a:xfrm>
        </p:grpSpPr>
        <p:grpSp>
          <p:nvGrpSpPr>
            <p:cNvPr id="9" name="Group 8">
              <a:extLst>
                <a:ext uri="{FF2B5EF4-FFF2-40B4-BE49-F238E27FC236}">
                  <a16:creationId xmlns:a16="http://schemas.microsoft.com/office/drawing/2014/main" id="{C81E1769-B503-F626-EEA4-1293C1F4C321}"/>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942599E2-95D5-B8B3-AFCC-C93938AECFDC}"/>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321C4B2E-AEC9-A696-A735-D7859C44F67C}"/>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ight Triangle 17">
                <a:extLst>
                  <a:ext uri="{FF2B5EF4-FFF2-40B4-BE49-F238E27FC236}">
                    <a16:creationId xmlns:a16="http://schemas.microsoft.com/office/drawing/2014/main" id="{78659D76-AEF8-D443-EA9D-E1593D68B8E4}"/>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9" name="Right Triangle 18">
                <a:extLst>
                  <a:ext uri="{FF2B5EF4-FFF2-40B4-BE49-F238E27FC236}">
                    <a16:creationId xmlns:a16="http://schemas.microsoft.com/office/drawing/2014/main" id="{A6D608E9-F7AA-4630-09B0-82DBA059B1B3}"/>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Right Triangle 19">
                <a:extLst>
                  <a:ext uri="{FF2B5EF4-FFF2-40B4-BE49-F238E27FC236}">
                    <a16:creationId xmlns:a16="http://schemas.microsoft.com/office/drawing/2014/main" id="{BE03FC51-BD55-CD48-17C3-B65881BD05EC}"/>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1" name="Freeform: Shape 20">
                <a:extLst>
                  <a:ext uri="{FF2B5EF4-FFF2-40B4-BE49-F238E27FC236}">
                    <a16:creationId xmlns:a16="http://schemas.microsoft.com/office/drawing/2014/main" id="{621F8FFE-97F7-8441-C76B-206769001781}"/>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0" name="Freeform: Shape 9">
              <a:extLst>
                <a:ext uri="{FF2B5EF4-FFF2-40B4-BE49-F238E27FC236}">
                  <a16:creationId xmlns:a16="http://schemas.microsoft.com/office/drawing/2014/main" id="{F137F012-8CDF-E779-2C45-B71A0F817B5B}"/>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B9CF30EA-48DC-1505-9494-3E715B97D994}"/>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2">
              <a:extLst>
                <a:ext uri="{FF2B5EF4-FFF2-40B4-BE49-F238E27FC236}">
                  <a16:creationId xmlns:a16="http://schemas.microsoft.com/office/drawing/2014/main" id="{9ABEBAE1-CD47-03DF-747B-21892A1A1E09}"/>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7F9FF024-2CDC-EB08-FCE6-F1535B3A7AF5}"/>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86E7743C-367D-C0BD-2988-F9636F7EF2B8}"/>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2">
                <a:extLst>
                  <a:ext uri="{FF2B5EF4-FFF2-40B4-BE49-F238E27FC236}">
                    <a16:creationId xmlns:a16="http://schemas.microsoft.com/office/drawing/2014/main" id="{47E8F3DD-EB66-FC9A-3AC9-34A397B4744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spTree>
    <p:extLst>
      <p:ext uri="{BB962C8B-B14F-4D97-AF65-F5344CB8AC3E}">
        <p14:creationId xmlns:p14="http://schemas.microsoft.com/office/powerpoint/2010/main" val="382280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413B-B07E-964E-EA3C-AE9D83452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FD1AA-08E8-EC0D-EA96-264F0EE29D82}"/>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F29EC0-AB2F-6223-05D9-EF46D1B30AFA}"/>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B4F242-B58E-8F02-512A-0D233E92351A}"/>
              </a:ext>
            </a:extLst>
          </p:cNvPr>
          <p:cNvSpPr>
            <a:spLocks noGrp="1"/>
          </p:cNvSpPr>
          <p:nvPr>
            <p:ph type="dt" sz="half" idx="10"/>
          </p:nvPr>
        </p:nvSpPr>
        <p:spPr/>
        <p:txBody>
          <a:bodyPr/>
          <a:lstStyle/>
          <a:p>
            <a:fld id="{93C6A301-0538-44EC-B09D-202E1042A48B}" type="datetimeFigureOut">
              <a:rPr lang="en-US" smtClean="0"/>
              <a:t>11/10/2023</a:t>
            </a:fld>
            <a:endParaRPr lang="en-US" dirty="0"/>
          </a:p>
        </p:txBody>
      </p:sp>
      <p:sp>
        <p:nvSpPr>
          <p:cNvPr id="6" name="Footer Placeholder 5">
            <a:extLst>
              <a:ext uri="{FF2B5EF4-FFF2-40B4-BE49-F238E27FC236}">
                <a16:creationId xmlns:a16="http://schemas.microsoft.com/office/drawing/2014/main" id="{2D7EE2E5-F376-9288-6A64-E64A2594AE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129364-519B-126E-4C7D-EE8A5BC3ED1D}"/>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A9E1309F-1103-BD1C-431F-265A40CB72D7}"/>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B90DE2F6-9613-129E-6FA1-7CDCE55EDB19}"/>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BE7C19E3-8D8F-005C-C102-F445055C84A9}"/>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1" name="Freeform: Shape 10">
            <a:extLst>
              <a:ext uri="{FF2B5EF4-FFF2-40B4-BE49-F238E27FC236}">
                <a16:creationId xmlns:a16="http://schemas.microsoft.com/office/drawing/2014/main" id="{304CA1DA-40BC-DC3D-81E4-A9924E975017}"/>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4658318B-F6B7-128C-190F-A02F62DD9883}"/>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BC8E8605-3CCF-3584-DE8E-E8D649B322D8}"/>
              </a:ext>
            </a:extLst>
          </p:cNvPr>
          <p:cNvGrpSpPr/>
          <p:nvPr userDrawn="1"/>
        </p:nvGrpSpPr>
        <p:grpSpPr>
          <a:xfrm rot="16200000">
            <a:off x="499189" y="-322571"/>
            <a:ext cx="535531" cy="645141"/>
            <a:chOff x="10945855" y="7317026"/>
            <a:chExt cx="2483924" cy="2993104"/>
          </a:xfrm>
        </p:grpSpPr>
        <p:sp>
          <p:nvSpPr>
            <p:cNvPr id="14" name="Freeform: Shape 13">
              <a:extLst>
                <a:ext uri="{FF2B5EF4-FFF2-40B4-BE49-F238E27FC236}">
                  <a16:creationId xmlns:a16="http://schemas.microsoft.com/office/drawing/2014/main" id="{CA1CBBFC-5987-14ED-71AE-AEEDFB375013}"/>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F28B8E09-6E5B-A1F8-D3D0-32F0D49C6DA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D037365A-126D-A75A-BAED-60E44FCC1DD2}"/>
              </a:ext>
            </a:extLst>
          </p:cNvPr>
          <p:cNvGrpSpPr/>
          <p:nvPr userDrawn="1"/>
        </p:nvGrpSpPr>
        <p:grpSpPr>
          <a:xfrm>
            <a:off x="-1" y="1357409"/>
            <a:ext cx="12188826" cy="4846320"/>
            <a:chOff x="-1" y="1357409"/>
            <a:chExt cx="12192001" cy="4917518"/>
          </a:xfrm>
        </p:grpSpPr>
        <p:sp>
          <p:nvSpPr>
            <p:cNvPr id="17" name="Rectangle: Single Corner Snipped 16">
              <a:extLst>
                <a:ext uri="{FF2B5EF4-FFF2-40B4-BE49-F238E27FC236}">
                  <a16:creationId xmlns:a16="http://schemas.microsoft.com/office/drawing/2014/main" id="{6ED7F7D0-1712-94C5-2234-F6CED90FDDE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8" name="Rectangle: Single Corner Snipped 17">
              <a:extLst>
                <a:ext uri="{FF2B5EF4-FFF2-40B4-BE49-F238E27FC236}">
                  <a16:creationId xmlns:a16="http://schemas.microsoft.com/office/drawing/2014/main" id="{B4A4D228-18F5-8B5B-EF59-AEDB16E21FB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18">
            <a:extLst>
              <a:ext uri="{FF2B5EF4-FFF2-40B4-BE49-F238E27FC236}">
                <a16:creationId xmlns:a16="http://schemas.microsoft.com/office/drawing/2014/main" id="{7EBB59A6-FE26-2A77-D8F6-3E4A1438A546}"/>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42674839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F1C31015-806F-87FD-F042-2DC06E5A2638}"/>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A3AB3A41-D6ED-39A9-0A62-F3345450AB55}"/>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9" name="Freeform: Shape 8">
            <a:extLst>
              <a:ext uri="{FF2B5EF4-FFF2-40B4-BE49-F238E27FC236}">
                <a16:creationId xmlns:a16="http://schemas.microsoft.com/office/drawing/2014/main" id="{4FC7BAC9-066A-895D-B447-3E9D274B0802}"/>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954B7CEA-2B1B-80D6-C066-2281E97B6C78}"/>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F2CB832A-FFD3-0765-994E-167022D53E86}"/>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2" name="Group 11">
            <a:extLst>
              <a:ext uri="{FF2B5EF4-FFF2-40B4-BE49-F238E27FC236}">
                <a16:creationId xmlns:a16="http://schemas.microsoft.com/office/drawing/2014/main" id="{3287BCE5-DDC1-2A48-2F6A-A2AC94EF6122}"/>
              </a:ext>
            </a:extLst>
          </p:cNvPr>
          <p:cNvGrpSpPr/>
          <p:nvPr userDrawn="1"/>
        </p:nvGrpSpPr>
        <p:grpSpPr>
          <a:xfrm rot="16200000">
            <a:off x="499189" y="-322571"/>
            <a:ext cx="535531" cy="645141"/>
            <a:chOff x="10945855" y="7317026"/>
            <a:chExt cx="2483924" cy="2993104"/>
          </a:xfrm>
        </p:grpSpPr>
        <p:sp>
          <p:nvSpPr>
            <p:cNvPr id="13" name="Freeform: Shape 12">
              <a:extLst>
                <a:ext uri="{FF2B5EF4-FFF2-40B4-BE49-F238E27FC236}">
                  <a16:creationId xmlns:a16="http://schemas.microsoft.com/office/drawing/2014/main" id="{E74FE77D-F064-7CAD-CF1B-093AA55970F9}"/>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4" name="Freeform: Shape 13">
              <a:extLst>
                <a:ext uri="{FF2B5EF4-FFF2-40B4-BE49-F238E27FC236}">
                  <a16:creationId xmlns:a16="http://schemas.microsoft.com/office/drawing/2014/main" id="{8FF0DBBD-5E1D-79E4-5AB3-32FAAAC111E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5" name="Group 14">
            <a:extLst>
              <a:ext uri="{FF2B5EF4-FFF2-40B4-BE49-F238E27FC236}">
                <a16:creationId xmlns:a16="http://schemas.microsoft.com/office/drawing/2014/main" id="{EF37ADAF-F33A-4C0A-1578-4ECE4952676C}"/>
              </a:ext>
            </a:extLst>
          </p:cNvPr>
          <p:cNvGrpSpPr/>
          <p:nvPr userDrawn="1"/>
        </p:nvGrpSpPr>
        <p:grpSpPr>
          <a:xfrm>
            <a:off x="-1" y="1357409"/>
            <a:ext cx="12188826" cy="4846320"/>
            <a:chOff x="-1" y="1357409"/>
            <a:chExt cx="12192001" cy="4917518"/>
          </a:xfrm>
        </p:grpSpPr>
        <p:sp>
          <p:nvSpPr>
            <p:cNvPr id="16" name="Rectangle: Single Corner Snipped 15">
              <a:extLst>
                <a:ext uri="{FF2B5EF4-FFF2-40B4-BE49-F238E27FC236}">
                  <a16:creationId xmlns:a16="http://schemas.microsoft.com/office/drawing/2014/main" id="{4A84198A-67D4-01F6-E821-5A5089270692}"/>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7" name="Rectangle: Single Corner Snipped 16">
              <a:extLst>
                <a:ext uri="{FF2B5EF4-FFF2-40B4-BE49-F238E27FC236}">
                  <a16:creationId xmlns:a16="http://schemas.microsoft.com/office/drawing/2014/main" id="{695FF839-0524-8189-28E4-15FEACCB788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8" name="Freeform: Shape 17">
            <a:extLst>
              <a:ext uri="{FF2B5EF4-FFF2-40B4-BE49-F238E27FC236}">
                <a16:creationId xmlns:a16="http://schemas.microsoft.com/office/drawing/2014/main" id="{2C82452B-D542-5541-4B32-56744E9CFA74}"/>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5818811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00A3EEF3-ADE9-0303-AC2C-DC588D1E4172}"/>
              </a:ext>
            </a:extLst>
          </p:cNvPr>
          <p:cNvSpPr/>
          <p:nvPr userDrawn="1"/>
        </p:nvSpPr>
        <p:spPr>
          <a:xfrm>
            <a:off x="0" y="0"/>
            <a:ext cx="12188825"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D942BC1-163E-6C63-EB23-C2F02182D0BB}"/>
              </a:ext>
            </a:extLst>
          </p:cNvPr>
          <p:cNvSpPr/>
          <p:nvPr userDrawn="1"/>
        </p:nvSpPr>
        <p:spPr>
          <a:xfrm>
            <a:off x="0" y="1"/>
            <a:ext cx="12188825"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47D57DE8-DAFE-56E9-4934-355E973A0C21}"/>
              </a:ext>
            </a:extLst>
          </p:cNvPr>
          <p:cNvSpPr/>
          <p:nvPr userDrawn="1"/>
        </p:nvSpPr>
        <p:spPr>
          <a:xfrm rot="16200000" flipV="1">
            <a:off x="2625228" y="-2625227"/>
            <a:ext cx="6862743" cy="12113198"/>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Right Triangle 9">
            <a:extLst>
              <a:ext uri="{FF2B5EF4-FFF2-40B4-BE49-F238E27FC236}">
                <a16:creationId xmlns:a16="http://schemas.microsoft.com/office/drawing/2014/main" id="{A4496EA7-2F64-1DE9-746A-D1E83FDEAF33}"/>
              </a:ext>
            </a:extLst>
          </p:cNvPr>
          <p:cNvSpPr/>
          <p:nvPr userDrawn="1"/>
        </p:nvSpPr>
        <p:spPr>
          <a:xfrm rot="5400000" flipV="1">
            <a:off x="5848663" y="-9822"/>
            <a:ext cx="6326154" cy="6345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50B112AA-6044-D7BE-EBC2-20B90FF6F7B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036F7B82-29A0-1882-D913-D16F0920672F}"/>
              </a:ext>
            </a:extLst>
          </p:cNvPr>
          <p:cNvSpPr/>
          <p:nvPr userDrawn="1"/>
        </p:nvSpPr>
        <p:spPr>
          <a:xfrm rot="2700000">
            <a:off x="9665892" y="1405083"/>
            <a:ext cx="4406148" cy="529785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3" name="Freeform: Shape 12">
            <a:extLst>
              <a:ext uri="{FF2B5EF4-FFF2-40B4-BE49-F238E27FC236}">
                <a16:creationId xmlns:a16="http://schemas.microsoft.com/office/drawing/2014/main" id="{3563E343-2921-0DFA-13ED-10A534A1AE48}"/>
              </a:ext>
            </a:extLst>
          </p:cNvPr>
          <p:cNvSpPr/>
          <p:nvPr userDrawn="1"/>
        </p:nvSpPr>
        <p:spPr>
          <a:xfrm rot="8100000" flipH="1">
            <a:off x="9581079" y="1088097"/>
            <a:ext cx="5070859"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4" name="Freeform: Shape 13">
            <a:extLst>
              <a:ext uri="{FF2B5EF4-FFF2-40B4-BE49-F238E27FC236}">
                <a16:creationId xmlns:a16="http://schemas.microsoft.com/office/drawing/2014/main" id="{D168D287-DAC2-023F-355D-E630F6940540}"/>
              </a:ext>
            </a:extLst>
          </p:cNvPr>
          <p:cNvSpPr/>
          <p:nvPr userDrawn="1"/>
        </p:nvSpPr>
        <p:spPr>
          <a:xfrm rot="2700000">
            <a:off x="11435492" y="5665981"/>
            <a:ext cx="877778" cy="1755099"/>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5" name="Freeform: Shape 14">
            <a:extLst>
              <a:ext uri="{FF2B5EF4-FFF2-40B4-BE49-F238E27FC236}">
                <a16:creationId xmlns:a16="http://schemas.microsoft.com/office/drawing/2014/main" id="{FF6A38EB-73BC-DBFC-DB7A-DC167A197078}"/>
              </a:ext>
            </a:extLst>
          </p:cNvPr>
          <p:cNvSpPr/>
          <p:nvPr userDrawn="1"/>
        </p:nvSpPr>
        <p:spPr>
          <a:xfrm rot="8100000" flipH="1">
            <a:off x="10579509" y="5841410"/>
            <a:ext cx="2371730"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grpSp>
        <p:nvGrpSpPr>
          <p:cNvPr id="16" name="Group 15">
            <a:extLst>
              <a:ext uri="{FF2B5EF4-FFF2-40B4-BE49-F238E27FC236}">
                <a16:creationId xmlns:a16="http://schemas.microsoft.com/office/drawing/2014/main" id="{97D9F5CC-15A3-0D35-BED5-8BE9F00CA644}"/>
              </a:ext>
            </a:extLst>
          </p:cNvPr>
          <p:cNvGrpSpPr/>
          <p:nvPr userDrawn="1"/>
        </p:nvGrpSpPr>
        <p:grpSpPr>
          <a:xfrm rot="16200000">
            <a:off x="431340" y="-917121"/>
            <a:ext cx="1532001" cy="1825987"/>
            <a:chOff x="10800164" y="7142066"/>
            <a:chExt cx="2775293" cy="3308724"/>
          </a:xfrm>
        </p:grpSpPr>
        <p:sp>
          <p:nvSpPr>
            <p:cNvPr id="17" name="Freeform: Shape 16">
              <a:extLst>
                <a:ext uri="{FF2B5EF4-FFF2-40B4-BE49-F238E27FC236}">
                  <a16:creationId xmlns:a16="http://schemas.microsoft.com/office/drawing/2014/main" id="{C1A56BA2-4F56-2AFC-2A1D-928D1D43E4BF}"/>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Freeform: Shape 17">
              <a:extLst>
                <a:ext uri="{FF2B5EF4-FFF2-40B4-BE49-F238E27FC236}">
                  <a16:creationId xmlns:a16="http://schemas.microsoft.com/office/drawing/2014/main" id="{8013F758-8D83-34D1-D9B2-72239E4494FD}"/>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9" name="Group 18">
            <a:extLst>
              <a:ext uri="{FF2B5EF4-FFF2-40B4-BE49-F238E27FC236}">
                <a16:creationId xmlns:a16="http://schemas.microsoft.com/office/drawing/2014/main" id="{C01EA1AF-869B-60D7-E08E-2884515F1D5D}"/>
              </a:ext>
            </a:extLst>
          </p:cNvPr>
          <p:cNvGrpSpPr/>
          <p:nvPr userDrawn="1"/>
        </p:nvGrpSpPr>
        <p:grpSpPr>
          <a:xfrm rot="16200000">
            <a:off x="1992233" y="-497082"/>
            <a:ext cx="818398" cy="985905"/>
            <a:chOff x="10945855" y="7317026"/>
            <a:chExt cx="2483924" cy="2993104"/>
          </a:xfrm>
        </p:grpSpPr>
        <p:sp>
          <p:nvSpPr>
            <p:cNvPr id="20" name="Freeform: Shape 19">
              <a:extLst>
                <a:ext uri="{FF2B5EF4-FFF2-40B4-BE49-F238E27FC236}">
                  <a16:creationId xmlns:a16="http://schemas.microsoft.com/office/drawing/2014/main" id="{94C6C5FC-C34E-CBE9-4389-110CD3DEE99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1" name="Freeform: Shape 20">
              <a:extLst>
                <a:ext uri="{FF2B5EF4-FFF2-40B4-BE49-F238E27FC236}">
                  <a16:creationId xmlns:a16="http://schemas.microsoft.com/office/drawing/2014/main" id="{7658F91C-C019-9DC8-0C43-8A9738FE956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Tree>
    <p:extLst>
      <p:ext uri="{BB962C8B-B14F-4D97-AF65-F5344CB8AC3E}">
        <p14:creationId xmlns:p14="http://schemas.microsoft.com/office/powerpoint/2010/main" val="33819426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6414365A-19AB-5EA0-9F4B-010B6A855FBA}"/>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CB9641AA-9ED6-68F1-BA08-1028748F7FD8}"/>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C3598C74-104F-DA06-3150-2BC87D90ED4C}"/>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1" name="Freeform: Shape 10">
            <a:extLst>
              <a:ext uri="{FF2B5EF4-FFF2-40B4-BE49-F238E27FC236}">
                <a16:creationId xmlns:a16="http://schemas.microsoft.com/office/drawing/2014/main" id="{0A48FB78-A7E5-EB3C-E897-9D6C50EAD398}"/>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6A64831E-6A29-AECB-8640-0FAB20C665C6}"/>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FC0C175F-3EB4-4468-71C0-4579D07B5082}"/>
              </a:ext>
            </a:extLst>
          </p:cNvPr>
          <p:cNvGrpSpPr/>
          <p:nvPr userDrawn="1"/>
        </p:nvGrpSpPr>
        <p:grpSpPr>
          <a:xfrm rot="16200000">
            <a:off x="499189" y="-322571"/>
            <a:ext cx="535531" cy="645141"/>
            <a:chOff x="10945855" y="7317026"/>
            <a:chExt cx="2483924" cy="2993104"/>
          </a:xfrm>
        </p:grpSpPr>
        <p:sp>
          <p:nvSpPr>
            <p:cNvPr id="14" name="Freeform: Shape 13">
              <a:extLst>
                <a:ext uri="{FF2B5EF4-FFF2-40B4-BE49-F238E27FC236}">
                  <a16:creationId xmlns:a16="http://schemas.microsoft.com/office/drawing/2014/main" id="{DB56582C-24C7-84EE-9E21-74F74D6698E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1CF19D03-7079-0D97-6807-277D419A3DC3}"/>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9F38E25C-A88E-4E2C-3259-6565F2FDCD1A}"/>
              </a:ext>
            </a:extLst>
          </p:cNvPr>
          <p:cNvGrpSpPr/>
          <p:nvPr userDrawn="1"/>
        </p:nvGrpSpPr>
        <p:grpSpPr>
          <a:xfrm>
            <a:off x="-1" y="1357409"/>
            <a:ext cx="12188826" cy="4846320"/>
            <a:chOff x="-1" y="1357409"/>
            <a:chExt cx="12192001" cy="4917518"/>
          </a:xfrm>
        </p:grpSpPr>
        <p:sp>
          <p:nvSpPr>
            <p:cNvPr id="17" name="Rectangle: Single Corner Snipped 16">
              <a:extLst>
                <a:ext uri="{FF2B5EF4-FFF2-40B4-BE49-F238E27FC236}">
                  <a16:creationId xmlns:a16="http://schemas.microsoft.com/office/drawing/2014/main" id="{7D5459C1-8A04-AA08-0CF7-8EC50087901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8" name="Rectangle: Single Corner Snipped 17">
              <a:extLst>
                <a:ext uri="{FF2B5EF4-FFF2-40B4-BE49-F238E27FC236}">
                  <a16:creationId xmlns:a16="http://schemas.microsoft.com/office/drawing/2014/main" id="{DD469163-23E2-E8E4-40EE-B7E3E62B9F0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18">
            <a:extLst>
              <a:ext uri="{FF2B5EF4-FFF2-40B4-BE49-F238E27FC236}">
                <a16:creationId xmlns:a16="http://schemas.microsoft.com/office/drawing/2014/main" id="{A7D3B5BE-ADBD-A6ED-70C6-FEDBDAA2EE8B}"/>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40219489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EEFBB6AE-7BD9-790B-D50D-36580D4360EC}"/>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6821A161-4050-9721-D205-3A9964B9512A}"/>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B6C6DBC6-AEFA-0003-39D9-D36C30B0ADD9}"/>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3" name="Freeform: Shape 12">
            <a:extLst>
              <a:ext uri="{FF2B5EF4-FFF2-40B4-BE49-F238E27FC236}">
                <a16:creationId xmlns:a16="http://schemas.microsoft.com/office/drawing/2014/main" id="{BB636B49-8C21-A211-CF9F-214E2F23D26B}"/>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4" name="Freeform: Shape 13">
            <a:extLst>
              <a:ext uri="{FF2B5EF4-FFF2-40B4-BE49-F238E27FC236}">
                <a16:creationId xmlns:a16="http://schemas.microsoft.com/office/drawing/2014/main" id="{C32DBE8C-7E35-8DCD-44C8-F83C6E4961DF}"/>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5" name="Group 14">
            <a:extLst>
              <a:ext uri="{FF2B5EF4-FFF2-40B4-BE49-F238E27FC236}">
                <a16:creationId xmlns:a16="http://schemas.microsoft.com/office/drawing/2014/main" id="{2C54EE25-6E70-F1CB-B206-217346F26183}"/>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723BD7E4-736A-72FE-59A2-4878A0893C8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4873BFA6-BACD-F6E5-DACB-575BD04A97A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8" name="Group 17">
            <a:extLst>
              <a:ext uri="{FF2B5EF4-FFF2-40B4-BE49-F238E27FC236}">
                <a16:creationId xmlns:a16="http://schemas.microsoft.com/office/drawing/2014/main" id="{75E81D22-2046-2C64-D5C9-ADF484AA41E2}"/>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F1550654-C7A3-A2A1-C835-F3383BB8A21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20" name="Rectangle: Single Corner Snipped 19">
              <a:extLst>
                <a:ext uri="{FF2B5EF4-FFF2-40B4-BE49-F238E27FC236}">
                  <a16:creationId xmlns:a16="http://schemas.microsoft.com/office/drawing/2014/main" id="{E4A89D6A-4311-FB83-3563-E689414093A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1" name="Freeform: Shape 20">
            <a:extLst>
              <a:ext uri="{FF2B5EF4-FFF2-40B4-BE49-F238E27FC236}">
                <a16:creationId xmlns:a16="http://schemas.microsoft.com/office/drawing/2014/main" id="{D04D901F-21AD-72C9-DB9E-28C80DDAC281}"/>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11968704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B27727C2-F73B-9197-4237-4775237702C4}"/>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7" name="Freeform: Shape 6">
            <a:extLst>
              <a:ext uri="{FF2B5EF4-FFF2-40B4-BE49-F238E27FC236}">
                <a16:creationId xmlns:a16="http://schemas.microsoft.com/office/drawing/2014/main" id="{6772103A-E263-F276-2F50-928AA558D731}"/>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8" name="Freeform: Shape 7">
            <a:extLst>
              <a:ext uri="{FF2B5EF4-FFF2-40B4-BE49-F238E27FC236}">
                <a16:creationId xmlns:a16="http://schemas.microsoft.com/office/drawing/2014/main" id="{A11006DD-06F7-BE1D-3C1E-C76E8BFF94D1}"/>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9" name="Freeform: Shape 8">
            <a:extLst>
              <a:ext uri="{FF2B5EF4-FFF2-40B4-BE49-F238E27FC236}">
                <a16:creationId xmlns:a16="http://schemas.microsoft.com/office/drawing/2014/main" id="{A3F2EF89-C4DA-0659-61F0-1764B5051324}"/>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B0A7B3AF-E430-B251-C47D-371DD2EBAC8B}"/>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1" name="Group 10">
            <a:extLst>
              <a:ext uri="{FF2B5EF4-FFF2-40B4-BE49-F238E27FC236}">
                <a16:creationId xmlns:a16="http://schemas.microsoft.com/office/drawing/2014/main" id="{0CB58885-E8F9-3973-D6F6-801BC5100EE0}"/>
              </a:ext>
            </a:extLst>
          </p:cNvPr>
          <p:cNvGrpSpPr/>
          <p:nvPr userDrawn="1"/>
        </p:nvGrpSpPr>
        <p:grpSpPr>
          <a:xfrm rot="16200000">
            <a:off x="499189" y="-322571"/>
            <a:ext cx="535531" cy="645141"/>
            <a:chOff x="10945855" y="7317026"/>
            <a:chExt cx="2483924" cy="2993104"/>
          </a:xfrm>
        </p:grpSpPr>
        <p:sp>
          <p:nvSpPr>
            <p:cNvPr id="12" name="Freeform: Shape 11">
              <a:extLst>
                <a:ext uri="{FF2B5EF4-FFF2-40B4-BE49-F238E27FC236}">
                  <a16:creationId xmlns:a16="http://schemas.microsoft.com/office/drawing/2014/main" id="{EC00B676-C28F-EFA4-CD2D-74DCD74B0E6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3" name="Freeform: Shape 12">
              <a:extLst>
                <a:ext uri="{FF2B5EF4-FFF2-40B4-BE49-F238E27FC236}">
                  <a16:creationId xmlns:a16="http://schemas.microsoft.com/office/drawing/2014/main" id="{987B9DA0-D937-46E5-AF08-000CB62B5B4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4" name="Group 13">
            <a:extLst>
              <a:ext uri="{FF2B5EF4-FFF2-40B4-BE49-F238E27FC236}">
                <a16:creationId xmlns:a16="http://schemas.microsoft.com/office/drawing/2014/main" id="{0362B5C4-EB84-23D0-2390-5813B0869F12}"/>
              </a:ext>
            </a:extLst>
          </p:cNvPr>
          <p:cNvGrpSpPr/>
          <p:nvPr userDrawn="1"/>
        </p:nvGrpSpPr>
        <p:grpSpPr>
          <a:xfrm>
            <a:off x="-1" y="1357409"/>
            <a:ext cx="12188826" cy="4846320"/>
            <a:chOff x="-1" y="1357409"/>
            <a:chExt cx="12192001" cy="4917518"/>
          </a:xfrm>
        </p:grpSpPr>
        <p:sp>
          <p:nvSpPr>
            <p:cNvPr id="15" name="Rectangle: Single Corner Snipped 14">
              <a:extLst>
                <a:ext uri="{FF2B5EF4-FFF2-40B4-BE49-F238E27FC236}">
                  <a16:creationId xmlns:a16="http://schemas.microsoft.com/office/drawing/2014/main" id="{A7EE7798-889A-823B-3D65-C5B37487CCD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6" name="Rectangle: Single Corner Snipped 15">
              <a:extLst>
                <a:ext uri="{FF2B5EF4-FFF2-40B4-BE49-F238E27FC236}">
                  <a16:creationId xmlns:a16="http://schemas.microsoft.com/office/drawing/2014/main" id="{AF9D0178-F943-1B24-5360-B5C1802AF60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7" name="Freeform: Shape 16">
            <a:extLst>
              <a:ext uri="{FF2B5EF4-FFF2-40B4-BE49-F238E27FC236}">
                <a16:creationId xmlns:a16="http://schemas.microsoft.com/office/drawing/2014/main" id="{9C75F850-2496-6E44-1839-0E386CC07B62}"/>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33616407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842F311F-A520-3CA4-C066-7B735074DEB7}"/>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6" name="Freeform: Shape 9">
            <a:extLst>
              <a:ext uri="{FF2B5EF4-FFF2-40B4-BE49-F238E27FC236}">
                <a16:creationId xmlns:a16="http://schemas.microsoft.com/office/drawing/2014/main" id="{51A4C03D-C481-E11B-C1CD-E372811C7A2F}"/>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7" name="Freeform: Shape 17">
            <a:extLst>
              <a:ext uri="{FF2B5EF4-FFF2-40B4-BE49-F238E27FC236}">
                <a16:creationId xmlns:a16="http://schemas.microsoft.com/office/drawing/2014/main" id="{9AD8D62B-89E5-0970-FCF1-637753BE0D59}"/>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8" name="Freeform: Shape 11">
            <a:extLst>
              <a:ext uri="{FF2B5EF4-FFF2-40B4-BE49-F238E27FC236}">
                <a16:creationId xmlns:a16="http://schemas.microsoft.com/office/drawing/2014/main" id="{EBC14FAB-6D87-D8D1-4168-A81C0DFF4458}"/>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7">
            <a:extLst>
              <a:ext uri="{FF2B5EF4-FFF2-40B4-BE49-F238E27FC236}">
                <a16:creationId xmlns:a16="http://schemas.microsoft.com/office/drawing/2014/main" id="{D39FDBFD-7ABD-B029-C6DF-E4E2B92B7D8B}"/>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0" name="Group 9">
            <a:extLst>
              <a:ext uri="{FF2B5EF4-FFF2-40B4-BE49-F238E27FC236}">
                <a16:creationId xmlns:a16="http://schemas.microsoft.com/office/drawing/2014/main" id="{80703CE7-081F-C99E-C546-26E3FCAF6FA0}"/>
              </a:ext>
            </a:extLst>
          </p:cNvPr>
          <p:cNvGrpSpPr/>
          <p:nvPr userDrawn="1"/>
        </p:nvGrpSpPr>
        <p:grpSpPr>
          <a:xfrm rot="16200000">
            <a:off x="499189" y="-322571"/>
            <a:ext cx="535531" cy="645141"/>
            <a:chOff x="10945855" y="7317026"/>
            <a:chExt cx="2483924" cy="2993104"/>
          </a:xfrm>
        </p:grpSpPr>
        <p:sp>
          <p:nvSpPr>
            <p:cNvPr id="11" name="Freeform: Shape 15">
              <a:extLst>
                <a:ext uri="{FF2B5EF4-FFF2-40B4-BE49-F238E27FC236}">
                  <a16:creationId xmlns:a16="http://schemas.microsoft.com/office/drawing/2014/main" id="{6D69EC6E-D2BF-1AFC-C817-814D865FD03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6">
              <a:extLst>
                <a:ext uri="{FF2B5EF4-FFF2-40B4-BE49-F238E27FC236}">
                  <a16:creationId xmlns:a16="http://schemas.microsoft.com/office/drawing/2014/main" id="{226AC6D1-927F-C15D-45C2-0096F2B024F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3" name="Freeform: Shape 23">
            <a:extLst>
              <a:ext uri="{FF2B5EF4-FFF2-40B4-BE49-F238E27FC236}">
                <a16:creationId xmlns:a16="http://schemas.microsoft.com/office/drawing/2014/main" id="{DBA6C0CC-6C7D-7528-474B-35A6B1876D22}"/>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3998097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88C5E14F-51BE-A89A-61E8-10065E98D6F8}"/>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58F62A20-771E-F2D8-C27F-BC618FA3D68F}"/>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1F3F72FC-F329-4E5A-4A95-444595338F40}"/>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1" name="Freeform: Shape 10">
            <a:extLst>
              <a:ext uri="{FF2B5EF4-FFF2-40B4-BE49-F238E27FC236}">
                <a16:creationId xmlns:a16="http://schemas.microsoft.com/office/drawing/2014/main" id="{F39BD109-764B-DBE0-61FF-D15AEDD89B57}"/>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0A776ED6-256B-2394-3FA5-6A496A976008}"/>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5C110313-97A6-FEA1-EF09-5931C4E1B581}"/>
              </a:ext>
            </a:extLst>
          </p:cNvPr>
          <p:cNvGrpSpPr/>
          <p:nvPr userDrawn="1"/>
        </p:nvGrpSpPr>
        <p:grpSpPr>
          <a:xfrm rot="16200000">
            <a:off x="499189" y="-322571"/>
            <a:ext cx="535531" cy="645141"/>
            <a:chOff x="10945855" y="7317026"/>
            <a:chExt cx="2483924" cy="2993104"/>
          </a:xfrm>
        </p:grpSpPr>
        <p:sp>
          <p:nvSpPr>
            <p:cNvPr id="14" name="Freeform: Shape 13">
              <a:extLst>
                <a:ext uri="{FF2B5EF4-FFF2-40B4-BE49-F238E27FC236}">
                  <a16:creationId xmlns:a16="http://schemas.microsoft.com/office/drawing/2014/main" id="{BCB78F30-FBCD-903D-3098-DBBE66FD45C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B265D07B-497F-196F-6319-9E805439556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ABAE6798-304D-5BF9-F9E3-FBCAD138F3C1}"/>
              </a:ext>
            </a:extLst>
          </p:cNvPr>
          <p:cNvGrpSpPr/>
          <p:nvPr userDrawn="1"/>
        </p:nvGrpSpPr>
        <p:grpSpPr>
          <a:xfrm>
            <a:off x="-1" y="1357409"/>
            <a:ext cx="12188826" cy="4846320"/>
            <a:chOff x="-1" y="1357409"/>
            <a:chExt cx="12192001" cy="4917518"/>
          </a:xfrm>
        </p:grpSpPr>
        <p:sp>
          <p:nvSpPr>
            <p:cNvPr id="17" name="Rectangle: Single Corner Snipped 16">
              <a:extLst>
                <a:ext uri="{FF2B5EF4-FFF2-40B4-BE49-F238E27FC236}">
                  <a16:creationId xmlns:a16="http://schemas.microsoft.com/office/drawing/2014/main" id="{400302C0-EA81-0AAC-EB8B-306E83E3D0D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ectangle: Single Corner Snipped 17">
              <a:extLst>
                <a:ext uri="{FF2B5EF4-FFF2-40B4-BE49-F238E27FC236}">
                  <a16:creationId xmlns:a16="http://schemas.microsoft.com/office/drawing/2014/main" id="{17BDB3E8-315D-B0D7-FA0B-4AF37F1506D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18">
            <a:extLst>
              <a:ext uri="{FF2B5EF4-FFF2-40B4-BE49-F238E27FC236}">
                <a16:creationId xmlns:a16="http://schemas.microsoft.com/office/drawing/2014/main" id="{6C31124A-3228-399A-25B1-5041682A4F14}"/>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36729183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650A920F-DDF7-0880-EFBD-1C2B4550FB78}"/>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481BB637-5A15-2BD9-5DA2-15CACC8A7AA2}"/>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60041071-7C0F-F0DD-B004-83976657CB89}"/>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1" name="Freeform: Shape 10">
            <a:extLst>
              <a:ext uri="{FF2B5EF4-FFF2-40B4-BE49-F238E27FC236}">
                <a16:creationId xmlns:a16="http://schemas.microsoft.com/office/drawing/2014/main" id="{9EA1C680-33D1-8477-8B42-C58632F1D766}"/>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90727F8E-E0C4-A650-8C83-2C179955ECCF}"/>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BFD5736C-93F0-B7B3-C93A-D2DA29150AE9}"/>
              </a:ext>
            </a:extLst>
          </p:cNvPr>
          <p:cNvGrpSpPr/>
          <p:nvPr userDrawn="1"/>
        </p:nvGrpSpPr>
        <p:grpSpPr>
          <a:xfrm rot="16200000">
            <a:off x="499189" y="-322571"/>
            <a:ext cx="535531" cy="645141"/>
            <a:chOff x="10945855" y="7317026"/>
            <a:chExt cx="2483924" cy="2993104"/>
          </a:xfrm>
        </p:grpSpPr>
        <p:sp>
          <p:nvSpPr>
            <p:cNvPr id="14" name="Freeform: Shape 13">
              <a:extLst>
                <a:ext uri="{FF2B5EF4-FFF2-40B4-BE49-F238E27FC236}">
                  <a16:creationId xmlns:a16="http://schemas.microsoft.com/office/drawing/2014/main" id="{7F893C6A-C020-AAC1-7661-637E589C1C28}"/>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66C1A58A-8AE7-79BB-7746-BD8AE4BE46F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86E9136A-87C0-7D3C-8874-CB4960E5B707}"/>
              </a:ext>
            </a:extLst>
          </p:cNvPr>
          <p:cNvGrpSpPr/>
          <p:nvPr userDrawn="1"/>
        </p:nvGrpSpPr>
        <p:grpSpPr>
          <a:xfrm>
            <a:off x="-1" y="1357409"/>
            <a:ext cx="12188826" cy="4846320"/>
            <a:chOff x="-1" y="1357409"/>
            <a:chExt cx="12192001" cy="4917518"/>
          </a:xfrm>
        </p:grpSpPr>
        <p:sp>
          <p:nvSpPr>
            <p:cNvPr id="17" name="Rectangle: Single Corner Snipped 16">
              <a:extLst>
                <a:ext uri="{FF2B5EF4-FFF2-40B4-BE49-F238E27FC236}">
                  <a16:creationId xmlns:a16="http://schemas.microsoft.com/office/drawing/2014/main" id="{1DD63D5E-139C-E6AE-AEF7-E180DAF9029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ectangle: Single Corner Snipped 17">
              <a:extLst>
                <a:ext uri="{FF2B5EF4-FFF2-40B4-BE49-F238E27FC236}">
                  <a16:creationId xmlns:a16="http://schemas.microsoft.com/office/drawing/2014/main" id="{37717501-F3B9-B3D4-B8F4-781FAA94A35A}"/>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18">
            <a:extLst>
              <a:ext uri="{FF2B5EF4-FFF2-40B4-BE49-F238E27FC236}">
                <a16:creationId xmlns:a16="http://schemas.microsoft.com/office/drawing/2014/main" id="{3D81B55E-600C-EFA7-71F5-EF42EDB05748}"/>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41261670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349862174"/>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6537044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3EE2-A4D0-F831-78DD-1679C12DF717}"/>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59659B-A202-69B8-7A91-6FDD2ADD9135}"/>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BA478-9368-7B58-8D96-36A50F07BB93}"/>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F547DF-7432-4C15-C1E2-9B53A1A3BE65}"/>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D0827-7EC7-4894-131F-70903DE83E47}"/>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A7DE8-8880-538D-450C-6CDFFA9D6B70}"/>
              </a:ext>
            </a:extLst>
          </p:cNvPr>
          <p:cNvSpPr>
            <a:spLocks noGrp="1"/>
          </p:cNvSpPr>
          <p:nvPr>
            <p:ph type="dt" sz="half" idx="10"/>
          </p:nvPr>
        </p:nvSpPr>
        <p:spPr/>
        <p:txBody>
          <a:bodyPr/>
          <a:lstStyle/>
          <a:p>
            <a:fld id="{D789574A-8875-45EF-8EA2-3CAA0F7ABC4C}" type="datetimeFigureOut">
              <a:rPr lang="en-US" smtClean="0"/>
              <a:t>11/10/2023</a:t>
            </a:fld>
            <a:endParaRPr lang="en-US" dirty="0"/>
          </a:p>
        </p:txBody>
      </p:sp>
      <p:sp>
        <p:nvSpPr>
          <p:cNvPr id="8" name="Footer Placeholder 7">
            <a:extLst>
              <a:ext uri="{FF2B5EF4-FFF2-40B4-BE49-F238E27FC236}">
                <a16:creationId xmlns:a16="http://schemas.microsoft.com/office/drawing/2014/main" id="{15077BFE-0A6B-4935-A3D6-170F2CDEFD7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B99D2D4-408F-1C59-71B1-AE7B7F64E039}"/>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8E7F0464-47CA-8ED5-E826-A140E3343F38}"/>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7FA5BDFE-C403-5AE0-1FDD-B98E0BDB138D}"/>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ED9F2CD3-4C38-7730-B7C1-272F9CE901B8}"/>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3" name="Freeform: Shape 12">
            <a:extLst>
              <a:ext uri="{FF2B5EF4-FFF2-40B4-BE49-F238E27FC236}">
                <a16:creationId xmlns:a16="http://schemas.microsoft.com/office/drawing/2014/main" id="{0A5279D4-8EFE-2041-9A9B-74294EF4F773}"/>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4" name="Freeform: Shape 13">
            <a:extLst>
              <a:ext uri="{FF2B5EF4-FFF2-40B4-BE49-F238E27FC236}">
                <a16:creationId xmlns:a16="http://schemas.microsoft.com/office/drawing/2014/main" id="{4B5A800C-931A-310A-F5ED-D12B3BC78A3B}"/>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5" name="Group 14">
            <a:extLst>
              <a:ext uri="{FF2B5EF4-FFF2-40B4-BE49-F238E27FC236}">
                <a16:creationId xmlns:a16="http://schemas.microsoft.com/office/drawing/2014/main" id="{C2C6F9BD-C4EA-5B2A-3DCB-6E5E688D8A1B}"/>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F564A9F1-ACBD-4BD8-AD65-D1E0A91D59E8}"/>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687BE35C-35E3-BB3A-5828-F8275734350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8" name="Group 17">
            <a:extLst>
              <a:ext uri="{FF2B5EF4-FFF2-40B4-BE49-F238E27FC236}">
                <a16:creationId xmlns:a16="http://schemas.microsoft.com/office/drawing/2014/main" id="{3984F785-C828-7E0F-1717-0BD5053F6250}"/>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CD7CF6F1-83C0-F7A1-F8B5-6C294E5BF20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20" name="Rectangle: Single Corner Snipped 19">
              <a:extLst>
                <a:ext uri="{FF2B5EF4-FFF2-40B4-BE49-F238E27FC236}">
                  <a16:creationId xmlns:a16="http://schemas.microsoft.com/office/drawing/2014/main" id="{79FEBCB4-8E50-3096-BDF2-8950C0883B6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1" name="Freeform: Shape 20">
            <a:extLst>
              <a:ext uri="{FF2B5EF4-FFF2-40B4-BE49-F238E27FC236}">
                <a16:creationId xmlns:a16="http://schemas.microsoft.com/office/drawing/2014/main" id="{99EA744F-3243-DE4E-7D85-74558474E52D}"/>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29516922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384" y="1625386"/>
            <a:ext cx="671655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0400984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88825"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1"/>
            <a:ext cx="12188825"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5228" y="-2625227"/>
            <a:ext cx="6862743" cy="12113198"/>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48663" y="-9822"/>
            <a:ext cx="6326154" cy="6345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5892" y="1405083"/>
            <a:ext cx="4406148" cy="529785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1079" y="1088097"/>
            <a:ext cx="5070859"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5492" y="5665981"/>
            <a:ext cx="877778" cy="1755099"/>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79509" y="5841410"/>
            <a:ext cx="2371730"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340" y="-917121"/>
            <a:ext cx="1532001" cy="1825987"/>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233" y="-497082"/>
            <a:ext cx="818398" cy="985905"/>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634" y="4754880"/>
            <a:ext cx="6801364"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531" lvl="0" indent="-228531"/>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1887" y="3886201"/>
            <a:ext cx="7779518" cy="859055"/>
          </a:xfrm>
        </p:spPr>
        <p:txBody>
          <a:bodyPr vert="horz" lIns="91440" tIns="45720" rIns="91440" bIns="45720" rtlCol="0" anchor="b">
            <a:normAutofit/>
          </a:bodyPr>
          <a:lstStyle>
            <a:lvl1pPr>
              <a:defRPr lang="en-GB" sz="5398"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7542372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88825"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4125" y="-2471957"/>
            <a:ext cx="6862743" cy="11806658"/>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5229" y="-2625227"/>
            <a:ext cx="6862743" cy="12113198"/>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260" y="914400"/>
            <a:ext cx="1944408"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744" y="923306"/>
            <a:ext cx="1004853" cy="2859313"/>
          </a:xfrm>
          <a:prstGeom prst="rect">
            <a:avLst/>
          </a:prstGeom>
        </p:spPr>
        <p:txBody>
          <a:bodyPr vert="horz" lIns="91416" tIns="45708" rIns="91416" bIns="45708"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394"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260" y="3200401"/>
            <a:ext cx="7549091" cy="2859313"/>
          </a:xfrm>
        </p:spPr>
        <p:txBody>
          <a:bodyPr vert="horz" lIns="91440" tIns="45720" rIns="91440" bIns="45720" rtlCol="0" anchor="t">
            <a:normAutofit/>
          </a:bodyPr>
          <a:lstStyle>
            <a:lvl1pPr>
              <a:lnSpc>
                <a:spcPct val="100000"/>
              </a:lnSpc>
              <a:defRPr lang="en-GB" sz="3199"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9878417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34366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333" y="1749570"/>
            <a:ext cx="9370159" cy="3358860"/>
          </a:xfrm>
        </p:spPr>
        <p:txBody>
          <a:bodyPr anchor="ctr">
            <a:normAutofit/>
          </a:bodyPr>
          <a:lstStyle>
            <a:lvl1pPr marL="0" indent="0" algn="ctr">
              <a:buNone/>
              <a:defRPr sz="5998">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276024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250" y="1825625"/>
            <a:ext cx="11212314"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138063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385" y="1681163"/>
            <a:ext cx="5156444" cy="823912"/>
          </a:xfrm>
        </p:spPr>
        <p:txBody>
          <a:bodyPr anchor="t">
            <a:normAutofit/>
          </a:bodyPr>
          <a:lstStyle>
            <a:lvl1pPr marL="0" indent="0" algn="ctr">
              <a:buFont typeface="Arial" panose="020B0604020202020204" pitchFamily="34" charset="0"/>
              <a:buNone/>
              <a:defRPr sz="1999" b="1">
                <a:solidFill>
                  <a:schemeClr val="bg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499119" y="1681163"/>
            <a:ext cx="5156445" cy="823912"/>
          </a:xfrm>
        </p:spPr>
        <p:txBody>
          <a:bodyPr anchor="t">
            <a:normAutofit/>
          </a:bodyPr>
          <a:lstStyle>
            <a:lvl1pPr marL="0" indent="0" algn="ctr">
              <a:buFont typeface="Arial" panose="020B0604020202020204" pitchFamily="34" charset="0"/>
              <a:buNone/>
              <a:defRPr sz="1999" b="1">
                <a:solidFill>
                  <a:schemeClr val="bg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385" y="2505075"/>
            <a:ext cx="5156444" cy="3684588"/>
          </a:xfrm>
        </p:spPr>
        <p:txBody>
          <a:bodyPr>
            <a:normAutofit/>
          </a:bodyPr>
          <a:lstStyle>
            <a:lvl1pPr>
              <a:defRPr sz="1799">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3726" y="2505075"/>
            <a:ext cx="5181838" cy="3684588"/>
          </a:xfrm>
        </p:spPr>
        <p:txBody>
          <a:bodyPr>
            <a:normAutofit/>
          </a:bodyPr>
          <a:lstStyle>
            <a:lvl1pPr>
              <a:defRPr sz="1799">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699085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250" y="1517715"/>
            <a:ext cx="5183087" cy="4659248"/>
          </a:xfrm>
        </p:spPr>
        <p:txBody>
          <a:bodyPr>
            <a:normAutofit/>
          </a:bodyPr>
          <a:lstStyle>
            <a:lvl1pPr marL="457063" indent="-457063">
              <a:buFont typeface="Arial" panose="020B0604020202020204" pitchFamily="34" charset="0"/>
              <a:buChar char="•"/>
              <a:defRPr sz="1999">
                <a:solidFill>
                  <a:schemeClr val="bg1"/>
                </a:solidFill>
              </a:defRPr>
            </a:lvl1pPr>
            <a:lvl2pPr marL="799860" indent="-342797">
              <a:buFont typeface="Arial" panose="020B0604020202020204" pitchFamily="34" charset="0"/>
              <a:buChar char="•"/>
              <a:defRPr sz="1799">
                <a:solidFill>
                  <a:schemeClr val="bg1"/>
                </a:solidFill>
              </a:defRPr>
            </a:lvl2pPr>
            <a:lvl3pPr marL="1256923" indent="-342797">
              <a:buFont typeface="Arial" panose="020B0604020202020204" pitchFamily="34" charset="0"/>
              <a:buChar char="•"/>
              <a:defRPr sz="1600">
                <a:solidFill>
                  <a:schemeClr val="bg1"/>
                </a:solidFill>
              </a:defRPr>
            </a:lvl3pPr>
            <a:lvl4pPr marL="1656853" indent="-285664">
              <a:buFont typeface="Arial" panose="020B0604020202020204" pitchFamily="34" charset="0"/>
              <a:buChar char="•"/>
              <a:defRPr sz="1400">
                <a:solidFill>
                  <a:schemeClr val="bg1"/>
                </a:solidFill>
              </a:defRPr>
            </a:lvl4pPr>
            <a:lvl5pPr marL="2113916" indent="-285664">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2477" y="1517715"/>
            <a:ext cx="5183087" cy="4659248"/>
          </a:xfrm>
        </p:spPr>
        <p:txBody>
          <a:bodyPr>
            <a:normAutofit/>
          </a:bodyPr>
          <a:lstStyle>
            <a:lvl1pPr>
              <a:defRPr sz="1999">
                <a:solidFill>
                  <a:schemeClr val="bg1"/>
                </a:solidFill>
              </a:defRPr>
            </a:lvl1pPr>
            <a:lvl2pPr>
              <a:defRPr sz="1799">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18400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7958"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1391"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4825"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08259"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1691" y="2096717"/>
            <a:ext cx="1259177"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707"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140"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6574"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0008"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3440" y="4240093"/>
            <a:ext cx="1775677"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031"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5464"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28898"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2332"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5764" y="3825022"/>
            <a:ext cx="73103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0143027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1953" y="4240093"/>
            <a:ext cx="3292448"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12188827"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3012" y="4240093"/>
            <a:ext cx="3292448"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4071" y="4240093"/>
            <a:ext cx="3292448"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05357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C064-8041-6E8F-FF60-99F98963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9BF94-815E-E2AE-26D9-0A729024E389}"/>
              </a:ext>
            </a:extLst>
          </p:cNvPr>
          <p:cNvSpPr>
            <a:spLocks noGrp="1"/>
          </p:cNvSpPr>
          <p:nvPr>
            <p:ph type="dt" sz="half" idx="10"/>
          </p:nvPr>
        </p:nvSpPr>
        <p:spPr/>
        <p:txBody>
          <a:bodyPr/>
          <a:lstStyle/>
          <a:p>
            <a:fld id="{67EF4D4C-5367-4C26-9E2B-D8088D7FCA81}" type="datetimeFigureOut">
              <a:rPr lang="en-US" smtClean="0"/>
              <a:t>11/10/2023</a:t>
            </a:fld>
            <a:endParaRPr lang="en-US" dirty="0"/>
          </a:p>
        </p:txBody>
      </p:sp>
      <p:sp>
        <p:nvSpPr>
          <p:cNvPr id="4" name="Footer Placeholder 3">
            <a:extLst>
              <a:ext uri="{FF2B5EF4-FFF2-40B4-BE49-F238E27FC236}">
                <a16:creationId xmlns:a16="http://schemas.microsoft.com/office/drawing/2014/main" id="{B6DA0DD0-7259-01EE-F1F9-73AF9B968F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A84693-9B39-307C-352B-CDD4BFDC365B}"/>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79CC1604-68F4-2951-3D77-FBBF8BA009BE}"/>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7" name="Freeform: Shape 6">
            <a:extLst>
              <a:ext uri="{FF2B5EF4-FFF2-40B4-BE49-F238E27FC236}">
                <a16:creationId xmlns:a16="http://schemas.microsoft.com/office/drawing/2014/main" id="{0AD87D5D-C68D-E9A3-3796-4C1258ADD377}"/>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8" name="Freeform: Shape 7">
            <a:extLst>
              <a:ext uri="{FF2B5EF4-FFF2-40B4-BE49-F238E27FC236}">
                <a16:creationId xmlns:a16="http://schemas.microsoft.com/office/drawing/2014/main" id="{DF8C90E0-3649-0DB9-7A90-773B12202917}"/>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9" name="Freeform: Shape 8">
            <a:extLst>
              <a:ext uri="{FF2B5EF4-FFF2-40B4-BE49-F238E27FC236}">
                <a16:creationId xmlns:a16="http://schemas.microsoft.com/office/drawing/2014/main" id="{5D0EC504-9B7C-BA3D-516F-7C1A2918F4BC}"/>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251D6EDB-4092-298A-A1BA-E017CA37695D}"/>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1" name="Group 10">
            <a:extLst>
              <a:ext uri="{FF2B5EF4-FFF2-40B4-BE49-F238E27FC236}">
                <a16:creationId xmlns:a16="http://schemas.microsoft.com/office/drawing/2014/main" id="{BD1A8867-31D4-A8DE-89C6-8E537D7B4539}"/>
              </a:ext>
            </a:extLst>
          </p:cNvPr>
          <p:cNvGrpSpPr/>
          <p:nvPr userDrawn="1"/>
        </p:nvGrpSpPr>
        <p:grpSpPr>
          <a:xfrm rot="16200000">
            <a:off x="499189" y="-322571"/>
            <a:ext cx="535531" cy="645141"/>
            <a:chOff x="10945855" y="7317026"/>
            <a:chExt cx="2483924" cy="2993104"/>
          </a:xfrm>
        </p:grpSpPr>
        <p:sp>
          <p:nvSpPr>
            <p:cNvPr id="12" name="Freeform: Shape 11">
              <a:extLst>
                <a:ext uri="{FF2B5EF4-FFF2-40B4-BE49-F238E27FC236}">
                  <a16:creationId xmlns:a16="http://schemas.microsoft.com/office/drawing/2014/main" id="{13F5973D-1144-4678-8FEA-9E5D902CB09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3" name="Freeform: Shape 12">
              <a:extLst>
                <a:ext uri="{FF2B5EF4-FFF2-40B4-BE49-F238E27FC236}">
                  <a16:creationId xmlns:a16="http://schemas.microsoft.com/office/drawing/2014/main" id="{20B45964-8CA3-EF0A-2F34-003E9A763E4A}"/>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4" name="Group 13">
            <a:extLst>
              <a:ext uri="{FF2B5EF4-FFF2-40B4-BE49-F238E27FC236}">
                <a16:creationId xmlns:a16="http://schemas.microsoft.com/office/drawing/2014/main" id="{DD786930-C4E3-C4F5-8CC0-41B650C92B20}"/>
              </a:ext>
            </a:extLst>
          </p:cNvPr>
          <p:cNvGrpSpPr/>
          <p:nvPr userDrawn="1"/>
        </p:nvGrpSpPr>
        <p:grpSpPr>
          <a:xfrm>
            <a:off x="-1" y="1357409"/>
            <a:ext cx="12188826" cy="4846320"/>
            <a:chOff x="-1" y="1357409"/>
            <a:chExt cx="12192001" cy="4917518"/>
          </a:xfrm>
        </p:grpSpPr>
        <p:sp>
          <p:nvSpPr>
            <p:cNvPr id="15" name="Rectangle: Single Corner Snipped 14">
              <a:extLst>
                <a:ext uri="{FF2B5EF4-FFF2-40B4-BE49-F238E27FC236}">
                  <a16:creationId xmlns:a16="http://schemas.microsoft.com/office/drawing/2014/main" id="{CE178AF4-5AB8-FCA2-28DE-9116F1E342E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6" name="Rectangle: Single Corner Snipped 15">
              <a:extLst>
                <a:ext uri="{FF2B5EF4-FFF2-40B4-BE49-F238E27FC236}">
                  <a16:creationId xmlns:a16="http://schemas.microsoft.com/office/drawing/2014/main" id="{6C6269A2-5F69-035C-FAAF-F7C056B19F97}"/>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7" name="Freeform: Shape 16">
            <a:extLst>
              <a:ext uri="{FF2B5EF4-FFF2-40B4-BE49-F238E27FC236}">
                <a16:creationId xmlns:a16="http://schemas.microsoft.com/office/drawing/2014/main" id="{FF10994A-DE2B-F52D-FC54-21D6ECD059A3}"/>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37203572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1953" y="4240093"/>
            <a:ext cx="9399558"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12188827"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2646190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09017" y="1444650"/>
            <a:ext cx="7546547" cy="4579079"/>
          </a:xfrm>
        </p:spPr>
        <p:txBody>
          <a:bodyPr>
            <a:normAutofit/>
          </a:bodyPr>
          <a:lstStyle>
            <a:lvl1pPr marL="0" indent="0">
              <a:buNone/>
              <a:defRPr sz="23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251" y="1444650"/>
            <a:ext cx="3364187" cy="4579079"/>
          </a:xfrm>
        </p:spPr>
        <p:txBody>
          <a:bodyPr/>
          <a:lstStyle>
            <a:lvl1pPr marL="0" indent="0">
              <a:buFont typeface="Arial" panose="020B0604020202020204" pitchFamily="34" charset="0"/>
              <a:buNone/>
              <a:defRPr sz="1600">
                <a:solidFill>
                  <a:schemeClr val="bg1"/>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Click to edit Master text styles</a:t>
            </a:r>
          </a:p>
        </p:txBody>
      </p:sp>
    </p:spTree>
    <p:extLst>
      <p:ext uri="{BB962C8B-B14F-4D97-AF65-F5344CB8AC3E}">
        <p14:creationId xmlns:p14="http://schemas.microsoft.com/office/powerpoint/2010/main" val="9084444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384" y="542926"/>
            <a:ext cx="11211180" cy="535531"/>
          </a:xfrm>
        </p:spPr>
        <p:txBody>
          <a:bodyPr vert="horz" wrap="square" lIns="91440" tIns="45720" rIns="91440" bIns="45720" rtlCol="0" anchor="t">
            <a:spAutoFit/>
          </a:bodyPr>
          <a:lstStyle>
            <a:lvl1pPr>
              <a:defRPr lang="en-GB" sz="3199"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189" y="-322571"/>
            <a:ext cx="535531" cy="645141"/>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88826"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251" y="1444650"/>
            <a:ext cx="3364187" cy="4579079"/>
          </a:xfrm>
        </p:spPr>
        <p:txBody>
          <a:bodyPr/>
          <a:lstStyle>
            <a:lvl1pPr marL="0" indent="0">
              <a:buFont typeface="Arial" panose="020B0604020202020204" pitchFamily="34" charset="0"/>
              <a:buNone/>
              <a:defRPr sz="1600">
                <a:solidFill>
                  <a:schemeClr val="bg1"/>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3258" y="1444650"/>
            <a:ext cx="7692306" cy="4579079"/>
          </a:xfrm>
        </p:spPr>
        <p:txBody>
          <a:bodyPr>
            <a:normAutofit/>
          </a:bodyPr>
          <a:lstStyle>
            <a:lvl1pPr>
              <a:defRPr sz="2399">
                <a:solidFill>
                  <a:schemeClr val="bg1"/>
                </a:solidFill>
              </a:defRPr>
            </a:lvl1pPr>
            <a:lvl2pPr>
              <a:defRPr sz="1999">
                <a:solidFill>
                  <a:schemeClr val="bg1"/>
                </a:solidFill>
              </a:defRPr>
            </a:lvl2pPr>
            <a:lvl3pPr>
              <a:defRPr sz="1799">
                <a:solidFill>
                  <a:schemeClr val="bg1"/>
                </a:solidFill>
              </a:defRPr>
            </a:lvl3pPr>
            <a:lvl4pPr>
              <a:defRPr sz="1600">
                <a:solidFill>
                  <a:schemeClr val="bg1"/>
                </a:solidFill>
              </a:defRPr>
            </a:lvl4pPr>
            <a:lvl5pPr>
              <a:defRPr sz="1600">
                <a:solidFill>
                  <a:schemeClr val="bg1"/>
                </a:solidFill>
              </a:defRPr>
            </a:lvl5pPr>
            <a:lvl6pPr>
              <a:defRPr sz="1999"/>
            </a:lvl6pPr>
            <a:lvl7pPr>
              <a:defRPr sz="1999"/>
            </a:lvl7pPr>
            <a:lvl8pPr>
              <a:defRPr sz="1999"/>
            </a:lvl8pPr>
            <a:lvl9pPr>
              <a:defRPr sz="1999"/>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2093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189" y="-322571"/>
            <a:ext cx="535531" cy="645141"/>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49270" y="6315076"/>
            <a:ext cx="406294"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7332888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3" y="0"/>
            <a:ext cx="1220511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0174"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5883" y="2807208"/>
            <a:ext cx="4944310" cy="1243584"/>
          </a:xfrm>
        </p:spPr>
        <p:txBody>
          <a:bodyPr vert="horz" lIns="91440" tIns="45720" rIns="91440" bIns="45720" rtlCol="0" anchor="ctr">
            <a:noAutofit/>
          </a:bodyPr>
          <a:lstStyle>
            <a:lvl1pPr>
              <a:defRPr lang="en-GB" sz="5398"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18243885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3" y="0"/>
            <a:ext cx="1220511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5413" y="-2665414"/>
            <a:ext cx="6858000" cy="12188827"/>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58586" y="3429000"/>
            <a:ext cx="4944310" cy="1243584"/>
          </a:xfrm>
        </p:spPr>
        <p:txBody>
          <a:bodyPr vert="horz" lIns="91440" tIns="45720" rIns="91440" bIns="45720" rtlCol="0" anchor="ctr">
            <a:noAutofit/>
          </a:bodyPr>
          <a:lstStyle>
            <a:lvl1pPr>
              <a:defRPr lang="en-GB" sz="5398"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30495" y="-1214758"/>
            <a:ext cx="6043521" cy="8424882"/>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719" y="-2122680"/>
            <a:ext cx="6043521" cy="9006534"/>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0454" y="-465959"/>
            <a:ext cx="863686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Tree>
    <p:extLst>
      <p:ext uri="{BB962C8B-B14F-4D97-AF65-F5344CB8AC3E}">
        <p14:creationId xmlns:p14="http://schemas.microsoft.com/office/powerpoint/2010/main" val="382340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B1072-FC8F-AAB0-532F-38BE593FD3B6}"/>
              </a:ext>
            </a:extLst>
          </p:cNvPr>
          <p:cNvSpPr>
            <a:spLocks noGrp="1"/>
          </p:cNvSpPr>
          <p:nvPr>
            <p:ph type="dt" sz="half" idx="10"/>
          </p:nvPr>
        </p:nvSpPr>
        <p:spPr/>
        <p:txBody>
          <a:bodyPr/>
          <a:lstStyle/>
          <a:p>
            <a:fld id="{56E91E96-98B0-4413-9547-46F3504108EF}" type="datetimeFigureOut">
              <a:rPr lang="en-US" smtClean="0"/>
              <a:t>11/10/2023</a:t>
            </a:fld>
            <a:endParaRPr lang="en-US" dirty="0"/>
          </a:p>
        </p:txBody>
      </p:sp>
      <p:sp>
        <p:nvSpPr>
          <p:cNvPr id="3" name="Footer Placeholder 2">
            <a:extLst>
              <a:ext uri="{FF2B5EF4-FFF2-40B4-BE49-F238E27FC236}">
                <a16:creationId xmlns:a16="http://schemas.microsoft.com/office/drawing/2014/main" id="{F40A15EE-831A-C8ED-B9EF-3D60E9F1DD5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B915F3-6501-ADCE-9B6D-6141A61C5AA0}"/>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7BDC12EE-9511-7F63-936F-0B3812BF49F9}"/>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6" name="Freeform: Shape 9">
            <a:extLst>
              <a:ext uri="{FF2B5EF4-FFF2-40B4-BE49-F238E27FC236}">
                <a16:creationId xmlns:a16="http://schemas.microsoft.com/office/drawing/2014/main" id="{7EEC9C21-2603-09E1-484F-43E229DAA537}"/>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7" name="Freeform: Shape 17">
            <a:extLst>
              <a:ext uri="{FF2B5EF4-FFF2-40B4-BE49-F238E27FC236}">
                <a16:creationId xmlns:a16="http://schemas.microsoft.com/office/drawing/2014/main" id="{1231C52A-B757-CC39-F564-41E1DAC0445A}"/>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8" name="Freeform: Shape 11">
            <a:extLst>
              <a:ext uri="{FF2B5EF4-FFF2-40B4-BE49-F238E27FC236}">
                <a16:creationId xmlns:a16="http://schemas.microsoft.com/office/drawing/2014/main" id="{EB7B1FEF-E060-9E93-91DF-5DFA1132FBB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7">
            <a:extLst>
              <a:ext uri="{FF2B5EF4-FFF2-40B4-BE49-F238E27FC236}">
                <a16:creationId xmlns:a16="http://schemas.microsoft.com/office/drawing/2014/main" id="{8C4A3A71-7C03-F300-EFF2-C2483DE413F4}"/>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0" name="Group 9">
            <a:extLst>
              <a:ext uri="{FF2B5EF4-FFF2-40B4-BE49-F238E27FC236}">
                <a16:creationId xmlns:a16="http://schemas.microsoft.com/office/drawing/2014/main" id="{2E4512B2-9681-E3E4-85FF-8F0C64ED8CE9}"/>
              </a:ext>
            </a:extLst>
          </p:cNvPr>
          <p:cNvGrpSpPr/>
          <p:nvPr userDrawn="1"/>
        </p:nvGrpSpPr>
        <p:grpSpPr>
          <a:xfrm rot="16200000">
            <a:off x="499189" y="-322571"/>
            <a:ext cx="535531" cy="645141"/>
            <a:chOff x="10945855" y="7317026"/>
            <a:chExt cx="2483924" cy="2993104"/>
          </a:xfrm>
        </p:grpSpPr>
        <p:sp>
          <p:nvSpPr>
            <p:cNvPr id="11" name="Freeform: Shape 15">
              <a:extLst>
                <a:ext uri="{FF2B5EF4-FFF2-40B4-BE49-F238E27FC236}">
                  <a16:creationId xmlns:a16="http://schemas.microsoft.com/office/drawing/2014/main" id="{BE7145E6-A94C-B9E6-F125-ADA16C7968D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6">
              <a:extLst>
                <a:ext uri="{FF2B5EF4-FFF2-40B4-BE49-F238E27FC236}">
                  <a16:creationId xmlns:a16="http://schemas.microsoft.com/office/drawing/2014/main" id="{25AAC622-ECA5-7682-A66A-EBA1687D051E}"/>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3" name="Freeform: Shape 23">
            <a:extLst>
              <a:ext uri="{FF2B5EF4-FFF2-40B4-BE49-F238E27FC236}">
                <a16:creationId xmlns:a16="http://schemas.microsoft.com/office/drawing/2014/main" id="{3C065E3C-88EA-9215-8674-A9A99D4FC407}"/>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217715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3A39-7B79-527C-72C4-7C71DBD2F867}"/>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5853F915-F036-7A4F-1D01-5283BBE38186}"/>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83E9E7-44C3-F3C5-1C43-DDC4492A3551}"/>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8AF2C-E231-4FEF-AED2-C0AEC5F87696}"/>
              </a:ext>
            </a:extLst>
          </p:cNvPr>
          <p:cNvSpPr>
            <a:spLocks noGrp="1"/>
          </p:cNvSpPr>
          <p:nvPr>
            <p:ph type="dt" sz="half" idx="10"/>
          </p:nvPr>
        </p:nvSpPr>
        <p:spPr/>
        <p:txBody>
          <a:bodyPr/>
          <a:lstStyle/>
          <a:p>
            <a:fld id="{05C68B11-C5A8-448C-8CE9-B1A273C79CFC}" type="datetimeFigureOut">
              <a:rPr lang="en-US" smtClean="0"/>
              <a:t>11/10/2023</a:t>
            </a:fld>
            <a:endParaRPr lang="en-US" dirty="0"/>
          </a:p>
        </p:txBody>
      </p:sp>
      <p:sp>
        <p:nvSpPr>
          <p:cNvPr id="6" name="Footer Placeholder 5">
            <a:extLst>
              <a:ext uri="{FF2B5EF4-FFF2-40B4-BE49-F238E27FC236}">
                <a16:creationId xmlns:a16="http://schemas.microsoft.com/office/drawing/2014/main" id="{A8CBC3F1-5BDD-5194-AE09-8E2CDF8EEA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09A688-AAE7-F237-414C-F4B492661C49}"/>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EBED9BA1-E6DD-3806-A943-A7CFBF063EDB}"/>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E90853BF-1E9C-4FB3-9761-388BD18B56F2}"/>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97DB74CC-C5D9-E333-CF75-DCE9822F7F8E}"/>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1" name="Freeform: Shape 10">
            <a:extLst>
              <a:ext uri="{FF2B5EF4-FFF2-40B4-BE49-F238E27FC236}">
                <a16:creationId xmlns:a16="http://schemas.microsoft.com/office/drawing/2014/main" id="{E3699919-88A6-29B0-813D-1B58ADA7B6F4}"/>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1EEBA365-66FB-1336-1321-90ED7C8CD5A6}"/>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1A19AE01-FA0C-BC2A-458B-EAE02A7C20F3}"/>
              </a:ext>
            </a:extLst>
          </p:cNvPr>
          <p:cNvGrpSpPr/>
          <p:nvPr userDrawn="1"/>
        </p:nvGrpSpPr>
        <p:grpSpPr>
          <a:xfrm rot="16200000">
            <a:off x="499189" y="-322571"/>
            <a:ext cx="535531" cy="645141"/>
            <a:chOff x="10945855" y="7317026"/>
            <a:chExt cx="2483924" cy="2993104"/>
          </a:xfrm>
        </p:grpSpPr>
        <p:sp>
          <p:nvSpPr>
            <p:cNvPr id="14" name="Freeform: Shape 13">
              <a:extLst>
                <a:ext uri="{FF2B5EF4-FFF2-40B4-BE49-F238E27FC236}">
                  <a16:creationId xmlns:a16="http://schemas.microsoft.com/office/drawing/2014/main" id="{CB185729-0C55-A9FB-D2CA-3C1E94086D7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18DB0B7D-36C4-076E-C6C2-6B970CBCBDCF}"/>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BAEBB710-5716-C971-1978-A1F1E3E3ADC7}"/>
              </a:ext>
            </a:extLst>
          </p:cNvPr>
          <p:cNvGrpSpPr/>
          <p:nvPr userDrawn="1"/>
        </p:nvGrpSpPr>
        <p:grpSpPr>
          <a:xfrm>
            <a:off x="-1" y="1357409"/>
            <a:ext cx="12188826" cy="4846320"/>
            <a:chOff x="-1" y="1357409"/>
            <a:chExt cx="12192001" cy="4917518"/>
          </a:xfrm>
        </p:grpSpPr>
        <p:sp>
          <p:nvSpPr>
            <p:cNvPr id="17" name="Rectangle: Single Corner Snipped 16">
              <a:extLst>
                <a:ext uri="{FF2B5EF4-FFF2-40B4-BE49-F238E27FC236}">
                  <a16:creationId xmlns:a16="http://schemas.microsoft.com/office/drawing/2014/main" id="{0D29ED32-2701-C11A-004A-668779EF75A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ectangle: Single Corner Snipped 17">
              <a:extLst>
                <a:ext uri="{FF2B5EF4-FFF2-40B4-BE49-F238E27FC236}">
                  <a16:creationId xmlns:a16="http://schemas.microsoft.com/office/drawing/2014/main" id="{F90689EB-9643-3B69-325A-EE828A1AE89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18">
            <a:extLst>
              <a:ext uri="{FF2B5EF4-FFF2-40B4-BE49-F238E27FC236}">
                <a16:creationId xmlns:a16="http://schemas.microsoft.com/office/drawing/2014/main" id="{92563D7E-BF14-7050-BE78-CEB758FD4F8C}"/>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427817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1C2A-A4B8-0758-3392-A2E7B5C9D5EC}"/>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3B29CA85-2416-91DA-26D8-96FBA441F9EC}"/>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4162223B-88B7-A9A7-8EEE-4B75E53103CF}"/>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0A404-6928-9BAA-1E45-CA4777E7ABB6}"/>
              </a:ext>
            </a:extLst>
          </p:cNvPr>
          <p:cNvSpPr>
            <a:spLocks noGrp="1"/>
          </p:cNvSpPr>
          <p:nvPr>
            <p:ph type="dt" sz="half" idx="10"/>
          </p:nvPr>
        </p:nvSpPr>
        <p:spPr/>
        <p:txBody>
          <a:bodyPr/>
          <a:lstStyle/>
          <a:p>
            <a:fld id="{C7616CA0-919D-4A49-9C8A-62FDFB3A5183}" type="datetimeFigureOut">
              <a:rPr lang="en-US" smtClean="0"/>
              <a:t>11/10/2023</a:t>
            </a:fld>
            <a:endParaRPr lang="en-US" dirty="0"/>
          </a:p>
        </p:txBody>
      </p:sp>
      <p:sp>
        <p:nvSpPr>
          <p:cNvPr id="6" name="Footer Placeholder 5">
            <a:extLst>
              <a:ext uri="{FF2B5EF4-FFF2-40B4-BE49-F238E27FC236}">
                <a16:creationId xmlns:a16="http://schemas.microsoft.com/office/drawing/2014/main" id="{57B2C9BC-6AB8-FA96-A91B-9096E05F6F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FB49F4-3B24-F574-30F9-3C3AF785CA6A}"/>
              </a:ext>
            </a:extLst>
          </p:cNvPr>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FA29A1D2-3445-2CCD-2DEF-007092807BF4}"/>
              </a:ext>
            </a:extLst>
          </p:cNvPr>
          <p:cNvSpPr/>
          <p:nvPr userDrawn="1"/>
        </p:nvSpPr>
        <p:spPr>
          <a:xfrm>
            <a:off x="0" y="1"/>
            <a:ext cx="12188825"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Freeform: Shape 8">
            <a:extLst>
              <a:ext uri="{FF2B5EF4-FFF2-40B4-BE49-F238E27FC236}">
                <a16:creationId xmlns:a16="http://schemas.microsoft.com/office/drawing/2014/main" id="{629CBF0F-5778-FDB6-94A5-EFA041167C58}"/>
              </a:ext>
            </a:extLst>
          </p:cNvPr>
          <p:cNvSpPr/>
          <p:nvPr userDrawn="1"/>
        </p:nvSpPr>
        <p:spPr>
          <a:xfrm>
            <a:off x="0" y="1"/>
            <a:ext cx="12188826"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9">
            <a:extLst>
              <a:ext uri="{FF2B5EF4-FFF2-40B4-BE49-F238E27FC236}">
                <a16:creationId xmlns:a16="http://schemas.microsoft.com/office/drawing/2014/main" id="{8B0FEAAB-078D-090A-C21D-32518046FA21}"/>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1" name="Freeform: Shape 10">
            <a:extLst>
              <a:ext uri="{FF2B5EF4-FFF2-40B4-BE49-F238E27FC236}">
                <a16:creationId xmlns:a16="http://schemas.microsoft.com/office/drawing/2014/main" id="{E5A5C97D-DE05-164D-0016-D33E7398B64A}"/>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Freeform: Shape 11">
            <a:extLst>
              <a:ext uri="{FF2B5EF4-FFF2-40B4-BE49-F238E27FC236}">
                <a16:creationId xmlns:a16="http://schemas.microsoft.com/office/drawing/2014/main" id="{E2C8533C-DEF0-4C33-DF01-1A3D7872AE20}"/>
              </a:ext>
            </a:extLst>
          </p:cNvPr>
          <p:cNvSpPr/>
          <p:nvPr userDrawn="1"/>
        </p:nvSpPr>
        <p:spPr>
          <a:xfrm rot="16200000" flipV="1">
            <a:off x="2663041" y="-2663040"/>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nvGrpSpPr>
          <p:cNvPr id="13" name="Group 12">
            <a:extLst>
              <a:ext uri="{FF2B5EF4-FFF2-40B4-BE49-F238E27FC236}">
                <a16:creationId xmlns:a16="http://schemas.microsoft.com/office/drawing/2014/main" id="{A1B3F95E-7FF4-F3FC-637A-E8EF745D7419}"/>
              </a:ext>
            </a:extLst>
          </p:cNvPr>
          <p:cNvGrpSpPr/>
          <p:nvPr userDrawn="1"/>
        </p:nvGrpSpPr>
        <p:grpSpPr>
          <a:xfrm rot="16200000">
            <a:off x="499189" y="-322571"/>
            <a:ext cx="535531" cy="645141"/>
            <a:chOff x="10945855" y="7317026"/>
            <a:chExt cx="2483924" cy="2993104"/>
          </a:xfrm>
        </p:grpSpPr>
        <p:sp>
          <p:nvSpPr>
            <p:cNvPr id="14" name="Freeform: Shape 13">
              <a:extLst>
                <a:ext uri="{FF2B5EF4-FFF2-40B4-BE49-F238E27FC236}">
                  <a16:creationId xmlns:a16="http://schemas.microsoft.com/office/drawing/2014/main" id="{8506D73E-A608-A72B-E69A-3242537100B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4">
              <a:extLst>
                <a:ext uri="{FF2B5EF4-FFF2-40B4-BE49-F238E27FC236}">
                  <a16:creationId xmlns:a16="http://schemas.microsoft.com/office/drawing/2014/main" id="{B1B2D6E8-A434-1165-DB4C-3FED1602A888}"/>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60F45AF8-7204-7DF8-3F34-C069FB126934}"/>
              </a:ext>
            </a:extLst>
          </p:cNvPr>
          <p:cNvGrpSpPr/>
          <p:nvPr userDrawn="1"/>
        </p:nvGrpSpPr>
        <p:grpSpPr>
          <a:xfrm>
            <a:off x="-1" y="1357409"/>
            <a:ext cx="12188826" cy="4846320"/>
            <a:chOff x="-1" y="1357409"/>
            <a:chExt cx="12192001" cy="4917518"/>
          </a:xfrm>
        </p:grpSpPr>
        <p:sp>
          <p:nvSpPr>
            <p:cNvPr id="17" name="Rectangle: Single Corner Snipped 16">
              <a:extLst>
                <a:ext uri="{FF2B5EF4-FFF2-40B4-BE49-F238E27FC236}">
                  <a16:creationId xmlns:a16="http://schemas.microsoft.com/office/drawing/2014/main" id="{A6A98BF6-F3F2-2A60-5A7B-8F63683970F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8" name="Rectangle: Single Corner Snipped 17">
              <a:extLst>
                <a:ext uri="{FF2B5EF4-FFF2-40B4-BE49-F238E27FC236}">
                  <a16:creationId xmlns:a16="http://schemas.microsoft.com/office/drawing/2014/main" id="{D3525FD3-2E0D-83BC-D339-6586CF58243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18">
            <a:extLst>
              <a:ext uri="{FF2B5EF4-FFF2-40B4-BE49-F238E27FC236}">
                <a16:creationId xmlns:a16="http://schemas.microsoft.com/office/drawing/2014/main" id="{96FEAC7D-D6B9-DB2C-2592-E07B1CA147BF}"/>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Tree>
    <p:extLst>
      <p:ext uri="{BB962C8B-B14F-4D97-AF65-F5344CB8AC3E}">
        <p14:creationId xmlns:p14="http://schemas.microsoft.com/office/powerpoint/2010/main" val="11607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F14D0-B739-1A10-AB3F-5BB0C063675A}"/>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DEE910-049E-DE4F-AA7D-777713073AFA}"/>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F29E2-11DC-230B-F927-F2564783289F}"/>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11/10/2023</a:t>
            </a:fld>
            <a:endParaRPr lang="en-US" dirty="0"/>
          </a:p>
        </p:txBody>
      </p:sp>
      <p:sp>
        <p:nvSpPr>
          <p:cNvPr id="5" name="Footer Placeholder 4">
            <a:extLst>
              <a:ext uri="{FF2B5EF4-FFF2-40B4-BE49-F238E27FC236}">
                <a16:creationId xmlns:a16="http://schemas.microsoft.com/office/drawing/2014/main" id="{8959EB2E-7CB8-A4EC-1E4F-A9E1EE90EFF2}"/>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AF5A34F-3D52-F24A-4137-551BE3970F76}"/>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DB734CA8-D5B2-8A57-F1DF-EF682AF4554E}"/>
              </a:ext>
            </a:extLst>
          </p:cNvPr>
          <p:cNvSpPr/>
          <p:nvPr userDrawn="1"/>
        </p:nvSpPr>
        <p:spPr>
          <a:xfrm>
            <a:off x="0" y="2"/>
            <a:ext cx="12188825"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9">
            <a:extLst>
              <a:ext uri="{FF2B5EF4-FFF2-40B4-BE49-F238E27FC236}">
                <a16:creationId xmlns:a16="http://schemas.microsoft.com/office/drawing/2014/main" id="{A9DB819A-2EB4-871B-5B34-FE6EB179EA8C}"/>
              </a:ext>
            </a:extLst>
          </p:cNvPr>
          <p:cNvSpPr/>
          <p:nvPr userDrawn="1"/>
        </p:nvSpPr>
        <p:spPr>
          <a:xfrm>
            <a:off x="0" y="2"/>
            <a:ext cx="12188826"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9" name="Freeform: Shape 17">
            <a:extLst>
              <a:ext uri="{FF2B5EF4-FFF2-40B4-BE49-F238E27FC236}">
                <a16:creationId xmlns:a16="http://schemas.microsoft.com/office/drawing/2014/main" id="{3464CD1E-F606-8E46-4E3F-4D84535A5D5D}"/>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11">
            <a:extLst>
              <a:ext uri="{FF2B5EF4-FFF2-40B4-BE49-F238E27FC236}">
                <a16:creationId xmlns:a16="http://schemas.microsoft.com/office/drawing/2014/main" id="{8F14B390-0AC0-D322-0F2C-F2F80477447E}"/>
              </a:ext>
            </a:extLst>
          </p:cNvPr>
          <p:cNvSpPr/>
          <p:nvPr userDrawn="1"/>
        </p:nvSpPr>
        <p:spPr>
          <a:xfrm rot="16200000" flipV="1">
            <a:off x="2663041" y="-2667785"/>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7">
            <a:extLst>
              <a:ext uri="{FF2B5EF4-FFF2-40B4-BE49-F238E27FC236}">
                <a16:creationId xmlns:a16="http://schemas.microsoft.com/office/drawing/2014/main" id="{85950818-3849-FEDE-04E7-EEDADF160B93}"/>
              </a:ext>
            </a:extLst>
          </p:cNvPr>
          <p:cNvSpPr/>
          <p:nvPr userDrawn="1"/>
        </p:nvSpPr>
        <p:spPr>
          <a:xfrm rot="16200000" flipV="1">
            <a:off x="2663041" y="-2667785"/>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Title 1">
            <a:extLst>
              <a:ext uri="{FF2B5EF4-FFF2-40B4-BE49-F238E27FC236}">
                <a16:creationId xmlns:a16="http://schemas.microsoft.com/office/drawing/2014/main" id="{98CA35EC-BF11-23CB-E23E-39D151C4170F}"/>
              </a:ext>
            </a:extLst>
          </p:cNvPr>
          <p:cNvSpPr txBox="1">
            <a:spLocks/>
          </p:cNvSpPr>
          <p:nvPr userDrawn="1"/>
        </p:nvSpPr>
        <p:spPr>
          <a:xfrm>
            <a:off x="444384" y="542926"/>
            <a:ext cx="11211180" cy="535531"/>
          </a:xfrm>
          <a:prstGeom prst="rect">
            <a:avLst/>
          </a:prstGeom>
        </p:spPr>
        <p:txBody>
          <a:bodyPr vert="horz" wrap="square" lIns="91416" tIns="45708" rIns="91416" bIns="45708"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sz="3199" noProof="0" dirty="0">
                <a:latin typeface="+mj-lt"/>
              </a:rPr>
              <a:t>Click to edit Master title style</a:t>
            </a:r>
          </a:p>
        </p:txBody>
      </p:sp>
      <p:grpSp>
        <p:nvGrpSpPr>
          <p:cNvPr id="13" name="Group 12">
            <a:extLst>
              <a:ext uri="{FF2B5EF4-FFF2-40B4-BE49-F238E27FC236}">
                <a16:creationId xmlns:a16="http://schemas.microsoft.com/office/drawing/2014/main" id="{9175B094-5395-4C65-436F-5DBAD8339880}"/>
              </a:ext>
            </a:extLst>
          </p:cNvPr>
          <p:cNvGrpSpPr/>
          <p:nvPr userDrawn="1"/>
        </p:nvGrpSpPr>
        <p:grpSpPr>
          <a:xfrm rot="16200000">
            <a:off x="499189" y="-322571"/>
            <a:ext cx="535531" cy="645141"/>
            <a:chOff x="10945855" y="7317026"/>
            <a:chExt cx="2483924" cy="2993104"/>
          </a:xfrm>
        </p:grpSpPr>
        <p:sp>
          <p:nvSpPr>
            <p:cNvPr id="14" name="Freeform: Shape 15">
              <a:extLst>
                <a:ext uri="{FF2B5EF4-FFF2-40B4-BE49-F238E27FC236}">
                  <a16:creationId xmlns:a16="http://schemas.microsoft.com/office/drawing/2014/main" id="{66679AC9-399C-84D6-F72F-C81486794F8C}"/>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6">
              <a:extLst>
                <a:ext uri="{FF2B5EF4-FFF2-40B4-BE49-F238E27FC236}">
                  <a16:creationId xmlns:a16="http://schemas.microsoft.com/office/drawing/2014/main" id="{1CC5A69F-2ECF-7917-6F51-0C3301FFC865}"/>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972D1E1C-F2A7-8F64-F285-AB2A3E220995}"/>
              </a:ext>
            </a:extLst>
          </p:cNvPr>
          <p:cNvGrpSpPr/>
          <p:nvPr userDrawn="1"/>
        </p:nvGrpSpPr>
        <p:grpSpPr>
          <a:xfrm>
            <a:off x="-1" y="1357409"/>
            <a:ext cx="12188826" cy="4846320"/>
            <a:chOff x="-1" y="1357409"/>
            <a:chExt cx="12192001" cy="4917518"/>
          </a:xfrm>
        </p:grpSpPr>
        <p:sp>
          <p:nvSpPr>
            <p:cNvPr id="17" name="Rectangle: Single Corner Snipped 18">
              <a:extLst>
                <a:ext uri="{FF2B5EF4-FFF2-40B4-BE49-F238E27FC236}">
                  <a16:creationId xmlns:a16="http://schemas.microsoft.com/office/drawing/2014/main" id="{4C83CCB2-BFCD-A909-C7B1-344645DB0F7E}"/>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8" name="Rectangle: Single Corner Snipped 2">
              <a:extLst>
                <a:ext uri="{FF2B5EF4-FFF2-40B4-BE49-F238E27FC236}">
                  <a16:creationId xmlns:a16="http://schemas.microsoft.com/office/drawing/2014/main" id="{0A38CC68-B605-FA29-F067-87E0E36FF6B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23">
            <a:extLst>
              <a:ext uri="{FF2B5EF4-FFF2-40B4-BE49-F238E27FC236}">
                <a16:creationId xmlns:a16="http://schemas.microsoft.com/office/drawing/2014/main" id="{9732B3ED-34D8-AACC-ED46-ED2E8EAF7831}"/>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Slide Number Placeholder 4">
            <a:extLst>
              <a:ext uri="{FF2B5EF4-FFF2-40B4-BE49-F238E27FC236}">
                <a16:creationId xmlns:a16="http://schemas.microsoft.com/office/drawing/2014/main" id="{A5046D94-A58D-957C-21D4-1B4293684CC2}"/>
              </a:ext>
            </a:extLst>
          </p:cNvPr>
          <p:cNvSpPr txBox="1">
            <a:spLocks/>
          </p:cNvSpPr>
          <p:nvPr userDrawn="1"/>
        </p:nvSpPr>
        <p:spPr>
          <a:xfrm>
            <a:off x="11249270" y="6315076"/>
            <a:ext cx="406294"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z="1000" noProof="0" smtClean="0"/>
              <a:pPr/>
              <a:t>‹#›</a:t>
            </a:fld>
            <a:endParaRPr lang="en-US" sz="1000" noProof="0" dirty="0"/>
          </a:p>
        </p:txBody>
      </p:sp>
    </p:spTree>
    <p:extLst>
      <p:ext uri="{BB962C8B-B14F-4D97-AF65-F5344CB8AC3E}">
        <p14:creationId xmlns:p14="http://schemas.microsoft.com/office/powerpoint/2010/main" val="1346036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Lst>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68B8A-13E5-F6D3-D2C9-1FF526FDA948}"/>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7AC9E6-FA11-801A-9752-A57306389799}"/>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33230-D476-9E6F-EDBD-5DD7627B593B}"/>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F456-25FA-47B2-BBCD-9CC275A129AB}" type="datetimeFigureOut">
              <a:rPr lang="en-IN" smtClean="0"/>
              <a:t>10-11-2023</a:t>
            </a:fld>
            <a:endParaRPr lang="en-IN"/>
          </a:p>
        </p:txBody>
      </p:sp>
      <p:sp>
        <p:nvSpPr>
          <p:cNvPr id="5" name="Footer Placeholder 4">
            <a:extLst>
              <a:ext uri="{FF2B5EF4-FFF2-40B4-BE49-F238E27FC236}">
                <a16:creationId xmlns:a16="http://schemas.microsoft.com/office/drawing/2014/main" id="{70103ED7-E4C3-46BD-3042-99A2109DFA45}"/>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D9B7C4-03F4-6EB3-50F8-8C9324A1873B}"/>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BC02F-4CF0-4A10-AEDE-7B9CBC5C90A1}" type="slidenum">
              <a:rPr lang="en-IN" smtClean="0"/>
              <a:t>‹#›</a:t>
            </a:fld>
            <a:endParaRPr lang="en-IN"/>
          </a:p>
        </p:txBody>
      </p:sp>
    </p:spTree>
    <p:extLst>
      <p:ext uri="{BB962C8B-B14F-4D97-AF65-F5344CB8AC3E}">
        <p14:creationId xmlns:p14="http://schemas.microsoft.com/office/powerpoint/2010/main" val="60503772"/>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11/10/2023</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A9AAD7F3-6B09-A3EB-8283-61FDBA21951F}"/>
              </a:ext>
            </a:extLst>
          </p:cNvPr>
          <p:cNvSpPr/>
          <p:nvPr userDrawn="1"/>
        </p:nvSpPr>
        <p:spPr>
          <a:xfrm>
            <a:off x="0" y="2"/>
            <a:ext cx="12188825"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Freeform: Shape 9">
            <a:extLst>
              <a:ext uri="{FF2B5EF4-FFF2-40B4-BE49-F238E27FC236}">
                <a16:creationId xmlns:a16="http://schemas.microsoft.com/office/drawing/2014/main" id="{94647F31-F33A-CC4B-0DD9-657F5114B561}"/>
              </a:ext>
            </a:extLst>
          </p:cNvPr>
          <p:cNvSpPr/>
          <p:nvPr userDrawn="1"/>
        </p:nvSpPr>
        <p:spPr>
          <a:xfrm>
            <a:off x="0" y="2"/>
            <a:ext cx="12188826"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9" name="Freeform: Shape 17">
            <a:extLst>
              <a:ext uri="{FF2B5EF4-FFF2-40B4-BE49-F238E27FC236}">
                <a16:creationId xmlns:a16="http://schemas.microsoft.com/office/drawing/2014/main" id="{A9DBA5EF-5C40-0C8B-03E3-80A26D80AE40}"/>
              </a:ext>
            </a:extLst>
          </p:cNvPr>
          <p:cNvSpPr/>
          <p:nvPr userDrawn="1"/>
        </p:nvSpPr>
        <p:spPr>
          <a:xfrm rot="16200000" flipV="1">
            <a:off x="2963143" y="-2362936"/>
            <a:ext cx="6862744" cy="11588620"/>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noProof="0" dirty="0"/>
          </a:p>
        </p:txBody>
      </p:sp>
      <p:sp>
        <p:nvSpPr>
          <p:cNvPr id="10" name="Freeform: Shape 11">
            <a:extLst>
              <a:ext uri="{FF2B5EF4-FFF2-40B4-BE49-F238E27FC236}">
                <a16:creationId xmlns:a16="http://schemas.microsoft.com/office/drawing/2014/main" id="{8B6AE1D4-9012-481D-C925-86F8C3E9B27C}"/>
              </a:ext>
            </a:extLst>
          </p:cNvPr>
          <p:cNvSpPr/>
          <p:nvPr userDrawn="1"/>
        </p:nvSpPr>
        <p:spPr>
          <a:xfrm rot="16200000" flipV="1">
            <a:off x="2663041" y="-2667785"/>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1" name="Freeform: Shape 7">
            <a:extLst>
              <a:ext uri="{FF2B5EF4-FFF2-40B4-BE49-F238E27FC236}">
                <a16:creationId xmlns:a16="http://schemas.microsoft.com/office/drawing/2014/main" id="{718DA25D-0D57-61B8-290B-34CD66F8A84B}"/>
              </a:ext>
            </a:extLst>
          </p:cNvPr>
          <p:cNvSpPr/>
          <p:nvPr userDrawn="1"/>
        </p:nvSpPr>
        <p:spPr>
          <a:xfrm rot="16200000" flipV="1">
            <a:off x="2663041" y="-2667785"/>
            <a:ext cx="6862744" cy="12188825"/>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2" name="Title 1">
            <a:extLst>
              <a:ext uri="{FF2B5EF4-FFF2-40B4-BE49-F238E27FC236}">
                <a16:creationId xmlns:a16="http://schemas.microsoft.com/office/drawing/2014/main" id="{6BFD5BD2-E727-2B9F-4892-0927E388B922}"/>
              </a:ext>
            </a:extLst>
          </p:cNvPr>
          <p:cNvSpPr txBox="1">
            <a:spLocks/>
          </p:cNvSpPr>
          <p:nvPr userDrawn="1"/>
        </p:nvSpPr>
        <p:spPr>
          <a:xfrm>
            <a:off x="444384" y="542926"/>
            <a:ext cx="11211180" cy="535531"/>
          </a:xfrm>
          <a:prstGeom prst="rect">
            <a:avLst/>
          </a:prstGeom>
        </p:spPr>
        <p:txBody>
          <a:bodyPr vert="horz" wrap="square" lIns="91416" tIns="45708" rIns="91416" bIns="45708"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sz="3199" noProof="0" dirty="0">
                <a:latin typeface="+mj-lt"/>
              </a:rPr>
              <a:t>Click to edit Master title style</a:t>
            </a:r>
          </a:p>
        </p:txBody>
      </p:sp>
      <p:grpSp>
        <p:nvGrpSpPr>
          <p:cNvPr id="13" name="Group 12">
            <a:extLst>
              <a:ext uri="{FF2B5EF4-FFF2-40B4-BE49-F238E27FC236}">
                <a16:creationId xmlns:a16="http://schemas.microsoft.com/office/drawing/2014/main" id="{B865680C-D8CA-C064-0702-53A2274B7B71}"/>
              </a:ext>
            </a:extLst>
          </p:cNvPr>
          <p:cNvGrpSpPr/>
          <p:nvPr userDrawn="1"/>
        </p:nvGrpSpPr>
        <p:grpSpPr>
          <a:xfrm rot="16200000">
            <a:off x="499189" y="-322571"/>
            <a:ext cx="535531" cy="645141"/>
            <a:chOff x="10945855" y="7317026"/>
            <a:chExt cx="2483924" cy="2993104"/>
          </a:xfrm>
        </p:grpSpPr>
        <p:sp>
          <p:nvSpPr>
            <p:cNvPr id="14" name="Freeform: Shape 15">
              <a:extLst>
                <a:ext uri="{FF2B5EF4-FFF2-40B4-BE49-F238E27FC236}">
                  <a16:creationId xmlns:a16="http://schemas.microsoft.com/office/drawing/2014/main" id="{3124A2A0-94AA-3F8A-D566-2451C72539F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15" name="Freeform: Shape 16">
              <a:extLst>
                <a:ext uri="{FF2B5EF4-FFF2-40B4-BE49-F238E27FC236}">
                  <a16:creationId xmlns:a16="http://schemas.microsoft.com/office/drawing/2014/main" id="{E261E03D-A4F2-AFC8-D0F8-D8D7DD0E7C46}"/>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grpSp>
        <p:nvGrpSpPr>
          <p:cNvPr id="16" name="Group 15">
            <a:extLst>
              <a:ext uri="{FF2B5EF4-FFF2-40B4-BE49-F238E27FC236}">
                <a16:creationId xmlns:a16="http://schemas.microsoft.com/office/drawing/2014/main" id="{C1FDB863-6405-A6BC-BD86-91CE6A38D6D2}"/>
              </a:ext>
            </a:extLst>
          </p:cNvPr>
          <p:cNvGrpSpPr/>
          <p:nvPr userDrawn="1"/>
        </p:nvGrpSpPr>
        <p:grpSpPr>
          <a:xfrm>
            <a:off x="-1" y="1357409"/>
            <a:ext cx="12188826" cy="4846320"/>
            <a:chOff x="-1" y="1357409"/>
            <a:chExt cx="12192001" cy="4917518"/>
          </a:xfrm>
        </p:grpSpPr>
        <p:sp>
          <p:nvSpPr>
            <p:cNvPr id="17" name="Rectangle: Single Corner Snipped 18">
              <a:extLst>
                <a:ext uri="{FF2B5EF4-FFF2-40B4-BE49-F238E27FC236}">
                  <a16:creationId xmlns:a16="http://schemas.microsoft.com/office/drawing/2014/main" id="{DB3AD049-2B04-CBB2-0858-1E683D55D1B3}"/>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799" noProof="0" dirty="0"/>
            </a:p>
          </p:txBody>
        </p:sp>
        <p:sp>
          <p:nvSpPr>
            <p:cNvPr id="18" name="Rectangle: Single Corner Snipped 2">
              <a:extLst>
                <a:ext uri="{FF2B5EF4-FFF2-40B4-BE49-F238E27FC236}">
                  <a16:creationId xmlns:a16="http://schemas.microsoft.com/office/drawing/2014/main" id="{77F71A4D-EAF9-9BB0-1E20-3C786524F3A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grpSp>
      <p:sp>
        <p:nvSpPr>
          <p:cNvPr id="19" name="Freeform: Shape 23">
            <a:extLst>
              <a:ext uri="{FF2B5EF4-FFF2-40B4-BE49-F238E27FC236}">
                <a16:creationId xmlns:a16="http://schemas.microsoft.com/office/drawing/2014/main" id="{C4B4FBDA-7698-96F7-CEC8-8B37861D8B2B}"/>
              </a:ext>
            </a:extLst>
          </p:cNvPr>
          <p:cNvSpPr/>
          <p:nvPr userDrawn="1"/>
        </p:nvSpPr>
        <p:spPr>
          <a:xfrm flipH="1">
            <a:off x="10779492" y="5448298"/>
            <a:ext cx="1409333"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0" name="Slide Number Placeholder 4">
            <a:extLst>
              <a:ext uri="{FF2B5EF4-FFF2-40B4-BE49-F238E27FC236}">
                <a16:creationId xmlns:a16="http://schemas.microsoft.com/office/drawing/2014/main" id="{EA7A7DE8-3687-3768-A8C4-3DB9EF0B810D}"/>
              </a:ext>
            </a:extLst>
          </p:cNvPr>
          <p:cNvSpPr txBox="1">
            <a:spLocks/>
          </p:cNvSpPr>
          <p:nvPr userDrawn="1"/>
        </p:nvSpPr>
        <p:spPr>
          <a:xfrm>
            <a:off x="11249270" y="6315076"/>
            <a:ext cx="406294"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z="1000" noProof="0" smtClean="0"/>
              <a:pPr/>
              <a:t>‹#›</a:t>
            </a:fld>
            <a:endParaRPr lang="en-US" sz="1000" noProof="0" dirty="0"/>
          </a:p>
        </p:txBody>
      </p:sp>
    </p:spTree>
    <p:extLst>
      <p:ext uri="{BB962C8B-B14F-4D97-AF65-F5344CB8AC3E}">
        <p14:creationId xmlns:p14="http://schemas.microsoft.com/office/powerpoint/2010/main" val="1476756859"/>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899" r:id="rId13"/>
    <p:sldLayoutId id="2147483900" r:id="rId14"/>
    <p:sldLayoutId id="2147483901" r:id="rId15"/>
    <p:sldLayoutId id="2147483902" r:id="rId16"/>
    <p:sldLayoutId id="2147483903" r:id="rId17"/>
    <p:sldLayoutId id="2147483904" r:id="rId18"/>
    <p:sldLayoutId id="2147483905" r:id="rId19"/>
    <p:sldLayoutId id="2147483906" r:id="rId20"/>
    <p:sldLayoutId id="2147483907" r:id="rId21"/>
    <p:sldLayoutId id="2147483908" r:id="rId22"/>
    <p:sldLayoutId id="2147483909" r:id="rId23"/>
    <p:sldLayoutId id="2147483910" r:id="rId24"/>
    <p:sldLayoutId id="2147483911" r:id="rId25"/>
    <p:sldLayoutId id="2147483912" r:id="rId26"/>
    <p:sldLayoutId id="2147483913" r:id="rId27"/>
  </p:sldLayoutIdLst>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4.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4.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4.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E6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27212" y="537120"/>
            <a:ext cx="8989219" cy="2024827"/>
          </a:xfrm>
        </p:spPr>
        <p:txBody>
          <a:bodyPr/>
          <a:lstStyle/>
          <a:p>
            <a:r>
              <a:rPr lang="en-US" sz="4399" dirty="0">
                <a:solidFill>
                  <a:schemeClr val="bg1"/>
                </a:solidFill>
              </a:rPr>
              <a:t>Sales Data Management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579812" y="2577024"/>
            <a:ext cx="6795089" cy="512762"/>
          </a:xfrm>
        </p:spPr>
        <p:txBody>
          <a:bodyPr/>
          <a:lstStyle/>
          <a:p>
            <a:pPr algn="l"/>
            <a:r>
              <a:rPr lang="en-US" i="1" dirty="0">
                <a:solidFill>
                  <a:schemeClr val="bg1"/>
                </a:solidFill>
              </a:rPr>
              <a:t>Pizza Sales</a:t>
            </a:r>
          </a:p>
        </p:txBody>
      </p:sp>
      <p:pic>
        <p:nvPicPr>
          <p:cNvPr id="4" name="Picture 12" descr="Sql server - Free logo icons">
            <a:extLst>
              <a:ext uri="{FF2B5EF4-FFF2-40B4-BE49-F238E27FC236}">
                <a16:creationId xmlns:a16="http://schemas.microsoft.com/office/drawing/2014/main" id="{57C7FAF5-6C92-320C-F79C-7A217C6AE867}"/>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296" y="4028840"/>
            <a:ext cx="1934710" cy="19347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62B8005-9C61-CBFF-DFC6-0CB70B626C19}"/>
              </a:ext>
            </a:extLst>
          </p:cNvPr>
          <p:cNvPicPr>
            <a:picLocks noChangeAspect="1"/>
          </p:cNvPicPr>
          <p:nvPr/>
        </p:nvPicPr>
        <p:blipFill>
          <a:blip r:embed="rId3"/>
          <a:stretch>
            <a:fillRect/>
          </a:stretch>
        </p:blipFill>
        <p:spPr>
          <a:xfrm>
            <a:off x="8151812" y="4203563"/>
            <a:ext cx="3128865" cy="1759987"/>
          </a:xfrm>
          <a:prstGeom prst="rect">
            <a:avLst/>
          </a:prstGeom>
        </p:spPr>
      </p:pic>
      <p:sp>
        <p:nvSpPr>
          <p:cNvPr id="7" name="Rectangle 6">
            <a:extLst>
              <a:ext uri="{FF2B5EF4-FFF2-40B4-BE49-F238E27FC236}">
                <a16:creationId xmlns:a16="http://schemas.microsoft.com/office/drawing/2014/main" id="{A71727E1-44C3-639B-D611-5C436B59ABF2}"/>
              </a:ext>
            </a:extLst>
          </p:cNvPr>
          <p:cNvSpPr/>
          <p:nvPr/>
        </p:nvSpPr>
        <p:spPr>
          <a:xfrm>
            <a:off x="2493091" y="4164276"/>
            <a:ext cx="1676400" cy="1838560"/>
          </a:xfrm>
          <a:prstGeom prst="rect">
            <a:avLst/>
          </a:prstGeom>
          <a:solidFill>
            <a:schemeClr val="bg1">
              <a:alpha val="9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descr="Tableau full logo transparent PNG - StickPNG">
            <a:extLst>
              <a:ext uri="{FF2B5EF4-FFF2-40B4-BE49-F238E27FC236}">
                <a16:creationId xmlns:a16="http://schemas.microsoft.com/office/drawing/2014/main" id="{85091E4A-34ED-E17F-735F-B456AB802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692" y="4716325"/>
            <a:ext cx="1459199" cy="82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88730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0512862" cy="1325563"/>
          </a:xfrm>
        </p:spPr>
        <p:txBody>
          <a:bodyPr>
            <a:normAutofit/>
          </a:bodyPr>
          <a:lstStyle/>
          <a:p>
            <a:r>
              <a:rPr lang="en-US" sz="4000" dirty="0"/>
              <a:t>Processing Involved in our Analysis</a:t>
            </a:r>
          </a:p>
        </p:txBody>
      </p:sp>
      <p:sp>
        <p:nvSpPr>
          <p:cNvPr id="4" name="Content Placeholder 3">
            <a:extLst>
              <a:ext uri="{FF2B5EF4-FFF2-40B4-BE49-F238E27FC236}">
                <a16:creationId xmlns:a16="http://schemas.microsoft.com/office/drawing/2014/main" id="{F1CF8A68-9FB0-59E6-3202-E2731FBB2A7A}"/>
              </a:ext>
            </a:extLst>
          </p:cNvPr>
          <p:cNvSpPr>
            <a:spLocks noGrp="1"/>
          </p:cNvSpPr>
          <p:nvPr>
            <p:ph idx="1"/>
          </p:nvPr>
        </p:nvSpPr>
        <p:spPr>
          <a:xfrm>
            <a:off x="379412" y="1600200"/>
            <a:ext cx="9982200" cy="4572000"/>
          </a:xfrm>
        </p:spPr>
        <p:txBody>
          <a:bodyPr>
            <a:normAutofit/>
          </a:bodyPr>
          <a:lstStyle/>
          <a:p>
            <a:pPr marL="0" indent="0">
              <a:buNone/>
            </a:pPr>
            <a:r>
              <a:rPr lang="en-US" sz="2000" dirty="0"/>
              <a:t>The EDA process involves several key steps:</a:t>
            </a:r>
          </a:p>
          <a:p>
            <a:pPr marL="457200" indent="-457200">
              <a:buFont typeface="+mj-lt"/>
              <a:buAutoNum type="arabicPeriod"/>
            </a:pPr>
            <a:r>
              <a:rPr lang="en-US" sz="2000" b="1" u="sng" dirty="0"/>
              <a:t>Data Cleaning</a:t>
            </a:r>
            <a:r>
              <a:rPr lang="en-US" sz="2000" dirty="0"/>
              <a:t>: Ensuring data accuracy by handling missing values, duplicates, and outliers.</a:t>
            </a:r>
          </a:p>
          <a:p>
            <a:pPr marL="457200" indent="-457200">
              <a:buFont typeface="+mj-lt"/>
              <a:buAutoNum type="arabicPeriod"/>
            </a:pPr>
            <a:r>
              <a:rPr lang="en-US" sz="2000" b="1" u="sng" dirty="0"/>
              <a:t>Descriptive Statistics: </a:t>
            </a:r>
            <a:r>
              <a:rPr lang="en-US" sz="2000" dirty="0"/>
              <a:t>Calculating key metrics like mean, median, and standard deviation to understand the central tendency and variability in the data.</a:t>
            </a:r>
          </a:p>
          <a:p>
            <a:pPr marL="457200" indent="-457200">
              <a:buFont typeface="+mj-lt"/>
              <a:buAutoNum type="arabicPeriod"/>
            </a:pPr>
            <a:r>
              <a:rPr lang="en-US" sz="2000" b="1" u="sng" dirty="0"/>
              <a:t>Visualization: </a:t>
            </a:r>
            <a:r>
              <a:rPr lang="en-US" sz="2000" dirty="0"/>
              <a:t>Using charts and graphs to visually represent trends, distributions, and relationships in the data.</a:t>
            </a:r>
          </a:p>
          <a:p>
            <a:pPr marL="457200" indent="-457200">
              <a:buFont typeface="+mj-lt"/>
              <a:buAutoNum type="arabicPeriod"/>
            </a:pPr>
            <a:r>
              <a:rPr lang="en-US" sz="2000" b="1" u="sng" dirty="0"/>
              <a:t>Trend Analysis</a:t>
            </a:r>
            <a:r>
              <a:rPr lang="en-US" sz="2000" dirty="0"/>
              <a:t>: Identifying patterns and trends over time, such as hourly and weekly variations in orders.</a:t>
            </a:r>
          </a:p>
          <a:p>
            <a:pPr marL="457200" indent="-457200">
              <a:buFont typeface="+mj-lt"/>
              <a:buAutoNum type="arabicPeriod"/>
            </a:pPr>
            <a:r>
              <a:rPr lang="en-US" sz="2000" b="1" u="sng" dirty="0"/>
              <a:t>Category Analysis: </a:t>
            </a:r>
            <a:r>
              <a:rPr lang="en-US" sz="2000" dirty="0"/>
              <a:t>Exploring the distribution of sales across different pizza categories and sizes.</a:t>
            </a:r>
          </a:p>
          <a:p>
            <a:pPr marL="457200" indent="-457200">
              <a:buFont typeface="+mj-lt"/>
              <a:buAutoNum type="arabicPeriod"/>
            </a:pPr>
            <a:r>
              <a:rPr lang="en-US" sz="2000" b="1" u="sng" dirty="0"/>
              <a:t>Top/Bottom Performers: </a:t>
            </a:r>
            <a:r>
              <a:rPr lang="en-US" sz="2000" dirty="0"/>
              <a:t>Identifying the best and worst-selling pizzas based on revenue, quantity, and orders.</a:t>
            </a:r>
          </a:p>
        </p:txBody>
      </p:sp>
      <p:pic>
        <p:nvPicPr>
          <p:cNvPr id="7" name="Picture 6">
            <a:extLst>
              <a:ext uri="{FF2B5EF4-FFF2-40B4-BE49-F238E27FC236}">
                <a16:creationId xmlns:a16="http://schemas.microsoft.com/office/drawing/2014/main" id="{ABE9A213-3F0F-D339-FDBB-73990D387BEC}"/>
              </a:ext>
            </a:extLst>
          </p:cNvPr>
          <p:cNvPicPr>
            <a:picLocks noChangeAspect="1"/>
          </p:cNvPicPr>
          <p:nvPr/>
        </p:nvPicPr>
        <p:blipFill rotWithShape="1">
          <a:blip r:embed="rId2"/>
          <a:srcRect l="26667"/>
          <a:stretch/>
        </p:blipFill>
        <p:spPr>
          <a:xfrm>
            <a:off x="10209212" y="-12469"/>
            <a:ext cx="1828800" cy="1396538"/>
          </a:xfrm>
          <a:prstGeom prst="rect">
            <a:avLst/>
          </a:prstGeom>
        </p:spPr>
      </p:pic>
    </p:spTree>
    <p:extLst>
      <p:ext uri="{BB962C8B-B14F-4D97-AF65-F5344CB8AC3E}">
        <p14:creationId xmlns:p14="http://schemas.microsoft.com/office/powerpoint/2010/main" val="5719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8" y="304800"/>
            <a:ext cx="9717541" cy="1499616"/>
          </a:xfrm>
        </p:spPr>
        <p:txBody>
          <a:bodyPr>
            <a:normAutofit/>
          </a:bodyPr>
          <a:lstStyle/>
          <a:p>
            <a:r>
              <a:rPr lang="en-US" sz="4000" dirty="0"/>
              <a:t> Overview of Pizza Sales Data</a:t>
            </a:r>
          </a:p>
        </p:txBody>
      </p:sp>
      <p:sp>
        <p:nvSpPr>
          <p:cNvPr id="7" name="Content Placeholder 6"/>
          <p:cNvSpPr>
            <a:spLocks noGrp="1"/>
          </p:cNvSpPr>
          <p:nvPr>
            <p:ph sz="half" idx="1"/>
          </p:nvPr>
        </p:nvSpPr>
        <p:spPr>
          <a:xfrm>
            <a:off x="379412" y="1600200"/>
            <a:ext cx="9144000" cy="4200245"/>
          </a:xfrm>
        </p:spPr>
        <p:txBody>
          <a:bodyPr>
            <a:normAutofit/>
          </a:bodyPr>
          <a:lstStyle/>
          <a:p>
            <a:pPr marL="0" indent="0">
              <a:buNone/>
            </a:pPr>
            <a:r>
              <a:rPr lang="en-US" sz="2200" u="sng" dirty="0"/>
              <a:t>Dataset Composition:</a:t>
            </a:r>
          </a:p>
          <a:p>
            <a:pPr>
              <a:buFont typeface="Wingdings" panose="05000000000000000000" pitchFamily="2" charset="2"/>
              <a:buChar char="§"/>
            </a:pPr>
            <a:r>
              <a:rPr lang="en-US" sz="2200" dirty="0"/>
              <a:t>The dataset contains detailed information about pizza orders, including order ID, pizza name, quantity, order date, order time, unit price, total price, pizza size, pizza category, pizza ingredients, and pizza name ID.</a:t>
            </a:r>
          </a:p>
          <a:p>
            <a:pPr marL="0" indent="0">
              <a:buNone/>
            </a:pPr>
            <a:r>
              <a:rPr lang="en-US" sz="2200" u="sng" dirty="0"/>
              <a:t>Time Period:</a:t>
            </a:r>
          </a:p>
          <a:p>
            <a:pPr>
              <a:buFont typeface="Wingdings" panose="05000000000000000000" pitchFamily="2" charset="2"/>
              <a:buChar char="§"/>
            </a:pPr>
            <a:r>
              <a:rPr lang="en-US" sz="2200" dirty="0"/>
              <a:t>The dataset spans a significant time period, capturing a diverse range of customer behaviors and preferences.</a:t>
            </a:r>
          </a:p>
          <a:p>
            <a:pPr marL="0" indent="0">
              <a:buNone/>
            </a:pPr>
            <a:r>
              <a:rPr lang="en-US" sz="2200" u="sng" dirty="0"/>
              <a:t>Data Structure:</a:t>
            </a:r>
          </a:p>
          <a:p>
            <a:pPr>
              <a:buFont typeface="Wingdings" panose="05000000000000000000" pitchFamily="2" charset="2"/>
              <a:buChar char="§"/>
            </a:pPr>
            <a:r>
              <a:rPr lang="en-US" sz="2200" dirty="0"/>
              <a:t>Structured data with clear columns and relationships, enabling effective analysis and interpretation.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333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304800"/>
            <a:ext cx="10512862" cy="1325563"/>
          </a:xfrm>
        </p:spPr>
        <p:txBody>
          <a:bodyPr>
            <a:normAutofit/>
          </a:bodyPr>
          <a:lstStyle/>
          <a:p>
            <a:r>
              <a:rPr lang="en-US" sz="4000" dirty="0"/>
              <a:t> Tools used</a:t>
            </a:r>
          </a:p>
        </p:txBody>
      </p:sp>
      <p:sp>
        <p:nvSpPr>
          <p:cNvPr id="7" name="Content Placeholder 6"/>
          <p:cNvSpPr>
            <a:spLocks noGrp="1"/>
          </p:cNvSpPr>
          <p:nvPr>
            <p:ph sz="half" idx="1"/>
          </p:nvPr>
        </p:nvSpPr>
        <p:spPr>
          <a:xfrm>
            <a:off x="118052" y="1371600"/>
            <a:ext cx="6585959" cy="4200245"/>
          </a:xfrm>
        </p:spPr>
        <p:txBody>
          <a:bodyPr>
            <a:normAutofit/>
          </a:bodyPr>
          <a:lstStyle/>
          <a:p>
            <a:pPr marL="0" indent="0">
              <a:buNone/>
            </a:pPr>
            <a:endParaRPr lang="en-US" dirty="0"/>
          </a:p>
          <a:p>
            <a:pPr>
              <a:lnSpc>
                <a:spcPct val="150000"/>
              </a:lnSpc>
              <a:buFont typeface="Wingdings" panose="05000000000000000000" pitchFamily="2" charset="2"/>
              <a:buChar char="§"/>
            </a:pPr>
            <a:r>
              <a:rPr lang="en-US" sz="2400" dirty="0"/>
              <a:t>Excel: Used for data cleaning, basic analysis, and initial exploration.</a:t>
            </a:r>
          </a:p>
          <a:p>
            <a:pPr>
              <a:lnSpc>
                <a:spcPct val="150000"/>
              </a:lnSpc>
              <a:buFont typeface="Wingdings" panose="05000000000000000000" pitchFamily="2" charset="2"/>
              <a:buChar char="§"/>
            </a:pPr>
            <a:r>
              <a:rPr lang="en-US" sz="2400" dirty="0"/>
              <a:t>SQL: Leveraged for querying and extracting relevant data from the database.</a:t>
            </a:r>
          </a:p>
          <a:p>
            <a:pPr>
              <a:lnSpc>
                <a:spcPct val="150000"/>
              </a:lnSpc>
              <a:buFont typeface="Wingdings" panose="05000000000000000000" pitchFamily="2" charset="2"/>
              <a:buChar char="§"/>
            </a:pPr>
            <a:r>
              <a:rPr lang="en-US" sz="2400" dirty="0"/>
              <a:t>Tableau: Employed for creating interactive and insightful visualizations for in-depth analysis</a:t>
            </a:r>
          </a:p>
          <a:p>
            <a:pPr marL="0" indent="0">
              <a:buNone/>
            </a:pPr>
            <a:endParaRPr lang="en-US" dirty="0"/>
          </a:p>
        </p:txBody>
      </p:sp>
      <p:pic>
        <p:nvPicPr>
          <p:cNvPr id="2052" name="Picture 4" descr="Full Data Analysis Portfolio Exercise (SQL, Excel, Tableau) - YouTube">
            <a:extLst>
              <a:ext uri="{FF2B5EF4-FFF2-40B4-BE49-F238E27FC236}">
                <a16:creationId xmlns:a16="http://schemas.microsoft.com/office/drawing/2014/main" id="{7071BA2C-F03C-203B-0F5C-8CCE9872B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812" y="2209800"/>
            <a:ext cx="5431945" cy="305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72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381000"/>
            <a:ext cx="10512862" cy="1325563"/>
          </a:xfrm>
        </p:spPr>
        <p:txBody>
          <a:bodyPr/>
          <a:lstStyle/>
          <a:p>
            <a:r>
              <a:rPr lang="en-US" dirty="0"/>
              <a:t> KPI’s</a:t>
            </a:r>
          </a:p>
        </p:txBody>
      </p:sp>
      <p:sp>
        <p:nvSpPr>
          <p:cNvPr id="7" name="Content Placeholder 6"/>
          <p:cNvSpPr>
            <a:spLocks noGrp="1"/>
          </p:cNvSpPr>
          <p:nvPr>
            <p:ph sz="half" idx="1"/>
          </p:nvPr>
        </p:nvSpPr>
        <p:spPr>
          <a:xfrm>
            <a:off x="760412" y="1717561"/>
            <a:ext cx="9296400" cy="4378439"/>
          </a:xfrm>
        </p:spPr>
        <p:txBody>
          <a:bodyPr>
            <a:normAutofit fontScale="92500" lnSpcReduction="10000"/>
          </a:bodyPr>
          <a:lstStyle/>
          <a:p>
            <a:pPr marL="457200" indent="-457200">
              <a:lnSpc>
                <a:spcPct val="150000"/>
              </a:lnSpc>
              <a:buFont typeface="+mj-lt"/>
              <a:buAutoNum type="arabicPeriod"/>
            </a:pPr>
            <a:r>
              <a:rPr lang="en-US" sz="2400" b="1" u="sng" dirty="0"/>
              <a:t>Total Revenue: </a:t>
            </a:r>
            <a:r>
              <a:rPr lang="en-US" sz="2400" dirty="0"/>
              <a:t>The sum of the total price of all pizza orders.</a:t>
            </a:r>
          </a:p>
          <a:p>
            <a:pPr marL="457200" indent="-457200">
              <a:lnSpc>
                <a:spcPct val="150000"/>
              </a:lnSpc>
              <a:buFont typeface="+mj-lt"/>
              <a:buAutoNum type="arabicPeriod"/>
            </a:pPr>
            <a:r>
              <a:rPr lang="en-US" sz="2400" b="1" u="sng" dirty="0"/>
              <a:t>Average Order Value: </a:t>
            </a:r>
            <a:r>
              <a:rPr lang="en-US" sz="2400" dirty="0"/>
              <a:t>The average amount spent per order, calculated by dividing the total revenue by the total number of orders.</a:t>
            </a:r>
          </a:p>
          <a:p>
            <a:pPr marL="457200" indent="-457200">
              <a:lnSpc>
                <a:spcPct val="150000"/>
              </a:lnSpc>
              <a:buFont typeface="+mj-lt"/>
              <a:buAutoNum type="arabicPeriod"/>
            </a:pPr>
            <a:r>
              <a:rPr lang="en-US" sz="2400" b="1" u="sng" dirty="0"/>
              <a:t>Total Pizzas Sold: </a:t>
            </a:r>
            <a:r>
              <a:rPr lang="en-US" sz="2400" dirty="0"/>
              <a:t>The sum of the quantities of all pizzas sold.</a:t>
            </a:r>
          </a:p>
          <a:p>
            <a:pPr marL="457200" indent="-457200">
              <a:lnSpc>
                <a:spcPct val="150000"/>
              </a:lnSpc>
              <a:buFont typeface="+mj-lt"/>
              <a:buAutoNum type="arabicPeriod"/>
            </a:pPr>
            <a:r>
              <a:rPr lang="en-US" sz="2400" b="1" u="sng" dirty="0"/>
              <a:t>Total Orders: </a:t>
            </a:r>
            <a:r>
              <a:rPr lang="en-US" sz="2400" dirty="0"/>
              <a:t>The total number of orders placed.</a:t>
            </a:r>
          </a:p>
          <a:p>
            <a:pPr marL="457200" indent="-457200">
              <a:lnSpc>
                <a:spcPct val="150000"/>
              </a:lnSpc>
              <a:buFont typeface="+mj-lt"/>
              <a:buAutoNum type="arabicPeriod"/>
            </a:pPr>
            <a:r>
              <a:rPr lang="en-US" sz="2400" b="1" u="sng" dirty="0"/>
              <a:t>Average Pizzas Per Order: </a:t>
            </a:r>
            <a:r>
              <a:rPr lang="en-US" sz="2400" dirty="0"/>
              <a:t>The average number of pizzas sold per order, calculated by dividing the total number of pizzas sold by the total number of orders.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0521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0" y="381000"/>
            <a:ext cx="10512862" cy="1325563"/>
          </a:xfrm>
        </p:spPr>
        <p:txBody>
          <a:bodyPr>
            <a:normAutofit/>
          </a:bodyPr>
          <a:lstStyle/>
          <a:p>
            <a:r>
              <a:rPr lang="en-US" sz="4000" dirty="0"/>
              <a:t>Problem Statements</a:t>
            </a:r>
          </a:p>
        </p:txBody>
      </p:sp>
      <p:sp>
        <p:nvSpPr>
          <p:cNvPr id="7" name="Content Placeholder 6"/>
          <p:cNvSpPr>
            <a:spLocks noGrp="1"/>
          </p:cNvSpPr>
          <p:nvPr>
            <p:ph sz="half" idx="1"/>
          </p:nvPr>
        </p:nvSpPr>
        <p:spPr>
          <a:xfrm>
            <a:off x="303212" y="1309540"/>
            <a:ext cx="9829800" cy="5181600"/>
          </a:xfrm>
        </p:spPr>
        <p:txBody>
          <a:bodyPr>
            <a:normAutofit lnSpcReduction="10000"/>
          </a:bodyPr>
          <a:lstStyle/>
          <a:p>
            <a:pPr marL="0" indent="0">
              <a:lnSpc>
                <a:spcPct val="120000"/>
              </a:lnSpc>
              <a:buNone/>
            </a:pPr>
            <a:endParaRPr lang="en-US" dirty="0"/>
          </a:p>
          <a:p>
            <a:pPr marL="0" indent="0">
              <a:lnSpc>
                <a:spcPct val="120000"/>
              </a:lnSpc>
              <a:buNone/>
            </a:pPr>
            <a:r>
              <a:rPr lang="en-US" sz="1600" b="1" u="sng" dirty="0"/>
              <a:t>Hourly Trend for Total Pizzas Sold:</a:t>
            </a:r>
          </a:p>
          <a:p>
            <a:pPr>
              <a:lnSpc>
                <a:spcPct val="120000"/>
              </a:lnSpc>
              <a:buFont typeface="Wingdings" panose="05000000000000000000" pitchFamily="2" charset="2"/>
              <a:buChar char="Ø"/>
            </a:pPr>
            <a:r>
              <a:rPr lang="en-US" sz="1600" dirty="0"/>
              <a:t>Generate a stacked bar chart depicting the hourly trend of total orders over a specific time period. </a:t>
            </a:r>
          </a:p>
          <a:p>
            <a:pPr>
              <a:lnSpc>
                <a:spcPct val="120000"/>
              </a:lnSpc>
              <a:buFont typeface="Wingdings" panose="05000000000000000000" pitchFamily="2" charset="2"/>
              <a:buChar char="Ø"/>
            </a:pPr>
            <a:r>
              <a:rPr lang="en-US" sz="1600" dirty="0"/>
              <a:t>This visualization will assist in uncovering patterns and fluctuations in order volumes on an hourly basis, enabling a detailed understanding of peak and low-demand periods.</a:t>
            </a:r>
          </a:p>
          <a:p>
            <a:pPr marL="0" indent="0">
              <a:lnSpc>
                <a:spcPct val="120000"/>
              </a:lnSpc>
              <a:buNone/>
            </a:pPr>
            <a:r>
              <a:rPr lang="en-US" sz="1600" b="1" u="sng" dirty="0"/>
              <a:t>Weekly Trend for Total Orders:</a:t>
            </a:r>
          </a:p>
          <a:p>
            <a:pPr>
              <a:lnSpc>
                <a:spcPct val="120000"/>
              </a:lnSpc>
              <a:buFont typeface="Wingdings" panose="05000000000000000000" pitchFamily="2" charset="2"/>
              <a:buChar char="Ø"/>
            </a:pPr>
            <a:r>
              <a:rPr lang="en-US" sz="1600" dirty="0"/>
              <a:t>Construct a line chart showcasing the weekly trend of total orders throughout the year. </a:t>
            </a:r>
          </a:p>
          <a:p>
            <a:pPr>
              <a:lnSpc>
                <a:spcPct val="120000"/>
              </a:lnSpc>
              <a:buFont typeface="Wingdings" panose="05000000000000000000" pitchFamily="2" charset="2"/>
              <a:buChar char="Ø"/>
            </a:pPr>
            <a:r>
              <a:rPr lang="en-US" sz="1600" dirty="0"/>
              <a:t>This graphical representation will facilitate the identification of peak weeks or periods of heightened order activity, allowing for strategic planning and resource allocation.</a:t>
            </a:r>
          </a:p>
          <a:p>
            <a:pPr marL="0" indent="0">
              <a:lnSpc>
                <a:spcPct val="120000"/>
              </a:lnSpc>
              <a:buNone/>
            </a:pPr>
            <a:r>
              <a:rPr lang="en-US" sz="1600" b="1" u="sng" dirty="0"/>
              <a:t>Percentage of Sales by Pizza Category:</a:t>
            </a:r>
          </a:p>
          <a:p>
            <a:pPr>
              <a:lnSpc>
                <a:spcPct val="120000"/>
              </a:lnSpc>
              <a:buFont typeface="Wingdings" panose="05000000000000000000" pitchFamily="2" charset="2"/>
              <a:buChar char="Ø"/>
            </a:pPr>
            <a:r>
              <a:rPr lang="en-US" sz="1600" dirty="0"/>
              <a:t>Develop a pie chart that visually represents the distribution of sales across various pizza categories. </a:t>
            </a:r>
          </a:p>
          <a:p>
            <a:pPr>
              <a:lnSpc>
                <a:spcPct val="120000"/>
              </a:lnSpc>
              <a:buFont typeface="Wingdings" panose="05000000000000000000" pitchFamily="2" charset="2"/>
              <a:buChar char="Ø"/>
            </a:pPr>
            <a:r>
              <a:rPr lang="en-US" sz="1600" dirty="0"/>
              <a:t>This chart will offer valuable insights into the popularity of different pizza categories and their respective contributions to the overall sales, aiding in strategic decision-making and menu optimization.</a:t>
            </a:r>
          </a:p>
        </p:txBody>
      </p:sp>
    </p:spTree>
    <p:extLst>
      <p:ext uri="{BB962C8B-B14F-4D97-AF65-F5344CB8AC3E}">
        <p14:creationId xmlns:p14="http://schemas.microsoft.com/office/powerpoint/2010/main" val="181925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381000"/>
            <a:ext cx="10512862" cy="1325563"/>
          </a:xfrm>
        </p:spPr>
        <p:txBody>
          <a:bodyPr>
            <a:normAutofit/>
          </a:bodyPr>
          <a:lstStyle/>
          <a:p>
            <a:r>
              <a:rPr lang="en-US" sz="4000" dirty="0"/>
              <a:t>Problem Statements</a:t>
            </a:r>
          </a:p>
        </p:txBody>
      </p:sp>
      <p:sp>
        <p:nvSpPr>
          <p:cNvPr id="7" name="Content Placeholder 6"/>
          <p:cNvSpPr>
            <a:spLocks noGrp="1"/>
          </p:cNvSpPr>
          <p:nvPr>
            <p:ph sz="half" idx="1"/>
          </p:nvPr>
        </p:nvSpPr>
        <p:spPr>
          <a:xfrm>
            <a:off x="141368" y="1600200"/>
            <a:ext cx="11239670" cy="4724400"/>
          </a:xfrm>
        </p:spPr>
        <p:txBody>
          <a:bodyPr>
            <a:normAutofit/>
          </a:bodyPr>
          <a:lstStyle/>
          <a:p>
            <a:pPr marL="0" indent="0">
              <a:lnSpc>
                <a:spcPct val="100000"/>
              </a:lnSpc>
              <a:buNone/>
            </a:pPr>
            <a:r>
              <a:rPr lang="en-US" sz="1600" b="1" u="sng" dirty="0"/>
              <a:t>Percentage of Sales by Pizza Size:</a:t>
            </a:r>
          </a:p>
          <a:p>
            <a:pPr>
              <a:lnSpc>
                <a:spcPct val="100000"/>
              </a:lnSpc>
              <a:buFont typeface="Wingdings" panose="05000000000000000000" pitchFamily="2" charset="2"/>
              <a:buChar char="Ø"/>
            </a:pPr>
            <a:r>
              <a:rPr lang="en-US" sz="1600" dirty="0"/>
              <a:t>Develop a pie chart illustrating the distribution of sales across different pizza sizes. </a:t>
            </a:r>
          </a:p>
          <a:p>
            <a:pPr>
              <a:lnSpc>
                <a:spcPct val="100000"/>
              </a:lnSpc>
              <a:buFont typeface="Wingdings" panose="05000000000000000000" pitchFamily="2" charset="2"/>
              <a:buChar char="Ø"/>
            </a:pPr>
            <a:r>
              <a:rPr lang="en-US" sz="1600" dirty="0"/>
              <a:t>This visual representation will provide insights into customer preferences for pizza sizes, aiding in a comprehensive understanding of their impact on overall sales.</a:t>
            </a:r>
          </a:p>
          <a:p>
            <a:pPr>
              <a:lnSpc>
                <a:spcPct val="100000"/>
              </a:lnSpc>
              <a:buFont typeface="Wingdings" panose="05000000000000000000" pitchFamily="2" charset="2"/>
              <a:buChar char="§"/>
            </a:pPr>
            <a:endParaRPr lang="en-US" sz="1600" dirty="0"/>
          </a:p>
          <a:p>
            <a:pPr marL="0" indent="0">
              <a:lnSpc>
                <a:spcPct val="100000"/>
              </a:lnSpc>
              <a:buNone/>
            </a:pPr>
            <a:r>
              <a:rPr lang="en-US" sz="1600" b="1" u="sng" dirty="0"/>
              <a:t>Total Pizzas Sold by Pizza Category:</a:t>
            </a:r>
          </a:p>
          <a:p>
            <a:pPr>
              <a:lnSpc>
                <a:spcPct val="100000"/>
              </a:lnSpc>
              <a:buFont typeface="Wingdings" panose="05000000000000000000" pitchFamily="2" charset="2"/>
              <a:buChar char="Ø"/>
            </a:pPr>
            <a:r>
              <a:rPr lang="en-US" sz="1600" dirty="0"/>
              <a:t>Construct a funnel chart to present the total number of pizzas sold for each pizza category. </a:t>
            </a:r>
          </a:p>
          <a:p>
            <a:pPr>
              <a:lnSpc>
                <a:spcPct val="100000"/>
              </a:lnSpc>
              <a:buFont typeface="Wingdings" panose="05000000000000000000" pitchFamily="2" charset="2"/>
              <a:buChar char="Ø"/>
            </a:pPr>
            <a:r>
              <a:rPr lang="en-US" sz="1600" dirty="0"/>
              <a:t>This chart will facilitate a comparative analysis of the sales performance of different pizza categories, offering valuable insights for strategic decision-making.</a:t>
            </a:r>
          </a:p>
        </p:txBody>
      </p:sp>
    </p:spTree>
    <p:extLst>
      <p:ext uri="{BB962C8B-B14F-4D97-AF65-F5344CB8AC3E}">
        <p14:creationId xmlns:p14="http://schemas.microsoft.com/office/powerpoint/2010/main" val="260290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381000"/>
            <a:ext cx="10512862" cy="1325563"/>
          </a:xfrm>
        </p:spPr>
        <p:txBody>
          <a:bodyPr>
            <a:normAutofit/>
          </a:bodyPr>
          <a:lstStyle/>
          <a:p>
            <a:r>
              <a:rPr lang="en-US" sz="4000" dirty="0"/>
              <a:t>Problem Statements</a:t>
            </a:r>
          </a:p>
        </p:txBody>
      </p:sp>
      <p:sp>
        <p:nvSpPr>
          <p:cNvPr id="7" name="Content Placeholder 6"/>
          <p:cNvSpPr>
            <a:spLocks noGrp="1"/>
          </p:cNvSpPr>
          <p:nvPr>
            <p:ph sz="half" idx="1"/>
          </p:nvPr>
        </p:nvSpPr>
        <p:spPr>
          <a:xfrm>
            <a:off x="150812" y="1678283"/>
            <a:ext cx="11239670" cy="4724400"/>
          </a:xfrm>
        </p:spPr>
        <p:txBody>
          <a:bodyPr>
            <a:normAutofit/>
          </a:bodyPr>
          <a:lstStyle/>
          <a:p>
            <a:pPr marL="0" indent="0">
              <a:lnSpc>
                <a:spcPct val="100000"/>
              </a:lnSpc>
              <a:buNone/>
            </a:pPr>
            <a:r>
              <a:rPr lang="en-US" sz="1600" b="1" u="sng" dirty="0"/>
              <a:t>Top 5 Best Sellers by Revenue, Total Quantity, and Total Orders:</a:t>
            </a:r>
          </a:p>
          <a:p>
            <a:pPr>
              <a:lnSpc>
                <a:spcPct val="100000"/>
              </a:lnSpc>
              <a:buFont typeface="Wingdings" panose="05000000000000000000" pitchFamily="2" charset="2"/>
              <a:buChar char="Ø"/>
            </a:pPr>
            <a:r>
              <a:rPr lang="en-US" sz="1600" dirty="0"/>
              <a:t>Create a bar chart that highlights the top 5 best-selling pizzas based on revenue, total quantity, and total orders.</a:t>
            </a:r>
          </a:p>
          <a:p>
            <a:pPr>
              <a:lnSpc>
                <a:spcPct val="100000"/>
              </a:lnSpc>
              <a:buFont typeface="Wingdings" panose="05000000000000000000" pitchFamily="2" charset="2"/>
              <a:buChar char="Ø"/>
            </a:pPr>
            <a:r>
              <a:rPr lang="en-US" sz="1600" dirty="0"/>
              <a:t> This chart will serve as a valuable tool to identify and analyze the most popular pizza options, informing marketing strategies and inventory management.</a:t>
            </a:r>
          </a:p>
          <a:p>
            <a:pPr>
              <a:lnSpc>
                <a:spcPct val="100000"/>
              </a:lnSpc>
              <a:buFont typeface="Wingdings" panose="05000000000000000000" pitchFamily="2" charset="2"/>
              <a:buChar char="§"/>
            </a:pPr>
            <a:endParaRPr lang="en-US" sz="1600" dirty="0"/>
          </a:p>
          <a:p>
            <a:pPr marL="0" indent="0">
              <a:lnSpc>
                <a:spcPct val="100000"/>
              </a:lnSpc>
              <a:buNone/>
            </a:pPr>
            <a:r>
              <a:rPr lang="en-US" sz="1600" b="1" u="sng" dirty="0"/>
              <a:t>Bottom 5 Best Sellers by Revenue, Total Quantity, and Total Orders:</a:t>
            </a:r>
          </a:p>
          <a:p>
            <a:pPr>
              <a:lnSpc>
                <a:spcPct val="100000"/>
              </a:lnSpc>
              <a:buFont typeface="Wingdings" panose="05000000000000000000" pitchFamily="2" charset="2"/>
              <a:buChar char="Ø"/>
            </a:pPr>
            <a:r>
              <a:rPr lang="en-US" sz="1600" dirty="0"/>
              <a:t>Develop a bar chart showcasing the bottom 5 worst-selling pizzas based on revenue, total quantity, and total orders. </a:t>
            </a:r>
          </a:p>
          <a:p>
            <a:pPr>
              <a:lnSpc>
                <a:spcPct val="100000"/>
              </a:lnSpc>
              <a:buFont typeface="Wingdings" panose="05000000000000000000" pitchFamily="2" charset="2"/>
              <a:buChar char="Ø"/>
            </a:pPr>
            <a:r>
              <a:rPr lang="en-US" sz="1600" dirty="0"/>
              <a:t>This chart will assist in pinpointing underperforming or less popular pizza options, guiding decisions on potential menu adjustments and marketing efforts.</a:t>
            </a:r>
          </a:p>
          <a:p>
            <a:pPr>
              <a:buFont typeface="Wingdings" panose="05000000000000000000" pitchFamily="2" charset="2"/>
              <a:buChar char="q"/>
            </a:pPr>
            <a:endParaRPr lang="en-US" sz="1800" dirty="0"/>
          </a:p>
        </p:txBody>
      </p:sp>
    </p:spTree>
    <p:extLst>
      <p:ext uri="{BB962C8B-B14F-4D97-AF65-F5344CB8AC3E}">
        <p14:creationId xmlns:p14="http://schemas.microsoft.com/office/powerpoint/2010/main" val="88494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5151198"/>
            <a:ext cx="7770376" cy="1463040"/>
          </a:xfrm>
        </p:spPr>
        <p:txBody>
          <a:bodyPr>
            <a:normAutofit/>
          </a:bodyPr>
          <a:lstStyle/>
          <a:p>
            <a:pPr algn="ctr"/>
            <a:r>
              <a:rPr lang="en-US" sz="6000" dirty="0"/>
              <a:t>SQL analysis</a:t>
            </a:r>
          </a:p>
        </p:txBody>
      </p:sp>
      <p:sp>
        <p:nvSpPr>
          <p:cNvPr id="5" name="Text Placeholder 4"/>
          <p:cNvSpPr>
            <a:spLocks noGrp="1"/>
          </p:cNvSpPr>
          <p:nvPr>
            <p:ph type="body" idx="1"/>
          </p:nvPr>
        </p:nvSpPr>
        <p:spPr>
          <a:xfrm>
            <a:off x="8532812" y="6019800"/>
            <a:ext cx="2667000" cy="457201"/>
          </a:xfrm>
        </p:spPr>
        <p:txBody>
          <a:bodyPr/>
          <a:lstStyle/>
          <a:p>
            <a:pPr algn="ctr"/>
            <a:r>
              <a:rPr lang="en-US" dirty="0"/>
              <a:t>Slide 18-30</a:t>
            </a:r>
          </a:p>
        </p:txBody>
      </p:sp>
      <p:pic>
        <p:nvPicPr>
          <p:cNvPr id="3074" name="Picture 2" descr="Microsoft SQL Server 2019 Standard Sale subject to EU regulation n.  2009/24/EC and sentence C-128/11">
            <a:extLst>
              <a:ext uri="{FF2B5EF4-FFF2-40B4-BE49-F238E27FC236}">
                <a16:creationId xmlns:a16="http://schemas.microsoft.com/office/drawing/2014/main" id="{BBB5C800-FC4E-C34B-49A6-158913D1D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 y="0"/>
            <a:ext cx="12188825" cy="519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99421"/>
            <a:ext cx="10512862" cy="1325563"/>
          </a:xfrm>
        </p:spPr>
        <p:txBody>
          <a:bodyPr>
            <a:normAutofit/>
          </a:bodyPr>
          <a:lstStyle/>
          <a:p>
            <a:r>
              <a:rPr lang="en-US" sz="4000" dirty="0"/>
              <a:t>KPI’s </a:t>
            </a:r>
            <a:br>
              <a:rPr lang="en-US" sz="4000" dirty="0"/>
            </a:br>
            <a:r>
              <a:rPr lang="en-US" sz="24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836612" y="1461972"/>
            <a:ext cx="9220718" cy="4800600"/>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endParaRPr lang="en-US" dirty="0"/>
          </a:p>
          <a:p>
            <a:pPr marL="0" indent="0">
              <a:lnSpc>
                <a:spcPct val="100000"/>
              </a:lnSpc>
              <a:buNone/>
            </a:pPr>
            <a:r>
              <a:rPr lang="en-US" sz="2000" b="1" u="sng" dirty="0"/>
              <a:t>1.Total Revenue: </a:t>
            </a:r>
            <a:r>
              <a:rPr lang="en-US" sz="2000" dirty="0"/>
              <a:t>The sum of the total price of all pizza orders.</a:t>
            </a:r>
          </a:p>
          <a:p>
            <a:pPr marL="0" indent="0">
              <a:lnSpc>
                <a:spcPct val="100000"/>
              </a:lnSpc>
              <a:buNone/>
            </a:pPr>
            <a:r>
              <a:rPr lang="en-US" sz="1600" kern="0"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rPr>
              <a:t>SQL Query: </a:t>
            </a:r>
            <a:r>
              <a:rPr lang="en-US" sz="1600" kern="0" dirty="0">
                <a:solidFill>
                  <a:srgbClr val="FDA955"/>
                </a:solidFill>
                <a:effectLst/>
                <a:latin typeface="Consolas" panose="020B0609020204030204" pitchFamily="49" charset="0"/>
                <a:ea typeface="Calibri" panose="020F0502020204030204" pitchFamily="34" charset="0"/>
                <a:cs typeface="Times New Roman" panose="02020603050405020304" pitchFamily="18" charset="0"/>
              </a:rPr>
              <a:t>select </a:t>
            </a:r>
            <a:r>
              <a:rPr lang="en-US" sz="1600" kern="0" dirty="0">
                <a:solidFill>
                  <a:srgbClr val="FF00FF"/>
                </a:solidFill>
                <a:effectLst/>
                <a:latin typeface="Consolas" panose="020B0609020204030204" pitchFamily="49" charset="0"/>
                <a:ea typeface="Calibri" panose="020F0502020204030204" pitchFamily="34" charset="0"/>
                <a:cs typeface="Times New Roman" panose="02020603050405020304" pitchFamily="18" charset="0"/>
              </a:rPr>
              <a:t>sum</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a:t>
            </a:r>
            <a:r>
              <a:rPr lang="en-US" sz="1600" kern="0" dirty="0" err="1">
                <a:effectLst/>
                <a:latin typeface="Consolas" panose="020B0609020204030204" pitchFamily="49" charset="0"/>
                <a:ea typeface="Calibri" panose="020F0502020204030204" pitchFamily="34" charset="0"/>
                <a:cs typeface="Times New Roman" panose="02020603050405020304" pitchFamily="18" charset="0"/>
              </a:rPr>
              <a:t>total_price</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FDA955"/>
                </a:solidFill>
                <a:effectLst/>
                <a:latin typeface="Consolas" panose="020B0609020204030204" pitchFamily="49" charset="0"/>
                <a:ea typeface="Calibri" panose="020F0502020204030204" pitchFamily="34" charset="0"/>
                <a:cs typeface="Times New Roman" panose="02020603050405020304" pitchFamily="18" charset="0"/>
              </a:rPr>
              <a:t>as </a:t>
            </a:r>
            <a:r>
              <a:rPr lang="en-US" sz="1600" kern="0" dirty="0" err="1">
                <a:effectLst/>
                <a:latin typeface="Consolas" panose="020B0609020204030204" pitchFamily="49" charset="0"/>
                <a:ea typeface="Calibri" panose="020F0502020204030204" pitchFamily="34" charset="0"/>
                <a:cs typeface="Times New Roman" panose="02020603050405020304" pitchFamily="18" charset="0"/>
              </a:rPr>
              <a:t>Total_Revenue</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FDA955"/>
                </a:solidFill>
                <a:effectLst/>
                <a:latin typeface="Consolas" panose="020B0609020204030204" pitchFamily="49" charset="0"/>
                <a:ea typeface="Calibri" panose="020F0502020204030204" pitchFamily="34" charset="0"/>
                <a:cs typeface="Times New Roman" panose="02020603050405020304" pitchFamily="18" charset="0"/>
              </a:rPr>
              <a:t>from</a:t>
            </a:r>
            <a:r>
              <a:rPr lang="en-US" sz="16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effectLst/>
                <a:latin typeface="Consolas" panose="020B0609020204030204" pitchFamily="49" charset="0"/>
                <a:ea typeface="Calibri" panose="020F0502020204030204" pitchFamily="34" charset="0"/>
                <a:cs typeface="Times New Roman" panose="02020603050405020304" pitchFamily="18" charset="0"/>
              </a:rPr>
              <a:t>pizza_sales</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marL="457200" indent="-457200">
              <a:lnSpc>
                <a:spcPct val="100000"/>
              </a:lnSpc>
              <a:buFont typeface="+mj-lt"/>
              <a:buAutoNum type="arabicPeriod"/>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r>
              <a:rPr lang="en-US" sz="1800" b="1" u="sng" dirty="0"/>
              <a:t>2.Average Order Value: </a:t>
            </a:r>
            <a:r>
              <a:rPr lang="en-US" sz="1800" dirty="0"/>
              <a:t>The average amount spent per order, calculated by dividing the total revenue by the total number of orders</a:t>
            </a:r>
            <a:r>
              <a:rPr lang="en-US" sz="2400" dirty="0"/>
              <a:t>.</a:t>
            </a:r>
          </a:p>
          <a:p>
            <a:pPr marL="0" indent="0">
              <a:lnSpc>
                <a:spcPct val="100000"/>
              </a:lnSpc>
              <a:buNone/>
            </a:pPr>
            <a:r>
              <a:rPr lang="en-US" sz="1600" kern="0" dirty="0">
                <a:solidFill>
                  <a:srgbClr val="FFC000"/>
                </a:solidFill>
                <a:effectLst/>
                <a:latin typeface="Consolas" panose="020B0609020204030204" pitchFamily="49" charset="0"/>
                <a:ea typeface="Calibri" panose="020F0502020204030204" pitchFamily="34" charset="0"/>
                <a:cs typeface="Times New Roman" panose="02020603050405020304" pitchFamily="18" charset="0"/>
              </a:rPr>
              <a:t>SQL Query: </a:t>
            </a:r>
            <a:r>
              <a:rPr lang="en-US" sz="1600" kern="0" dirty="0">
                <a:solidFill>
                  <a:srgbClr val="FDA955"/>
                </a:solidFill>
                <a:effectLst/>
                <a:latin typeface="Consolas" panose="020B0609020204030204" pitchFamily="49" charset="0"/>
                <a:ea typeface="Calibri" panose="020F0502020204030204" pitchFamily="34" charset="0"/>
                <a:cs typeface="Times New Roman" panose="02020603050405020304" pitchFamily="18" charset="0"/>
              </a:rPr>
              <a:t>select</a:t>
            </a:r>
            <a:r>
              <a:rPr lang="en-US" sz="16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FF00FF"/>
                </a:solidFill>
                <a:effectLst/>
                <a:latin typeface="Consolas" panose="020B0609020204030204" pitchFamily="49" charset="0"/>
                <a:ea typeface="Calibri" panose="020F0502020204030204" pitchFamily="34" charset="0"/>
                <a:cs typeface="Times New Roman" panose="02020603050405020304" pitchFamily="18" charset="0"/>
              </a:rPr>
              <a:t>sum</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a:t>
            </a:r>
            <a:r>
              <a:rPr lang="en-US" sz="1600" kern="0" dirty="0" err="1">
                <a:effectLst/>
                <a:latin typeface="Consolas" panose="020B0609020204030204" pitchFamily="49" charset="0"/>
                <a:ea typeface="Calibri" panose="020F0502020204030204" pitchFamily="34" charset="0"/>
                <a:cs typeface="Times New Roman" panose="02020603050405020304" pitchFamily="18" charset="0"/>
              </a:rPr>
              <a:t>total_price</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FF00FF"/>
                </a:solidFill>
                <a:effectLst/>
                <a:latin typeface="Consolas" panose="020B0609020204030204" pitchFamily="49" charset="0"/>
                <a:ea typeface="Calibri" panose="020F0502020204030204" pitchFamily="34" charset="0"/>
                <a:cs typeface="Times New Roman" panose="02020603050405020304" pitchFamily="18" charset="0"/>
              </a:rPr>
              <a:t>count</a:t>
            </a:r>
            <a:r>
              <a:rPr lang="en-US" sz="1600" kern="0" dirty="0">
                <a:solidFill>
                  <a:srgbClr val="808080"/>
                </a:solidFill>
                <a:effectLst/>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FDA955"/>
                </a:solidFill>
                <a:effectLst/>
                <a:latin typeface="Consolas" panose="020B0609020204030204" pitchFamily="49" charset="0"/>
                <a:ea typeface="Calibri" panose="020F0502020204030204" pitchFamily="34" charset="0"/>
                <a:cs typeface="Times New Roman" panose="02020603050405020304" pitchFamily="18" charset="0"/>
              </a:rPr>
              <a:t>distinct</a:t>
            </a:r>
            <a:r>
              <a:rPr lang="en-US" sz="16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effectLst/>
                <a:latin typeface="Consolas" panose="020B0609020204030204" pitchFamily="49" charset="0"/>
                <a:ea typeface="Calibri" panose="020F0502020204030204" pitchFamily="34" charset="0"/>
                <a:cs typeface="Times New Roman" panose="02020603050405020304" pitchFamily="18" charset="0"/>
              </a:rPr>
              <a:t>order_id</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a:t>
            </a:r>
            <a:r>
              <a:rPr lang="en-US" sz="16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FDA955"/>
                </a:solidFill>
                <a:effectLst/>
                <a:latin typeface="Consolas" panose="020B0609020204030204" pitchFamily="49" charset="0"/>
                <a:ea typeface="Calibri" panose="020F0502020204030204" pitchFamily="34" charset="0"/>
                <a:cs typeface="Times New Roman" panose="02020603050405020304" pitchFamily="18" charset="0"/>
              </a:rPr>
              <a:t>as </a:t>
            </a:r>
            <a:r>
              <a:rPr lang="en-US" sz="1600" kern="0" dirty="0" err="1">
                <a:effectLst/>
                <a:latin typeface="Consolas" panose="020B0609020204030204" pitchFamily="49" charset="0"/>
                <a:ea typeface="Calibri" panose="020F0502020204030204" pitchFamily="34" charset="0"/>
                <a:cs typeface="Times New Roman" panose="02020603050405020304" pitchFamily="18" charset="0"/>
              </a:rPr>
              <a:t>Average_ord_value</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FDA955"/>
                </a:solidFill>
                <a:effectLst/>
                <a:latin typeface="Consolas" panose="020B0609020204030204" pitchFamily="49" charset="0"/>
                <a:ea typeface="Calibri" panose="020F0502020204030204" pitchFamily="34" charset="0"/>
                <a:cs typeface="Times New Roman" panose="02020603050405020304" pitchFamily="18" charset="0"/>
              </a:rPr>
              <a:t>from</a:t>
            </a:r>
            <a:r>
              <a:rPr lang="en-US" sz="16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600" kern="0" dirty="0" err="1">
                <a:effectLst/>
                <a:latin typeface="Consolas" panose="020B0609020204030204" pitchFamily="49" charset="0"/>
                <a:ea typeface="Calibri" panose="020F0502020204030204" pitchFamily="34" charset="0"/>
                <a:cs typeface="Times New Roman" panose="02020603050405020304" pitchFamily="18" charset="0"/>
              </a:rPr>
              <a:t>pizza_sales</a:t>
            </a:r>
            <a:r>
              <a:rPr lang="en-US" sz="1600" kern="0" dirty="0">
                <a:effectLst/>
                <a:latin typeface="Consolas" panose="020B0609020204030204" pitchFamily="49" charset="0"/>
                <a:ea typeface="Calibri" panose="020F0502020204030204" pitchFamily="34"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buFont typeface="Tw Cen MT" panose="020B0602020104020603" pitchFamily="34" charset="0"/>
              <a:buNone/>
            </a:pPr>
            <a:endParaRPr lang="en-US" dirty="0"/>
          </a:p>
        </p:txBody>
      </p:sp>
      <p:pic>
        <p:nvPicPr>
          <p:cNvPr id="4" name="Picture 3">
            <a:extLst>
              <a:ext uri="{FF2B5EF4-FFF2-40B4-BE49-F238E27FC236}">
                <a16:creationId xmlns:a16="http://schemas.microsoft.com/office/drawing/2014/main" id="{4FB188F1-AA06-67FF-C0BD-D281AD3E78BE}"/>
              </a:ext>
            </a:extLst>
          </p:cNvPr>
          <p:cNvPicPr>
            <a:picLocks noChangeAspect="1"/>
          </p:cNvPicPr>
          <p:nvPr/>
        </p:nvPicPr>
        <p:blipFill>
          <a:blip r:embed="rId2"/>
          <a:stretch>
            <a:fillRect/>
          </a:stretch>
        </p:blipFill>
        <p:spPr>
          <a:xfrm>
            <a:off x="3046412" y="3111421"/>
            <a:ext cx="2057399" cy="729659"/>
          </a:xfrm>
          <a:prstGeom prst="rect">
            <a:avLst/>
          </a:prstGeom>
        </p:spPr>
      </p:pic>
      <p:pic>
        <p:nvPicPr>
          <p:cNvPr id="6" name="Picture 5">
            <a:extLst>
              <a:ext uri="{FF2B5EF4-FFF2-40B4-BE49-F238E27FC236}">
                <a16:creationId xmlns:a16="http://schemas.microsoft.com/office/drawing/2014/main" id="{B8686CED-E559-DC1A-65FB-F8056F266DE7}"/>
              </a:ext>
            </a:extLst>
          </p:cNvPr>
          <p:cNvPicPr>
            <a:picLocks noChangeAspect="1"/>
          </p:cNvPicPr>
          <p:nvPr/>
        </p:nvPicPr>
        <p:blipFill>
          <a:blip r:embed="rId3"/>
          <a:stretch>
            <a:fillRect/>
          </a:stretch>
        </p:blipFill>
        <p:spPr>
          <a:xfrm>
            <a:off x="3046412" y="5760409"/>
            <a:ext cx="2333852" cy="741976"/>
          </a:xfrm>
          <a:prstGeom prst="rect">
            <a:avLst/>
          </a:prstGeom>
        </p:spPr>
      </p:pic>
    </p:spTree>
    <p:extLst>
      <p:ext uri="{BB962C8B-B14F-4D97-AF65-F5344CB8AC3E}">
        <p14:creationId xmlns:p14="http://schemas.microsoft.com/office/powerpoint/2010/main" val="340178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35849"/>
            <a:ext cx="10512862" cy="1325563"/>
          </a:xfrm>
        </p:spPr>
        <p:txBody>
          <a:bodyPr>
            <a:normAutofit/>
          </a:bodyPr>
          <a:lstStyle/>
          <a:p>
            <a:r>
              <a:rPr lang="en-US" sz="4000" dirty="0"/>
              <a:t>KPI’s </a:t>
            </a:r>
            <a:br>
              <a:rPr lang="en-US" sz="4000" dirty="0"/>
            </a:br>
            <a:r>
              <a:rPr lang="en-US" sz="24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760412" y="2094322"/>
            <a:ext cx="9220718" cy="4800600"/>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en-US" sz="2000" b="1" u="sng" dirty="0"/>
              <a:t>3.Total Pizzas Sold: </a:t>
            </a:r>
            <a:r>
              <a:rPr lang="en-US" sz="2000" dirty="0"/>
              <a:t>The sum of the quantities of all pizzas sold.</a:t>
            </a:r>
          </a:p>
          <a:p>
            <a:pPr>
              <a:lnSpc>
                <a:spcPct val="107000"/>
              </a:lnSpc>
              <a:spcAft>
                <a:spcPts val="800"/>
              </a:spcAft>
            </a:pPr>
            <a:r>
              <a:rPr lang="en-US" sz="1600" kern="100" dirty="0">
                <a:solidFill>
                  <a:srgbClr val="FFC000"/>
                </a:solidFill>
                <a:effectLst/>
                <a:latin typeface="Consolas" panose="020B0609020204030204" pitchFamily="49" charset="0"/>
                <a:cs typeface="Times New Roman" panose="02020603050405020304" pitchFamily="18" charset="0"/>
              </a:rPr>
              <a:t>SQL Query: </a:t>
            </a: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effectLst/>
                <a:latin typeface="Consolas" panose="020B0609020204030204" pitchFamily="49" charset="0"/>
                <a:cs typeface="Times New Roman" panose="02020603050405020304" pitchFamily="18" charset="0"/>
              </a:rPr>
              <a:t>(quantity)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Total_Pizza_sold</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from</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r>
              <a:rPr lang="en-US" sz="2000" b="1" u="sng" dirty="0"/>
              <a:t>4.Total Orders: </a:t>
            </a:r>
            <a:r>
              <a:rPr lang="en-US" sz="2000" dirty="0"/>
              <a:t>The total number of orders placed.</a:t>
            </a:r>
          </a:p>
          <a:p>
            <a:pPr marL="0" indent="0">
              <a:lnSpc>
                <a:spcPct val="100000"/>
              </a:lnSpc>
              <a:buNone/>
            </a:pPr>
            <a:r>
              <a:rPr lang="en-US" sz="1600" kern="100" dirty="0">
                <a:solidFill>
                  <a:srgbClr val="FFC000"/>
                </a:solidFill>
                <a:effectLst/>
                <a:latin typeface="Consolas" panose="020B0609020204030204" pitchFamily="49" charset="0"/>
                <a:cs typeface="Times New Roman" panose="02020603050405020304" pitchFamily="18" charset="0"/>
              </a:rPr>
              <a:t>SQL Query: </a:t>
            </a: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count</a:t>
            </a:r>
            <a:r>
              <a:rPr lang="en-US" sz="1600" kern="100" dirty="0">
                <a:effectLst/>
                <a:latin typeface="Consolas" panose="020B0609020204030204" pitchFamily="49" charset="0"/>
                <a:cs typeface="Times New Roman" panose="02020603050405020304" pitchFamily="18" charset="0"/>
              </a:rPr>
              <a:t>(</a:t>
            </a:r>
            <a:r>
              <a:rPr lang="en-US" sz="1600" kern="100" dirty="0">
                <a:solidFill>
                  <a:srgbClr val="FDA955"/>
                </a:solidFill>
                <a:effectLst/>
                <a:latin typeface="Consolas" panose="020B0609020204030204" pitchFamily="49" charset="0"/>
                <a:cs typeface="Times New Roman" panose="02020603050405020304" pitchFamily="18" charset="0"/>
              </a:rPr>
              <a:t>distinct </a:t>
            </a:r>
            <a:r>
              <a:rPr lang="en-US" sz="1600" kern="100" dirty="0" err="1">
                <a:effectLst/>
                <a:latin typeface="Consolas" panose="020B0609020204030204" pitchFamily="49" charset="0"/>
                <a:cs typeface="Times New Roman" panose="02020603050405020304" pitchFamily="18" charset="0"/>
              </a:rPr>
              <a:t>order_id</a:t>
            </a:r>
            <a:r>
              <a:rPr lang="en-US" sz="1600" kern="100" dirty="0">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Total_orders</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from</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6" name="Picture 5">
            <a:extLst>
              <a:ext uri="{FF2B5EF4-FFF2-40B4-BE49-F238E27FC236}">
                <a16:creationId xmlns:a16="http://schemas.microsoft.com/office/drawing/2014/main" id="{3CB35612-93F4-F156-C19D-CBE2C86DD6D9}"/>
              </a:ext>
            </a:extLst>
          </p:cNvPr>
          <p:cNvPicPr>
            <a:picLocks noChangeAspect="1"/>
          </p:cNvPicPr>
          <p:nvPr/>
        </p:nvPicPr>
        <p:blipFill>
          <a:blip r:embed="rId2"/>
          <a:stretch>
            <a:fillRect/>
          </a:stretch>
        </p:blipFill>
        <p:spPr>
          <a:xfrm>
            <a:off x="3275012" y="3127067"/>
            <a:ext cx="2209801" cy="763882"/>
          </a:xfrm>
          <a:prstGeom prst="rect">
            <a:avLst/>
          </a:prstGeom>
          <a:noFill/>
          <a:ln>
            <a:noFill/>
          </a:ln>
        </p:spPr>
      </p:pic>
      <p:pic>
        <p:nvPicPr>
          <p:cNvPr id="7" name="Picture 6">
            <a:extLst>
              <a:ext uri="{FF2B5EF4-FFF2-40B4-BE49-F238E27FC236}">
                <a16:creationId xmlns:a16="http://schemas.microsoft.com/office/drawing/2014/main" id="{4E4CBDE7-F5B7-FEEB-967B-A2DF7D61CF0F}"/>
              </a:ext>
            </a:extLst>
          </p:cNvPr>
          <p:cNvPicPr>
            <a:picLocks noChangeAspect="1"/>
          </p:cNvPicPr>
          <p:nvPr/>
        </p:nvPicPr>
        <p:blipFill>
          <a:blip r:embed="rId3"/>
          <a:stretch>
            <a:fillRect/>
          </a:stretch>
        </p:blipFill>
        <p:spPr>
          <a:xfrm>
            <a:off x="3275012" y="5638800"/>
            <a:ext cx="2161186" cy="861649"/>
          </a:xfrm>
          <a:prstGeom prst="rect">
            <a:avLst/>
          </a:prstGeom>
          <a:noFill/>
          <a:ln>
            <a:noFill/>
          </a:ln>
        </p:spPr>
      </p:pic>
    </p:spTree>
    <p:extLst>
      <p:ext uri="{BB962C8B-B14F-4D97-AF65-F5344CB8AC3E}">
        <p14:creationId xmlns:p14="http://schemas.microsoft.com/office/powerpoint/2010/main" val="327910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5000"/>
          </a:schemeClr>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227012" y="228600"/>
            <a:ext cx="9717541" cy="1499616"/>
          </a:xfrm>
        </p:spPr>
        <p:txBody>
          <a:bodyPr>
            <a:normAutofit/>
          </a:bodyPr>
          <a:lstStyle/>
          <a:p>
            <a:r>
              <a:rPr lang="en-US" sz="4000" dirty="0"/>
              <a:t>Exploratory Data Analysis</a:t>
            </a:r>
          </a:p>
        </p:txBody>
      </p:sp>
      <p:sp>
        <p:nvSpPr>
          <p:cNvPr id="14" name="Content Placeholder 13"/>
          <p:cNvSpPr>
            <a:spLocks noGrp="1"/>
          </p:cNvSpPr>
          <p:nvPr>
            <p:ph idx="1"/>
          </p:nvPr>
        </p:nvSpPr>
        <p:spPr>
          <a:xfrm>
            <a:off x="871160" y="1676400"/>
            <a:ext cx="10668000" cy="4800600"/>
          </a:xfrm>
        </p:spPr>
        <p:txBody>
          <a:bodyPr>
            <a:normAutofit fontScale="62500" lnSpcReduction="20000"/>
          </a:bodyPr>
          <a:lstStyle/>
          <a:p>
            <a:pPr marL="0" indent="0" algn="just">
              <a:buNone/>
            </a:pPr>
            <a:r>
              <a:rPr lang="en-US" dirty="0"/>
              <a:t>Exploratory Data Analysis (EDA) is a crucial phase in the data analysis process that focuses on understanding the main characteristics of a dataset</a:t>
            </a:r>
          </a:p>
          <a:p>
            <a:pPr marL="0" indent="0" algn="just">
              <a:buNone/>
            </a:pPr>
            <a:r>
              <a:rPr lang="en-US" u="sng" dirty="0"/>
              <a:t>Key Objectives:</a:t>
            </a:r>
          </a:p>
          <a:p>
            <a:pPr algn="just">
              <a:buFont typeface="Wingdings" panose="05000000000000000000" pitchFamily="2" charset="2"/>
              <a:buChar char="ü"/>
            </a:pPr>
            <a:r>
              <a:rPr lang="en-US" dirty="0"/>
              <a:t>Understanding Characteristics: EDA aids in comprehending data characteristics, such as patterns, trends, outliers, and relationships.</a:t>
            </a:r>
          </a:p>
          <a:p>
            <a:pPr algn="just">
              <a:buFont typeface="Wingdings" panose="05000000000000000000" pitchFamily="2" charset="2"/>
              <a:buChar char="ü"/>
            </a:pPr>
            <a:r>
              <a:rPr lang="en-US" dirty="0"/>
              <a:t>Informing Subsequent Analyses: The insights gained from EDA set the stage for more advanced analyses and modeling.</a:t>
            </a:r>
          </a:p>
          <a:p>
            <a:pPr algn="just">
              <a:buFont typeface="Wingdings" panose="05000000000000000000" pitchFamily="2" charset="2"/>
              <a:buChar char="ü"/>
            </a:pPr>
            <a:endParaRPr lang="en-US" dirty="0"/>
          </a:p>
          <a:p>
            <a:pPr marL="0" indent="0" algn="just">
              <a:buNone/>
            </a:pPr>
            <a:r>
              <a:rPr lang="en-US" u="sng" dirty="0"/>
              <a:t>Techniques Employed:</a:t>
            </a:r>
          </a:p>
          <a:p>
            <a:pPr algn="just">
              <a:buFont typeface="Wingdings" panose="05000000000000000000" pitchFamily="2" charset="2"/>
              <a:buChar char="ü"/>
            </a:pPr>
            <a:r>
              <a:rPr lang="en-US" dirty="0"/>
              <a:t>Visual Exploration: Utilizing graphs and charts to visually represent data distributions and relationships.</a:t>
            </a:r>
          </a:p>
          <a:p>
            <a:pPr algn="just">
              <a:buFont typeface="Wingdings" panose="05000000000000000000" pitchFamily="2" charset="2"/>
              <a:buChar char="ü"/>
            </a:pPr>
            <a:r>
              <a:rPr lang="en-US" dirty="0"/>
              <a:t>Statistical Summaries: Calculating summary statistics to provide a quantitative overview of the data.</a:t>
            </a:r>
          </a:p>
          <a:p>
            <a:pPr marL="0" indent="0" algn="just">
              <a:buNone/>
            </a:pPr>
            <a:endParaRPr lang="en-US" dirty="0"/>
          </a:p>
          <a:p>
            <a:pPr marL="0" indent="0" algn="just">
              <a:buNone/>
            </a:pPr>
            <a:r>
              <a:rPr lang="en-US" u="sng" dirty="0"/>
              <a:t>Significance: </a:t>
            </a:r>
          </a:p>
          <a:p>
            <a:pPr algn="just">
              <a:buFont typeface="Wingdings" panose="05000000000000000000" pitchFamily="2" charset="2"/>
              <a:buChar char="ü"/>
            </a:pPr>
            <a:r>
              <a:rPr lang="en-US" dirty="0"/>
              <a:t>Challenges Identification: EDA helps identify challenges like missing values or outliers, allowing for informed decision-making in subsequent analyses.</a:t>
            </a:r>
          </a:p>
        </p:txBody>
      </p:sp>
      <p:pic>
        <p:nvPicPr>
          <p:cNvPr id="3" name="Picture 2">
            <a:extLst>
              <a:ext uri="{FF2B5EF4-FFF2-40B4-BE49-F238E27FC236}">
                <a16:creationId xmlns:a16="http://schemas.microsoft.com/office/drawing/2014/main" id="{66376170-E746-E306-AF66-45438D4B4081}"/>
              </a:ext>
            </a:extLst>
          </p:cNvPr>
          <p:cNvPicPr>
            <a:picLocks noChangeAspect="1"/>
          </p:cNvPicPr>
          <p:nvPr/>
        </p:nvPicPr>
        <p:blipFill rotWithShape="1">
          <a:blip r:embed="rId2"/>
          <a:srcRect l="3704" t="14276" b="17634"/>
          <a:stretch/>
        </p:blipFill>
        <p:spPr>
          <a:xfrm>
            <a:off x="8609012" y="-18068"/>
            <a:ext cx="3732213" cy="1424274"/>
          </a:xfrm>
          <a:prstGeom prst="rect">
            <a:avLst/>
          </a:prstGeom>
        </p:spPr>
      </p:pic>
    </p:spTree>
    <p:extLst>
      <p:ext uri="{BB962C8B-B14F-4D97-AF65-F5344CB8AC3E}">
        <p14:creationId xmlns:p14="http://schemas.microsoft.com/office/powerpoint/2010/main" val="1731335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304800"/>
            <a:ext cx="10512862" cy="1325563"/>
          </a:xfrm>
        </p:spPr>
        <p:txBody>
          <a:bodyPr>
            <a:normAutofit/>
          </a:bodyPr>
          <a:lstStyle/>
          <a:p>
            <a:r>
              <a:rPr lang="en-US" sz="4000" dirty="0"/>
              <a:t>KPI’s </a:t>
            </a:r>
            <a:br>
              <a:rPr lang="en-US" sz="4000" dirty="0"/>
            </a:br>
            <a:r>
              <a:rPr lang="en-US" sz="24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760412" y="2094322"/>
            <a:ext cx="9220718" cy="4800600"/>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en-US" sz="1800" b="1" u="sng" dirty="0"/>
              <a:t>5.Average Pizzas Per Order: </a:t>
            </a:r>
            <a:r>
              <a:rPr lang="en-US" sz="1800" dirty="0"/>
              <a:t>The average number of pizzas sold per order, calculated by dividing the total number of pizzas sold by the total number of orders.</a:t>
            </a:r>
          </a:p>
          <a:p>
            <a:pPr marL="0" indent="0">
              <a:lnSpc>
                <a:spcPct val="100000"/>
              </a:lnSpc>
              <a:buNone/>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marL="0" indent="0">
              <a:lnSpc>
                <a:spcPct val="100000"/>
              </a:lnSpc>
              <a:buNone/>
            </a:pP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Cast</a:t>
            </a:r>
            <a:r>
              <a:rPr lang="en-US" sz="1600" kern="100" dirty="0">
                <a:solidFill>
                  <a:srgbClr val="0000FF"/>
                </a:solidFill>
                <a:effectLst/>
                <a:latin typeface="Consolas" panose="020B0609020204030204" pitchFamily="49" charset="0"/>
                <a:cs typeface="Times New Roman" panose="02020603050405020304" pitchFamily="18" charset="0"/>
              </a:rPr>
              <a:t> </a:t>
            </a:r>
            <a:r>
              <a:rPr lang="en-US" sz="1600" kern="100" dirty="0">
                <a:effectLst/>
                <a:latin typeface="Consolas" panose="020B0609020204030204" pitchFamily="49" charset="0"/>
                <a:cs typeface="Times New Roman" panose="02020603050405020304" pitchFamily="18" charset="0"/>
              </a:rPr>
              <a:t>(</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effectLst/>
                <a:latin typeface="Consolas" panose="020B0609020204030204" pitchFamily="49" charset="0"/>
                <a:cs typeface="Times New Roman" panose="02020603050405020304" pitchFamily="18" charset="0"/>
              </a:rPr>
              <a:t>(quantity) </a:t>
            </a:r>
            <a:r>
              <a:rPr lang="en-US" sz="1600" kern="100" dirty="0">
                <a:solidFill>
                  <a:srgbClr val="FDA955"/>
                </a:solidFill>
                <a:effectLst/>
                <a:latin typeface="Consolas" panose="020B0609020204030204" pitchFamily="49" charset="0"/>
                <a:cs typeface="Times New Roman" panose="02020603050405020304" pitchFamily="18" charset="0"/>
              </a:rPr>
              <a:t>as decimal</a:t>
            </a:r>
            <a:r>
              <a:rPr lang="en-US" sz="1600" kern="100" dirty="0">
                <a:effectLst/>
                <a:latin typeface="Consolas" panose="020B0609020204030204" pitchFamily="49" charset="0"/>
                <a:cs typeface="Times New Roman" panose="02020603050405020304" pitchFamily="18" charset="0"/>
              </a:rPr>
              <a:t>(10,2)) /</a:t>
            </a:r>
            <a:r>
              <a:rPr lang="en-US" sz="1600" kern="100" dirty="0">
                <a:solidFill>
                  <a:srgbClr val="FF00FF"/>
                </a:solidFill>
                <a:effectLst/>
                <a:latin typeface="Consolas" panose="020B0609020204030204" pitchFamily="49" charset="0"/>
                <a:cs typeface="Times New Roman" panose="02020603050405020304" pitchFamily="18" charset="0"/>
              </a:rPr>
              <a:t>cast</a:t>
            </a:r>
            <a:r>
              <a:rPr lang="en-US" sz="1600" kern="100" dirty="0">
                <a:solidFill>
                  <a:srgbClr val="0000FF"/>
                </a:solidFill>
                <a:effectLst/>
                <a:latin typeface="Consolas" panose="020B0609020204030204" pitchFamily="49" charset="0"/>
                <a:cs typeface="Times New Roman" panose="02020603050405020304" pitchFamily="18" charset="0"/>
              </a:rPr>
              <a:t> </a:t>
            </a:r>
            <a:r>
              <a:rPr lang="en-US" sz="1600" kern="100" dirty="0">
                <a:effectLst/>
                <a:latin typeface="Consolas" panose="020B0609020204030204" pitchFamily="49" charset="0"/>
                <a:cs typeface="Times New Roman" panose="02020603050405020304" pitchFamily="18" charset="0"/>
              </a:rPr>
              <a:t>(</a:t>
            </a:r>
            <a:r>
              <a:rPr lang="en-US" sz="1600" kern="100" dirty="0">
                <a:solidFill>
                  <a:srgbClr val="FF00FF"/>
                </a:solidFill>
                <a:effectLst/>
                <a:latin typeface="Consolas" panose="020B0609020204030204" pitchFamily="49" charset="0"/>
                <a:cs typeface="Times New Roman" panose="02020603050405020304" pitchFamily="18" charset="0"/>
              </a:rPr>
              <a:t>count</a:t>
            </a:r>
            <a:r>
              <a:rPr lang="en-US" sz="1600" kern="100" dirty="0">
                <a:effectLst/>
                <a:latin typeface="Consolas" panose="020B0609020204030204" pitchFamily="49" charset="0"/>
                <a:cs typeface="Times New Roman" panose="02020603050405020304" pitchFamily="18" charset="0"/>
              </a:rPr>
              <a:t>(</a:t>
            </a:r>
            <a:r>
              <a:rPr lang="en-US" sz="1600" kern="100" dirty="0">
                <a:solidFill>
                  <a:srgbClr val="FDA955"/>
                </a:solidFill>
                <a:effectLst/>
                <a:latin typeface="Consolas" panose="020B0609020204030204" pitchFamily="49" charset="0"/>
                <a:cs typeface="Times New Roman" panose="02020603050405020304" pitchFamily="18" charset="0"/>
              </a:rPr>
              <a:t>distinct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order_id</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decimal</a:t>
            </a:r>
            <a:r>
              <a:rPr lang="en-US" sz="1600" kern="100" dirty="0">
                <a:effectLst/>
                <a:latin typeface="Consolas" panose="020B0609020204030204" pitchFamily="49" charset="0"/>
                <a:cs typeface="Times New Roman" panose="02020603050405020304" pitchFamily="18" charset="0"/>
              </a:rPr>
              <a:t>(10,2))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Average_orders</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from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onsolas" panose="020B0609020204030204" pitchFamily="49"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4" name="Picture 3">
            <a:extLst>
              <a:ext uri="{FF2B5EF4-FFF2-40B4-BE49-F238E27FC236}">
                <a16:creationId xmlns:a16="http://schemas.microsoft.com/office/drawing/2014/main" id="{7244AE73-03BE-51BB-EA83-AD171BCDD1FB}"/>
              </a:ext>
            </a:extLst>
          </p:cNvPr>
          <p:cNvPicPr>
            <a:picLocks noChangeAspect="1"/>
          </p:cNvPicPr>
          <p:nvPr/>
        </p:nvPicPr>
        <p:blipFill>
          <a:blip r:embed="rId2"/>
          <a:stretch>
            <a:fillRect/>
          </a:stretch>
        </p:blipFill>
        <p:spPr>
          <a:xfrm>
            <a:off x="3275012" y="4572000"/>
            <a:ext cx="3590192" cy="1066800"/>
          </a:xfrm>
          <a:prstGeom prst="rect">
            <a:avLst/>
          </a:prstGeom>
          <a:noFill/>
          <a:ln>
            <a:noFill/>
          </a:ln>
        </p:spPr>
      </p:pic>
    </p:spTree>
    <p:extLst>
      <p:ext uri="{BB962C8B-B14F-4D97-AF65-F5344CB8AC3E}">
        <p14:creationId xmlns:p14="http://schemas.microsoft.com/office/powerpoint/2010/main" val="68962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228600"/>
            <a:ext cx="10512862" cy="1325563"/>
          </a:xfrm>
        </p:spPr>
        <p:txBody>
          <a:bodyPr>
            <a:normAutofit/>
          </a:bodyPr>
          <a:lstStyle/>
          <a:p>
            <a:r>
              <a:rPr lang="en-US" sz="4000" dirty="0"/>
              <a:t>Hourly Trend for total Pizzas sold</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760412" y="2084833"/>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Hour</a:t>
            </a:r>
            <a:r>
              <a:rPr lang="en-US" sz="1600" kern="100" dirty="0" err="1">
                <a:effectLst/>
                <a:latin typeface="Consolas" panose="020B0609020204030204" pitchFamily="49" charset="0"/>
                <a:cs typeface="Times New Roman" panose="02020603050405020304" pitchFamily="18" charset="0"/>
              </a:rPr>
              <a:t>,order_time</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order_hour</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effectLst/>
                <a:latin typeface="Consolas" panose="020B0609020204030204" pitchFamily="49" charset="0"/>
                <a:cs typeface="Times New Roman" panose="02020603050405020304" pitchFamily="18" charset="0"/>
              </a:rPr>
              <a:t>(quantity) </a:t>
            </a:r>
            <a:r>
              <a:rPr lang="en-US" sz="1600" kern="100" dirty="0">
                <a:solidFill>
                  <a:srgbClr val="0000FF"/>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Total_Pizzas_sold</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from</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Group by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Hour</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order_time</a:t>
            </a:r>
            <a:r>
              <a:rPr lang="en-US" sz="1600" kern="100" dirty="0">
                <a:effectLst/>
                <a:latin typeface="Consolas" panose="020B0609020204030204" pitchFamily="49"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order by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Hour</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order_time</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ASC;</a:t>
            </a:r>
            <a:endParaRPr lang="en-US" sz="1600" kern="100" dirty="0">
              <a:solidFill>
                <a:srgbClr val="FDA955"/>
              </a:solidFill>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5" name="Picture 4">
            <a:extLst>
              <a:ext uri="{FF2B5EF4-FFF2-40B4-BE49-F238E27FC236}">
                <a16:creationId xmlns:a16="http://schemas.microsoft.com/office/drawing/2014/main" id="{581F5C6B-5E1B-8C7F-D442-0ED4C5DD0290}"/>
              </a:ext>
            </a:extLst>
          </p:cNvPr>
          <p:cNvPicPr>
            <a:picLocks noChangeAspect="1"/>
          </p:cNvPicPr>
          <p:nvPr/>
        </p:nvPicPr>
        <p:blipFill>
          <a:blip r:embed="rId2"/>
          <a:stretch>
            <a:fillRect/>
          </a:stretch>
        </p:blipFill>
        <p:spPr>
          <a:xfrm>
            <a:off x="7466012" y="1676400"/>
            <a:ext cx="3384382" cy="4389120"/>
          </a:xfrm>
          <a:prstGeom prst="rect">
            <a:avLst/>
          </a:prstGeom>
          <a:noFill/>
          <a:ln>
            <a:noFill/>
          </a:ln>
        </p:spPr>
      </p:pic>
    </p:spTree>
    <p:extLst>
      <p:ext uri="{BB962C8B-B14F-4D97-AF65-F5344CB8AC3E}">
        <p14:creationId xmlns:p14="http://schemas.microsoft.com/office/powerpoint/2010/main" val="2225355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304800"/>
            <a:ext cx="10512862" cy="1325563"/>
          </a:xfrm>
        </p:spPr>
        <p:txBody>
          <a:bodyPr>
            <a:normAutofit/>
          </a:bodyPr>
          <a:lstStyle/>
          <a:p>
            <a:r>
              <a:rPr lang="en-US" sz="3600" dirty="0"/>
              <a:t>Weekly Trend for Total orders</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379412" y="1981200"/>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Select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effectLst/>
                <a:latin typeface="Consolas" panose="020B0609020204030204" pitchFamily="49" charset="0"/>
                <a:cs typeface="Times New Roman" panose="02020603050405020304" pitchFamily="18" charset="0"/>
              </a:rPr>
              <a:t>(</a:t>
            </a:r>
            <a:r>
              <a:rPr lang="en-US" sz="1600" kern="100" dirty="0" err="1">
                <a:solidFill>
                  <a:srgbClr val="FDA955"/>
                </a:solidFill>
                <a:effectLst/>
                <a:latin typeface="Consolas" panose="020B0609020204030204" pitchFamily="49" charset="0"/>
                <a:cs typeface="Times New Roman" panose="02020603050405020304" pitchFamily="18" charset="0"/>
              </a:rPr>
              <a:t>ISO_Week</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Order_date</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week_order,</a:t>
            </a:r>
            <a:r>
              <a:rPr lang="en-US" sz="1600" kern="100" dirty="0" err="1">
                <a:solidFill>
                  <a:srgbClr val="FF00FF"/>
                </a:solidFill>
                <a:effectLst/>
                <a:latin typeface="Consolas" panose="020B0609020204030204" pitchFamily="49" charset="0"/>
                <a:cs typeface="Times New Roman" panose="02020603050405020304" pitchFamily="18" charset="0"/>
              </a:rPr>
              <a:t>Year</a:t>
            </a:r>
            <a:r>
              <a:rPr lang="en-US" sz="1600" kern="100" dirty="0">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 </a:t>
            </a:r>
            <a:r>
              <a:rPr lang="en-US" sz="1600" kern="100" dirty="0">
                <a:solidFill>
                  <a:srgbClr val="FF00FF"/>
                </a:solidFill>
                <a:effectLst/>
                <a:latin typeface="Consolas" panose="020B0609020204030204" pitchFamily="49" charset="0"/>
                <a:cs typeface="Times New Roman" panose="02020603050405020304" pitchFamily="18" charset="0"/>
              </a:rPr>
              <a:t>year</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count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DA955"/>
                </a:solidFill>
                <a:effectLst/>
                <a:latin typeface="Consolas" panose="020B0609020204030204" pitchFamily="49" charset="0"/>
                <a:cs typeface="Times New Roman" panose="02020603050405020304" pitchFamily="18" charset="0"/>
              </a:rPr>
              <a:t>distinct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order_id</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Total_orders</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from</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group by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effectLst/>
                <a:latin typeface="Consolas" panose="020B0609020204030204" pitchFamily="49" charset="0"/>
                <a:cs typeface="Times New Roman" panose="02020603050405020304" pitchFamily="18" charset="0"/>
              </a:rPr>
              <a:t>(</a:t>
            </a:r>
            <a:r>
              <a:rPr lang="en-US" sz="1600" kern="100" dirty="0" err="1">
                <a:solidFill>
                  <a:srgbClr val="FDA955"/>
                </a:solidFill>
                <a:effectLst/>
                <a:latin typeface="Consolas" panose="020B0609020204030204" pitchFamily="49" charset="0"/>
                <a:cs typeface="Times New Roman" panose="02020603050405020304" pitchFamily="18" charset="0"/>
              </a:rPr>
              <a:t>ISO_Week</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Order_date</a:t>
            </a:r>
            <a:r>
              <a:rPr lang="en-US" sz="1600" kern="100" dirty="0">
                <a:effectLst/>
                <a:latin typeface="Consolas" panose="020B0609020204030204" pitchFamily="49" charset="0"/>
                <a:cs typeface="Times New Roman" panose="02020603050405020304" pitchFamily="18" charset="0"/>
              </a:rPr>
              <a:t>),</a:t>
            </a:r>
            <a:r>
              <a:rPr lang="en-US" sz="1600" kern="100" dirty="0">
                <a:solidFill>
                  <a:srgbClr val="FF00FF"/>
                </a:solidFill>
                <a:effectLst/>
                <a:latin typeface="Consolas" panose="020B0609020204030204" pitchFamily="49" charset="0"/>
                <a:cs typeface="Times New Roman" panose="02020603050405020304" pitchFamily="18" charset="0"/>
              </a:rPr>
              <a:t>Year</a:t>
            </a:r>
            <a:r>
              <a:rPr lang="en-US" sz="1600" kern="100" dirty="0">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effectLst/>
                <a:latin typeface="Consolas" panose="020B0609020204030204" pitchFamily="49"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order by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effectLst/>
                <a:latin typeface="Consolas" panose="020B0609020204030204" pitchFamily="49" charset="0"/>
                <a:cs typeface="Times New Roman" panose="02020603050405020304" pitchFamily="18" charset="0"/>
              </a:rPr>
              <a:t>(</a:t>
            </a:r>
            <a:r>
              <a:rPr lang="en-US" sz="1600" kern="100" dirty="0" err="1">
                <a:solidFill>
                  <a:srgbClr val="FDA955"/>
                </a:solidFill>
                <a:effectLst/>
                <a:latin typeface="Consolas" panose="020B0609020204030204" pitchFamily="49" charset="0"/>
                <a:cs typeface="Times New Roman" panose="02020603050405020304" pitchFamily="18" charset="0"/>
              </a:rPr>
              <a:t>ISO_Week</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Order_date</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Year</a:t>
            </a:r>
            <a:r>
              <a:rPr lang="en-US" sz="1600" kern="100" dirty="0">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effectLst/>
                <a:latin typeface="Consolas" panose="020B0609020204030204" pitchFamily="49"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4" name="Picture 3">
            <a:extLst>
              <a:ext uri="{FF2B5EF4-FFF2-40B4-BE49-F238E27FC236}">
                <a16:creationId xmlns:a16="http://schemas.microsoft.com/office/drawing/2014/main" id="{76FB2F43-B15E-10B7-B5EB-31C13384A900}"/>
              </a:ext>
            </a:extLst>
          </p:cNvPr>
          <p:cNvPicPr>
            <a:picLocks noChangeAspect="1"/>
          </p:cNvPicPr>
          <p:nvPr/>
        </p:nvPicPr>
        <p:blipFill>
          <a:blip r:embed="rId2"/>
          <a:stretch>
            <a:fillRect/>
          </a:stretch>
        </p:blipFill>
        <p:spPr>
          <a:xfrm>
            <a:off x="7847012" y="1630363"/>
            <a:ext cx="3392975" cy="4315968"/>
          </a:xfrm>
          <a:prstGeom prst="rect">
            <a:avLst/>
          </a:prstGeom>
          <a:noFill/>
          <a:ln>
            <a:noFill/>
          </a:ln>
        </p:spPr>
      </p:pic>
    </p:spTree>
    <p:extLst>
      <p:ext uri="{BB962C8B-B14F-4D97-AF65-F5344CB8AC3E}">
        <p14:creationId xmlns:p14="http://schemas.microsoft.com/office/powerpoint/2010/main" val="269786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228600"/>
            <a:ext cx="10512862" cy="1325563"/>
          </a:xfrm>
        </p:spPr>
        <p:txBody>
          <a:bodyPr>
            <a:normAutofit/>
          </a:bodyPr>
          <a:lstStyle/>
          <a:p>
            <a:r>
              <a:rPr lang="en-US" sz="3600" dirty="0"/>
              <a:t>Monthly Trend for Total order</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379412" y="1981200"/>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Month</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Order_Month</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year</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year</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count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DA955"/>
                </a:solidFill>
                <a:effectLst/>
                <a:latin typeface="Consolas" panose="020B0609020204030204" pitchFamily="49" charset="0"/>
                <a:cs typeface="Times New Roman" panose="02020603050405020304" pitchFamily="18" charset="0"/>
              </a:rPr>
              <a:t>Distinct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order_id</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DA955"/>
                </a:solidFill>
                <a:effectLst/>
                <a:latin typeface="Consolas" panose="020B0609020204030204" pitchFamily="49" charset="0"/>
                <a:cs typeface="Times New Roman" panose="02020603050405020304" pitchFamily="18" charset="0"/>
              </a:rPr>
              <a:t> 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total_orders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from</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group by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Month</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year</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order by </a:t>
            </a:r>
            <a:r>
              <a:rPr lang="en-US" sz="1600" kern="100" dirty="0">
                <a:solidFill>
                  <a:srgbClr val="FF00FF"/>
                </a:solidFill>
                <a:effectLst/>
                <a:latin typeface="Consolas" panose="020B0609020204030204" pitchFamily="49" charset="0"/>
                <a:cs typeface="Times New Roman" panose="02020603050405020304" pitchFamily="18" charset="0"/>
              </a:rPr>
              <a:t>DATEPART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Month</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year</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solidFill>
                  <a:srgbClr val="FDA955"/>
                </a:solidFill>
                <a:effectLst/>
                <a:latin typeface="Consolas" panose="020B0609020204030204" pitchFamily="49" charset="0"/>
                <a:cs typeface="Times New Roman" panose="02020603050405020304" pitchFamily="18" charset="0"/>
              </a:rPr>
              <a:t>Asc</a:t>
            </a:r>
            <a:r>
              <a:rPr lang="en-US" sz="1600" kern="100" dirty="0">
                <a:solidFill>
                  <a:srgbClr val="808080"/>
                </a:solidFill>
                <a:effectLst/>
                <a:latin typeface="Consolas" panose="020B0609020204030204" pitchFamily="49"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5" name="Picture 4">
            <a:extLst>
              <a:ext uri="{FF2B5EF4-FFF2-40B4-BE49-F238E27FC236}">
                <a16:creationId xmlns:a16="http://schemas.microsoft.com/office/drawing/2014/main" id="{CB34DC01-6035-865B-27EE-DF18F6B70816}"/>
              </a:ext>
            </a:extLst>
          </p:cNvPr>
          <p:cNvPicPr>
            <a:picLocks noChangeAspect="1"/>
          </p:cNvPicPr>
          <p:nvPr/>
        </p:nvPicPr>
        <p:blipFill>
          <a:blip r:embed="rId2"/>
          <a:stretch>
            <a:fillRect/>
          </a:stretch>
        </p:blipFill>
        <p:spPr>
          <a:xfrm>
            <a:off x="8304212" y="1981200"/>
            <a:ext cx="3176693" cy="3200400"/>
          </a:xfrm>
          <a:prstGeom prst="rect">
            <a:avLst/>
          </a:prstGeom>
          <a:noFill/>
          <a:ln>
            <a:noFill/>
          </a:ln>
        </p:spPr>
      </p:pic>
    </p:spTree>
    <p:extLst>
      <p:ext uri="{BB962C8B-B14F-4D97-AF65-F5344CB8AC3E}">
        <p14:creationId xmlns:p14="http://schemas.microsoft.com/office/powerpoint/2010/main" val="687797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1" y="125887"/>
            <a:ext cx="8915400" cy="1325563"/>
          </a:xfrm>
        </p:spPr>
        <p:txBody>
          <a:bodyPr>
            <a:noAutofit/>
          </a:bodyPr>
          <a:lstStyle/>
          <a:p>
            <a:r>
              <a:rPr lang="en-US" sz="3200" dirty="0"/>
              <a:t>Percentage of sales by Pizza Category for first month</a:t>
            </a:r>
            <a:br>
              <a:rPr lang="en-US" sz="32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234162" y="1849225"/>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pizza_category</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cast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 decimal </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10,2</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cast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100</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DA955"/>
                </a:solidFill>
                <a:effectLst/>
                <a:latin typeface="Consolas" panose="020B0609020204030204" pitchFamily="49" charset="0"/>
                <a:cs typeface="Times New Roman" panose="02020603050405020304" pitchFamily="18" charset="0"/>
              </a:rPr>
              <a:t>selec</a:t>
            </a:r>
            <a:r>
              <a:rPr lang="en-US" sz="1600" kern="100" dirty="0">
                <a:solidFill>
                  <a:srgbClr val="0000FF"/>
                </a:solidFill>
                <a:effectLst/>
                <a:latin typeface="Consolas" panose="020B0609020204030204" pitchFamily="49" charset="0"/>
                <a:cs typeface="Times New Roman" panose="02020603050405020304" pitchFamily="18" charset="0"/>
              </a:rPr>
              <a:t>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from</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pizza_sales</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Where</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month</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 decimal</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10,2)</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Percentage_of_sales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from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Where</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month</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group by </a:t>
            </a:r>
            <a:r>
              <a:rPr lang="en-US" sz="1600" kern="100" dirty="0" err="1">
                <a:effectLst/>
                <a:latin typeface="Consolas" panose="020B0609020204030204" pitchFamily="49" charset="0"/>
                <a:cs typeface="Times New Roman" panose="02020603050405020304" pitchFamily="18" charset="0"/>
              </a:rPr>
              <a:t>pizza_category</a:t>
            </a:r>
            <a:r>
              <a:rPr lang="en-US" sz="1600" kern="100" dirty="0">
                <a:solidFill>
                  <a:srgbClr val="808080"/>
                </a:solidFill>
                <a:effectLst/>
                <a:latin typeface="Consolas" panose="020B0609020204030204" pitchFamily="49"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4" name="Picture 3">
            <a:extLst>
              <a:ext uri="{FF2B5EF4-FFF2-40B4-BE49-F238E27FC236}">
                <a16:creationId xmlns:a16="http://schemas.microsoft.com/office/drawing/2014/main" id="{895C421F-53B3-40EC-A05C-01E834360D25}"/>
              </a:ext>
            </a:extLst>
          </p:cNvPr>
          <p:cNvPicPr>
            <a:picLocks noChangeAspect="1"/>
          </p:cNvPicPr>
          <p:nvPr/>
        </p:nvPicPr>
        <p:blipFill>
          <a:blip r:embed="rId2"/>
          <a:stretch>
            <a:fillRect/>
          </a:stretch>
        </p:blipFill>
        <p:spPr>
          <a:xfrm>
            <a:off x="7780256" y="2971800"/>
            <a:ext cx="4174407" cy="1550670"/>
          </a:xfrm>
          <a:prstGeom prst="rect">
            <a:avLst/>
          </a:prstGeom>
          <a:noFill/>
          <a:ln>
            <a:noFill/>
          </a:ln>
        </p:spPr>
      </p:pic>
    </p:spTree>
    <p:extLst>
      <p:ext uri="{BB962C8B-B14F-4D97-AF65-F5344CB8AC3E}">
        <p14:creationId xmlns:p14="http://schemas.microsoft.com/office/powerpoint/2010/main" val="3281181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400"/>
            <a:ext cx="10512862" cy="1325563"/>
          </a:xfrm>
        </p:spPr>
        <p:txBody>
          <a:bodyPr>
            <a:normAutofit/>
          </a:bodyPr>
          <a:lstStyle/>
          <a:p>
            <a:r>
              <a:rPr lang="en-US" sz="3600" dirty="0"/>
              <a:t>Percentage of sales by Pizza Size - first quarter</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258552" y="1752599"/>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pizza_size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count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pizza_size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total_orders</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cast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 decimal </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10,2</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 </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cast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100</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FDA955"/>
                </a:solidFill>
                <a:effectLst/>
                <a:latin typeface="Consolas" panose="020B0609020204030204" pitchFamily="49" charset="0"/>
                <a:cs typeface="Times New Roman" panose="02020603050405020304" pitchFamily="18" charset="0"/>
              </a:rPr>
              <a:t>select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F00FF"/>
                </a:solidFill>
                <a:effectLst/>
                <a:latin typeface="Consolas" panose="020B0609020204030204" pitchFamily="49" charset="0"/>
                <a:cs typeface="Times New Roman" panose="02020603050405020304" pitchFamily="18" charset="0"/>
              </a:rPr>
              <a:t>sum</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total_price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from</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effectLst/>
                <a:latin typeface="Consolas" panose="020B0609020204030204" pitchFamily="49" charset="0"/>
                <a:cs typeface="Times New Roman" panose="02020603050405020304" pitchFamily="18" charset="0"/>
              </a:rPr>
              <a:t>pizza_sales</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Where </a:t>
            </a:r>
            <a:r>
              <a:rPr lang="en-US" sz="1600" kern="100" dirty="0" err="1">
                <a:solidFill>
                  <a:srgbClr val="FF00FF"/>
                </a:solidFill>
                <a:effectLst/>
                <a:latin typeface="Consolas" panose="020B0609020204030204" pitchFamily="49" charset="0"/>
                <a:cs typeface="Times New Roman" panose="02020603050405020304" pitchFamily="18" charset="0"/>
              </a:rPr>
              <a:t>datepart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quarter</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decimal</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10,2</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as </a:t>
            </a:r>
            <a:r>
              <a:rPr lang="en-US" sz="1600" kern="100" dirty="0" err="1">
                <a:effectLst/>
                <a:latin typeface="Consolas" panose="020B0609020204030204" pitchFamily="49" charset="0"/>
                <a:cs typeface="Times New Roman" panose="02020603050405020304" pitchFamily="18" charset="0"/>
              </a:rPr>
              <a:t>Percentage_of_sales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from </a:t>
            </a:r>
            <a:r>
              <a:rPr lang="en-US" sz="1600" kern="100" dirty="0" err="1">
                <a:effectLst/>
                <a:latin typeface="Consolas" panose="020B0609020204030204" pitchFamily="49" charset="0"/>
                <a:cs typeface="Times New Roman" panose="02020603050405020304" pitchFamily="18" charset="0"/>
              </a:rPr>
              <a:t>pizza_sales</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where</a:t>
            </a:r>
            <a:r>
              <a:rPr lang="en-US" sz="1600" kern="100" dirty="0">
                <a:solidFill>
                  <a:srgbClr val="000000"/>
                </a:solidFill>
                <a:effectLst/>
                <a:latin typeface="Consolas" panose="020B0609020204030204" pitchFamily="49" charset="0"/>
                <a:cs typeface="Times New Roman" panose="02020603050405020304" pitchFamily="18" charset="0"/>
              </a:rPr>
              <a:t> </a:t>
            </a:r>
            <a:r>
              <a:rPr lang="en-US" sz="1600" kern="100" dirty="0" err="1">
                <a:solidFill>
                  <a:srgbClr val="FF00FF"/>
                </a:solidFill>
                <a:effectLst/>
                <a:latin typeface="Consolas" panose="020B0609020204030204" pitchFamily="49" charset="0"/>
                <a:cs typeface="Times New Roman" panose="02020603050405020304" pitchFamily="18" charset="0"/>
              </a:rPr>
              <a:t>datepart</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err="1">
                <a:solidFill>
                  <a:srgbClr val="FF00FF"/>
                </a:solidFill>
                <a:effectLst/>
                <a:latin typeface="Consolas" panose="020B0609020204030204" pitchFamily="49" charset="0"/>
                <a:cs typeface="Times New Roman" panose="02020603050405020304" pitchFamily="18" charset="0"/>
              </a:rPr>
              <a:t>quarter</a:t>
            </a:r>
            <a:r>
              <a:rPr lang="en-US" sz="1600" kern="100" dirty="0" err="1">
                <a:solidFill>
                  <a:srgbClr val="808080"/>
                </a:solidFill>
                <a:effectLst/>
                <a:latin typeface="Consolas" panose="020B0609020204030204" pitchFamily="49" charset="0"/>
                <a:cs typeface="Times New Roman" panose="02020603050405020304" pitchFamily="18" charset="0"/>
              </a:rPr>
              <a:t>,</a:t>
            </a:r>
            <a:r>
              <a:rPr lang="en-US" sz="1600" kern="100" dirty="0" err="1">
                <a:effectLst/>
                <a:latin typeface="Consolas" panose="020B0609020204030204" pitchFamily="49" charset="0"/>
                <a:cs typeface="Times New Roman" panose="02020603050405020304" pitchFamily="18" charset="0"/>
              </a:rPr>
              <a:t>order_date</a:t>
            </a:r>
            <a:r>
              <a:rPr lang="en-US" sz="1600" kern="100" dirty="0">
                <a:solidFill>
                  <a:srgbClr val="808080"/>
                </a:solidFill>
                <a:effectLst/>
                <a:latin typeface="Consolas" panose="020B0609020204030204" pitchFamily="49" charset="0"/>
                <a:cs typeface="Times New Roman" panose="02020603050405020304" pitchFamily="18" charset="0"/>
              </a:rPr>
              <a:t>)=</a:t>
            </a:r>
            <a:r>
              <a:rPr lang="en-US" sz="1600" kern="100" dirty="0">
                <a:effectLst/>
                <a:latin typeface="Consolas" panose="020B0609020204030204" pitchFamily="49" charset="0"/>
                <a:cs typeface="Times New Roman" panose="02020603050405020304" pitchFamily="18" charset="0"/>
              </a:rPr>
              <a:t>1</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group by </a:t>
            </a:r>
            <a:r>
              <a:rPr lang="en-US" sz="1600" kern="100" dirty="0" err="1">
                <a:effectLst/>
                <a:latin typeface="Consolas" panose="020B0609020204030204" pitchFamily="49" charset="0"/>
                <a:cs typeface="Times New Roman" panose="02020603050405020304" pitchFamily="18" charset="0"/>
              </a:rPr>
              <a:t>pizza_size</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order by </a:t>
            </a:r>
            <a:r>
              <a:rPr lang="en-US" sz="1600" kern="100" dirty="0" err="1">
                <a:effectLst/>
                <a:latin typeface="Consolas" panose="020B0609020204030204" pitchFamily="49" charset="0"/>
                <a:cs typeface="Times New Roman" panose="02020603050405020304" pitchFamily="18" charset="0"/>
              </a:rPr>
              <a:t>Percentage_of_sales</a:t>
            </a:r>
            <a:r>
              <a:rPr lang="en-US" sz="1600" kern="100" dirty="0">
                <a:effectLst/>
                <a:latin typeface="Consolas" panose="020B0609020204030204" pitchFamily="49" charset="0"/>
                <a:cs typeface="Times New Roman" panose="02020603050405020304" pitchFamily="18" charset="0"/>
              </a:rPr>
              <a:t> </a:t>
            </a:r>
            <a:r>
              <a:rPr lang="en-US" sz="1600" kern="100" dirty="0">
                <a:solidFill>
                  <a:srgbClr val="FDA955"/>
                </a:solidFill>
                <a:effectLst/>
                <a:latin typeface="Consolas" panose="020B0609020204030204" pitchFamily="49" charset="0"/>
                <a:cs typeface="Times New Roman" panose="02020603050405020304" pitchFamily="18" charset="0"/>
              </a:rPr>
              <a:t>desc</a:t>
            </a:r>
            <a:r>
              <a:rPr lang="en-US" sz="1600" kern="100" dirty="0">
                <a:solidFill>
                  <a:srgbClr val="808080"/>
                </a:solidFill>
                <a:effectLst/>
                <a:latin typeface="Consolas" panose="020B0609020204030204" pitchFamily="49" charset="0"/>
                <a:cs typeface="Times New Roman" panose="02020603050405020304" pitchFamily="18" charset="0"/>
              </a:rPr>
              <a:t>;</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5" name="Picture 4">
            <a:extLst>
              <a:ext uri="{FF2B5EF4-FFF2-40B4-BE49-F238E27FC236}">
                <a16:creationId xmlns:a16="http://schemas.microsoft.com/office/drawing/2014/main" id="{3874297F-91B1-6C1B-7A8D-807455B33070}"/>
              </a:ext>
            </a:extLst>
          </p:cNvPr>
          <p:cNvPicPr>
            <a:picLocks noChangeAspect="1"/>
          </p:cNvPicPr>
          <p:nvPr/>
        </p:nvPicPr>
        <p:blipFill>
          <a:blip r:embed="rId2"/>
          <a:stretch>
            <a:fillRect/>
          </a:stretch>
        </p:blipFill>
        <p:spPr>
          <a:xfrm>
            <a:off x="7278262" y="3048000"/>
            <a:ext cx="4652011" cy="1562073"/>
          </a:xfrm>
          <a:prstGeom prst="rect">
            <a:avLst/>
          </a:prstGeom>
          <a:noFill/>
          <a:ln>
            <a:noFill/>
          </a:ln>
        </p:spPr>
      </p:pic>
    </p:spTree>
    <p:extLst>
      <p:ext uri="{BB962C8B-B14F-4D97-AF65-F5344CB8AC3E}">
        <p14:creationId xmlns:p14="http://schemas.microsoft.com/office/powerpoint/2010/main" val="2471647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304800"/>
            <a:ext cx="10512862" cy="1325563"/>
          </a:xfrm>
        </p:spPr>
        <p:txBody>
          <a:bodyPr>
            <a:normAutofit/>
          </a:bodyPr>
          <a:lstStyle/>
          <a:p>
            <a:r>
              <a:rPr lang="en-US" sz="3600" dirty="0"/>
              <a:t>Top 5 selling Pizza Name -price</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760412" y="2084833"/>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select top </a:t>
            </a:r>
            <a:r>
              <a:rPr lang="en-US" sz="1800" kern="100" dirty="0">
                <a:effectLst/>
                <a:latin typeface="Consolas" panose="020B0609020204030204" pitchFamily="49" charset="0"/>
                <a:cs typeface="Times New Roman" panose="02020603050405020304" pitchFamily="18" charset="0"/>
              </a:rPr>
              <a:t>5</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pizza_name</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F00FF"/>
                </a:solidFill>
                <a:effectLst/>
                <a:latin typeface="Consolas" panose="020B0609020204030204" pitchFamily="49" charset="0"/>
                <a:cs typeface="Times New Roman" panose="02020603050405020304" pitchFamily="18" charset="0"/>
              </a:rPr>
              <a:t>sum</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err="1">
                <a:effectLst/>
                <a:latin typeface="Consolas" panose="020B0609020204030204" pitchFamily="49" charset="0"/>
                <a:cs typeface="Times New Roman" panose="02020603050405020304" pitchFamily="18" charset="0"/>
              </a:rPr>
              <a:t>total_price</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DA955"/>
                </a:solidFill>
                <a:effectLst/>
                <a:latin typeface="Consolas" panose="020B0609020204030204" pitchFamily="49" charset="0"/>
                <a:cs typeface="Times New Roman" panose="02020603050405020304" pitchFamily="18" charset="0"/>
              </a:rPr>
              <a:t>as</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Total_revenue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from </a:t>
            </a:r>
            <a:r>
              <a:rPr lang="en-US" sz="1800" kern="100" dirty="0" err="1">
                <a:effectLst/>
                <a:latin typeface="Consolas" panose="020B0609020204030204" pitchFamily="49" charset="0"/>
                <a:cs typeface="Times New Roman" panose="02020603050405020304" pitchFamily="18" charset="0"/>
              </a:rPr>
              <a:t>pizza_sales</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group by </a:t>
            </a:r>
            <a:r>
              <a:rPr lang="en-US" sz="1800" kern="100" dirty="0" err="1">
                <a:effectLst/>
                <a:latin typeface="Consolas" panose="020B0609020204030204" pitchFamily="49" charset="0"/>
                <a:cs typeface="Times New Roman" panose="02020603050405020304" pitchFamily="18" charset="0"/>
              </a:rPr>
              <a:t>pizza_name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order by </a:t>
            </a:r>
            <a:r>
              <a:rPr lang="en-US" sz="1800" kern="100" dirty="0" err="1">
                <a:effectLst/>
                <a:latin typeface="Consolas" panose="020B0609020204030204" pitchFamily="49" charset="0"/>
                <a:cs typeface="Times New Roman" panose="02020603050405020304" pitchFamily="18" charset="0"/>
              </a:rPr>
              <a:t>Total_revenue</a:t>
            </a:r>
            <a:r>
              <a:rPr lang="en-US" sz="1800" kern="100" dirty="0">
                <a:effectLst/>
                <a:latin typeface="Consolas" panose="020B0609020204030204" pitchFamily="49" charset="0"/>
                <a:cs typeface="Times New Roman" panose="02020603050405020304" pitchFamily="18" charset="0"/>
              </a:rPr>
              <a:t> </a:t>
            </a:r>
            <a:r>
              <a:rPr lang="en-US" sz="1800" kern="100" dirty="0">
                <a:solidFill>
                  <a:srgbClr val="FDA955"/>
                </a:solidFill>
                <a:effectLst/>
                <a:latin typeface="Consolas" panose="020B0609020204030204" pitchFamily="49" charset="0"/>
                <a:cs typeface="Times New Roman" panose="02020603050405020304" pitchFamily="18" charset="0"/>
              </a:rPr>
              <a:t>Desc</a:t>
            </a:r>
            <a:r>
              <a:rPr lang="en-US" sz="1800" kern="100" dirty="0">
                <a:solidFill>
                  <a:srgbClr val="808080"/>
                </a:solidFill>
                <a:effectLst/>
                <a:latin typeface="Consolas" panose="020B0609020204030204" pitchFamily="49" charset="0"/>
                <a:cs typeface="Times New Roman" panose="02020603050405020304" pitchFamily="18" charset="0"/>
              </a:rPr>
              <a:t>;</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4" name="Picture 3">
            <a:extLst>
              <a:ext uri="{FF2B5EF4-FFF2-40B4-BE49-F238E27FC236}">
                <a16:creationId xmlns:a16="http://schemas.microsoft.com/office/drawing/2014/main" id="{431C4B2A-9782-6FA9-70A6-C89C372B7A04}"/>
              </a:ext>
            </a:extLst>
          </p:cNvPr>
          <p:cNvPicPr>
            <a:picLocks noChangeAspect="1"/>
          </p:cNvPicPr>
          <p:nvPr/>
        </p:nvPicPr>
        <p:blipFill>
          <a:blip r:embed="rId2"/>
          <a:stretch>
            <a:fillRect/>
          </a:stretch>
        </p:blipFill>
        <p:spPr>
          <a:xfrm>
            <a:off x="8075612" y="2585467"/>
            <a:ext cx="3781213" cy="1657350"/>
          </a:xfrm>
          <a:prstGeom prst="rect">
            <a:avLst/>
          </a:prstGeom>
          <a:noFill/>
          <a:ln>
            <a:noFill/>
          </a:ln>
        </p:spPr>
      </p:pic>
    </p:spTree>
    <p:extLst>
      <p:ext uri="{BB962C8B-B14F-4D97-AF65-F5344CB8AC3E}">
        <p14:creationId xmlns:p14="http://schemas.microsoft.com/office/powerpoint/2010/main" val="115657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2" y="304800"/>
            <a:ext cx="10512862" cy="1325563"/>
          </a:xfrm>
        </p:spPr>
        <p:txBody>
          <a:bodyPr>
            <a:normAutofit/>
          </a:bodyPr>
          <a:lstStyle/>
          <a:p>
            <a:r>
              <a:rPr lang="en-US" sz="3600" dirty="0"/>
              <a:t>Bottom 5 selling Pizza Name - price</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531812" y="1981200"/>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select top </a:t>
            </a:r>
            <a:r>
              <a:rPr lang="en-US" sz="1800" kern="100" dirty="0">
                <a:effectLst/>
                <a:latin typeface="Consolas" panose="020B0609020204030204" pitchFamily="49" charset="0"/>
                <a:cs typeface="Times New Roman" panose="02020603050405020304" pitchFamily="18" charset="0"/>
              </a:rPr>
              <a:t>5</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pizza_name</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F00FF"/>
                </a:solidFill>
                <a:effectLst/>
                <a:latin typeface="Consolas" panose="020B0609020204030204" pitchFamily="49" charset="0"/>
                <a:cs typeface="Times New Roman" panose="02020603050405020304" pitchFamily="18" charset="0"/>
              </a:rPr>
              <a:t>sum</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err="1">
                <a:effectLst/>
                <a:latin typeface="Consolas" panose="020B0609020204030204" pitchFamily="49" charset="0"/>
                <a:cs typeface="Times New Roman" panose="02020603050405020304" pitchFamily="18" charset="0"/>
              </a:rPr>
              <a:t>total_price</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DA955"/>
                </a:solidFill>
                <a:effectLst/>
                <a:latin typeface="Consolas" panose="020B0609020204030204" pitchFamily="49" charset="0"/>
                <a:cs typeface="Times New Roman" panose="02020603050405020304" pitchFamily="18" charset="0"/>
              </a:rPr>
              <a:t>as</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Total_revenue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from</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pizza_sales</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group by </a:t>
            </a:r>
            <a:r>
              <a:rPr lang="en-US" sz="1800" kern="100" dirty="0" err="1">
                <a:effectLst/>
                <a:latin typeface="Consolas" panose="020B0609020204030204" pitchFamily="49" charset="0"/>
                <a:cs typeface="Times New Roman" panose="02020603050405020304" pitchFamily="18" charset="0"/>
              </a:rPr>
              <a:t>pizza_name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order by </a:t>
            </a:r>
            <a:r>
              <a:rPr lang="en-US" sz="1800" kern="100" dirty="0" err="1">
                <a:effectLst/>
                <a:latin typeface="Consolas" panose="020B0609020204030204" pitchFamily="49" charset="0"/>
                <a:cs typeface="Times New Roman" panose="02020603050405020304" pitchFamily="18" charset="0"/>
              </a:rPr>
              <a:t>Total_revenue</a:t>
            </a:r>
            <a:r>
              <a:rPr lang="en-US" sz="1800" kern="100" dirty="0">
                <a:effectLst/>
                <a:latin typeface="Consolas" panose="020B0609020204030204" pitchFamily="49" charset="0"/>
                <a:cs typeface="Times New Roman" panose="02020603050405020304" pitchFamily="18" charset="0"/>
              </a:rPr>
              <a:t> </a:t>
            </a:r>
            <a:r>
              <a:rPr lang="en-US" sz="1800" kern="100" dirty="0" err="1">
                <a:solidFill>
                  <a:srgbClr val="FDA955"/>
                </a:solidFill>
                <a:effectLst/>
                <a:latin typeface="Consolas" panose="020B0609020204030204" pitchFamily="49" charset="0"/>
                <a:cs typeface="Times New Roman" panose="02020603050405020304" pitchFamily="18" charset="0"/>
              </a:rPr>
              <a:t>Asc</a:t>
            </a:r>
            <a:r>
              <a:rPr lang="en-US" sz="1800" kern="100" dirty="0">
                <a:solidFill>
                  <a:srgbClr val="808080"/>
                </a:solidFill>
                <a:effectLst/>
                <a:latin typeface="Consolas" panose="020B0609020204030204" pitchFamily="49" charset="0"/>
                <a:cs typeface="Times New Roman" panose="02020603050405020304" pitchFamily="18" charset="0"/>
              </a:rPr>
              <a:t>;</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5" name="Picture 4">
            <a:extLst>
              <a:ext uri="{FF2B5EF4-FFF2-40B4-BE49-F238E27FC236}">
                <a16:creationId xmlns:a16="http://schemas.microsoft.com/office/drawing/2014/main" id="{64183EF8-3EB3-014D-E072-828A5B095B5E}"/>
              </a:ext>
            </a:extLst>
          </p:cNvPr>
          <p:cNvPicPr>
            <a:picLocks noChangeAspect="1"/>
          </p:cNvPicPr>
          <p:nvPr/>
        </p:nvPicPr>
        <p:blipFill>
          <a:blip r:embed="rId2"/>
          <a:stretch>
            <a:fillRect/>
          </a:stretch>
        </p:blipFill>
        <p:spPr>
          <a:xfrm>
            <a:off x="7770812" y="2743200"/>
            <a:ext cx="4063270" cy="1625308"/>
          </a:xfrm>
          <a:prstGeom prst="rect">
            <a:avLst/>
          </a:prstGeom>
          <a:noFill/>
          <a:ln>
            <a:noFill/>
          </a:ln>
        </p:spPr>
      </p:pic>
    </p:spTree>
    <p:extLst>
      <p:ext uri="{BB962C8B-B14F-4D97-AF65-F5344CB8AC3E}">
        <p14:creationId xmlns:p14="http://schemas.microsoft.com/office/powerpoint/2010/main" val="3112439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358298"/>
            <a:ext cx="10512862" cy="1325563"/>
          </a:xfrm>
        </p:spPr>
        <p:txBody>
          <a:bodyPr>
            <a:normAutofit/>
          </a:bodyPr>
          <a:lstStyle/>
          <a:p>
            <a:r>
              <a:rPr lang="en-US" sz="3600" dirty="0"/>
              <a:t>Top 5 selling Pizza Name - quantity</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760412" y="2084833"/>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select top </a:t>
            </a:r>
            <a:r>
              <a:rPr lang="en-US" sz="1800" kern="100" dirty="0">
                <a:effectLst/>
                <a:latin typeface="Consolas" panose="020B0609020204030204" pitchFamily="49" charset="0"/>
                <a:cs typeface="Times New Roman" panose="02020603050405020304" pitchFamily="18" charset="0"/>
              </a:rPr>
              <a:t>5 </a:t>
            </a:r>
            <a:r>
              <a:rPr lang="en-US" sz="1800" kern="100" dirty="0" err="1">
                <a:effectLst/>
                <a:latin typeface="Consolas" panose="020B0609020204030204" pitchFamily="49" charset="0"/>
                <a:cs typeface="Times New Roman" panose="02020603050405020304" pitchFamily="18" charset="0"/>
              </a:rPr>
              <a:t>pizza_name</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F00FF"/>
                </a:solidFill>
                <a:effectLst/>
                <a:latin typeface="Consolas" panose="020B0609020204030204" pitchFamily="49" charset="0"/>
                <a:cs typeface="Times New Roman" panose="02020603050405020304" pitchFamily="18" charset="0"/>
              </a:rPr>
              <a:t>sum</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effectLst/>
                <a:latin typeface="Consolas" panose="020B0609020204030204" pitchFamily="49" charset="0"/>
                <a:cs typeface="Times New Roman" panose="02020603050405020304" pitchFamily="18" charset="0"/>
              </a:rPr>
              <a:t>quantity</a:t>
            </a:r>
            <a:r>
              <a:rPr lang="en-US" sz="1800" kern="100" dirty="0">
                <a:solidFill>
                  <a:srgbClr val="FDA955"/>
                </a:solidFill>
                <a:effectLst/>
                <a:latin typeface="Consolas" panose="020B0609020204030204" pitchFamily="49" charset="0"/>
                <a:cs typeface="Times New Roman" panose="02020603050405020304" pitchFamily="18" charset="0"/>
              </a:rPr>
              <a:t>) as </a:t>
            </a:r>
            <a:r>
              <a:rPr lang="en-US" sz="1800" kern="100" dirty="0" err="1">
                <a:effectLst/>
                <a:latin typeface="Consolas" panose="020B0609020204030204" pitchFamily="49" charset="0"/>
                <a:cs typeface="Times New Roman" panose="02020603050405020304" pitchFamily="18" charset="0"/>
              </a:rPr>
              <a:t>Total_quantity</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from </a:t>
            </a:r>
            <a:r>
              <a:rPr lang="en-US" sz="1800" kern="100" dirty="0" err="1">
                <a:effectLst/>
                <a:latin typeface="Consolas" panose="020B0609020204030204" pitchFamily="49" charset="0"/>
                <a:cs typeface="Times New Roman" panose="02020603050405020304" pitchFamily="18" charset="0"/>
              </a:rPr>
              <a:t>pizza_sales</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group by</a:t>
            </a:r>
            <a:r>
              <a:rPr lang="en-US" sz="1800" kern="100" dirty="0">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pizza_name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order by </a:t>
            </a:r>
            <a:r>
              <a:rPr lang="en-US" sz="1800" kern="100" dirty="0" err="1">
                <a:effectLst/>
                <a:latin typeface="Consolas" panose="020B0609020204030204" pitchFamily="49" charset="0"/>
                <a:cs typeface="Times New Roman" panose="02020603050405020304" pitchFamily="18" charset="0"/>
              </a:rPr>
              <a:t>Total_quantity</a:t>
            </a:r>
            <a:r>
              <a:rPr lang="en-US" sz="1800" kern="100" dirty="0">
                <a:effectLst/>
                <a:latin typeface="Consolas" panose="020B0609020204030204" pitchFamily="49" charset="0"/>
                <a:cs typeface="Times New Roman" panose="02020603050405020304" pitchFamily="18" charset="0"/>
              </a:rPr>
              <a:t> </a:t>
            </a:r>
            <a:r>
              <a:rPr lang="en-US" sz="1800" kern="100" dirty="0">
                <a:solidFill>
                  <a:srgbClr val="FDA955"/>
                </a:solidFill>
                <a:effectLst/>
                <a:latin typeface="Consolas" panose="020B0609020204030204" pitchFamily="49" charset="0"/>
                <a:cs typeface="Times New Roman" panose="02020603050405020304" pitchFamily="18" charset="0"/>
              </a:rPr>
              <a:t>Desc</a:t>
            </a:r>
            <a:r>
              <a:rPr lang="en-US" sz="1800" kern="100" dirty="0">
                <a:solidFill>
                  <a:srgbClr val="808080"/>
                </a:solidFill>
                <a:effectLst/>
                <a:latin typeface="Consolas" panose="020B0609020204030204" pitchFamily="49" charset="0"/>
                <a:cs typeface="Times New Roman" panose="02020603050405020304" pitchFamily="18" charset="0"/>
              </a:rPr>
              <a:t>;</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4" name="Picture 3">
            <a:extLst>
              <a:ext uri="{FF2B5EF4-FFF2-40B4-BE49-F238E27FC236}">
                <a16:creationId xmlns:a16="http://schemas.microsoft.com/office/drawing/2014/main" id="{BF2C981F-870E-6884-AB91-A96760D09CDA}"/>
              </a:ext>
            </a:extLst>
          </p:cNvPr>
          <p:cNvPicPr>
            <a:picLocks noChangeAspect="1"/>
          </p:cNvPicPr>
          <p:nvPr/>
        </p:nvPicPr>
        <p:blipFill>
          <a:blip r:embed="rId2"/>
          <a:stretch>
            <a:fillRect/>
          </a:stretch>
        </p:blipFill>
        <p:spPr>
          <a:xfrm>
            <a:off x="7542212" y="2743200"/>
            <a:ext cx="4258708" cy="1862329"/>
          </a:xfrm>
          <a:prstGeom prst="rect">
            <a:avLst/>
          </a:prstGeom>
          <a:noFill/>
          <a:ln>
            <a:noFill/>
          </a:ln>
        </p:spPr>
      </p:pic>
    </p:spTree>
    <p:extLst>
      <p:ext uri="{BB962C8B-B14F-4D97-AF65-F5344CB8AC3E}">
        <p14:creationId xmlns:p14="http://schemas.microsoft.com/office/powerpoint/2010/main" val="4085314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8" y="231648"/>
            <a:ext cx="10512862" cy="1325563"/>
          </a:xfrm>
        </p:spPr>
        <p:txBody>
          <a:bodyPr>
            <a:normAutofit/>
          </a:bodyPr>
          <a:lstStyle/>
          <a:p>
            <a:r>
              <a:rPr lang="en-US" sz="3600" dirty="0"/>
              <a:t>Bottom 5 selling Pizza Name - quantity</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760412" y="2084833"/>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select top </a:t>
            </a:r>
            <a:r>
              <a:rPr lang="en-US" sz="1800" kern="100" dirty="0">
                <a:effectLst/>
                <a:latin typeface="Consolas" panose="020B0609020204030204" pitchFamily="49" charset="0"/>
                <a:cs typeface="Times New Roman" panose="02020603050405020304" pitchFamily="18" charset="0"/>
              </a:rPr>
              <a:t>5 </a:t>
            </a:r>
            <a:r>
              <a:rPr lang="en-US" sz="1800" kern="100" dirty="0" err="1">
                <a:effectLst/>
                <a:latin typeface="Consolas" panose="020B0609020204030204" pitchFamily="49" charset="0"/>
                <a:cs typeface="Times New Roman" panose="02020603050405020304" pitchFamily="18" charset="0"/>
              </a:rPr>
              <a:t>pizza_name</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F00FF"/>
                </a:solidFill>
                <a:effectLst/>
                <a:latin typeface="Consolas" panose="020B0609020204030204" pitchFamily="49" charset="0"/>
                <a:cs typeface="Times New Roman" panose="02020603050405020304" pitchFamily="18" charset="0"/>
              </a:rPr>
              <a:t>sum</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effectLst/>
                <a:latin typeface="Consolas" panose="020B0609020204030204" pitchFamily="49" charset="0"/>
                <a:cs typeface="Times New Roman" panose="02020603050405020304" pitchFamily="18" charset="0"/>
              </a:rPr>
              <a:t>quantity</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DA955"/>
                </a:solidFill>
                <a:effectLst/>
                <a:latin typeface="Consolas" panose="020B0609020204030204" pitchFamily="49" charset="0"/>
                <a:cs typeface="Times New Roman" panose="02020603050405020304" pitchFamily="18" charset="0"/>
              </a:rPr>
              <a:t>as</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Total_quantity</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from</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pizza_sales</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group by </a:t>
            </a:r>
            <a:r>
              <a:rPr lang="en-US" sz="1800" kern="100" dirty="0" err="1">
                <a:effectLst/>
                <a:latin typeface="Consolas" panose="020B0609020204030204" pitchFamily="49" charset="0"/>
                <a:cs typeface="Times New Roman" panose="02020603050405020304" pitchFamily="18" charset="0"/>
              </a:rPr>
              <a:t>pizza_name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order by </a:t>
            </a:r>
            <a:r>
              <a:rPr lang="en-US" sz="1800" kern="100" dirty="0" err="1">
                <a:effectLst/>
                <a:latin typeface="Consolas" panose="020B0609020204030204" pitchFamily="49" charset="0"/>
                <a:cs typeface="Times New Roman" panose="02020603050405020304" pitchFamily="18" charset="0"/>
              </a:rPr>
              <a:t>Total_quantity</a:t>
            </a:r>
            <a:r>
              <a:rPr lang="en-US" sz="1800" kern="100" dirty="0">
                <a:effectLst/>
                <a:latin typeface="Consolas" panose="020B0609020204030204" pitchFamily="49" charset="0"/>
                <a:cs typeface="Times New Roman" panose="02020603050405020304" pitchFamily="18" charset="0"/>
              </a:rPr>
              <a:t> </a:t>
            </a:r>
            <a:r>
              <a:rPr lang="en-US" sz="1800" kern="100" dirty="0" err="1">
                <a:solidFill>
                  <a:srgbClr val="FDA955"/>
                </a:solidFill>
                <a:effectLst/>
                <a:latin typeface="Consolas" panose="020B0609020204030204" pitchFamily="49" charset="0"/>
                <a:cs typeface="Times New Roman" panose="02020603050405020304" pitchFamily="18" charset="0"/>
              </a:rPr>
              <a:t>Asc</a:t>
            </a:r>
            <a:r>
              <a:rPr lang="en-US" sz="1800" kern="100" dirty="0">
                <a:solidFill>
                  <a:srgbClr val="808080"/>
                </a:solidFill>
                <a:effectLst/>
                <a:latin typeface="Consolas" panose="020B0609020204030204" pitchFamily="49" charset="0"/>
                <a:cs typeface="Times New Roman" panose="02020603050405020304" pitchFamily="18" charset="0"/>
              </a:rPr>
              <a:t>;</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5" name="Picture 4">
            <a:extLst>
              <a:ext uri="{FF2B5EF4-FFF2-40B4-BE49-F238E27FC236}">
                <a16:creationId xmlns:a16="http://schemas.microsoft.com/office/drawing/2014/main" id="{9D0E1A5C-4199-FD50-6915-24467FE070F4}"/>
              </a:ext>
            </a:extLst>
          </p:cNvPr>
          <p:cNvPicPr>
            <a:picLocks noChangeAspect="1"/>
          </p:cNvPicPr>
          <p:nvPr/>
        </p:nvPicPr>
        <p:blipFill>
          <a:blip r:embed="rId2"/>
          <a:stretch>
            <a:fillRect/>
          </a:stretch>
        </p:blipFill>
        <p:spPr>
          <a:xfrm>
            <a:off x="6876772" y="2642616"/>
            <a:ext cx="4551641" cy="1905000"/>
          </a:xfrm>
          <a:prstGeom prst="rect">
            <a:avLst/>
          </a:prstGeom>
          <a:noFill/>
          <a:ln>
            <a:noFill/>
          </a:ln>
        </p:spPr>
      </p:pic>
    </p:spTree>
    <p:extLst>
      <p:ext uri="{BB962C8B-B14F-4D97-AF65-F5344CB8AC3E}">
        <p14:creationId xmlns:p14="http://schemas.microsoft.com/office/powerpoint/2010/main" val="170943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0812" y="304800"/>
            <a:ext cx="9717541" cy="1499616"/>
          </a:xfrm>
        </p:spPr>
        <p:txBody>
          <a:bodyPr>
            <a:normAutofit/>
          </a:bodyPr>
          <a:lstStyle/>
          <a:p>
            <a:r>
              <a:rPr lang="en-US" sz="4000" dirty="0"/>
              <a:t>Importance of Data Analysis</a:t>
            </a:r>
          </a:p>
        </p:txBody>
      </p:sp>
      <p:sp>
        <p:nvSpPr>
          <p:cNvPr id="14" name="Content Placeholder 13"/>
          <p:cNvSpPr>
            <a:spLocks noGrp="1"/>
          </p:cNvSpPr>
          <p:nvPr>
            <p:ph idx="1"/>
          </p:nvPr>
        </p:nvSpPr>
        <p:spPr>
          <a:xfrm>
            <a:off x="727402" y="2261616"/>
            <a:ext cx="10591800" cy="3886200"/>
          </a:xfrm>
        </p:spPr>
        <p:txBody>
          <a:bodyPr>
            <a:normAutofit/>
          </a:bodyPr>
          <a:lstStyle/>
          <a:p>
            <a:pPr>
              <a:buFont typeface="Wingdings" panose="05000000000000000000" pitchFamily="2" charset="2"/>
              <a:buChar char="q"/>
            </a:pPr>
            <a:r>
              <a:rPr lang="en-US" dirty="0"/>
              <a:t>Informed Decision-Making</a:t>
            </a:r>
          </a:p>
          <a:p>
            <a:pPr>
              <a:buFont typeface="Wingdings" panose="05000000000000000000" pitchFamily="2" charset="2"/>
              <a:buChar char="q"/>
            </a:pPr>
            <a:r>
              <a:rPr lang="en-US" dirty="0"/>
              <a:t>Identifying Trends and Patterns</a:t>
            </a:r>
          </a:p>
          <a:p>
            <a:pPr>
              <a:buFont typeface="Wingdings" panose="05000000000000000000" pitchFamily="2" charset="2"/>
              <a:buChar char="q"/>
            </a:pPr>
            <a:r>
              <a:rPr lang="en-US" dirty="0"/>
              <a:t>Optimizing Operations</a:t>
            </a:r>
          </a:p>
          <a:p>
            <a:pPr>
              <a:buFont typeface="Wingdings" panose="05000000000000000000" pitchFamily="2" charset="2"/>
              <a:buChar char="q"/>
            </a:pPr>
            <a:r>
              <a:rPr lang="en-US" dirty="0"/>
              <a:t>Risk Management</a:t>
            </a:r>
          </a:p>
          <a:p>
            <a:pPr>
              <a:buFont typeface="Wingdings" panose="05000000000000000000" pitchFamily="2" charset="2"/>
              <a:buChar char="q"/>
            </a:pPr>
            <a:r>
              <a:rPr lang="en-US" dirty="0"/>
              <a:t>Customer Insights</a:t>
            </a:r>
          </a:p>
          <a:p>
            <a:pPr>
              <a:buFont typeface="Wingdings" panose="05000000000000000000" pitchFamily="2" charset="2"/>
              <a:buChar char="q"/>
            </a:pPr>
            <a:r>
              <a:rPr lang="en-US" dirty="0"/>
              <a:t>Performance Measurement</a:t>
            </a:r>
          </a:p>
          <a:p>
            <a:pPr>
              <a:buFont typeface="Wingdings" panose="05000000000000000000" pitchFamily="2" charset="2"/>
              <a:buChar char="q"/>
            </a:pPr>
            <a:r>
              <a:rPr lang="en-US" dirty="0"/>
              <a:t>Competitive Advantage</a:t>
            </a:r>
          </a:p>
        </p:txBody>
      </p:sp>
      <p:pic>
        <p:nvPicPr>
          <p:cNvPr id="3" name="Picture 2">
            <a:extLst>
              <a:ext uri="{FF2B5EF4-FFF2-40B4-BE49-F238E27FC236}">
                <a16:creationId xmlns:a16="http://schemas.microsoft.com/office/drawing/2014/main" id="{71EA0732-EE93-BA79-E15E-EBC27E24CAA0}"/>
              </a:ext>
            </a:extLst>
          </p:cNvPr>
          <p:cNvPicPr>
            <a:picLocks noChangeAspect="1"/>
          </p:cNvPicPr>
          <p:nvPr/>
        </p:nvPicPr>
        <p:blipFill>
          <a:blip r:embed="rId2"/>
          <a:stretch>
            <a:fillRect/>
          </a:stretch>
        </p:blipFill>
        <p:spPr>
          <a:xfrm>
            <a:off x="6399212" y="2261616"/>
            <a:ext cx="6293753" cy="3142426"/>
          </a:xfrm>
          <a:prstGeom prst="rect">
            <a:avLst/>
          </a:prstGeom>
        </p:spPr>
      </p:pic>
    </p:spTree>
    <p:extLst>
      <p:ext uri="{BB962C8B-B14F-4D97-AF65-F5344CB8AC3E}">
        <p14:creationId xmlns:p14="http://schemas.microsoft.com/office/powerpoint/2010/main" val="700316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304800"/>
            <a:ext cx="10512862" cy="1325563"/>
          </a:xfrm>
        </p:spPr>
        <p:txBody>
          <a:bodyPr>
            <a:normAutofit/>
          </a:bodyPr>
          <a:lstStyle/>
          <a:p>
            <a:r>
              <a:rPr lang="en-US" sz="3600" dirty="0"/>
              <a:t>Top 5 selling Pizza Name - </a:t>
            </a:r>
            <a:r>
              <a:rPr lang="en-US" sz="3600" dirty="0" err="1"/>
              <a:t>order_id</a:t>
            </a:r>
            <a:br>
              <a:rPr lang="en-US" sz="3600" dirty="0"/>
            </a:br>
            <a:r>
              <a:rPr lang="en-US" sz="2000" dirty="0"/>
              <a:t>(Query through Analysis)</a:t>
            </a:r>
          </a:p>
        </p:txBody>
      </p:sp>
      <p:sp>
        <p:nvSpPr>
          <p:cNvPr id="3" name="Content Placeholder 6">
            <a:extLst>
              <a:ext uri="{FF2B5EF4-FFF2-40B4-BE49-F238E27FC236}">
                <a16:creationId xmlns:a16="http://schemas.microsoft.com/office/drawing/2014/main" id="{2A0A801A-7DE4-48FD-35F8-25F4B285D329}"/>
              </a:ext>
            </a:extLst>
          </p:cNvPr>
          <p:cNvSpPr txBox="1">
            <a:spLocks/>
          </p:cNvSpPr>
          <p:nvPr/>
        </p:nvSpPr>
        <p:spPr>
          <a:xfrm>
            <a:off x="760412" y="2084833"/>
            <a:ext cx="6858000" cy="4315968"/>
          </a:xfrm>
          <a:prstGeom prst="rect">
            <a:avLst/>
          </a:prstGeom>
        </p:spPr>
        <p:txBody>
          <a:bodyPr>
            <a:normAutofit/>
          </a:bodyPr>
          <a:lstStyle>
            <a:lvl1pPr marL="91413" indent="-91413" algn="l" defTabSz="914126"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l">
              <a:lnSpc>
                <a:spcPct val="107000"/>
              </a:lnSpc>
              <a:spcAft>
                <a:spcPts val="800"/>
              </a:spcAft>
            </a:pPr>
            <a:r>
              <a:rPr lang="en-US" sz="1600" kern="100" dirty="0">
                <a:solidFill>
                  <a:srgbClr val="FDA955"/>
                </a:solidFill>
                <a:effectLst/>
                <a:latin typeface="Consolas" panose="020B0609020204030204" pitchFamily="49" charset="0"/>
                <a:cs typeface="Times New Roman" panose="02020603050405020304" pitchFamily="18" charset="0"/>
              </a:rPr>
              <a:t>SQL Query:</a:t>
            </a: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select top </a:t>
            </a:r>
            <a:r>
              <a:rPr lang="en-US" sz="1800" kern="100" dirty="0">
                <a:effectLst/>
                <a:latin typeface="Consolas" panose="020B0609020204030204" pitchFamily="49" charset="0"/>
                <a:cs typeface="Times New Roman" panose="02020603050405020304" pitchFamily="18" charset="0"/>
              </a:rPr>
              <a:t>5 </a:t>
            </a:r>
            <a:r>
              <a:rPr lang="en-US" sz="1800" kern="100" dirty="0" err="1">
                <a:effectLst/>
                <a:latin typeface="Consolas" panose="020B0609020204030204" pitchFamily="49" charset="0"/>
                <a:cs typeface="Times New Roman" panose="02020603050405020304" pitchFamily="18" charset="0"/>
              </a:rPr>
              <a:t>pizza_name</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F00FF"/>
                </a:solidFill>
                <a:effectLst/>
                <a:latin typeface="Consolas" panose="020B0609020204030204" pitchFamily="49" charset="0"/>
                <a:cs typeface="Times New Roman" panose="02020603050405020304" pitchFamily="18" charset="0"/>
              </a:rPr>
              <a:t>count</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FDA955"/>
                </a:solidFill>
                <a:effectLst/>
                <a:latin typeface="Consolas" panose="020B0609020204030204" pitchFamily="49" charset="0"/>
                <a:cs typeface="Times New Roman" panose="02020603050405020304" pitchFamily="18" charset="0"/>
              </a:rPr>
              <a:t>distinct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order_id</a:t>
            </a:r>
            <a:r>
              <a:rPr lang="en-US" sz="1800" kern="100" dirty="0">
                <a:solidFill>
                  <a:srgbClr val="808080"/>
                </a:solidFill>
                <a:effectLst/>
                <a:latin typeface="Consolas" panose="020B0609020204030204" pitchFamily="49" charset="0"/>
                <a:cs typeface="Times New Roman" panose="02020603050405020304" pitchFamily="18" charset="0"/>
              </a:rPr>
              <a:t>)</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a:solidFill>
                  <a:srgbClr val="FDA955"/>
                </a:solidFill>
                <a:effectLst/>
                <a:latin typeface="Consolas" panose="020B0609020204030204" pitchFamily="49" charset="0"/>
                <a:cs typeface="Times New Roman" panose="02020603050405020304" pitchFamily="18" charset="0"/>
              </a:rPr>
              <a:t>as</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Total_order</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from</a:t>
            </a:r>
            <a:r>
              <a:rPr lang="en-US" sz="1800" kern="100" dirty="0">
                <a:solidFill>
                  <a:srgbClr val="000000"/>
                </a:solidFill>
                <a:effectLst/>
                <a:latin typeface="Consolas" panose="020B0609020204030204" pitchFamily="49" charset="0"/>
                <a:cs typeface="Times New Roman" panose="02020603050405020304" pitchFamily="18" charset="0"/>
              </a:rPr>
              <a:t> </a:t>
            </a:r>
            <a:r>
              <a:rPr lang="en-US" sz="1800" kern="100" dirty="0" err="1">
                <a:effectLst/>
                <a:latin typeface="Consolas" panose="020B0609020204030204" pitchFamily="49" charset="0"/>
                <a:cs typeface="Times New Roman" panose="02020603050405020304" pitchFamily="18" charset="0"/>
              </a:rPr>
              <a:t>pizza_sales</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group by </a:t>
            </a:r>
            <a:r>
              <a:rPr lang="en-US" sz="1800" kern="100" dirty="0" err="1">
                <a:effectLst/>
                <a:latin typeface="Consolas" panose="020B0609020204030204" pitchFamily="49" charset="0"/>
                <a:cs typeface="Times New Roman" panose="02020603050405020304" pitchFamily="18" charset="0"/>
              </a:rPr>
              <a:t>pizza_name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solidFill>
                  <a:srgbClr val="FDA955"/>
                </a:solidFill>
                <a:effectLst/>
                <a:latin typeface="Consolas" panose="020B0609020204030204" pitchFamily="49" charset="0"/>
                <a:cs typeface="Times New Roman" panose="02020603050405020304" pitchFamily="18" charset="0"/>
              </a:rPr>
              <a:t>order by </a:t>
            </a:r>
            <a:r>
              <a:rPr lang="en-US" sz="1800" kern="100" dirty="0" err="1">
                <a:effectLst/>
                <a:latin typeface="Consolas" panose="020B0609020204030204" pitchFamily="49" charset="0"/>
                <a:cs typeface="Times New Roman" panose="02020603050405020304" pitchFamily="18" charset="0"/>
              </a:rPr>
              <a:t>Total_order</a:t>
            </a:r>
            <a:r>
              <a:rPr lang="en-US" sz="1800" kern="100" dirty="0">
                <a:effectLst/>
                <a:latin typeface="Consolas" panose="020B0609020204030204" pitchFamily="49" charset="0"/>
                <a:cs typeface="Times New Roman" panose="02020603050405020304" pitchFamily="18" charset="0"/>
              </a:rPr>
              <a:t> Desc</a:t>
            </a:r>
            <a:r>
              <a:rPr lang="en-US" sz="1800" kern="100" dirty="0">
                <a:solidFill>
                  <a:srgbClr val="808080"/>
                </a:solidFill>
                <a:effectLst/>
                <a:latin typeface="Consolas" panose="020B0609020204030204" pitchFamily="49" charset="0"/>
                <a:cs typeface="Times New Roman" panose="02020603050405020304" pitchFamily="18" charset="0"/>
              </a:rPr>
              <a:t>;</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sz="1600" kern="100" dirty="0">
              <a:solidFill>
                <a:srgbClr val="000000"/>
              </a:solidFill>
              <a:latin typeface="Consolas" panose="020B0609020204030204" pitchFamily="49" charset="0"/>
              <a:cs typeface="Times New Roman" panose="02020603050405020304" pitchFamily="18" charset="0"/>
            </a:endParaRPr>
          </a:p>
          <a:p>
            <a:pPr marL="0" indent="0">
              <a:lnSpc>
                <a:spcPct val="100000"/>
              </a:lnSpc>
              <a:buNone/>
            </a:pPr>
            <a:endParaRPr lang="en-US" sz="1600" kern="100" dirty="0">
              <a:effectLst/>
              <a:latin typeface="Calibri" panose="020F0502020204030204" pitchFamily="34" charset="0"/>
              <a:cs typeface="Times New Roman" panose="02020603050405020304" pitchFamily="18" charset="0"/>
            </a:endParaRPr>
          </a:p>
          <a:p>
            <a:pPr marL="0" indent="0">
              <a:lnSpc>
                <a:spcPct val="100000"/>
              </a:lnSpc>
              <a:buNone/>
            </a:pPr>
            <a:endParaRPr lang="en-US" dirty="0"/>
          </a:p>
          <a:p>
            <a:pPr marL="0" indent="0">
              <a:lnSpc>
                <a:spcPct val="100000"/>
              </a:lnSpc>
              <a:buNone/>
            </a:pPr>
            <a:endParaRPr lang="en-US" b="1" u="sng" dirty="0"/>
          </a:p>
          <a:p>
            <a:pPr marL="0" indent="0">
              <a:lnSpc>
                <a:spcPct val="100000"/>
              </a:lnSpc>
              <a:buNone/>
            </a:pPr>
            <a:endParaRPr lang="en-US" sz="1600" dirty="0"/>
          </a:p>
          <a:p>
            <a:pPr marL="0" indent="0">
              <a:lnSpc>
                <a:spcPct val="100000"/>
              </a:lnSpc>
              <a:buNone/>
            </a:pPr>
            <a:endParaRPr lang="en-US" dirty="0"/>
          </a:p>
          <a:p>
            <a:pPr marL="0" indent="0">
              <a:buFont typeface="Tw Cen MT" panose="020B0602020104020603" pitchFamily="34" charset="0"/>
              <a:buNone/>
            </a:pPr>
            <a:endParaRPr lang="en-US" dirty="0"/>
          </a:p>
        </p:txBody>
      </p:sp>
      <p:pic>
        <p:nvPicPr>
          <p:cNvPr id="4" name="Picture 3">
            <a:extLst>
              <a:ext uri="{FF2B5EF4-FFF2-40B4-BE49-F238E27FC236}">
                <a16:creationId xmlns:a16="http://schemas.microsoft.com/office/drawing/2014/main" id="{85CB6ECD-6090-E4E8-985B-0BD51A16888D}"/>
              </a:ext>
            </a:extLst>
          </p:cNvPr>
          <p:cNvPicPr>
            <a:picLocks noChangeAspect="1"/>
          </p:cNvPicPr>
          <p:nvPr/>
        </p:nvPicPr>
        <p:blipFill>
          <a:blip r:embed="rId2"/>
          <a:stretch>
            <a:fillRect/>
          </a:stretch>
        </p:blipFill>
        <p:spPr>
          <a:xfrm>
            <a:off x="8075612" y="2667000"/>
            <a:ext cx="3971531" cy="1792705"/>
          </a:xfrm>
          <a:prstGeom prst="rect">
            <a:avLst/>
          </a:prstGeom>
          <a:noFill/>
          <a:ln>
            <a:noFill/>
          </a:ln>
        </p:spPr>
      </p:pic>
    </p:spTree>
    <p:extLst>
      <p:ext uri="{BB962C8B-B14F-4D97-AF65-F5344CB8AC3E}">
        <p14:creationId xmlns:p14="http://schemas.microsoft.com/office/powerpoint/2010/main" val="3021967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81" y="5334000"/>
            <a:ext cx="7770376" cy="1463040"/>
          </a:xfrm>
        </p:spPr>
        <p:txBody>
          <a:bodyPr>
            <a:normAutofit/>
          </a:bodyPr>
          <a:lstStyle/>
          <a:p>
            <a:pPr algn="ctr"/>
            <a:r>
              <a:rPr lang="en-US" sz="6000" dirty="0"/>
              <a:t>Tableau Visualization</a:t>
            </a:r>
          </a:p>
        </p:txBody>
      </p:sp>
      <p:sp>
        <p:nvSpPr>
          <p:cNvPr id="5" name="Text Placeholder 4"/>
          <p:cNvSpPr>
            <a:spLocks noGrp="1"/>
          </p:cNvSpPr>
          <p:nvPr>
            <p:ph type="body" idx="1"/>
          </p:nvPr>
        </p:nvSpPr>
        <p:spPr>
          <a:xfrm>
            <a:off x="8532177" y="5257800"/>
            <a:ext cx="3199567" cy="1463040"/>
          </a:xfrm>
        </p:spPr>
        <p:txBody>
          <a:bodyPr/>
          <a:lstStyle/>
          <a:p>
            <a:r>
              <a:rPr lang="en-US" dirty="0"/>
              <a:t>Slide 32-50</a:t>
            </a:r>
          </a:p>
        </p:txBody>
      </p:sp>
      <p:pic>
        <p:nvPicPr>
          <p:cNvPr id="2056" name="Picture 8" descr="Tableau Wallpapers - Wallpaper Cave">
            <a:extLst>
              <a:ext uri="{FF2B5EF4-FFF2-40B4-BE49-F238E27FC236}">
                <a16:creationId xmlns:a16="http://schemas.microsoft.com/office/drawing/2014/main" id="{8074A08E-264F-AB27-DD31-79FF1C0B9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6642"/>
            <a:ext cx="12188825" cy="536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74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KPI’s</a:t>
            </a:r>
          </a:p>
        </p:txBody>
      </p:sp>
      <p:pic>
        <p:nvPicPr>
          <p:cNvPr id="8" name="Picture 7">
            <a:extLst>
              <a:ext uri="{FF2B5EF4-FFF2-40B4-BE49-F238E27FC236}">
                <a16:creationId xmlns:a16="http://schemas.microsoft.com/office/drawing/2014/main" id="{031DE839-436D-BE24-5BF8-B45CFC91F710}"/>
              </a:ext>
            </a:extLst>
          </p:cNvPr>
          <p:cNvPicPr>
            <a:picLocks noChangeAspect="1"/>
          </p:cNvPicPr>
          <p:nvPr/>
        </p:nvPicPr>
        <p:blipFill>
          <a:blip r:embed="rId2"/>
          <a:stretch>
            <a:fillRect/>
          </a:stretch>
        </p:blipFill>
        <p:spPr>
          <a:xfrm>
            <a:off x="912812" y="1752600"/>
            <a:ext cx="9523413" cy="4912503"/>
          </a:xfrm>
          <a:prstGeom prst="rect">
            <a:avLst/>
          </a:prstGeom>
        </p:spPr>
      </p:pic>
    </p:spTree>
    <p:extLst>
      <p:ext uri="{BB962C8B-B14F-4D97-AF65-F5344CB8AC3E}">
        <p14:creationId xmlns:p14="http://schemas.microsoft.com/office/powerpoint/2010/main" val="1867261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70" y="373618"/>
            <a:ext cx="10512862" cy="1325563"/>
          </a:xfrm>
        </p:spPr>
        <p:txBody>
          <a:bodyPr>
            <a:normAutofit/>
          </a:bodyPr>
          <a:lstStyle/>
          <a:p>
            <a:r>
              <a:rPr lang="en-US" sz="3200" dirty="0"/>
              <a:t>Hourly Trend of Pizza Sold</a:t>
            </a:r>
          </a:p>
        </p:txBody>
      </p:sp>
      <p:pic>
        <p:nvPicPr>
          <p:cNvPr id="3" name="Picture 2">
            <a:extLst>
              <a:ext uri="{FF2B5EF4-FFF2-40B4-BE49-F238E27FC236}">
                <a16:creationId xmlns:a16="http://schemas.microsoft.com/office/drawing/2014/main" id="{94E3C555-B2D2-D658-F7F5-11F29F19C28F}"/>
              </a:ext>
            </a:extLst>
          </p:cNvPr>
          <p:cNvPicPr>
            <a:picLocks noChangeAspect="1"/>
          </p:cNvPicPr>
          <p:nvPr/>
        </p:nvPicPr>
        <p:blipFill>
          <a:blip r:embed="rId2"/>
          <a:stretch>
            <a:fillRect/>
          </a:stretch>
        </p:blipFill>
        <p:spPr>
          <a:xfrm>
            <a:off x="993993" y="1676400"/>
            <a:ext cx="9717541" cy="5038071"/>
          </a:xfrm>
          <a:prstGeom prst="rect">
            <a:avLst/>
          </a:prstGeom>
        </p:spPr>
      </p:pic>
    </p:spTree>
    <p:extLst>
      <p:ext uri="{BB962C8B-B14F-4D97-AF65-F5344CB8AC3E}">
        <p14:creationId xmlns:p14="http://schemas.microsoft.com/office/powerpoint/2010/main" val="2764048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Weekly Trend of Pizza Sold</a:t>
            </a:r>
          </a:p>
        </p:txBody>
      </p:sp>
      <p:pic>
        <p:nvPicPr>
          <p:cNvPr id="5" name="Picture 4">
            <a:extLst>
              <a:ext uri="{FF2B5EF4-FFF2-40B4-BE49-F238E27FC236}">
                <a16:creationId xmlns:a16="http://schemas.microsoft.com/office/drawing/2014/main" id="{97A3B49B-5968-5786-9BA6-CDA0950EC71E}"/>
              </a:ext>
            </a:extLst>
          </p:cNvPr>
          <p:cNvPicPr>
            <a:picLocks noChangeAspect="1"/>
          </p:cNvPicPr>
          <p:nvPr/>
        </p:nvPicPr>
        <p:blipFill>
          <a:blip r:embed="rId2"/>
          <a:stretch>
            <a:fillRect/>
          </a:stretch>
        </p:blipFill>
        <p:spPr>
          <a:xfrm>
            <a:off x="1023861" y="1676400"/>
            <a:ext cx="9717541" cy="5017208"/>
          </a:xfrm>
          <a:prstGeom prst="rect">
            <a:avLst/>
          </a:prstGeom>
        </p:spPr>
      </p:pic>
    </p:spTree>
    <p:extLst>
      <p:ext uri="{BB962C8B-B14F-4D97-AF65-F5344CB8AC3E}">
        <p14:creationId xmlns:p14="http://schemas.microsoft.com/office/powerpoint/2010/main" val="1231912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Percentage of sales by category</a:t>
            </a:r>
          </a:p>
        </p:txBody>
      </p:sp>
      <p:pic>
        <p:nvPicPr>
          <p:cNvPr id="4" name="Picture 3">
            <a:extLst>
              <a:ext uri="{FF2B5EF4-FFF2-40B4-BE49-F238E27FC236}">
                <a16:creationId xmlns:a16="http://schemas.microsoft.com/office/drawing/2014/main" id="{453B064D-7840-5BC2-BFAA-361C4B4204A0}"/>
              </a:ext>
            </a:extLst>
          </p:cNvPr>
          <p:cNvPicPr>
            <a:picLocks noChangeAspect="1"/>
          </p:cNvPicPr>
          <p:nvPr/>
        </p:nvPicPr>
        <p:blipFill>
          <a:blip r:embed="rId2"/>
          <a:stretch>
            <a:fillRect/>
          </a:stretch>
        </p:blipFill>
        <p:spPr>
          <a:xfrm>
            <a:off x="1141412" y="1600200"/>
            <a:ext cx="9717541" cy="5061833"/>
          </a:xfrm>
          <a:prstGeom prst="rect">
            <a:avLst/>
          </a:prstGeom>
        </p:spPr>
      </p:pic>
    </p:spTree>
    <p:extLst>
      <p:ext uri="{BB962C8B-B14F-4D97-AF65-F5344CB8AC3E}">
        <p14:creationId xmlns:p14="http://schemas.microsoft.com/office/powerpoint/2010/main" val="3634650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381000"/>
            <a:ext cx="10512862" cy="1325563"/>
          </a:xfrm>
        </p:spPr>
        <p:txBody>
          <a:bodyPr>
            <a:normAutofit/>
          </a:bodyPr>
          <a:lstStyle/>
          <a:p>
            <a:r>
              <a:rPr lang="en-US" sz="3200" dirty="0"/>
              <a:t>Percentage of sales by Size</a:t>
            </a:r>
          </a:p>
        </p:txBody>
      </p:sp>
      <p:pic>
        <p:nvPicPr>
          <p:cNvPr id="5" name="Picture 4">
            <a:extLst>
              <a:ext uri="{FF2B5EF4-FFF2-40B4-BE49-F238E27FC236}">
                <a16:creationId xmlns:a16="http://schemas.microsoft.com/office/drawing/2014/main" id="{B1B09440-3F1B-F056-4349-506484847BD1}"/>
              </a:ext>
            </a:extLst>
          </p:cNvPr>
          <p:cNvPicPr>
            <a:picLocks noChangeAspect="1"/>
          </p:cNvPicPr>
          <p:nvPr/>
        </p:nvPicPr>
        <p:blipFill>
          <a:blip r:embed="rId2"/>
          <a:stretch>
            <a:fillRect/>
          </a:stretch>
        </p:blipFill>
        <p:spPr>
          <a:xfrm>
            <a:off x="951705" y="1556626"/>
            <a:ext cx="10019507" cy="5164320"/>
          </a:xfrm>
          <a:prstGeom prst="rect">
            <a:avLst/>
          </a:prstGeom>
        </p:spPr>
      </p:pic>
    </p:spTree>
    <p:extLst>
      <p:ext uri="{BB962C8B-B14F-4D97-AF65-F5344CB8AC3E}">
        <p14:creationId xmlns:p14="http://schemas.microsoft.com/office/powerpoint/2010/main" val="3934845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662" y="304800"/>
            <a:ext cx="10512862" cy="1325563"/>
          </a:xfrm>
        </p:spPr>
        <p:txBody>
          <a:bodyPr>
            <a:normAutofit/>
          </a:bodyPr>
          <a:lstStyle/>
          <a:p>
            <a:r>
              <a:rPr lang="en-US" sz="3200" dirty="0"/>
              <a:t>Total orders &amp; Pizza Sold by Pizza Category</a:t>
            </a:r>
          </a:p>
        </p:txBody>
      </p:sp>
      <p:pic>
        <p:nvPicPr>
          <p:cNvPr id="4" name="Picture 3">
            <a:extLst>
              <a:ext uri="{FF2B5EF4-FFF2-40B4-BE49-F238E27FC236}">
                <a16:creationId xmlns:a16="http://schemas.microsoft.com/office/drawing/2014/main" id="{0EBAECC6-131B-4EF5-2E4F-BBDDE61FCA11}"/>
              </a:ext>
            </a:extLst>
          </p:cNvPr>
          <p:cNvPicPr>
            <a:picLocks noChangeAspect="1"/>
          </p:cNvPicPr>
          <p:nvPr/>
        </p:nvPicPr>
        <p:blipFill>
          <a:blip r:embed="rId2"/>
          <a:stretch>
            <a:fillRect/>
          </a:stretch>
        </p:blipFill>
        <p:spPr>
          <a:xfrm>
            <a:off x="1023861" y="1524000"/>
            <a:ext cx="9752013" cy="5064908"/>
          </a:xfrm>
          <a:prstGeom prst="rect">
            <a:avLst/>
          </a:prstGeom>
        </p:spPr>
      </p:pic>
    </p:spTree>
    <p:extLst>
      <p:ext uri="{BB962C8B-B14F-4D97-AF65-F5344CB8AC3E}">
        <p14:creationId xmlns:p14="http://schemas.microsoft.com/office/powerpoint/2010/main" val="8689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81000"/>
            <a:ext cx="10512862" cy="1325563"/>
          </a:xfrm>
        </p:spPr>
        <p:txBody>
          <a:bodyPr>
            <a:normAutofit/>
          </a:bodyPr>
          <a:lstStyle/>
          <a:p>
            <a:r>
              <a:rPr lang="en-US" sz="3200" dirty="0"/>
              <a:t>Total orders &amp; Pizza Sold by Pizza Category</a:t>
            </a:r>
          </a:p>
        </p:txBody>
      </p:sp>
      <p:pic>
        <p:nvPicPr>
          <p:cNvPr id="4" name="Picture 3">
            <a:extLst>
              <a:ext uri="{FF2B5EF4-FFF2-40B4-BE49-F238E27FC236}">
                <a16:creationId xmlns:a16="http://schemas.microsoft.com/office/drawing/2014/main" id="{0EBAECC6-131B-4EF5-2E4F-BBDDE61FCA11}"/>
              </a:ext>
            </a:extLst>
          </p:cNvPr>
          <p:cNvPicPr>
            <a:picLocks noChangeAspect="1"/>
          </p:cNvPicPr>
          <p:nvPr/>
        </p:nvPicPr>
        <p:blipFill>
          <a:blip r:embed="rId2"/>
          <a:stretch>
            <a:fillRect/>
          </a:stretch>
        </p:blipFill>
        <p:spPr>
          <a:xfrm>
            <a:off x="1023861" y="1524000"/>
            <a:ext cx="9752013" cy="5064908"/>
          </a:xfrm>
          <a:prstGeom prst="rect">
            <a:avLst/>
          </a:prstGeom>
        </p:spPr>
      </p:pic>
    </p:spTree>
    <p:extLst>
      <p:ext uri="{BB962C8B-B14F-4D97-AF65-F5344CB8AC3E}">
        <p14:creationId xmlns:p14="http://schemas.microsoft.com/office/powerpoint/2010/main" val="18140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81000"/>
            <a:ext cx="10512862" cy="1325563"/>
          </a:xfrm>
        </p:spPr>
        <p:txBody>
          <a:bodyPr>
            <a:normAutofit/>
          </a:bodyPr>
          <a:lstStyle/>
          <a:p>
            <a:r>
              <a:rPr lang="en-US" sz="3200" dirty="0"/>
              <a:t>Total orders &amp; Pizza Sold by Pizza Category</a:t>
            </a:r>
          </a:p>
        </p:txBody>
      </p:sp>
      <p:pic>
        <p:nvPicPr>
          <p:cNvPr id="4" name="Picture 3">
            <a:extLst>
              <a:ext uri="{FF2B5EF4-FFF2-40B4-BE49-F238E27FC236}">
                <a16:creationId xmlns:a16="http://schemas.microsoft.com/office/drawing/2014/main" id="{0EBAECC6-131B-4EF5-2E4F-BBDDE61FCA11}"/>
              </a:ext>
            </a:extLst>
          </p:cNvPr>
          <p:cNvPicPr>
            <a:picLocks noChangeAspect="1"/>
          </p:cNvPicPr>
          <p:nvPr/>
        </p:nvPicPr>
        <p:blipFill>
          <a:blip r:embed="rId2"/>
          <a:stretch>
            <a:fillRect/>
          </a:stretch>
        </p:blipFill>
        <p:spPr>
          <a:xfrm>
            <a:off x="1023861" y="1524000"/>
            <a:ext cx="9752013" cy="5064908"/>
          </a:xfrm>
          <a:prstGeom prst="rect">
            <a:avLst/>
          </a:prstGeom>
        </p:spPr>
      </p:pic>
    </p:spTree>
    <p:extLst>
      <p:ext uri="{BB962C8B-B14F-4D97-AF65-F5344CB8AC3E}">
        <p14:creationId xmlns:p14="http://schemas.microsoft.com/office/powerpoint/2010/main" val="356923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8012" y="381000"/>
            <a:ext cx="10512862" cy="1325563"/>
          </a:xfrm>
        </p:spPr>
        <p:txBody>
          <a:bodyPr>
            <a:normAutofit/>
          </a:bodyPr>
          <a:lstStyle/>
          <a:p>
            <a:r>
              <a:rPr lang="en-US" sz="4000" dirty="0"/>
              <a:t>Purpose</a:t>
            </a:r>
          </a:p>
        </p:txBody>
      </p:sp>
      <p:sp>
        <p:nvSpPr>
          <p:cNvPr id="14" name="Content Placeholder 13"/>
          <p:cNvSpPr>
            <a:spLocks noGrp="1"/>
          </p:cNvSpPr>
          <p:nvPr>
            <p:ph idx="1"/>
          </p:nvPr>
        </p:nvSpPr>
        <p:spPr>
          <a:xfrm>
            <a:off x="608012" y="1706563"/>
            <a:ext cx="7315200" cy="4351338"/>
          </a:xfrm>
        </p:spPr>
        <p:txBody>
          <a:bodyPr/>
          <a:lstStyle/>
          <a:p>
            <a:pPr marL="0" indent="0" algn="just">
              <a:lnSpc>
                <a:spcPct val="200000"/>
              </a:lnSpc>
              <a:buNone/>
            </a:pPr>
            <a:r>
              <a:rPr lang="en-US" sz="2000" dirty="0"/>
              <a:t>The primary purpose of this Exploratory Data Analysis (EDA) project is to gain valuable insights into the pizza sales data, understand customer preferences, and identify trends that can inform business strategies. Through data exploration, we aim to uncover patterns, anomalies, and meaningful correlations that can drive decision-making within the pizza business.</a:t>
            </a:r>
          </a:p>
          <a:p>
            <a:pPr marL="0" indent="0">
              <a:buNone/>
            </a:pPr>
            <a:endParaRPr lang="en-US" dirty="0"/>
          </a:p>
        </p:txBody>
      </p:sp>
      <p:pic>
        <p:nvPicPr>
          <p:cNvPr id="3074" name="Picture 2" descr="748,883 Project Icons - Free in SVG, PNG, ICO - IconScout">
            <a:extLst>
              <a:ext uri="{FF2B5EF4-FFF2-40B4-BE49-F238E27FC236}">
                <a16:creationId xmlns:a16="http://schemas.microsoft.com/office/drawing/2014/main" id="{F668AC91-363A-E21B-D7C9-FCA0D5932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212" y="190500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26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Home Dashboard 1">
            <a:extLst>
              <a:ext uri="{FF2B5EF4-FFF2-40B4-BE49-F238E27FC236}">
                <a16:creationId xmlns:a16="http://schemas.microsoft.com/office/drawing/2014/main" id="{08CAA785-657F-039C-7D5E-DF4FC6AD5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288" y="-62113"/>
            <a:ext cx="11266293" cy="6920113"/>
          </a:xfrm>
          <a:prstGeom prst="rect">
            <a:avLst/>
          </a:prstGeom>
        </p:spPr>
      </p:pic>
      <p:sp>
        <p:nvSpPr>
          <p:cNvPr id="5" name="Rectangle 4">
            <a:extLst>
              <a:ext uri="{FF2B5EF4-FFF2-40B4-BE49-F238E27FC236}">
                <a16:creationId xmlns:a16="http://schemas.microsoft.com/office/drawing/2014/main" id="{02FF1F8D-7373-51DF-CAB0-9E30CB99DE9A}"/>
              </a:ext>
            </a:extLst>
          </p:cNvPr>
          <p:cNvSpPr/>
          <p:nvPr/>
        </p:nvSpPr>
        <p:spPr>
          <a:xfrm>
            <a:off x="0" y="0"/>
            <a:ext cx="1065212" cy="6858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3178360-4E3A-B8E6-89A4-7565BD399B2D}"/>
              </a:ext>
            </a:extLst>
          </p:cNvPr>
          <p:cNvSpPr txBox="1"/>
          <p:nvPr/>
        </p:nvSpPr>
        <p:spPr>
          <a:xfrm>
            <a:off x="150812" y="0"/>
            <a:ext cx="738664" cy="6858000"/>
          </a:xfrm>
          <a:prstGeom prst="rect">
            <a:avLst/>
          </a:prstGeom>
          <a:noFill/>
        </p:spPr>
        <p:txBody>
          <a:bodyPr vert="vert270" wrap="square" rtlCol="0">
            <a:spAutoFit/>
          </a:bodyPr>
          <a:lstStyle/>
          <a:p>
            <a:pPr algn="ctr"/>
            <a:r>
              <a:rPr lang="en-US" sz="3600" dirty="0">
                <a:solidFill>
                  <a:srgbClr val="FDA955"/>
                </a:solidFill>
              </a:rPr>
              <a:t>Final Output</a:t>
            </a:r>
          </a:p>
        </p:txBody>
      </p:sp>
    </p:spTree>
    <p:extLst>
      <p:ext uri="{BB962C8B-B14F-4D97-AF65-F5344CB8AC3E}">
        <p14:creationId xmlns:p14="http://schemas.microsoft.com/office/powerpoint/2010/main" val="3040091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Top 5 pizza by revenue</a:t>
            </a:r>
          </a:p>
        </p:txBody>
      </p:sp>
      <p:pic>
        <p:nvPicPr>
          <p:cNvPr id="6" name="Picture 5">
            <a:extLst>
              <a:ext uri="{FF2B5EF4-FFF2-40B4-BE49-F238E27FC236}">
                <a16:creationId xmlns:a16="http://schemas.microsoft.com/office/drawing/2014/main" id="{C4D44C6D-4EA6-D69C-5A0A-77312E0D342D}"/>
              </a:ext>
            </a:extLst>
          </p:cNvPr>
          <p:cNvPicPr>
            <a:picLocks noChangeAspect="1"/>
          </p:cNvPicPr>
          <p:nvPr/>
        </p:nvPicPr>
        <p:blipFill>
          <a:blip r:embed="rId2"/>
          <a:stretch>
            <a:fillRect/>
          </a:stretch>
        </p:blipFill>
        <p:spPr>
          <a:xfrm>
            <a:off x="999141" y="1524000"/>
            <a:ext cx="10165823" cy="5205984"/>
          </a:xfrm>
          <a:prstGeom prst="rect">
            <a:avLst/>
          </a:prstGeom>
        </p:spPr>
      </p:pic>
    </p:spTree>
    <p:extLst>
      <p:ext uri="{BB962C8B-B14F-4D97-AF65-F5344CB8AC3E}">
        <p14:creationId xmlns:p14="http://schemas.microsoft.com/office/powerpoint/2010/main" val="1444915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Bottom 5 pizza by revenue</a:t>
            </a:r>
          </a:p>
        </p:txBody>
      </p:sp>
      <p:pic>
        <p:nvPicPr>
          <p:cNvPr id="4" name="Picture 3">
            <a:extLst>
              <a:ext uri="{FF2B5EF4-FFF2-40B4-BE49-F238E27FC236}">
                <a16:creationId xmlns:a16="http://schemas.microsoft.com/office/drawing/2014/main" id="{B4CB176C-0053-980D-8EE2-17B29D574AE5}"/>
              </a:ext>
            </a:extLst>
          </p:cNvPr>
          <p:cNvPicPr>
            <a:picLocks noChangeAspect="1"/>
          </p:cNvPicPr>
          <p:nvPr/>
        </p:nvPicPr>
        <p:blipFill>
          <a:blip r:embed="rId2"/>
          <a:stretch>
            <a:fillRect/>
          </a:stretch>
        </p:blipFill>
        <p:spPr>
          <a:xfrm>
            <a:off x="1023861" y="1600200"/>
            <a:ext cx="9829800" cy="5066540"/>
          </a:xfrm>
          <a:prstGeom prst="rect">
            <a:avLst/>
          </a:prstGeom>
        </p:spPr>
      </p:pic>
    </p:spTree>
    <p:extLst>
      <p:ext uri="{BB962C8B-B14F-4D97-AF65-F5344CB8AC3E}">
        <p14:creationId xmlns:p14="http://schemas.microsoft.com/office/powerpoint/2010/main" val="1211465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Top 5 pizza by Quantity</a:t>
            </a:r>
          </a:p>
        </p:txBody>
      </p:sp>
      <p:pic>
        <p:nvPicPr>
          <p:cNvPr id="5" name="Picture 4">
            <a:extLst>
              <a:ext uri="{FF2B5EF4-FFF2-40B4-BE49-F238E27FC236}">
                <a16:creationId xmlns:a16="http://schemas.microsoft.com/office/drawing/2014/main" id="{BA2956AC-B98D-4792-EDA5-C4CE022D293E}"/>
              </a:ext>
            </a:extLst>
          </p:cNvPr>
          <p:cNvPicPr>
            <a:picLocks noChangeAspect="1"/>
          </p:cNvPicPr>
          <p:nvPr/>
        </p:nvPicPr>
        <p:blipFill>
          <a:blip r:embed="rId2"/>
          <a:stretch>
            <a:fillRect/>
          </a:stretch>
        </p:blipFill>
        <p:spPr>
          <a:xfrm>
            <a:off x="1036413" y="1600200"/>
            <a:ext cx="9665475" cy="5002410"/>
          </a:xfrm>
          <a:prstGeom prst="rect">
            <a:avLst/>
          </a:prstGeom>
        </p:spPr>
      </p:pic>
    </p:spTree>
    <p:extLst>
      <p:ext uri="{BB962C8B-B14F-4D97-AF65-F5344CB8AC3E}">
        <p14:creationId xmlns:p14="http://schemas.microsoft.com/office/powerpoint/2010/main" val="4092704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Bottom 5 pizza by Quantity</a:t>
            </a:r>
          </a:p>
        </p:txBody>
      </p:sp>
      <p:pic>
        <p:nvPicPr>
          <p:cNvPr id="4" name="Picture 3">
            <a:extLst>
              <a:ext uri="{FF2B5EF4-FFF2-40B4-BE49-F238E27FC236}">
                <a16:creationId xmlns:a16="http://schemas.microsoft.com/office/drawing/2014/main" id="{D2BE7B07-147B-3B89-5F51-56C7ACA41020}"/>
              </a:ext>
            </a:extLst>
          </p:cNvPr>
          <p:cNvPicPr>
            <a:picLocks noChangeAspect="1"/>
          </p:cNvPicPr>
          <p:nvPr/>
        </p:nvPicPr>
        <p:blipFill>
          <a:blip r:embed="rId2"/>
          <a:stretch>
            <a:fillRect/>
          </a:stretch>
        </p:blipFill>
        <p:spPr>
          <a:xfrm>
            <a:off x="839597" y="1524000"/>
            <a:ext cx="9901805" cy="5133604"/>
          </a:xfrm>
          <a:prstGeom prst="rect">
            <a:avLst/>
          </a:prstGeom>
        </p:spPr>
      </p:pic>
    </p:spTree>
    <p:extLst>
      <p:ext uri="{BB962C8B-B14F-4D97-AF65-F5344CB8AC3E}">
        <p14:creationId xmlns:p14="http://schemas.microsoft.com/office/powerpoint/2010/main" val="3054468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Top 5 pizza by Total Orders</a:t>
            </a:r>
          </a:p>
        </p:txBody>
      </p:sp>
      <p:pic>
        <p:nvPicPr>
          <p:cNvPr id="5" name="Picture 4">
            <a:extLst>
              <a:ext uri="{FF2B5EF4-FFF2-40B4-BE49-F238E27FC236}">
                <a16:creationId xmlns:a16="http://schemas.microsoft.com/office/drawing/2014/main" id="{E75ED92E-F9A4-AADD-E690-992417071C35}"/>
              </a:ext>
            </a:extLst>
          </p:cNvPr>
          <p:cNvPicPr>
            <a:picLocks noChangeAspect="1"/>
          </p:cNvPicPr>
          <p:nvPr/>
        </p:nvPicPr>
        <p:blipFill>
          <a:blip r:embed="rId2"/>
          <a:stretch>
            <a:fillRect/>
          </a:stretch>
        </p:blipFill>
        <p:spPr>
          <a:xfrm>
            <a:off x="1023861" y="1600200"/>
            <a:ext cx="9857720" cy="5090168"/>
          </a:xfrm>
          <a:prstGeom prst="rect">
            <a:avLst/>
          </a:prstGeom>
        </p:spPr>
      </p:pic>
    </p:spTree>
    <p:extLst>
      <p:ext uri="{BB962C8B-B14F-4D97-AF65-F5344CB8AC3E}">
        <p14:creationId xmlns:p14="http://schemas.microsoft.com/office/powerpoint/2010/main" val="778372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Bottom 5 pizza by Total Orders</a:t>
            </a:r>
          </a:p>
        </p:txBody>
      </p:sp>
      <p:pic>
        <p:nvPicPr>
          <p:cNvPr id="4" name="Picture 3">
            <a:extLst>
              <a:ext uri="{FF2B5EF4-FFF2-40B4-BE49-F238E27FC236}">
                <a16:creationId xmlns:a16="http://schemas.microsoft.com/office/drawing/2014/main" id="{E8A86BAA-5911-542A-4D1F-BA834CE13F82}"/>
              </a:ext>
            </a:extLst>
          </p:cNvPr>
          <p:cNvPicPr>
            <a:picLocks noChangeAspect="1"/>
          </p:cNvPicPr>
          <p:nvPr/>
        </p:nvPicPr>
        <p:blipFill>
          <a:blip r:embed="rId2"/>
          <a:stretch>
            <a:fillRect/>
          </a:stretch>
        </p:blipFill>
        <p:spPr>
          <a:xfrm>
            <a:off x="1023860" y="1557087"/>
            <a:ext cx="9717541" cy="5020631"/>
          </a:xfrm>
          <a:prstGeom prst="rect">
            <a:avLst/>
          </a:prstGeom>
        </p:spPr>
      </p:pic>
    </p:spTree>
    <p:extLst>
      <p:ext uri="{BB962C8B-B14F-4D97-AF65-F5344CB8AC3E}">
        <p14:creationId xmlns:p14="http://schemas.microsoft.com/office/powerpoint/2010/main" val="4119981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FF1F8D-7373-51DF-CAB0-9E30CB99DE9A}"/>
              </a:ext>
            </a:extLst>
          </p:cNvPr>
          <p:cNvSpPr/>
          <p:nvPr/>
        </p:nvSpPr>
        <p:spPr>
          <a:xfrm>
            <a:off x="0" y="0"/>
            <a:ext cx="1065212" cy="6858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3178360-4E3A-B8E6-89A4-7565BD399B2D}"/>
              </a:ext>
            </a:extLst>
          </p:cNvPr>
          <p:cNvSpPr txBox="1"/>
          <p:nvPr/>
        </p:nvSpPr>
        <p:spPr>
          <a:xfrm>
            <a:off x="150812" y="0"/>
            <a:ext cx="738664" cy="6858000"/>
          </a:xfrm>
          <a:prstGeom prst="rect">
            <a:avLst/>
          </a:prstGeom>
          <a:noFill/>
        </p:spPr>
        <p:txBody>
          <a:bodyPr vert="vert270" wrap="square" rtlCol="0">
            <a:spAutoFit/>
          </a:bodyPr>
          <a:lstStyle/>
          <a:p>
            <a:pPr algn="ctr"/>
            <a:r>
              <a:rPr lang="en-US" sz="3600" dirty="0">
                <a:solidFill>
                  <a:srgbClr val="FDA955"/>
                </a:solidFill>
              </a:rPr>
              <a:t>Final Output</a:t>
            </a:r>
          </a:p>
        </p:txBody>
      </p:sp>
      <p:pic>
        <p:nvPicPr>
          <p:cNvPr id="3" name="slide2" descr="Sellers Dashboard">
            <a:extLst>
              <a:ext uri="{FF2B5EF4-FFF2-40B4-BE49-F238E27FC236}">
                <a16:creationId xmlns:a16="http://schemas.microsoft.com/office/drawing/2014/main" id="{173FF6EE-A921-706C-1AE4-4D63A763A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1" y="0"/>
            <a:ext cx="11125201" cy="6858000"/>
          </a:xfrm>
          <a:prstGeom prst="rect">
            <a:avLst/>
          </a:prstGeom>
        </p:spPr>
      </p:pic>
    </p:spTree>
    <p:extLst>
      <p:ext uri="{BB962C8B-B14F-4D97-AF65-F5344CB8AC3E}">
        <p14:creationId xmlns:p14="http://schemas.microsoft.com/office/powerpoint/2010/main" val="559341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6F43-CE5A-E0B9-2D0D-B4542EC5881D}"/>
              </a:ext>
            </a:extLst>
          </p:cNvPr>
          <p:cNvSpPr/>
          <p:nvPr/>
        </p:nvSpPr>
        <p:spPr>
          <a:xfrm>
            <a:off x="0" y="894"/>
            <a:ext cx="12188034" cy="6856213"/>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126"/>
            <a:endParaRPr lang="en-IN" sz="1799">
              <a:solidFill>
                <a:prstClr val="white"/>
              </a:solidFill>
              <a:latin typeface="Calibri" panose="020F0502020204030204"/>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847072" y="674111"/>
            <a:ext cx="5046576" cy="830781"/>
          </a:xfrm>
          <a:prstGeom prst="rect">
            <a:avLst/>
          </a:prstGeom>
          <a:noFill/>
        </p:spPr>
        <p:txBody>
          <a:bodyPr wrap="square" rtlCol="0">
            <a:spAutoFit/>
          </a:bodyPr>
          <a:lstStyle/>
          <a:p>
            <a:pPr defTabSz="914126"/>
            <a:r>
              <a:rPr lang="en-IN" sz="4799" dirty="0">
                <a:solidFill>
                  <a:srgbClr val="E7E6E6">
                    <a:lumMod val="90000"/>
                  </a:srgbClr>
                </a:solidFill>
                <a:latin typeface="Lato Black" panose="020F0A02020204030203" pitchFamily="34" charset="0"/>
              </a:rPr>
              <a:t>Data Findings</a:t>
            </a:r>
          </a:p>
        </p:txBody>
      </p:sp>
      <p:sp>
        <p:nvSpPr>
          <p:cNvPr id="2" name="TextBox 1">
            <a:extLst>
              <a:ext uri="{FF2B5EF4-FFF2-40B4-BE49-F238E27FC236}">
                <a16:creationId xmlns:a16="http://schemas.microsoft.com/office/drawing/2014/main" id="{0F4ADEE6-9866-802E-8EE6-A7055B2A21E5}"/>
              </a:ext>
            </a:extLst>
          </p:cNvPr>
          <p:cNvSpPr txBox="1"/>
          <p:nvPr/>
        </p:nvSpPr>
        <p:spPr>
          <a:xfrm>
            <a:off x="1200429" y="2330393"/>
            <a:ext cx="4341483" cy="3446200"/>
          </a:xfrm>
          <a:prstGeom prst="rect">
            <a:avLst/>
          </a:prstGeom>
          <a:solidFill>
            <a:schemeClr val="dk1">
              <a:satMod val="103000"/>
              <a:lumMod val="102000"/>
              <a:tint val="94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pPr defTabSz="914126"/>
            <a:r>
              <a:rPr lang="en-US" sz="1999" u="sng" dirty="0">
                <a:solidFill>
                  <a:srgbClr val="5B9BD5"/>
                </a:solidFill>
                <a:latin typeface="Segoe UI Semibold" panose="020B0702040204020203" pitchFamily="34" charset="0"/>
              </a:rPr>
              <a:t>Rush Hours &amp; Weeks</a:t>
            </a:r>
          </a:p>
          <a:p>
            <a:pPr defTabSz="914126"/>
            <a:endParaRPr lang="en-US" sz="1799" u="sng" dirty="0">
              <a:solidFill>
                <a:srgbClr val="5B9BD5"/>
              </a:solidFill>
              <a:latin typeface="Segoe UI Semibold" panose="020B0702040204020203" pitchFamily="34" charset="0"/>
            </a:endParaRPr>
          </a:p>
          <a:p>
            <a:pPr marL="285664" indent="-285664" defTabSz="914126">
              <a:buFont typeface="Arial" panose="020B0604020202020204" pitchFamily="34" charset="0"/>
              <a:buChar char="•"/>
            </a:pPr>
            <a:r>
              <a:rPr lang="en-US" sz="1799" u="sng" dirty="0">
                <a:solidFill>
                  <a:srgbClr val="5B9BD5">
                    <a:lumMod val="40000"/>
                    <a:lumOff val="60000"/>
                  </a:srgbClr>
                </a:solidFill>
                <a:latin typeface="Segoe UI Semibold" panose="020B0702040204020203" pitchFamily="34" charset="0"/>
              </a:rPr>
              <a:t>Hours</a:t>
            </a:r>
            <a:endParaRPr lang="en-US" sz="1799" dirty="0">
              <a:solidFill>
                <a:srgbClr val="5B9BD5">
                  <a:lumMod val="40000"/>
                  <a:lumOff val="60000"/>
                </a:srgbClr>
              </a:solidFill>
              <a:latin typeface="Calibri" panose="020F0502020204030204"/>
            </a:endParaRPr>
          </a:p>
          <a:p>
            <a:pPr defTabSz="914126"/>
            <a:r>
              <a:rPr lang="en-US" sz="1799" dirty="0">
                <a:solidFill>
                  <a:prstClr val="white"/>
                </a:solidFill>
                <a:latin typeface="Segoe UI Semibold" panose="020B0702040204020203" pitchFamily="34" charset="0"/>
              </a:rPr>
              <a:t>Peak orders are Between 12:00 PM to 1.00 PM, </a:t>
            </a:r>
            <a:r>
              <a:rPr lang="en-US" sz="1799" dirty="0">
                <a:solidFill>
                  <a:srgbClr val="E6E6E6"/>
                </a:solidFill>
                <a:latin typeface="Segoe UI Semibold" panose="020B0702040204020203" pitchFamily="34" charset="0"/>
              </a:rPr>
              <a:t>and in evening start at </a:t>
            </a:r>
            <a:r>
              <a:rPr lang="en-US" sz="1799" dirty="0">
                <a:solidFill>
                  <a:srgbClr val="8CD17D"/>
                </a:solidFill>
                <a:latin typeface="Segoe UI Semibold" panose="020B0702040204020203" pitchFamily="34" charset="0"/>
              </a:rPr>
              <a:t>4.00 Pm to 7.00 PM</a:t>
            </a:r>
            <a:endParaRPr lang="en-US" sz="1799" dirty="0">
              <a:solidFill>
                <a:prstClr val="white"/>
              </a:solidFill>
              <a:latin typeface="Calibri" panose="020F0502020204030204"/>
            </a:endParaRPr>
          </a:p>
          <a:p>
            <a:pPr defTabSz="914126"/>
            <a:br>
              <a:rPr lang="en-US" sz="1799" dirty="0">
                <a:solidFill>
                  <a:srgbClr val="FFBE7D"/>
                </a:solidFill>
                <a:latin typeface="Segoe UI Semibold" panose="020B0702040204020203" pitchFamily="34" charset="0"/>
              </a:rPr>
            </a:br>
            <a:endParaRPr lang="en-US" sz="1799" dirty="0">
              <a:solidFill>
                <a:srgbClr val="FFBE7D"/>
              </a:solidFill>
              <a:latin typeface="Segoe UI Semibold" panose="020B0702040204020203" pitchFamily="34" charset="0"/>
            </a:endParaRPr>
          </a:p>
          <a:p>
            <a:pPr marL="285664" indent="-285664" defTabSz="914126">
              <a:buFont typeface="Arial" panose="020B0604020202020204" pitchFamily="34" charset="0"/>
              <a:buChar char="•"/>
            </a:pPr>
            <a:r>
              <a:rPr lang="en-US" sz="1799" u="sng" dirty="0">
                <a:solidFill>
                  <a:srgbClr val="5B9BD5">
                    <a:lumMod val="40000"/>
                    <a:lumOff val="60000"/>
                  </a:srgbClr>
                </a:solidFill>
                <a:latin typeface="Segoe UI Semibold" panose="020B0702040204020203" pitchFamily="34" charset="0"/>
              </a:rPr>
              <a:t>Weeks</a:t>
            </a:r>
            <a:endParaRPr lang="en-US" sz="1799" dirty="0">
              <a:solidFill>
                <a:srgbClr val="5B9BD5">
                  <a:lumMod val="40000"/>
                  <a:lumOff val="60000"/>
                </a:srgbClr>
              </a:solidFill>
              <a:latin typeface="Calibri" panose="020F0502020204030204"/>
            </a:endParaRPr>
          </a:p>
          <a:p>
            <a:pPr defTabSz="914126"/>
            <a:r>
              <a:rPr lang="en-US" sz="1799" dirty="0">
                <a:solidFill>
                  <a:srgbClr val="E799B3"/>
                </a:solidFill>
                <a:latin typeface="Segoe UI Semibold" panose="020B0702040204020203" pitchFamily="34" charset="0"/>
              </a:rPr>
              <a:t>Significant Variations in Weekly orders</a:t>
            </a:r>
            <a:r>
              <a:rPr lang="en-US" sz="1799" dirty="0">
                <a:solidFill>
                  <a:srgbClr val="E6E6E6"/>
                </a:solidFill>
                <a:latin typeface="Segoe UI Semibold" panose="020B0702040204020203" pitchFamily="34" charset="0"/>
              </a:rPr>
              <a:t>, with highest peak during the 4th week from the</a:t>
            </a:r>
            <a:r>
              <a:rPr lang="en-US" sz="1799" dirty="0">
                <a:solidFill>
                  <a:srgbClr val="FFBE7D"/>
                </a:solidFill>
                <a:latin typeface="Segoe UI Semibold" panose="020B0702040204020203" pitchFamily="34" charset="0"/>
              </a:rPr>
              <a:t> month of Dec</a:t>
            </a:r>
            <a:endParaRPr lang="en-US" sz="1799"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0365DBD9-8B2A-5C9A-9EF1-B9FF94648279}"/>
              </a:ext>
            </a:extLst>
          </p:cNvPr>
          <p:cNvSpPr txBox="1"/>
          <p:nvPr/>
        </p:nvSpPr>
        <p:spPr>
          <a:xfrm>
            <a:off x="6584084" y="2359783"/>
            <a:ext cx="4404312" cy="3415430"/>
          </a:xfrm>
          <a:prstGeom prst="rect">
            <a:avLst/>
          </a:prstGeom>
          <a:solidFill>
            <a:schemeClr val="dk1">
              <a:satMod val="103000"/>
              <a:lumMod val="102000"/>
              <a:tint val="94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pPr defTabSz="914126"/>
            <a:r>
              <a:rPr lang="en-US" sz="1999" b="1" u="sng" dirty="0">
                <a:solidFill>
                  <a:srgbClr val="75A1C7"/>
                </a:solidFill>
                <a:latin typeface="Segoe UI Semibold" panose="020B0702040204020203" pitchFamily="34" charset="0"/>
              </a:rPr>
              <a:t>Sales Performance</a:t>
            </a:r>
          </a:p>
          <a:p>
            <a:pPr marL="285664" indent="-285664" defTabSz="914126">
              <a:buFont typeface="Arial" panose="020B0604020202020204" pitchFamily="34" charset="0"/>
              <a:buChar char="•"/>
            </a:pPr>
            <a:endParaRPr lang="en-US" sz="1799" b="1" u="sng" dirty="0">
              <a:solidFill>
                <a:srgbClr val="75A1C7"/>
              </a:solidFill>
              <a:latin typeface="Segoe UI Semibold" panose="020B0702040204020203" pitchFamily="34" charset="0"/>
            </a:endParaRPr>
          </a:p>
          <a:p>
            <a:pPr marL="285664" indent="-285664" defTabSz="914126">
              <a:buFont typeface="Arial" panose="020B0604020202020204" pitchFamily="34" charset="0"/>
              <a:buChar char="•"/>
            </a:pPr>
            <a:r>
              <a:rPr lang="en-US" sz="1799" b="1" u="sng" dirty="0">
                <a:solidFill>
                  <a:srgbClr val="75A1C7"/>
                </a:solidFill>
                <a:latin typeface="Segoe UI Semibold" panose="020B0702040204020203" pitchFamily="34" charset="0"/>
              </a:rPr>
              <a:t>Category</a:t>
            </a:r>
          </a:p>
          <a:p>
            <a:pPr defTabSz="914126"/>
            <a:endParaRPr lang="en-US" sz="1799" dirty="0">
              <a:solidFill>
                <a:prstClr val="white"/>
              </a:solidFill>
              <a:latin typeface="Calibri" panose="020F0502020204030204"/>
            </a:endParaRPr>
          </a:p>
          <a:p>
            <a:pPr defTabSz="914126"/>
            <a:r>
              <a:rPr lang="en-US" sz="1799" dirty="0">
                <a:solidFill>
                  <a:srgbClr val="FF7E7E"/>
                </a:solidFill>
                <a:latin typeface="Segoe UI Semibold" panose="020B0702040204020203" pitchFamily="34" charset="0"/>
              </a:rPr>
              <a:t>Classic Category </a:t>
            </a:r>
            <a:r>
              <a:rPr lang="en-US" sz="1799" dirty="0">
                <a:solidFill>
                  <a:srgbClr val="FFFFFF"/>
                </a:solidFill>
                <a:latin typeface="Segoe UI Semibold" panose="020B0702040204020203" pitchFamily="34" charset="0"/>
              </a:rPr>
              <a:t>Contribute to </a:t>
            </a:r>
            <a:r>
              <a:rPr lang="en-US" sz="1799" dirty="0">
                <a:solidFill>
                  <a:prstClr val="white"/>
                </a:solidFill>
                <a:latin typeface="Segoe UI Semibold" panose="020B0702040204020203" pitchFamily="34" charset="0"/>
              </a:rPr>
              <a:t>Maximum Sales, total orders &amp; Total Pizza Sold</a:t>
            </a:r>
            <a:endParaRPr lang="en-US" sz="1799" dirty="0">
              <a:solidFill>
                <a:prstClr val="white"/>
              </a:solidFill>
              <a:latin typeface="Calibri" panose="020F0502020204030204"/>
            </a:endParaRPr>
          </a:p>
          <a:p>
            <a:pPr defTabSz="914126"/>
            <a:br>
              <a:rPr lang="en-US" sz="1799" dirty="0">
                <a:solidFill>
                  <a:srgbClr val="FFDCAC"/>
                </a:solidFill>
                <a:latin typeface="Segoe UI Semibold" panose="020B0702040204020203" pitchFamily="34" charset="0"/>
              </a:rPr>
            </a:br>
            <a:endParaRPr lang="en-US" sz="1799" dirty="0">
              <a:solidFill>
                <a:srgbClr val="FFDCAC"/>
              </a:solidFill>
              <a:latin typeface="Segoe UI Semibold" panose="020B0702040204020203" pitchFamily="34" charset="0"/>
            </a:endParaRPr>
          </a:p>
          <a:p>
            <a:pPr marL="285664" indent="-285664" defTabSz="914126">
              <a:buFont typeface="Arial" panose="020B0604020202020204" pitchFamily="34" charset="0"/>
              <a:buChar char="•"/>
            </a:pPr>
            <a:r>
              <a:rPr lang="en-US" sz="1799" b="1" u="sng" dirty="0">
                <a:solidFill>
                  <a:srgbClr val="75A1C7"/>
                </a:solidFill>
                <a:latin typeface="Segoe UI Semibold" panose="020B0702040204020203" pitchFamily="34" charset="0"/>
              </a:rPr>
              <a:t>Size</a:t>
            </a:r>
            <a:endParaRPr lang="en-US" sz="1799" dirty="0">
              <a:solidFill>
                <a:prstClr val="white"/>
              </a:solidFill>
              <a:latin typeface="Calibri" panose="020F0502020204030204"/>
            </a:endParaRPr>
          </a:p>
          <a:p>
            <a:pPr defTabSz="914126"/>
            <a:r>
              <a:rPr lang="en-US" sz="1799" dirty="0">
                <a:solidFill>
                  <a:srgbClr val="FF7E7E"/>
                </a:solidFill>
                <a:latin typeface="Segoe UI Semibold" panose="020B0702040204020203" pitchFamily="34" charset="0"/>
              </a:rPr>
              <a:t>Large Pizza Size</a:t>
            </a:r>
            <a:r>
              <a:rPr lang="en-US" sz="1799" dirty="0">
                <a:solidFill>
                  <a:srgbClr val="FFFFFF"/>
                </a:solidFill>
                <a:latin typeface="Segoe UI Semibold" panose="020B0702040204020203" pitchFamily="34" charset="0"/>
              </a:rPr>
              <a:t> </a:t>
            </a:r>
            <a:r>
              <a:rPr lang="en-US" sz="1799" dirty="0">
                <a:solidFill>
                  <a:prstClr val="white"/>
                </a:solidFill>
                <a:latin typeface="Segoe UI Semibold" panose="020B0702040204020203" pitchFamily="34" charset="0"/>
              </a:rPr>
              <a:t>Contributes to Maximum Total Sales</a:t>
            </a:r>
            <a:endParaRPr lang="en-US" sz="1799" dirty="0">
              <a:solidFill>
                <a:prstClr val="white"/>
              </a:solidFill>
              <a:latin typeface="Calibri" panose="020F0502020204030204"/>
            </a:endParaRPr>
          </a:p>
        </p:txBody>
      </p:sp>
      <p:sp>
        <p:nvSpPr>
          <p:cNvPr id="18" name="TextBox 17">
            <a:extLst>
              <a:ext uri="{FF2B5EF4-FFF2-40B4-BE49-F238E27FC236}">
                <a16:creationId xmlns:a16="http://schemas.microsoft.com/office/drawing/2014/main" id="{7C5D03DD-572A-30B4-20B1-9EEE8383DF56}"/>
              </a:ext>
            </a:extLst>
          </p:cNvPr>
          <p:cNvSpPr txBox="1"/>
          <p:nvPr/>
        </p:nvSpPr>
        <p:spPr>
          <a:xfrm>
            <a:off x="5384445" y="1961157"/>
            <a:ext cx="53404" cy="369236"/>
          </a:xfrm>
          <a:prstGeom prst="rect">
            <a:avLst/>
          </a:prstGeom>
          <a:noFill/>
        </p:spPr>
        <p:txBody>
          <a:bodyPr wrap="square" rtlCol="0">
            <a:spAutoFit/>
          </a:bodyPr>
          <a:lstStyle/>
          <a:p>
            <a:pPr defTabSz="914126"/>
            <a:endParaRPr lang="en-US" sz="1799" dirty="0">
              <a:solidFill>
                <a:prstClr val="black"/>
              </a:solidFill>
              <a:latin typeface="Calibri" panose="020F0502020204030204"/>
            </a:endParaRPr>
          </a:p>
        </p:txBody>
      </p:sp>
    </p:spTree>
    <p:extLst>
      <p:ext uri="{BB962C8B-B14F-4D97-AF65-F5344CB8AC3E}">
        <p14:creationId xmlns:p14="http://schemas.microsoft.com/office/powerpoint/2010/main" val="2837564937"/>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6F43-CE5A-E0B9-2D0D-B4542EC5881D}"/>
              </a:ext>
            </a:extLst>
          </p:cNvPr>
          <p:cNvSpPr/>
          <p:nvPr/>
        </p:nvSpPr>
        <p:spPr>
          <a:xfrm>
            <a:off x="0" y="-174076"/>
            <a:ext cx="12188034" cy="6856213"/>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126"/>
            <a:endParaRPr lang="en-IN" sz="1799">
              <a:solidFill>
                <a:prstClr val="white"/>
              </a:solidFill>
              <a:latin typeface="Calibri" panose="020F0502020204030204"/>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847072" y="674111"/>
            <a:ext cx="5046576" cy="830781"/>
          </a:xfrm>
          <a:prstGeom prst="rect">
            <a:avLst/>
          </a:prstGeom>
          <a:noFill/>
        </p:spPr>
        <p:txBody>
          <a:bodyPr wrap="square" rtlCol="0">
            <a:spAutoFit/>
          </a:bodyPr>
          <a:lstStyle/>
          <a:p>
            <a:pPr defTabSz="914126"/>
            <a:r>
              <a:rPr lang="en-IN" sz="4799" dirty="0">
                <a:solidFill>
                  <a:srgbClr val="E7E6E6">
                    <a:lumMod val="90000"/>
                  </a:srgbClr>
                </a:solidFill>
                <a:latin typeface="Lato Black" panose="020F0A02020204030203" pitchFamily="34" charset="0"/>
              </a:rPr>
              <a:t>Data Findings</a:t>
            </a:r>
          </a:p>
        </p:txBody>
      </p:sp>
      <p:sp>
        <p:nvSpPr>
          <p:cNvPr id="2" name="TextBox 1">
            <a:extLst>
              <a:ext uri="{FF2B5EF4-FFF2-40B4-BE49-F238E27FC236}">
                <a16:creationId xmlns:a16="http://schemas.microsoft.com/office/drawing/2014/main" id="{0F4ADEE6-9866-802E-8EE6-A7055B2A21E5}"/>
              </a:ext>
            </a:extLst>
          </p:cNvPr>
          <p:cNvSpPr txBox="1"/>
          <p:nvPr/>
        </p:nvSpPr>
        <p:spPr>
          <a:xfrm>
            <a:off x="1096366" y="1972492"/>
            <a:ext cx="4288079" cy="4276980"/>
          </a:xfrm>
          <a:prstGeom prst="rect">
            <a:avLst/>
          </a:prstGeom>
          <a:solidFill>
            <a:schemeClr val="dk1">
              <a:satMod val="103000"/>
              <a:lumMod val="102000"/>
              <a:tint val="94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pPr defTabSz="914126"/>
            <a:r>
              <a:rPr lang="en-US" sz="1999" u="sng" dirty="0">
                <a:solidFill>
                  <a:srgbClr val="5B9BD5"/>
                </a:solidFill>
                <a:latin typeface="Segoe UI Semibold" panose="020B0702040204020203" pitchFamily="34" charset="0"/>
              </a:rPr>
              <a:t>Rush Hours &amp; Weeks</a:t>
            </a:r>
          </a:p>
          <a:p>
            <a:pPr defTabSz="914126"/>
            <a:endParaRPr lang="en-US" sz="1799" u="sng" dirty="0">
              <a:solidFill>
                <a:srgbClr val="5B9BD5"/>
              </a:solidFill>
              <a:latin typeface="Segoe UI Semibold" panose="020B0702040204020203" pitchFamily="34" charset="0"/>
            </a:endParaRPr>
          </a:p>
          <a:p>
            <a:pPr marL="285664" indent="-285664" defTabSz="914126">
              <a:buFont typeface="Arial" panose="020B0604020202020204" pitchFamily="34" charset="0"/>
              <a:buChar char="•"/>
            </a:pPr>
            <a:r>
              <a:rPr lang="en-US" sz="1799" u="sng" dirty="0">
                <a:solidFill>
                  <a:srgbClr val="72B966"/>
                </a:solidFill>
                <a:latin typeface="Segoe UI Semibold" panose="020B0702040204020203" pitchFamily="34" charset="0"/>
              </a:rPr>
              <a:t>Revenue</a:t>
            </a:r>
            <a:endParaRPr lang="en-US" sz="1799" dirty="0">
              <a:solidFill>
                <a:prstClr val="white"/>
              </a:solidFill>
              <a:latin typeface="Calibri" panose="020F0502020204030204"/>
            </a:endParaRPr>
          </a:p>
          <a:p>
            <a:pPr defTabSz="914126"/>
            <a:r>
              <a:rPr lang="en-US" sz="1799" dirty="0">
                <a:solidFill>
                  <a:srgbClr val="F9A655"/>
                </a:solidFill>
                <a:latin typeface="Segoe UI Semibold" panose="020B0702040204020203" pitchFamily="34" charset="0"/>
              </a:rPr>
              <a:t>The Thai Chicken Pizza </a:t>
            </a:r>
            <a:r>
              <a:rPr lang="en-US" sz="1799" dirty="0">
                <a:solidFill>
                  <a:srgbClr val="FFFFFF"/>
                </a:solidFill>
                <a:latin typeface="Segoe UI Semibold" panose="020B0702040204020203" pitchFamily="34" charset="0"/>
              </a:rPr>
              <a:t>Contributes </a:t>
            </a:r>
            <a:r>
              <a:rPr lang="en-US" sz="1799" dirty="0">
                <a:solidFill>
                  <a:srgbClr val="75A1C7"/>
                </a:solidFill>
                <a:latin typeface="Segoe UI Semibold" panose="020B0702040204020203" pitchFamily="34" charset="0"/>
              </a:rPr>
              <a:t>Maximum Revenue</a:t>
            </a:r>
            <a:r>
              <a:rPr lang="en-US" sz="1799" dirty="0">
                <a:solidFill>
                  <a:srgbClr val="666666"/>
                </a:solidFill>
                <a:latin typeface="Segoe UI Semibold" panose="020B0702040204020203" pitchFamily="34" charset="0"/>
              </a:rPr>
              <a:t> </a:t>
            </a:r>
            <a:r>
              <a:rPr lang="en-US" sz="1799" dirty="0">
                <a:solidFill>
                  <a:srgbClr val="FFFFFF"/>
                </a:solidFill>
                <a:latin typeface="Segoe UI Semibold" panose="020B0702040204020203" pitchFamily="34" charset="0"/>
              </a:rPr>
              <a:t>over Others</a:t>
            </a:r>
            <a:endParaRPr lang="en-US" sz="1799" dirty="0">
              <a:solidFill>
                <a:prstClr val="white"/>
              </a:solidFill>
              <a:latin typeface="Calibri" panose="020F0502020204030204"/>
            </a:endParaRPr>
          </a:p>
          <a:p>
            <a:pPr defTabSz="914126"/>
            <a:br>
              <a:rPr lang="en-US" sz="1799" dirty="0">
                <a:solidFill>
                  <a:srgbClr val="FFFFFF"/>
                </a:solidFill>
                <a:latin typeface="Segoe UI Semibold" panose="020B0702040204020203" pitchFamily="34" charset="0"/>
              </a:rPr>
            </a:br>
            <a:endParaRPr lang="en-US" sz="1799" dirty="0">
              <a:solidFill>
                <a:srgbClr val="FFFFFF"/>
              </a:solidFill>
              <a:latin typeface="Segoe UI Semibold" panose="020B0702040204020203" pitchFamily="34" charset="0"/>
            </a:endParaRPr>
          </a:p>
          <a:p>
            <a:pPr marL="285664" indent="-285664" defTabSz="914126">
              <a:buFont typeface="Arial" panose="020B0604020202020204" pitchFamily="34" charset="0"/>
              <a:buChar char="•"/>
            </a:pPr>
            <a:r>
              <a:rPr lang="en-US" sz="1799" u="sng" dirty="0">
                <a:solidFill>
                  <a:srgbClr val="72B966"/>
                </a:solidFill>
                <a:latin typeface="Segoe UI Semibold" panose="020B0702040204020203" pitchFamily="34" charset="0"/>
              </a:rPr>
              <a:t>Quantity</a:t>
            </a:r>
            <a:endParaRPr lang="en-US" sz="1799" dirty="0">
              <a:solidFill>
                <a:prstClr val="white"/>
              </a:solidFill>
              <a:latin typeface="Calibri" panose="020F0502020204030204"/>
            </a:endParaRPr>
          </a:p>
          <a:p>
            <a:pPr defTabSz="914126"/>
            <a:r>
              <a:rPr lang="en-US" sz="1799" dirty="0">
                <a:solidFill>
                  <a:srgbClr val="F9A655"/>
                </a:solidFill>
                <a:latin typeface="Segoe UI Semibold" panose="020B0702040204020203" pitchFamily="34" charset="0"/>
              </a:rPr>
              <a:t>The Classic Deluxe Pizza</a:t>
            </a:r>
            <a:r>
              <a:rPr lang="en-US" sz="1799" dirty="0">
                <a:solidFill>
                  <a:srgbClr val="666666"/>
                </a:solidFill>
                <a:latin typeface="Segoe UI Semibold" panose="020B0702040204020203" pitchFamily="34" charset="0"/>
              </a:rPr>
              <a:t> </a:t>
            </a:r>
            <a:r>
              <a:rPr lang="en-US" sz="1799" dirty="0">
                <a:solidFill>
                  <a:srgbClr val="FFFFFF"/>
                </a:solidFill>
                <a:latin typeface="Segoe UI Semibold" panose="020B0702040204020203" pitchFamily="34" charset="0"/>
              </a:rPr>
              <a:t>Contributes</a:t>
            </a:r>
            <a:r>
              <a:rPr lang="en-US" sz="1799" dirty="0">
                <a:solidFill>
                  <a:srgbClr val="666666"/>
                </a:solidFill>
                <a:latin typeface="Segoe UI Semibold" panose="020B0702040204020203" pitchFamily="34" charset="0"/>
              </a:rPr>
              <a:t> </a:t>
            </a:r>
            <a:r>
              <a:rPr lang="en-US" sz="1799" dirty="0">
                <a:solidFill>
                  <a:srgbClr val="75A1C7"/>
                </a:solidFill>
                <a:latin typeface="Segoe UI Semibold" panose="020B0702040204020203" pitchFamily="34" charset="0"/>
              </a:rPr>
              <a:t>Maximum Quantity</a:t>
            </a:r>
            <a:r>
              <a:rPr lang="en-US" sz="1799" dirty="0">
                <a:solidFill>
                  <a:srgbClr val="666666"/>
                </a:solidFill>
                <a:latin typeface="Segoe UI Semibold" panose="020B0702040204020203" pitchFamily="34" charset="0"/>
              </a:rPr>
              <a:t> </a:t>
            </a:r>
            <a:r>
              <a:rPr lang="en-US" sz="1799" dirty="0">
                <a:solidFill>
                  <a:srgbClr val="FFFFFF"/>
                </a:solidFill>
                <a:latin typeface="Segoe UI Semibold" panose="020B0702040204020203" pitchFamily="34" charset="0"/>
              </a:rPr>
              <a:t>Sold Over Others</a:t>
            </a:r>
            <a:endParaRPr lang="en-US" sz="1799" dirty="0">
              <a:solidFill>
                <a:prstClr val="white"/>
              </a:solidFill>
              <a:latin typeface="Calibri" panose="020F0502020204030204"/>
            </a:endParaRPr>
          </a:p>
          <a:p>
            <a:pPr defTabSz="914126"/>
            <a:br>
              <a:rPr lang="en-US" sz="1799" dirty="0">
                <a:solidFill>
                  <a:srgbClr val="FFFFFF"/>
                </a:solidFill>
                <a:latin typeface="Segoe UI Semibold" panose="020B0702040204020203" pitchFamily="34" charset="0"/>
              </a:rPr>
            </a:br>
            <a:endParaRPr lang="en-US" sz="1799" dirty="0">
              <a:solidFill>
                <a:srgbClr val="FFFFFF"/>
              </a:solidFill>
              <a:latin typeface="Segoe UI Semibold" panose="020B0702040204020203" pitchFamily="34" charset="0"/>
            </a:endParaRPr>
          </a:p>
          <a:p>
            <a:pPr marL="285664" indent="-285664" defTabSz="914126">
              <a:buFont typeface="Arial" panose="020B0604020202020204" pitchFamily="34" charset="0"/>
              <a:buChar char="•"/>
            </a:pPr>
            <a:r>
              <a:rPr lang="en-US" sz="1799" u="sng" dirty="0">
                <a:solidFill>
                  <a:srgbClr val="72B966"/>
                </a:solidFill>
                <a:latin typeface="Segoe UI Semibold" panose="020B0702040204020203" pitchFamily="34" charset="0"/>
              </a:rPr>
              <a:t>Total Orders</a:t>
            </a:r>
            <a:endParaRPr lang="en-US" sz="1799" dirty="0">
              <a:solidFill>
                <a:prstClr val="white"/>
              </a:solidFill>
              <a:latin typeface="Calibri" panose="020F0502020204030204"/>
            </a:endParaRPr>
          </a:p>
          <a:p>
            <a:pPr defTabSz="914126"/>
            <a:r>
              <a:rPr lang="en-US" sz="1799" dirty="0">
                <a:solidFill>
                  <a:srgbClr val="F9A655"/>
                </a:solidFill>
                <a:latin typeface="Segoe UI Semibold" panose="020B0702040204020203" pitchFamily="34" charset="0"/>
              </a:rPr>
              <a:t>The Classic Deluxe Pizza </a:t>
            </a:r>
            <a:r>
              <a:rPr lang="en-US" sz="1799" dirty="0">
                <a:solidFill>
                  <a:srgbClr val="FFFFFF"/>
                </a:solidFill>
                <a:latin typeface="Segoe UI Semibold" panose="020B0702040204020203" pitchFamily="34" charset="0"/>
              </a:rPr>
              <a:t>Contributes</a:t>
            </a:r>
            <a:r>
              <a:rPr lang="en-US" sz="1799" dirty="0">
                <a:solidFill>
                  <a:srgbClr val="666666"/>
                </a:solidFill>
                <a:latin typeface="Segoe UI Semibold" panose="020B0702040204020203" pitchFamily="34" charset="0"/>
              </a:rPr>
              <a:t> </a:t>
            </a:r>
            <a:r>
              <a:rPr lang="en-US" sz="1799" dirty="0">
                <a:solidFill>
                  <a:srgbClr val="75A1C7"/>
                </a:solidFill>
                <a:latin typeface="Segoe UI Semibold" panose="020B0702040204020203" pitchFamily="34" charset="0"/>
              </a:rPr>
              <a:t>Maximum</a:t>
            </a:r>
            <a:r>
              <a:rPr lang="en-US" sz="1799" dirty="0">
                <a:solidFill>
                  <a:srgbClr val="666666"/>
                </a:solidFill>
                <a:latin typeface="Segoe UI Semibold" panose="020B0702040204020203" pitchFamily="34" charset="0"/>
              </a:rPr>
              <a:t> </a:t>
            </a:r>
            <a:r>
              <a:rPr lang="en-US" sz="1799" dirty="0">
                <a:solidFill>
                  <a:srgbClr val="75A1C7"/>
                </a:solidFill>
                <a:latin typeface="Segoe UI Semibold" panose="020B0702040204020203" pitchFamily="34" charset="0"/>
              </a:rPr>
              <a:t>orders </a:t>
            </a:r>
            <a:r>
              <a:rPr lang="en-US" sz="1799" dirty="0">
                <a:solidFill>
                  <a:srgbClr val="FFFFFF"/>
                </a:solidFill>
                <a:latin typeface="Segoe UI Semibold" panose="020B0702040204020203" pitchFamily="34" charset="0"/>
              </a:rPr>
              <a:t>taken Over Others</a:t>
            </a:r>
            <a:endParaRPr lang="en-US" sz="1799" u="sng" dirty="0">
              <a:solidFill>
                <a:srgbClr val="5B9BD5"/>
              </a:solidFill>
              <a:latin typeface="Segoe UI Semibold" panose="020B0702040204020203" pitchFamily="34" charset="0"/>
            </a:endParaRPr>
          </a:p>
        </p:txBody>
      </p:sp>
      <p:sp>
        <p:nvSpPr>
          <p:cNvPr id="3" name="TextBox 2">
            <a:extLst>
              <a:ext uri="{FF2B5EF4-FFF2-40B4-BE49-F238E27FC236}">
                <a16:creationId xmlns:a16="http://schemas.microsoft.com/office/drawing/2014/main" id="{0365DBD9-8B2A-5C9A-9EF1-B9FF94648279}"/>
              </a:ext>
            </a:extLst>
          </p:cNvPr>
          <p:cNvSpPr txBox="1"/>
          <p:nvPr/>
        </p:nvSpPr>
        <p:spPr>
          <a:xfrm>
            <a:off x="6557382" y="1972492"/>
            <a:ext cx="4404312" cy="4307750"/>
          </a:xfrm>
          <a:prstGeom prst="rect">
            <a:avLst/>
          </a:prstGeom>
          <a:solidFill>
            <a:schemeClr val="dk1">
              <a:satMod val="103000"/>
              <a:lumMod val="102000"/>
              <a:tint val="94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pPr defTabSz="914126"/>
            <a:r>
              <a:rPr lang="en-US" sz="1999" b="1" u="sng" dirty="0">
                <a:solidFill>
                  <a:srgbClr val="75A1C7"/>
                </a:solidFill>
                <a:latin typeface="Segoe UI Semibold" panose="020B0702040204020203" pitchFamily="34" charset="0"/>
              </a:rPr>
              <a:t>Sales Performance</a:t>
            </a:r>
          </a:p>
          <a:p>
            <a:pPr defTabSz="914126"/>
            <a:endParaRPr lang="en-US" sz="1999" b="1" u="sng" dirty="0">
              <a:solidFill>
                <a:srgbClr val="75A1C7"/>
              </a:solidFill>
              <a:latin typeface="Segoe UI Semibold" panose="020B0702040204020203" pitchFamily="34" charset="0"/>
            </a:endParaRPr>
          </a:p>
          <a:p>
            <a:pPr marL="285664" indent="-285664" defTabSz="914126">
              <a:buFont typeface="Arial" panose="020B0604020202020204" pitchFamily="34" charset="0"/>
              <a:buChar char="•"/>
            </a:pPr>
            <a:r>
              <a:rPr lang="en-US" sz="1799" u="sng" dirty="0">
                <a:solidFill>
                  <a:srgbClr val="72B966"/>
                </a:solidFill>
                <a:latin typeface="Lato" panose="020F0502020204030203" pitchFamily="34" charset="0"/>
              </a:rPr>
              <a:t>Revenue</a:t>
            </a:r>
            <a:endParaRPr lang="en-US" sz="1999" dirty="0">
              <a:solidFill>
                <a:prstClr val="white"/>
              </a:solidFill>
              <a:latin typeface="Calibri" panose="020F0502020204030204"/>
            </a:endParaRPr>
          </a:p>
          <a:p>
            <a:pPr defTabSz="914126"/>
            <a:r>
              <a:rPr lang="en-US" sz="1799" dirty="0">
                <a:solidFill>
                  <a:srgbClr val="F9A655"/>
                </a:solidFill>
                <a:latin typeface="Segoe UI Semibold" panose="020B0702040204020203" pitchFamily="34" charset="0"/>
              </a:rPr>
              <a:t>The Brie </a:t>
            </a:r>
            <a:r>
              <a:rPr lang="en-US" sz="1799" dirty="0" err="1">
                <a:solidFill>
                  <a:srgbClr val="F9A655"/>
                </a:solidFill>
                <a:latin typeface="Segoe UI Semibold" panose="020B0702040204020203" pitchFamily="34" charset="0"/>
              </a:rPr>
              <a:t>Carre</a:t>
            </a:r>
            <a:r>
              <a:rPr lang="en-US" sz="1799" dirty="0">
                <a:solidFill>
                  <a:srgbClr val="F9A655"/>
                </a:solidFill>
                <a:latin typeface="Segoe UI Semibold" panose="020B0702040204020203" pitchFamily="34" charset="0"/>
              </a:rPr>
              <a:t> Pizza </a:t>
            </a:r>
            <a:r>
              <a:rPr lang="en-US" sz="1799" dirty="0">
                <a:solidFill>
                  <a:srgbClr val="FFFFFF"/>
                </a:solidFill>
                <a:latin typeface="Segoe UI Semibold" panose="020B0702040204020203" pitchFamily="34" charset="0"/>
              </a:rPr>
              <a:t>Contributes </a:t>
            </a:r>
            <a:r>
              <a:rPr lang="en-US" sz="1799" dirty="0">
                <a:solidFill>
                  <a:srgbClr val="75A1C7"/>
                </a:solidFill>
                <a:latin typeface="Segoe UI Semibold" panose="020B0702040204020203" pitchFamily="34" charset="0"/>
              </a:rPr>
              <a:t>Minimum Revenue</a:t>
            </a:r>
            <a:r>
              <a:rPr lang="en-US" sz="1799" dirty="0">
                <a:solidFill>
                  <a:srgbClr val="666666"/>
                </a:solidFill>
                <a:latin typeface="Segoe UI Semibold" panose="020B0702040204020203" pitchFamily="34" charset="0"/>
              </a:rPr>
              <a:t> </a:t>
            </a:r>
            <a:r>
              <a:rPr lang="en-US" sz="1799" dirty="0">
                <a:solidFill>
                  <a:srgbClr val="FFFFFF"/>
                </a:solidFill>
                <a:latin typeface="Segoe UI Semibold" panose="020B0702040204020203" pitchFamily="34" charset="0"/>
              </a:rPr>
              <a:t>over Others</a:t>
            </a:r>
            <a:endParaRPr lang="en-US" sz="1999" dirty="0">
              <a:solidFill>
                <a:prstClr val="white"/>
              </a:solidFill>
              <a:latin typeface="Calibri" panose="020F0502020204030204"/>
            </a:endParaRPr>
          </a:p>
          <a:p>
            <a:pPr defTabSz="914126"/>
            <a:br>
              <a:rPr lang="en-US" sz="1799" dirty="0">
                <a:solidFill>
                  <a:srgbClr val="666666"/>
                </a:solidFill>
                <a:latin typeface="Tableau Book"/>
              </a:rPr>
            </a:br>
            <a:endParaRPr lang="en-US" sz="1799" dirty="0">
              <a:solidFill>
                <a:srgbClr val="666666"/>
              </a:solidFill>
              <a:latin typeface="Tableau Book"/>
            </a:endParaRPr>
          </a:p>
          <a:p>
            <a:pPr marL="285664" indent="-285664" defTabSz="914126">
              <a:buFont typeface="Arial" panose="020B0604020202020204" pitchFamily="34" charset="0"/>
              <a:buChar char="•"/>
            </a:pPr>
            <a:r>
              <a:rPr lang="en-US" sz="1799" u="sng" dirty="0">
                <a:solidFill>
                  <a:srgbClr val="72B966"/>
                </a:solidFill>
                <a:latin typeface="Segoe UI Semibold" panose="020B0702040204020203" pitchFamily="34" charset="0"/>
              </a:rPr>
              <a:t>Quantity</a:t>
            </a:r>
            <a:endParaRPr lang="en-US" sz="1999" dirty="0">
              <a:solidFill>
                <a:prstClr val="white"/>
              </a:solidFill>
              <a:latin typeface="Calibri" panose="020F0502020204030204"/>
            </a:endParaRPr>
          </a:p>
          <a:p>
            <a:pPr defTabSz="914126"/>
            <a:r>
              <a:rPr lang="en-US" sz="1799" dirty="0">
                <a:solidFill>
                  <a:srgbClr val="F9A655"/>
                </a:solidFill>
                <a:latin typeface="Segoe UI Semibold" panose="020B0702040204020203" pitchFamily="34" charset="0"/>
              </a:rPr>
              <a:t>The Brie </a:t>
            </a:r>
            <a:r>
              <a:rPr lang="en-US" sz="1799" dirty="0" err="1">
                <a:solidFill>
                  <a:srgbClr val="F9A655"/>
                </a:solidFill>
                <a:latin typeface="Segoe UI Semibold" panose="020B0702040204020203" pitchFamily="34" charset="0"/>
              </a:rPr>
              <a:t>Carre</a:t>
            </a:r>
            <a:r>
              <a:rPr lang="en-US" sz="1799" dirty="0">
                <a:solidFill>
                  <a:srgbClr val="F9A655"/>
                </a:solidFill>
                <a:latin typeface="Segoe UI Semibold" panose="020B0702040204020203" pitchFamily="34" charset="0"/>
              </a:rPr>
              <a:t> Pizza</a:t>
            </a:r>
            <a:r>
              <a:rPr lang="en-US" sz="1799" dirty="0">
                <a:solidFill>
                  <a:srgbClr val="666666"/>
                </a:solidFill>
                <a:latin typeface="Segoe UI Semibold" panose="020B0702040204020203" pitchFamily="34" charset="0"/>
              </a:rPr>
              <a:t> </a:t>
            </a:r>
            <a:r>
              <a:rPr lang="en-US" sz="1799" dirty="0">
                <a:solidFill>
                  <a:srgbClr val="FFFFFF"/>
                </a:solidFill>
                <a:latin typeface="Segoe UI Semibold" panose="020B0702040204020203" pitchFamily="34" charset="0"/>
              </a:rPr>
              <a:t>Contributes</a:t>
            </a:r>
            <a:r>
              <a:rPr lang="en-US" sz="1799" dirty="0">
                <a:solidFill>
                  <a:srgbClr val="666666"/>
                </a:solidFill>
                <a:latin typeface="Segoe UI Semibold" panose="020B0702040204020203" pitchFamily="34" charset="0"/>
              </a:rPr>
              <a:t> </a:t>
            </a:r>
            <a:r>
              <a:rPr lang="en-US" sz="1799" dirty="0">
                <a:solidFill>
                  <a:srgbClr val="75A1C7"/>
                </a:solidFill>
                <a:latin typeface="Segoe UI Semibold" panose="020B0702040204020203" pitchFamily="34" charset="0"/>
              </a:rPr>
              <a:t>Minimum Quantity</a:t>
            </a:r>
            <a:r>
              <a:rPr lang="en-US" sz="1799" dirty="0">
                <a:solidFill>
                  <a:srgbClr val="666666"/>
                </a:solidFill>
                <a:latin typeface="Segoe UI Semibold" panose="020B0702040204020203" pitchFamily="34" charset="0"/>
              </a:rPr>
              <a:t> </a:t>
            </a:r>
            <a:r>
              <a:rPr lang="en-US" sz="1799" dirty="0">
                <a:solidFill>
                  <a:srgbClr val="FFFFFF"/>
                </a:solidFill>
                <a:latin typeface="Segoe UI Semibold" panose="020B0702040204020203" pitchFamily="34" charset="0"/>
              </a:rPr>
              <a:t>Sold Over Others</a:t>
            </a:r>
            <a:endParaRPr lang="en-US" sz="1999" dirty="0">
              <a:solidFill>
                <a:prstClr val="white"/>
              </a:solidFill>
              <a:latin typeface="Calibri" panose="020F0502020204030204"/>
            </a:endParaRPr>
          </a:p>
          <a:p>
            <a:pPr defTabSz="914126"/>
            <a:br>
              <a:rPr lang="en-US" sz="1799" dirty="0">
                <a:solidFill>
                  <a:srgbClr val="666666"/>
                </a:solidFill>
                <a:latin typeface="Tableau Book"/>
              </a:rPr>
            </a:br>
            <a:endParaRPr lang="en-US" sz="1799" dirty="0">
              <a:solidFill>
                <a:srgbClr val="666666"/>
              </a:solidFill>
              <a:latin typeface="Tableau Book"/>
            </a:endParaRPr>
          </a:p>
          <a:p>
            <a:pPr marL="285664" indent="-285664" defTabSz="914126">
              <a:buFont typeface="Arial" panose="020B0604020202020204" pitchFamily="34" charset="0"/>
              <a:buChar char="•"/>
            </a:pPr>
            <a:r>
              <a:rPr lang="en-US" sz="1799" u="sng" dirty="0">
                <a:solidFill>
                  <a:srgbClr val="72B966"/>
                </a:solidFill>
                <a:latin typeface="Segoe UI Semibold" panose="020B0702040204020203" pitchFamily="34" charset="0"/>
              </a:rPr>
              <a:t>Total Orders</a:t>
            </a:r>
            <a:endParaRPr lang="en-US" sz="1999" dirty="0">
              <a:solidFill>
                <a:prstClr val="white"/>
              </a:solidFill>
              <a:latin typeface="Calibri" panose="020F0502020204030204"/>
            </a:endParaRPr>
          </a:p>
          <a:p>
            <a:pPr defTabSz="914126"/>
            <a:r>
              <a:rPr lang="en-US" sz="1799" dirty="0">
                <a:solidFill>
                  <a:srgbClr val="F9A655"/>
                </a:solidFill>
                <a:latin typeface="Segoe UI Semibold" panose="020B0702040204020203" pitchFamily="34" charset="0"/>
              </a:rPr>
              <a:t>The Brie </a:t>
            </a:r>
            <a:r>
              <a:rPr lang="en-US" sz="1799" dirty="0" err="1">
                <a:solidFill>
                  <a:srgbClr val="F9A655"/>
                </a:solidFill>
                <a:latin typeface="Segoe UI Semibold" panose="020B0702040204020203" pitchFamily="34" charset="0"/>
              </a:rPr>
              <a:t>Carre</a:t>
            </a:r>
            <a:r>
              <a:rPr lang="en-US" sz="1799" dirty="0">
                <a:solidFill>
                  <a:srgbClr val="F9A655"/>
                </a:solidFill>
                <a:latin typeface="Segoe UI Semibold" panose="020B0702040204020203" pitchFamily="34" charset="0"/>
              </a:rPr>
              <a:t> Pizza </a:t>
            </a:r>
            <a:r>
              <a:rPr lang="en-US" sz="1799" dirty="0">
                <a:solidFill>
                  <a:srgbClr val="FFFFFF"/>
                </a:solidFill>
                <a:latin typeface="Segoe UI Semibold" panose="020B0702040204020203" pitchFamily="34" charset="0"/>
              </a:rPr>
              <a:t>Contributes</a:t>
            </a:r>
            <a:r>
              <a:rPr lang="en-US" sz="1799" dirty="0">
                <a:solidFill>
                  <a:srgbClr val="666666"/>
                </a:solidFill>
                <a:latin typeface="Segoe UI Semibold" panose="020B0702040204020203" pitchFamily="34" charset="0"/>
              </a:rPr>
              <a:t> </a:t>
            </a:r>
            <a:r>
              <a:rPr lang="en-US" sz="1799" dirty="0">
                <a:solidFill>
                  <a:srgbClr val="75A1C7"/>
                </a:solidFill>
                <a:latin typeface="Segoe UI Semibold" panose="020B0702040204020203" pitchFamily="34" charset="0"/>
              </a:rPr>
              <a:t>Minimum</a:t>
            </a:r>
            <a:r>
              <a:rPr lang="en-US" sz="1799" dirty="0">
                <a:solidFill>
                  <a:srgbClr val="666666"/>
                </a:solidFill>
                <a:latin typeface="Segoe UI Semibold" panose="020B0702040204020203" pitchFamily="34" charset="0"/>
              </a:rPr>
              <a:t> </a:t>
            </a:r>
            <a:r>
              <a:rPr lang="en-US" sz="1799" dirty="0">
                <a:solidFill>
                  <a:srgbClr val="75A1C7"/>
                </a:solidFill>
                <a:latin typeface="Segoe UI Semibold" panose="020B0702040204020203" pitchFamily="34" charset="0"/>
              </a:rPr>
              <a:t>orders </a:t>
            </a:r>
            <a:r>
              <a:rPr lang="en-US" sz="1799" dirty="0">
                <a:solidFill>
                  <a:srgbClr val="FFFFFF"/>
                </a:solidFill>
                <a:latin typeface="Segoe UI Semibold" panose="020B0702040204020203" pitchFamily="34" charset="0"/>
              </a:rPr>
              <a:t>taken Over Others</a:t>
            </a:r>
            <a:endParaRPr lang="en-US" sz="1999" dirty="0">
              <a:solidFill>
                <a:prstClr val="white"/>
              </a:solidFill>
              <a:latin typeface="Calibri" panose="020F0502020204030204"/>
            </a:endParaRPr>
          </a:p>
        </p:txBody>
      </p:sp>
      <p:sp>
        <p:nvSpPr>
          <p:cNvPr id="18" name="TextBox 17">
            <a:extLst>
              <a:ext uri="{FF2B5EF4-FFF2-40B4-BE49-F238E27FC236}">
                <a16:creationId xmlns:a16="http://schemas.microsoft.com/office/drawing/2014/main" id="{7C5D03DD-572A-30B4-20B1-9EEE8383DF56}"/>
              </a:ext>
            </a:extLst>
          </p:cNvPr>
          <p:cNvSpPr txBox="1"/>
          <p:nvPr/>
        </p:nvSpPr>
        <p:spPr>
          <a:xfrm>
            <a:off x="5384445" y="1961157"/>
            <a:ext cx="53404" cy="369236"/>
          </a:xfrm>
          <a:prstGeom prst="rect">
            <a:avLst/>
          </a:prstGeom>
          <a:noFill/>
        </p:spPr>
        <p:txBody>
          <a:bodyPr wrap="square" rtlCol="0">
            <a:spAutoFit/>
          </a:bodyPr>
          <a:lstStyle/>
          <a:p>
            <a:pPr defTabSz="914126"/>
            <a:endParaRPr lang="en-US" sz="1799" dirty="0">
              <a:solidFill>
                <a:prstClr val="black"/>
              </a:solidFill>
              <a:latin typeface="Calibri" panose="020F0502020204030204"/>
            </a:endParaRPr>
          </a:p>
        </p:txBody>
      </p:sp>
    </p:spTree>
    <p:extLst>
      <p:ext uri="{BB962C8B-B14F-4D97-AF65-F5344CB8AC3E}">
        <p14:creationId xmlns:p14="http://schemas.microsoft.com/office/powerpoint/2010/main" val="41559963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212" y="304800"/>
            <a:ext cx="10512862" cy="1325563"/>
          </a:xfrm>
        </p:spPr>
        <p:txBody>
          <a:bodyPr>
            <a:normAutofit/>
          </a:bodyPr>
          <a:lstStyle/>
          <a:p>
            <a:r>
              <a:rPr lang="en-US" sz="4000" dirty="0"/>
              <a:t>Aim of the project</a:t>
            </a:r>
          </a:p>
        </p:txBody>
      </p:sp>
      <p:sp>
        <p:nvSpPr>
          <p:cNvPr id="14" name="Content Placeholder 13"/>
          <p:cNvSpPr>
            <a:spLocks noGrp="1"/>
          </p:cNvSpPr>
          <p:nvPr>
            <p:ph idx="1"/>
          </p:nvPr>
        </p:nvSpPr>
        <p:spPr>
          <a:xfrm>
            <a:off x="303212" y="1630363"/>
            <a:ext cx="10512862" cy="4351338"/>
          </a:xfrm>
        </p:spPr>
        <p:txBody>
          <a:bodyPr>
            <a:normAutofit/>
          </a:bodyPr>
          <a:lstStyle/>
          <a:p>
            <a:pPr marL="0" indent="0" algn="just">
              <a:buNone/>
            </a:pPr>
            <a:r>
              <a:rPr lang="en-US" sz="2400" dirty="0"/>
              <a:t>The primary aim of this project is to provide actionable insights to enhance business decision-making. By analyzing the pizza sales data, we aim to:</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Optimize marketing strategies based on popular pizza categories and sizes.</a:t>
            </a:r>
          </a:p>
          <a:p>
            <a:pPr algn="just">
              <a:buFont typeface="Wingdings" panose="05000000000000000000" pitchFamily="2" charset="2"/>
              <a:buChar char="q"/>
            </a:pPr>
            <a:r>
              <a:rPr lang="en-US" sz="2400" dirty="0"/>
              <a:t>Improve inventory management by understanding demand patterns.</a:t>
            </a:r>
          </a:p>
          <a:p>
            <a:pPr algn="just">
              <a:buFont typeface="Wingdings" panose="05000000000000000000" pitchFamily="2" charset="2"/>
              <a:buChar char="q"/>
            </a:pPr>
            <a:r>
              <a:rPr lang="en-US" sz="2400" dirty="0"/>
              <a:t>Identify underperforming pizzas and explore opportunities for menu optimization.</a:t>
            </a:r>
          </a:p>
          <a:p>
            <a:pPr algn="just">
              <a:buFont typeface="Wingdings" panose="05000000000000000000" pitchFamily="2" charset="2"/>
              <a:buChar char="q"/>
            </a:pPr>
            <a:r>
              <a:rPr lang="en-US" sz="2400" dirty="0"/>
              <a:t>Enhance customer satisfaction by aligning offerings with preferences.</a:t>
            </a:r>
          </a:p>
        </p:txBody>
      </p:sp>
      <p:pic>
        <p:nvPicPr>
          <p:cNvPr id="5" name="Picture 4">
            <a:extLst>
              <a:ext uri="{FF2B5EF4-FFF2-40B4-BE49-F238E27FC236}">
                <a16:creationId xmlns:a16="http://schemas.microsoft.com/office/drawing/2014/main" id="{BACE9BEB-6295-2C92-67E2-F854AF5C5554}"/>
              </a:ext>
            </a:extLst>
          </p:cNvPr>
          <p:cNvPicPr>
            <a:picLocks noChangeAspect="1"/>
          </p:cNvPicPr>
          <p:nvPr/>
        </p:nvPicPr>
        <p:blipFill>
          <a:blip r:embed="rId2"/>
          <a:stretch>
            <a:fillRect/>
          </a:stretch>
        </p:blipFill>
        <p:spPr>
          <a:xfrm>
            <a:off x="9218612" y="-76200"/>
            <a:ext cx="2221779" cy="1481186"/>
          </a:xfrm>
          <a:prstGeom prst="rect">
            <a:avLst/>
          </a:prstGeom>
        </p:spPr>
      </p:pic>
    </p:spTree>
    <p:extLst>
      <p:ext uri="{BB962C8B-B14F-4D97-AF65-F5344CB8AC3E}">
        <p14:creationId xmlns:p14="http://schemas.microsoft.com/office/powerpoint/2010/main" val="2046029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32870" y="3429000"/>
            <a:ext cx="11211180" cy="646331"/>
          </a:xfrm>
        </p:spPr>
        <p:txBody>
          <a:bodyPr/>
          <a:lstStyle/>
          <a:p>
            <a:pPr algn="ctr"/>
            <a:r>
              <a:rPr lang="en-US" sz="4000" dirty="0">
                <a:solidFill>
                  <a:schemeClr val="tx1"/>
                </a:solidFill>
              </a:rPr>
              <a:t>Thank You</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pPr defTabSz="914126"/>
            <a:fld id="{C263D6C4-4840-40CC-AC84-17E24B3B7BDE}" type="slidenum">
              <a:rPr lang="en-US">
                <a:solidFill>
                  <a:prstClr val="white"/>
                </a:solidFill>
              </a:rPr>
              <a:pPr defTabSz="914126"/>
              <a:t>50</a:t>
            </a:fld>
            <a:endParaRPr lang="en-US" dirty="0">
              <a:solidFill>
                <a:prstClr val="white"/>
              </a:solidFill>
            </a:endParaRPr>
          </a:p>
        </p:txBody>
      </p:sp>
    </p:spTree>
    <p:extLst>
      <p:ext uri="{BB962C8B-B14F-4D97-AF65-F5344CB8AC3E}">
        <p14:creationId xmlns:p14="http://schemas.microsoft.com/office/powerpoint/2010/main" val="8044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6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4612" y="304800"/>
            <a:ext cx="9717541" cy="1499616"/>
          </a:xfrm>
        </p:spPr>
        <p:txBody>
          <a:bodyPr>
            <a:normAutofit/>
          </a:bodyPr>
          <a:lstStyle/>
          <a:p>
            <a:r>
              <a:rPr lang="en-US" sz="4000" dirty="0"/>
              <a:t>Optimizing Marketing Strategies</a:t>
            </a:r>
          </a:p>
        </p:txBody>
      </p:sp>
      <p:sp>
        <p:nvSpPr>
          <p:cNvPr id="14" name="Content Placeholder 13"/>
          <p:cNvSpPr>
            <a:spLocks noGrp="1"/>
          </p:cNvSpPr>
          <p:nvPr>
            <p:ph idx="1"/>
          </p:nvPr>
        </p:nvSpPr>
        <p:spPr>
          <a:xfrm>
            <a:off x="379412" y="1676400"/>
            <a:ext cx="9980992" cy="4480560"/>
          </a:xfrm>
        </p:spPr>
        <p:txBody>
          <a:bodyPr>
            <a:normAutofit fontScale="70000" lnSpcReduction="20000"/>
          </a:bodyPr>
          <a:lstStyle/>
          <a:p>
            <a:pPr marL="0" indent="0">
              <a:buNone/>
            </a:pPr>
            <a:r>
              <a:rPr lang="en-US" u="sng" dirty="0"/>
              <a:t>Objective:</a:t>
            </a:r>
          </a:p>
          <a:p>
            <a:pPr>
              <a:buFont typeface="Wingdings" panose="05000000000000000000" pitchFamily="2" charset="2"/>
              <a:buChar char="§"/>
            </a:pPr>
            <a:r>
              <a:rPr lang="en-US" dirty="0"/>
              <a:t>Optimize marketing strategies based on insights derived from the analysis of popular pizza categories and sizes.</a:t>
            </a:r>
          </a:p>
          <a:p>
            <a:pPr marL="0" indent="0">
              <a:buNone/>
            </a:pPr>
            <a:endParaRPr lang="en-US" dirty="0"/>
          </a:p>
          <a:p>
            <a:pPr marL="0" indent="0">
              <a:buNone/>
            </a:pPr>
            <a:r>
              <a:rPr lang="en-US" u="sng" dirty="0"/>
              <a:t>Approach:</a:t>
            </a:r>
          </a:p>
          <a:p>
            <a:pPr>
              <a:buFont typeface="Wingdings" panose="05000000000000000000" pitchFamily="2" charset="2"/>
              <a:buChar char="§"/>
            </a:pPr>
            <a:r>
              <a:rPr lang="en-US" dirty="0"/>
              <a:t>Analyze sales data to identify the most popular pizza categories and sizes among customers.</a:t>
            </a:r>
          </a:p>
          <a:p>
            <a:pPr>
              <a:buFont typeface="Wingdings" panose="05000000000000000000" pitchFamily="2" charset="2"/>
              <a:buChar char="§"/>
            </a:pPr>
            <a:r>
              <a:rPr lang="en-US" dirty="0"/>
              <a:t>Utilize visualization tools to create charts illustrating the distribution of sales across different categories and sizes.</a:t>
            </a:r>
          </a:p>
          <a:p>
            <a:pPr marL="0" indent="0">
              <a:buNone/>
            </a:pPr>
            <a:endParaRPr lang="en-US" dirty="0"/>
          </a:p>
          <a:p>
            <a:pPr marL="0" indent="0">
              <a:buNone/>
            </a:pPr>
            <a:r>
              <a:rPr lang="en-US" u="sng" dirty="0"/>
              <a:t>Insights:</a:t>
            </a:r>
          </a:p>
          <a:p>
            <a:pPr>
              <a:buFont typeface="Wingdings" panose="05000000000000000000" pitchFamily="2" charset="2"/>
              <a:buChar char="§"/>
            </a:pPr>
            <a:r>
              <a:rPr lang="en-US" dirty="0"/>
              <a:t>Identify top-selling pizza categories and sizes to focus marketing efforts on high-demand products.</a:t>
            </a:r>
          </a:p>
          <a:p>
            <a:pPr>
              <a:buFont typeface="Wingdings" panose="05000000000000000000" pitchFamily="2" charset="2"/>
              <a:buChar char="§"/>
            </a:pPr>
            <a:r>
              <a:rPr lang="en-US" dirty="0"/>
              <a:t>Tailor promotional campaigns to highlight customer-favorite categories, potentially introducing promotions or bundles.</a:t>
            </a:r>
          </a:p>
        </p:txBody>
      </p:sp>
      <p:pic>
        <p:nvPicPr>
          <p:cNvPr id="9" name="Picture 8">
            <a:extLst>
              <a:ext uri="{FF2B5EF4-FFF2-40B4-BE49-F238E27FC236}">
                <a16:creationId xmlns:a16="http://schemas.microsoft.com/office/drawing/2014/main" id="{E5DF6FB7-F0FC-4128-D39D-D22D6724E96C}"/>
              </a:ext>
            </a:extLst>
          </p:cNvPr>
          <p:cNvPicPr>
            <a:picLocks noChangeAspect="1"/>
          </p:cNvPicPr>
          <p:nvPr/>
        </p:nvPicPr>
        <p:blipFill>
          <a:blip r:embed="rId2"/>
          <a:stretch>
            <a:fillRect/>
          </a:stretch>
        </p:blipFill>
        <p:spPr>
          <a:xfrm>
            <a:off x="9066212" y="-304800"/>
            <a:ext cx="2286000" cy="2286000"/>
          </a:xfrm>
          <a:prstGeom prst="rect">
            <a:avLst/>
          </a:prstGeom>
        </p:spPr>
      </p:pic>
    </p:spTree>
    <p:extLst>
      <p:ext uri="{BB962C8B-B14F-4D97-AF65-F5344CB8AC3E}">
        <p14:creationId xmlns:p14="http://schemas.microsoft.com/office/powerpoint/2010/main" val="333203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4612" y="381000"/>
            <a:ext cx="9717541" cy="1499616"/>
          </a:xfrm>
        </p:spPr>
        <p:txBody>
          <a:bodyPr>
            <a:normAutofit/>
          </a:bodyPr>
          <a:lstStyle/>
          <a:p>
            <a:r>
              <a:rPr lang="en-US" sz="4000" dirty="0"/>
              <a:t>Improving Inventory Management</a:t>
            </a:r>
          </a:p>
        </p:txBody>
      </p:sp>
      <p:sp>
        <p:nvSpPr>
          <p:cNvPr id="14" name="Content Placeholder 13"/>
          <p:cNvSpPr>
            <a:spLocks noGrp="1"/>
          </p:cNvSpPr>
          <p:nvPr>
            <p:ph idx="1"/>
          </p:nvPr>
        </p:nvSpPr>
        <p:spPr>
          <a:xfrm>
            <a:off x="379412" y="1676400"/>
            <a:ext cx="9980992" cy="4480560"/>
          </a:xfrm>
        </p:spPr>
        <p:txBody>
          <a:bodyPr>
            <a:normAutofit fontScale="77500" lnSpcReduction="20000"/>
          </a:bodyPr>
          <a:lstStyle/>
          <a:p>
            <a:pPr marL="0" indent="0">
              <a:buNone/>
            </a:pPr>
            <a:r>
              <a:rPr lang="en-US" u="sng" dirty="0"/>
              <a:t>Objective:</a:t>
            </a:r>
          </a:p>
          <a:p>
            <a:pPr>
              <a:buFont typeface="Wingdings" panose="05000000000000000000" pitchFamily="2" charset="2"/>
              <a:buChar char="§"/>
            </a:pPr>
            <a:r>
              <a:rPr lang="en-US" dirty="0"/>
              <a:t>Improve inventory management by understanding and leveraging demand patterns.</a:t>
            </a:r>
          </a:p>
          <a:p>
            <a:pPr>
              <a:buFont typeface="Wingdings" panose="05000000000000000000" pitchFamily="2" charset="2"/>
              <a:buChar char="§"/>
            </a:pPr>
            <a:endParaRPr lang="en-US" dirty="0"/>
          </a:p>
          <a:p>
            <a:pPr marL="0" indent="0">
              <a:buNone/>
            </a:pPr>
            <a:r>
              <a:rPr lang="en-US" u="sng" dirty="0"/>
              <a:t>Approach:</a:t>
            </a:r>
          </a:p>
          <a:p>
            <a:pPr>
              <a:buFont typeface="Wingdings" panose="05000000000000000000" pitchFamily="2" charset="2"/>
              <a:buChar char="§"/>
            </a:pPr>
            <a:r>
              <a:rPr lang="en-US" dirty="0"/>
              <a:t>Analyze historical data to identify trends and fluctuations in pizza orders over time.</a:t>
            </a:r>
          </a:p>
          <a:p>
            <a:pPr>
              <a:buFont typeface="Wingdings" panose="05000000000000000000" pitchFamily="2" charset="2"/>
              <a:buChar char="§"/>
            </a:pPr>
            <a:r>
              <a:rPr lang="en-US" dirty="0"/>
              <a:t>Utilize visualizations to illustrate hourly and weekly trends in total orders.</a:t>
            </a:r>
          </a:p>
          <a:p>
            <a:pPr marL="0" indent="0">
              <a:buNone/>
            </a:pPr>
            <a:endParaRPr lang="en-US" dirty="0"/>
          </a:p>
          <a:p>
            <a:pPr marL="0" indent="0">
              <a:buNone/>
            </a:pPr>
            <a:r>
              <a:rPr lang="en-US" u="sng" dirty="0"/>
              <a:t>Insights:</a:t>
            </a:r>
          </a:p>
          <a:p>
            <a:pPr>
              <a:buFont typeface="Wingdings" panose="05000000000000000000" pitchFamily="2" charset="2"/>
              <a:buChar char="§"/>
            </a:pPr>
            <a:r>
              <a:rPr lang="en-US" dirty="0"/>
              <a:t>Forecast peak demand periods to optimize inventory levels and prevent stockouts.</a:t>
            </a:r>
          </a:p>
          <a:p>
            <a:pPr>
              <a:buFont typeface="Wingdings" panose="05000000000000000000" pitchFamily="2" charset="2"/>
              <a:buChar char="§"/>
            </a:pPr>
            <a:r>
              <a:rPr lang="en-US" dirty="0"/>
              <a:t>Implement dynamic inventory adjustments based on hourly and weekly variations in demand.</a:t>
            </a:r>
          </a:p>
        </p:txBody>
      </p:sp>
      <p:pic>
        <p:nvPicPr>
          <p:cNvPr id="3" name="Picture 2">
            <a:extLst>
              <a:ext uri="{FF2B5EF4-FFF2-40B4-BE49-F238E27FC236}">
                <a16:creationId xmlns:a16="http://schemas.microsoft.com/office/drawing/2014/main" id="{B88415EC-BB7F-0765-514A-CB7C3B8B1402}"/>
              </a:ext>
            </a:extLst>
          </p:cNvPr>
          <p:cNvPicPr>
            <a:picLocks noChangeAspect="1"/>
          </p:cNvPicPr>
          <p:nvPr/>
        </p:nvPicPr>
        <p:blipFill>
          <a:blip r:embed="rId2"/>
          <a:stretch>
            <a:fillRect/>
          </a:stretch>
        </p:blipFill>
        <p:spPr>
          <a:xfrm>
            <a:off x="10470253" y="0"/>
            <a:ext cx="1634516" cy="1362594"/>
          </a:xfrm>
          <a:prstGeom prst="rect">
            <a:avLst/>
          </a:prstGeom>
        </p:spPr>
      </p:pic>
      <p:pic>
        <p:nvPicPr>
          <p:cNvPr id="5" name="Picture 4">
            <a:extLst>
              <a:ext uri="{FF2B5EF4-FFF2-40B4-BE49-F238E27FC236}">
                <a16:creationId xmlns:a16="http://schemas.microsoft.com/office/drawing/2014/main" id="{59DB32EC-CEB5-ACDC-F2DF-0B780263D35A}"/>
              </a:ext>
            </a:extLst>
          </p:cNvPr>
          <p:cNvPicPr>
            <a:picLocks noChangeAspect="1"/>
          </p:cNvPicPr>
          <p:nvPr/>
        </p:nvPicPr>
        <p:blipFill>
          <a:blip r:embed="rId3"/>
          <a:stretch>
            <a:fillRect/>
          </a:stretch>
        </p:blipFill>
        <p:spPr>
          <a:xfrm>
            <a:off x="8799096" y="131835"/>
            <a:ext cx="1681353" cy="1098924"/>
          </a:xfrm>
          <a:prstGeom prst="rect">
            <a:avLst/>
          </a:prstGeom>
        </p:spPr>
      </p:pic>
    </p:spTree>
    <p:extLst>
      <p:ext uri="{BB962C8B-B14F-4D97-AF65-F5344CB8AC3E}">
        <p14:creationId xmlns:p14="http://schemas.microsoft.com/office/powerpoint/2010/main" val="41814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4612" y="316961"/>
            <a:ext cx="9717541" cy="1499616"/>
          </a:xfrm>
        </p:spPr>
        <p:txBody>
          <a:bodyPr>
            <a:normAutofit/>
          </a:bodyPr>
          <a:lstStyle/>
          <a:p>
            <a:r>
              <a:rPr lang="en-US" sz="4000" dirty="0"/>
              <a:t>Identifying Underperforming Pizzas</a:t>
            </a:r>
          </a:p>
        </p:txBody>
      </p:sp>
      <p:sp>
        <p:nvSpPr>
          <p:cNvPr id="14" name="Content Placeholder 13"/>
          <p:cNvSpPr>
            <a:spLocks noGrp="1"/>
          </p:cNvSpPr>
          <p:nvPr>
            <p:ph idx="1"/>
          </p:nvPr>
        </p:nvSpPr>
        <p:spPr>
          <a:xfrm>
            <a:off x="379412" y="1600200"/>
            <a:ext cx="9980992" cy="4480560"/>
          </a:xfrm>
        </p:spPr>
        <p:txBody>
          <a:bodyPr>
            <a:normAutofit fontScale="77500" lnSpcReduction="20000"/>
          </a:bodyPr>
          <a:lstStyle/>
          <a:p>
            <a:pPr marL="0" indent="0">
              <a:buNone/>
            </a:pPr>
            <a:r>
              <a:rPr lang="en-US" u="sng" dirty="0"/>
              <a:t>Objective:</a:t>
            </a:r>
          </a:p>
          <a:p>
            <a:pPr>
              <a:buFont typeface="Wingdings" panose="05000000000000000000" pitchFamily="2" charset="2"/>
              <a:buChar char="§"/>
            </a:pPr>
            <a:r>
              <a:rPr lang="en-US" dirty="0"/>
              <a:t>Identify underperforming pizzas and explore opportunities for menu optimization.</a:t>
            </a:r>
          </a:p>
          <a:p>
            <a:pPr marL="0" indent="0">
              <a:buNone/>
            </a:pPr>
            <a:endParaRPr lang="en-US" dirty="0"/>
          </a:p>
          <a:p>
            <a:pPr marL="0" indent="0">
              <a:buNone/>
            </a:pPr>
            <a:r>
              <a:rPr lang="en-US" u="sng" dirty="0"/>
              <a:t>Approach:</a:t>
            </a:r>
          </a:p>
          <a:p>
            <a:pPr>
              <a:buFont typeface="Wingdings" panose="05000000000000000000" pitchFamily="2" charset="2"/>
              <a:buChar char="§"/>
            </a:pPr>
            <a:r>
              <a:rPr lang="en-US" dirty="0"/>
              <a:t>Analyze sales data to identify pizzas with lower revenue, quantity, and order numbers.</a:t>
            </a:r>
          </a:p>
          <a:p>
            <a:pPr>
              <a:buFont typeface="Wingdings" panose="05000000000000000000" pitchFamily="2" charset="2"/>
              <a:buChar char="§"/>
            </a:pPr>
            <a:r>
              <a:rPr lang="en-US" dirty="0"/>
              <a:t>Use visualizations to compare the performance of different pizzas.</a:t>
            </a:r>
          </a:p>
          <a:p>
            <a:pPr marL="0" indent="0">
              <a:buNone/>
            </a:pPr>
            <a:endParaRPr lang="en-US" dirty="0"/>
          </a:p>
          <a:p>
            <a:pPr marL="0" indent="0">
              <a:buNone/>
            </a:pPr>
            <a:r>
              <a:rPr lang="en-US" u="sng" dirty="0"/>
              <a:t>Insights:</a:t>
            </a:r>
          </a:p>
          <a:p>
            <a:pPr>
              <a:buFont typeface="Wingdings" panose="05000000000000000000" pitchFamily="2" charset="2"/>
              <a:buChar char="§"/>
            </a:pPr>
            <a:r>
              <a:rPr lang="en-US" dirty="0"/>
              <a:t>Pinpoint underperforming pizzas and assess potential reasons for low sales.</a:t>
            </a:r>
          </a:p>
          <a:p>
            <a:pPr>
              <a:buFont typeface="Wingdings" panose="05000000000000000000" pitchFamily="2" charset="2"/>
              <a:buChar char="§"/>
            </a:pPr>
            <a:r>
              <a:rPr lang="en-US" dirty="0"/>
              <a:t>Explore modifications, such as ingredient adjustments or marketing strategies, to enhance the appeal of underperforming pizzas.</a:t>
            </a:r>
          </a:p>
        </p:txBody>
      </p:sp>
      <p:pic>
        <p:nvPicPr>
          <p:cNvPr id="3" name="Picture 2">
            <a:extLst>
              <a:ext uri="{FF2B5EF4-FFF2-40B4-BE49-F238E27FC236}">
                <a16:creationId xmlns:a16="http://schemas.microsoft.com/office/drawing/2014/main" id="{E8D72446-CADF-998D-C207-2CBF69BB6A67}"/>
              </a:ext>
            </a:extLst>
          </p:cNvPr>
          <p:cNvPicPr>
            <a:picLocks noChangeAspect="1"/>
          </p:cNvPicPr>
          <p:nvPr/>
        </p:nvPicPr>
        <p:blipFill>
          <a:blip r:embed="rId2"/>
          <a:stretch>
            <a:fillRect/>
          </a:stretch>
        </p:blipFill>
        <p:spPr>
          <a:xfrm>
            <a:off x="8990012" y="7070"/>
            <a:ext cx="2514600" cy="1319254"/>
          </a:xfrm>
          <a:prstGeom prst="rect">
            <a:avLst/>
          </a:prstGeom>
        </p:spPr>
      </p:pic>
    </p:spTree>
    <p:extLst>
      <p:ext uri="{BB962C8B-B14F-4D97-AF65-F5344CB8AC3E}">
        <p14:creationId xmlns:p14="http://schemas.microsoft.com/office/powerpoint/2010/main" val="297246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873" y="292608"/>
            <a:ext cx="9717541" cy="1499616"/>
          </a:xfrm>
        </p:spPr>
        <p:txBody>
          <a:bodyPr>
            <a:normAutofit/>
          </a:bodyPr>
          <a:lstStyle/>
          <a:p>
            <a:r>
              <a:rPr lang="en-US" sz="4000" dirty="0"/>
              <a:t>Enhancing Customer Satisfaction</a:t>
            </a:r>
          </a:p>
        </p:txBody>
      </p:sp>
      <p:sp>
        <p:nvSpPr>
          <p:cNvPr id="14" name="Content Placeholder 13"/>
          <p:cNvSpPr>
            <a:spLocks noGrp="1"/>
          </p:cNvSpPr>
          <p:nvPr>
            <p:ph idx="1"/>
          </p:nvPr>
        </p:nvSpPr>
        <p:spPr>
          <a:xfrm>
            <a:off x="379412" y="1676400"/>
            <a:ext cx="9980992" cy="4480560"/>
          </a:xfrm>
        </p:spPr>
        <p:txBody>
          <a:bodyPr>
            <a:normAutofit fontScale="77500" lnSpcReduction="20000"/>
          </a:bodyPr>
          <a:lstStyle/>
          <a:p>
            <a:pPr marL="0" indent="0">
              <a:buNone/>
            </a:pPr>
            <a:r>
              <a:rPr lang="en-US" u="sng" dirty="0"/>
              <a:t>Objective:</a:t>
            </a:r>
          </a:p>
          <a:p>
            <a:pPr>
              <a:buFont typeface="Wingdings" panose="05000000000000000000" pitchFamily="2" charset="2"/>
              <a:buChar char="§"/>
            </a:pPr>
            <a:r>
              <a:rPr lang="en-US" dirty="0"/>
              <a:t>Enhance customer satisfaction by aligning offerings with customer preferences.</a:t>
            </a:r>
          </a:p>
          <a:p>
            <a:pPr marL="0" indent="0">
              <a:buNone/>
            </a:pPr>
            <a:endParaRPr lang="en-US" dirty="0"/>
          </a:p>
          <a:p>
            <a:pPr marL="0" indent="0">
              <a:buNone/>
            </a:pPr>
            <a:r>
              <a:rPr lang="en-US" u="sng" dirty="0"/>
              <a:t>Approach:</a:t>
            </a:r>
          </a:p>
          <a:p>
            <a:pPr>
              <a:buFont typeface="Wingdings" panose="05000000000000000000" pitchFamily="2" charset="2"/>
              <a:buChar char="§"/>
            </a:pPr>
            <a:r>
              <a:rPr lang="en-US" dirty="0"/>
              <a:t>Analyze data on customer preferences, as indicated by the popularity of specific pizza categories and sizes.</a:t>
            </a:r>
          </a:p>
          <a:p>
            <a:pPr>
              <a:buFont typeface="Wingdings" panose="05000000000000000000" pitchFamily="2" charset="2"/>
              <a:buChar char="§"/>
            </a:pPr>
            <a:r>
              <a:rPr lang="en-US" dirty="0"/>
              <a:t>Utilize customer feedback and order data to tailor offerings to customer preferences.</a:t>
            </a:r>
          </a:p>
          <a:p>
            <a:pPr marL="0" indent="0">
              <a:buNone/>
            </a:pPr>
            <a:endParaRPr lang="en-US" dirty="0"/>
          </a:p>
          <a:p>
            <a:pPr marL="0" indent="0">
              <a:buNone/>
            </a:pPr>
            <a:r>
              <a:rPr lang="en-US" u="sng" dirty="0"/>
              <a:t>Insights:</a:t>
            </a:r>
          </a:p>
          <a:p>
            <a:pPr>
              <a:buFont typeface="Wingdings" panose="05000000000000000000" pitchFamily="2" charset="2"/>
              <a:buChar char="§"/>
            </a:pPr>
            <a:r>
              <a:rPr lang="en-US" dirty="0"/>
              <a:t>Identify and prioritize customer-favorite pizza options.</a:t>
            </a:r>
          </a:p>
          <a:p>
            <a:pPr>
              <a:buFont typeface="Wingdings" panose="05000000000000000000" pitchFamily="2" charset="2"/>
              <a:buChar char="§"/>
            </a:pPr>
            <a:r>
              <a:rPr lang="en-US" dirty="0"/>
              <a:t>Implement changes to the menu based on customer feedback and preferences to improve overall satisfaction.</a:t>
            </a:r>
          </a:p>
          <a:p>
            <a:pPr marL="0" indent="0">
              <a:buNone/>
            </a:pPr>
            <a:endParaRPr lang="en-US" dirty="0"/>
          </a:p>
        </p:txBody>
      </p:sp>
      <p:pic>
        <p:nvPicPr>
          <p:cNvPr id="3" name="Picture 2">
            <a:extLst>
              <a:ext uri="{FF2B5EF4-FFF2-40B4-BE49-F238E27FC236}">
                <a16:creationId xmlns:a16="http://schemas.microsoft.com/office/drawing/2014/main" id="{076171F7-5D36-2B6E-4DE9-4B9D16BD164C}"/>
              </a:ext>
            </a:extLst>
          </p:cNvPr>
          <p:cNvPicPr>
            <a:picLocks noChangeAspect="1"/>
          </p:cNvPicPr>
          <p:nvPr/>
        </p:nvPicPr>
        <p:blipFill>
          <a:blip r:embed="rId2"/>
          <a:stretch>
            <a:fillRect/>
          </a:stretch>
        </p:blipFill>
        <p:spPr>
          <a:xfrm>
            <a:off x="8685212" y="-189359"/>
            <a:ext cx="2819400" cy="1585912"/>
          </a:xfrm>
          <a:prstGeom prst="rect">
            <a:avLst/>
          </a:prstGeom>
        </p:spPr>
      </p:pic>
    </p:spTree>
    <p:extLst>
      <p:ext uri="{BB962C8B-B14F-4D97-AF65-F5344CB8AC3E}">
        <p14:creationId xmlns:p14="http://schemas.microsoft.com/office/powerpoint/2010/main" val="1204761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4.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584</TotalTime>
  <Words>2506</Words>
  <Application>Microsoft Office PowerPoint</Application>
  <PresentationFormat>Custom</PresentationFormat>
  <Paragraphs>330</Paragraphs>
  <Slides>51</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51</vt:i4>
      </vt:variant>
    </vt:vector>
  </HeadingPairs>
  <TitlesOfParts>
    <vt:vector size="66" baseType="lpstr">
      <vt:lpstr>Arial</vt:lpstr>
      <vt:lpstr>Calibri</vt:lpstr>
      <vt:lpstr>Calibri Light</vt:lpstr>
      <vt:lpstr>Consolas</vt:lpstr>
      <vt:lpstr>Euphemia</vt:lpstr>
      <vt:lpstr>Lato</vt:lpstr>
      <vt:lpstr>Lato Black</vt:lpstr>
      <vt:lpstr>Segoe UI Semibold</vt:lpstr>
      <vt:lpstr>Tableau Book</vt:lpstr>
      <vt:lpstr>Trade Gothic LT Pro</vt:lpstr>
      <vt:lpstr>Tw Cen MT</vt:lpstr>
      <vt:lpstr>Wingdings</vt:lpstr>
      <vt:lpstr>Office Theme</vt:lpstr>
      <vt:lpstr>1_Office Theme</vt:lpstr>
      <vt:lpstr>2_Office Theme</vt:lpstr>
      <vt:lpstr>Sales Data Management</vt:lpstr>
      <vt:lpstr>Exploratory Data Analysis</vt:lpstr>
      <vt:lpstr>Importance of Data Analysis</vt:lpstr>
      <vt:lpstr>Purpose</vt:lpstr>
      <vt:lpstr>Aim of the project</vt:lpstr>
      <vt:lpstr>Optimizing Marketing Strategies</vt:lpstr>
      <vt:lpstr>Improving Inventory Management</vt:lpstr>
      <vt:lpstr>Identifying Underperforming Pizzas</vt:lpstr>
      <vt:lpstr>Enhancing Customer Satisfaction</vt:lpstr>
      <vt:lpstr>Processing Involved in our Analysis</vt:lpstr>
      <vt:lpstr> Overview of Pizza Sales Data</vt:lpstr>
      <vt:lpstr> Tools used</vt:lpstr>
      <vt:lpstr> KPI’s</vt:lpstr>
      <vt:lpstr>Problem Statements</vt:lpstr>
      <vt:lpstr>Problem Statements</vt:lpstr>
      <vt:lpstr>Problem Statements</vt:lpstr>
      <vt:lpstr>SQL analysis</vt:lpstr>
      <vt:lpstr>KPI’s  (Query through Analysis)</vt:lpstr>
      <vt:lpstr>KPI’s  (Query through Analysis)</vt:lpstr>
      <vt:lpstr>KPI’s  (Query through Analysis)</vt:lpstr>
      <vt:lpstr>Hourly Trend for total Pizzas sold (Query through Analysis)</vt:lpstr>
      <vt:lpstr>Weekly Trend for Total orders (Query through Analysis)</vt:lpstr>
      <vt:lpstr>Monthly Trend for Total order (Query through Analysis)</vt:lpstr>
      <vt:lpstr>Percentage of sales by Pizza Category for first month (Query through Analysis)</vt:lpstr>
      <vt:lpstr>Percentage of sales by Pizza Size - first quarter (Query through Analysis)</vt:lpstr>
      <vt:lpstr>Top 5 selling Pizza Name -price (Query through Analysis)</vt:lpstr>
      <vt:lpstr>Bottom 5 selling Pizza Name - price (Query through Analysis)</vt:lpstr>
      <vt:lpstr>Top 5 selling Pizza Name - quantity (Query through Analysis)</vt:lpstr>
      <vt:lpstr>Bottom 5 selling Pizza Name - quantity (Query through Analysis)</vt:lpstr>
      <vt:lpstr>Top 5 selling Pizza Name - order_id (Query through Analysis)</vt:lpstr>
      <vt:lpstr>Tableau Visualization</vt:lpstr>
      <vt:lpstr>KPI’s</vt:lpstr>
      <vt:lpstr>Hourly Trend of Pizza Sold</vt:lpstr>
      <vt:lpstr>Weekly Trend of Pizza Sold</vt:lpstr>
      <vt:lpstr>Percentage of sales by category</vt:lpstr>
      <vt:lpstr>Percentage of sales by Size</vt:lpstr>
      <vt:lpstr>Total orders &amp; Pizza Sold by Pizza Category</vt:lpstr>
      <vt:lpstr>Total orders &amp; Pizza Sold by Pizza Category</vt:lpstr>
      <vt:lpstr>Total orders &amp; Pizza Sold by Pizza Category</vt:lpstr>
      <vt:lpstr>PowerPoint Presentation</vt:lpstr>
      <vt:lpstr>Top 5 pizza by revenue</vt:lpstr>
      <vt:lpstr>Bottom 5 pizza by revenue</vt:lpstr>
      <vt:lpstr>Top 5 pizza by Quantity</vt:lpstr>
      <vt:lpstr>Bottom 5 pizza by Quantity</vt:lpstr>
      <vt:lpstr>Top 5 pizza by Total Orders</vt:lpstr>
      <vt:lpstr>Bottom 5 pizza by Total Orders</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Management</dc:title>
  <dc:creator>Cristiano Roy</dc:creator>
  <cp:lastModifiedBy>Cristiano Roy</cp:lastModifiedBy>
  <cp:revision>16</cp:revision>
  <dcterms:created xsi:type="dcterms:W3CDTF">2023-11-09T11:17:44Z</dcterms:created>
  <dcterms:modified xsi:type="dcterms:W3CDTF">2023-11-10T06:15:51Z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