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7" r:id="rId2"/>
    <p:sldId id="310" r:id="rId3"/>
    <p:sldId id="323" r:id="rId4"/>
    <p:sldId id="322" r:id="rId5"/>
    <p:sldId id="324" r:id="rId6"/>
    <p:sldId id="325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87E5A-5253-4A90-8B70-EF9BAE5D386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FC7E1-F892-4919-8EE0-762314F9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DCAC83-1909-4E3B-9D28-E400A3406210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5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C5FD7-8C58-4C57-B671-EA394FFD2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3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C5FD7-8C58-4C57-B671-EA394FFD2A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C5FD7-8C58-4C57-B671-EA394FFD2A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2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 IPDPS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C5FD7-8C58-4C57-B671-EA394FFD2A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D6F4-214B-4697-BD01-F12492CB8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EDFD3-7005-42AB-BE2D-7E6D7894D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FBD7-8D2E-4662-B9D5-54B3592A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5E-A0B2-403C-A007-E36A2ECE111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F532-ADF3-4089-9DD5-FB89F4F7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9BDF-9DC5-44A9-88FA-35D4D4D8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67F1-0A55-465E-819F-7BE81CFD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0077-D5C8-4C21-8E9B-10266CF8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546E1-0DEE-4A52-B0C8-A8E791E18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E9764-3ECD-48F6-8139-BE6F1BEC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5E-A0B2-403C-A007-E36A2ECE111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73A93-6E02-4386-8BD8-70E9B8D4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AD7B0-7975-4589-89FD-9C35264E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67F1-0A55-465E-819F-7BE81CFD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50F55-6FD4-4E49-949A-0019A597D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A3BA3-C457-4FA7-92E8-F1EE3A689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C378-E6FA-431C-8CD4-B25EF9A6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5E-A0B2-403C-A007-E36A2ECE111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52ED3-A94D-434B-ACF9-FD9D6196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5940E-EB6A-466F-8119-D3DD395F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67F1-0A55-465E-819F-7BE81CFD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45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608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F62F-E14C-4BA0-B5DA-5F456C98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F14F-83D5-4C9B-9973-002F854B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AC25F-FFBC-49A6-B051-73851893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5E-A0B2-403C-A007-E36A2ECE111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4E3D-6CFC-4B2A-93D9-A466A330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A519-0C8B-412D-B516-DD52250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67F1-0A55-465E-819F-7BE81CFD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8A3A-1AC0-4243-9DD2-B019C755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12A7D-E0E0-4736-9A84-A1AA3A84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12FB-471D-412C-BF0F-401DEB2E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5E-A0B2-403C-A007-E36A2ECE111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4670-6274-4182-B6E8-A3EEF76A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7A09-AF15-43EB-8818-EBE49B39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67F1-0A55-465E-819F-7BE81CFD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0D70-8397-4556-A774-B8B53686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382E-2E18-4E66-B7DC-18DB35629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F19D2-B982-450F-91A1-3F5435A8E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17B52-840C-4D62-A46E-8BBB3647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5E-A0B2-403C-A007-E36A2ECE111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72807-FF19-4D97-92EA-A6C55987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FA62F-9746-4D19-9DBE-F4EC1EC7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67F1-0A55-465E-819F-7BE81CFD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5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13C-555F-4B6A-A946-937B1502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02BCB-E649-44BB-9671-94F5607A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C2322-05B3-4E6A-A164-D0937F269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E073F-D7DA-402F-A026-9BC9DDBBD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7C9BF-F6B3-4275-852D-0A557A89B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3F438-6CFD-445F-97D0-2B090A04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5E-A0B2-403C-A007-E36A2ECE111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4FE65-33B0-46D1-B202-1E4D6A2D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26B2F-5536-4817-8FD1-5A64F547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67F1-0A55-465E-819F-7BE81CFD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337A-0EC7-4660-B401-1D8C233C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F301F-1FC3-45B9-B2E2-DBF9DFC7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5E-A0B2-403C-A007-E36A2ECE111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95A33-AF75-4D58-9024-CFF9EA22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ECCD7-1DE3-4E7E-91FC-D07FB90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67F1-0A55-465E-819F-7BE81CFD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5FB3D-9C4D-4035-8344-BD11BABC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5E-A0B2-403C-A007-E36A2ECE111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E6F32-12AB-40A8-AE9E-E741F214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7106C-8455-4F1D-9AFC-2263AF49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67F1-0A55-465E-819F-7BE81CFD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0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FD43-B905-4A00-B76B-73E39E78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D93F-FDE8-4365-BBC4-7B13BE12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D76E8-2ACE-4E5B-A3DF-96C41D5F4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0FD0C-B624-4454-BD36-61A7C402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5E-A0B2-403C-A007-E36A2ECE111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D7F2E-857D-4A82-8243-0BC08CE3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9DCCB-D1E5-465D-9193-14BD5BA9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67F1-0A55-465E-819F-7BE81CFD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E857-8E6A-47CB-88AB-AD0E5B15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81650-2B0B-44AA-B736-08CF4E79E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11C6E-A76C-41B5-A12E-FA7F10F3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CE63A-941B-41EB-9E15-DF8ED7EE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A25E-A0B2-403C-A007-E36A2ECE111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52A39-E156-4A53-9546-230CC566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CE094-A542-4944-93E3-CD49C9B6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67F1-0A55-465E-819F-7BE81CFD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F2040-BC0A-467A-B9AD-BB872CFF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D62A3-89B9-434B-96CD-6237EB42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F8C4-C65F-455E-A8EC-52532279A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A25E-A0B2-403C-A007-E36A2ECE111C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86D69-1ACA-41B9-8F4D-2121177CA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10D66-6DAA-4529-B702-0BB89E11D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67F1-0A55-465E-819F-7BE81CFDF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micpro.2016.01.003" TargetMode="External"/><Relationship Id="rId2" Type="http://schemas.openxmlformats.org/officeDocument/2006/relationships/hyperlink" Target="http://www2.engr.arizona.edu/~tosiron/papers/2017/autonomicCacheTuning_ICCAC17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832702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>
            <a:extLst>
              <a:ext uri="{FF2B5EF4-FFF2-40B4-BE49-F238E27FC236}">
                <a16:creationId xmlns:a16="http://schemas.microsoft.com/office/drawing/2014/main" id="{D8673111-BD46-4A20-9DC4-9B24F8436F88}"/>
              </a:ext>
            </a:extLst>
          </p:cNvPr>
          <p:cNvSpPr txBox="1">
            <a:spLocks/>
          </p:cNvSpPr>
          <p:nvPr/>
        </p:nvSpPr>
        <p:spPr>
          <a:xfrm>
            <a:off x="0" y="389466"/>
            <a:ext cx="11279460" cy="1444909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dirty="0" smtClean="0">
                <a:solidFill>
                  <a:srgbClr val="008000"/>
                </a:solidFill>
                <a:latin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r">
              <a:buSzPct val="25000"/>
            </a:pPr>
            <a:r>
              <a:rPr lang="en-US" b="1" kern="0" dirty="0">
                <a:solidFill>
                  <a:srgbClr val="00863F"/>
                </a:solidFill>
              </a:rPr>
              <a:t>Bi-weekly Progress Summary</a:t>
            </a:r>
          </a:p>
        </p:txBody>
      </p:sp>
      <p:sp>
        <p:nvSpPr>
          <p:cNvPr id="5" name="Shape 92">
            <a:extLst>
              <a:ext uri="{FF2B5EF4-FFF2-40B4-BE49-F238E27FC236}">
                <a16:creationId xmlns:a16="http://schemas.microsoft.com/office/drawing/2014/main" id="{C9EC57FE-4973-44FD-BED3-F78257843A42}"/>
              </a:ext>
            </a:extLst>
          </p:cNvPr>
          <p:cNvSpPr txBox="1">
            <a:spLocks/>
          </p:cNvSpPr>
          <p:nvPr/>
        </p:nvSpPr>
        <p:spPr>
          <a:xfrm>
            <a:off x="4176900" y="2414632"/>
            <a:ext cx="7812000" cy="2242926"/>
          </a:xfrm>
          <a:prstGeom prst="rect">
            <a:avLst/>
          </a:prstGeom>
          <a:noFill/>
          <a:ln w="9525" cap="flat" cmpd="sng">
            <a:solidFill>
              <a:srgbClr val="434343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60933" rIns="121900" bIns="60933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600"/>
              </a:spcBef>
              <a:buSzPct val="25000"/>
              <a:buNone/>
            </a:pPr>
            <a:r>
              <a:rPr lang="en-US" b="1" kern="0" dirty="0">
                <a:solidFill>
                  <a:schemeClr val="dk1"/>
                </a:solidFill>
              </a:rPr>
              <a:t>Rupak Roy</a:t>
            </a:r>
          </a:p>
          <a:p>
            <a:pPr marL="0" indent="0" algn="ctr">
              <a:lnSpc>
                <a:spcPct val="80000"/>
              </a:lnSpc>
              <a:spcBef>
                <a:spcPts val="1920"/>
              </a:spcBef>
              <a:buSzPct val="25000"/>
              <a:buNone/>
            </a:pPr>
            <a:r>
              <a:rPr lang="en-US" b="1" kern="0" dirty="0">
                <a:solidFill>
                  <a:schemeClr val="dk1"/>
                </a:solidFill>
              </a:rPr>
              <a:t>Department of Computer Science</a:t>
            </a:r>
          </a:p>
          <a:p>
            <a:pPr marL="0" indent="0" algn="ctr">
              <a:lnSpc>
                <a:spcPct val="80000"/>
              </a:lnSpc>
              <a:spcBef>
                <a:spcPts val="1920"/>
              </a:spcBef>
              <a:buSzPct val="25000"/>
              <a:buNone/>
            </a:pPr>
            <a:r>
              <a:rPr lang="en-US" b="1" kern="0" dirty="0">
                <a:solidFill>
                  <a:schemeClr val="dk1"/>
                </a:solidFill>
              </a:rPr>
              <a:t>Florida State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66847C-CE0B-4CC9-9233-F947A5654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3" y="5110264"/>
            <a:ext cx="1887004" cy="1611098"/>
          </a:xfrm>
          <a:prstGeom prst="rect">
            <a:avLst/>
          </a:prstGeom>
        </p:spPr>
      </p:pic>
      <p:pic>
        <p:nvPicPr>
          <p:cNvPr id="11" name="Picture 10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6F4214D0-5013-4D11-95A2-8E1134C64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974" y="5055646"/>
            <a:ext cx="1687980" cy="172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FF66-B1C6-4182-8697-154329D4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120122"/>
            <a:ext cx="11484864" cy="565679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1E77-76E9-4960-BD22-385F7387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Cache management of GPGPU</a:t>
            </a:r>
          </a:p>
          <a:p>
            <a:r>
              <a:rPr lang="en-US" sz="3200" dirty="0"/>
              <a:t>Warp Scheduling of GPGPU</a:t>
            </a:r>
          </a:p>
          <a:p>
            <a:r>
              <a:rPr lang="en-US" sz="3200" dirty="0"/>
              <a:t>GPGPU Conflict Mitigation</a:t>
            </a:r>
          </a:p>
        </p:txBody>
      </p:sp>
    </p:spTree>
    <p:extLst>
      <p:ext uri="{BB962C8B-B14F-4D97-AF65-F5344CB8AC3E}">
        <p14:creationId xmlns:p14="http://schemas.microsoft.com/office/powerpoint/2010/main" val="428262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38C2-1B71-462A-A885-0526D6E8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Management of GPGPU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DC8E-3378-4303-9D96-FF76B52FD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Cache configurations can be dynamically specialized/tuned to the executing applications’ resource requirements. Reference: </a:t>
            </a:r>
            <a:r>
              <a:rPr lang="en-US" dirty="0">
                <a:hlinkClick r:id="rId2"/>
              </a:rPr>
              <a:t>http://www2.engr.arizona.edu/~tosiron/papers/2017/autonomicCacheTuning_ICCAC17.pdf</a:t>
            </a:r>
            <a:endParaRPr lang="en-US" dirty="0"/>
          </a:p>
          <a:p>
            <a:r>
              <a:rPr lang="en-US" dirty="0"/>
              <a:t>Design a hardware-based dynamic warp/thread-block level GPU cache bypassing scheme.</a:t>
            </a:r>
          </a:p>
          <a:p>
            <a:pPr marL="0" indent="0">
              <a:buNone/>
            </a:pPr>
            <a:r>
              <a:rPr lang="en-US" dirty="0"/>
              <a:t>    Reference: https://people.engr.ncsu.edu/hzhou/dac16.pdf</a:t>
            </a:r>
          </a:p>
          <a:p>
            <a:r>
              <a:rPr lang="en-US" dirty="0"/>
              <a:t>Design and implementation of adaptive cache indexing schemes for GPGPUs and investigate the performance sensitivity of ACI to key architectural components.</a:t>
            </a:r>
          </a:p>
          <a:p>
            <a:pPr marL="0" indent="0">
              <a:buNone/>
            </a:pPr>
            <a:r>
              <a:rPr lang="en-US" dirty="0"/>
              <a:t>    Reference: </a:t>
            </a:r>
            <a:r>
              <a:rPr lang="en-US" dirty="0">
                <a:hlinkClick r:id="rId3"/>
              </a:rPr>
              <a:t>https://doi.org/10.1016/j.micpro.2016.01.003</a:t>
            </a:r>
            <a:r>
              <a:rPr lang="en-US" dirty="0"/>
              <a:t> </a:t>
            </a:r>
          </a:p>
          <a:p>
            <a:r>
              <a:rPr lang="en-US" dirty="0"/>
              <a:t>Memory Divergence Correction cache queuing. Reference: https://dl.acm.org/ft_gateway.cfm?id=2716291&amp;ftid=1538276&amp;dwn=1&amp;#URLTOKEN#</a:t>
            </a:r>
          </a:p>
        </p:txBody>
      </p:sp>
    </p:spTree>
    <p:extLst>
      <p:ext uri="{BB962C8B-B14F-4D97-AF65-F5344CB8AC3E}">
        <p14:creationId xmlns:p14="http://schemas.microsoft.com/office/powerpoint/2010/main" val="416241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FF66-B1C6-4182-8697-154329D4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120122"/>
            <a:ext cx="11484864" cy="565679"/>
          </a:xfrm>
        </p:spPr>
        <p:txBody>
          <a:bodyPr>
            <a:normAutofit fontScale="90000"/>
          </a:bodyPr>
          <a:lstStyle/>
          <a:p>
            <a:r>
              <a:rPr lang="en-US" dirty="0"/>
              <a:t>Warp Scheduling of GPGPU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1E77-76E9-4960-BD22-385F7387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Busy-wait synchronization by extending the current warp Scheduling.</a:t>
            </a:r>
          </a:p>
          <a:p>
            <a:pPr marL="0" indent="0">
              <a:buNone/>
            </a:pPr>
            <a:r>
              <a:rPr lang="en-US" dirty="0"/>
              <a:t>     Reference: </a:t>
            </a:r>
            <a:r>
              <a:rPr lang="en-US" dirty="0">
                <a:hlinkClick r:id="rId3"/>
              </a:rPr>
              <a:t>https://ieeexplore.ieee.org/stamp/stamp.jsp?tp=&amp;arnumber=8327023</a:t>
            </a:r>
            <a:endParaRPr lang="en-US" dirty="0"/>
          </a:p>
          <a:p>
            <a:r>
              <a:rPr lang="en-US" dirty="0"/>
              <a:t>A novel warp scheduling scheme to maintain data locality and to relieve cache pollution and thrashing issues.</a:t>
            </a:r>
          </a:p>
          <a:p>
            <a:pPr marL="0" indent="0">
              <a:buNone/>
            </a:pPr>
            <a:r>
              <a:rPr lang="en-US" dirty="0"/>
              <a:t>     Reference: https://www.sciencedirect.com/science/article/pii/S0167739X17302728/pdfft?</a:t>
            </a:r>
          </a:p>
          <a:p>
            <a:pPr marL="0" indent="0">
              <a:buNone/>
            </a:pPr>
            <a:r>
              <a:rPr lang="en-US" dirty="0"/>
              <a:t>      md5=6c6185d8b39c89a5e928032f026e7ab5&amp;pid=1-s2.0-S0167739X17302728-main.pdf</a:t>
            </a:r>
          </a:p>
          <a:p>
            <a:r>
              <a:rPr lang="en-US" dirty="0"/>
              <a:t>This policy prevents all warps from arriving at the same long latency operation at the same time, thereby reducing idle execution cycles.  Reference: https://dl.acm.org/ft_gateway.cfm?id=2155656&amp;ftid=1157784&amp;dwn=1&amp;CFID=42849456&amp;CFTOKEN=6ca99bec174f2c1e-3BDAB2FA-923E-CB2E-AE98E7A0686EC174</a:t>
            </a:r>
          </a:p>
          <a:p>
            <a:r>
              <a:rPr lang="en-US" dirty="0"/>
              <a:t>A kernel- and cache-blocking-aware warp scheduling (KCBWS) approach to improve SMK on GPUs .      </a:t>
            </a:r>
          </a:p>
        </p:txBody>
      </p:sp>
    </p:spTree>
    <p:extLst>
      <p:ext uri="{BB962C8B-B14F-4D97-AF65-F5344CB8AC3E}">
        <p14:creationId xmlns:p14="http://schemas.microsoft.com/office/powerpoint/2010/main" val="411614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3431-7E62-48AE-B0DA-0C88CBF3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GPGPU Conflict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142C-9CCD-44BA-8280-1E9DC0F2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intra-warp associativity conflict misses by ensuring that SW and TS are relatively prime to each other.</a:t>
            </a:r>
          </a:p>
          <a:p>
            <a:r>
              <a:rPr lang="en-US" dirty="0"/>
              <a:t>A FUP based indexing method that adapts to both large and medium strides in pattern.</a:t>
            </a:r>
          </a:p>
          <a:p>
            <a:pPr marL="0" indent="0">
              <a:buNone/>
            </a:pPr>
            <a:r>
              <a:rPr lang="en-US" dirty="0"/>
              <a:t>    Reference: Eliminating Intra-Warp Conflict Misses in GPU.</a:t>
            </a:r>
          </a:p>
        </p:txBody>
      </p:sp>
    </p:spTree>
    <p:extLst>
      <p:ext uri="{BB962C8B-B14F-4D97-AF65-F5344CB8AC3E}">
        <p14:creationId xmlns:p14="http://schemas.microsoft.com/office/powerpoint/2010/main" val="423026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8DC9-80C5-46F3-9644-6BA7D598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FEE3-62E0-44FE-B4A6-DC0D9589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Learnt the basic syntax of CUDA programming language</a:t>
            </a:r>
          </a:p>
          <a:p>
            <a:r>
              <a:rPr lang="en-US" dirty="0"/>
              <a:t>Studied the basics of GPU architecture</a:t>
            </a:r>
          </a:p>
          <a:p>
            <a:r>
              <a:rPr lang="en-US" dirty="0"/>
              <a:t>Learnt some optimization techniques for GPU code(use of unified </a:t>
            </a:r>
            <a:r>
              <a:rPr lang="en-US" dirty="0" err="1"/>
              <a:t>memory,minimizing</a:t>
            </a:r>
            <a:r>
              <a:rPr lang="en-US" dirty="0"/>
              <a:t> memory latency, maximizing memory bandwidth etc.)</a:t>
            </a:r>
          </a:p>
          <a:p>
            <a:r>
              <a:rPr lang="en-US" dirty="0"/>
              <a:t>Tried to understand the code flow of SIMT Core Cluster Class of GPGPU-sim (equivalent to SM in NVIDIA)</a:t>
            </a:r>
          </a:p>
        </p:txBody>
      </p:sp>
    </p:spTree>
    <p:extLst>
      <p:ext uri="{BB962C8B-B14F-4D97-AF65-F5344CB8AC3E}">
        <p14:creationId xmlns:p14="http://schemas.microsoft.com/office/powerpoint/2010/main" val="239749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8C09B-FDB5-4B29-9CCB-1573B12A6728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11560629" cy="4914900"/>
          </a:xfrm>
          <a:prstGeom prst="rect">
            <a:avLst/>
          </a:prstGeom>
        </p:spPr>
        <p:txBody>
          <a:bodyPr wrap="square"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charset="0"/>
                <a:cs typeface="Times New Roman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523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Widescreen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Research Topics</vt:lpstr>
      <vt:lpstr>Cache Management of GPGPU</vt:lpstr>
      <vt:lpstr>Warp Scheduling of GPGPU</vt:lpstr>
      <vt:lpstr>GPGPU Conflict Mitigation</vt:lpstr>
      <vt:lpstr>Other Progresses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Rupak Roy</dc:creator>
  <cp:lastModifiedBy>Rupak Roy</cp:lastModifiedBy>
  <cp:revision>1</cp:revision>
  <dcterms:created xsi:type="dcterms:W3CDTF">2019-02-07T04:02:39Z</dcterms:created>
  <dcterms:modified xsi:type="dcterms:W3CDTF">2019-02-07T04:03:26Z</dcterms:modified>
</cp:coreProperties>
</file>