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310" r:id="rId3"/>
    <p:sldId id="311" r:id="rId4"/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13C93-C375-4B04-98A7-FCD31A44A83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2923F-CCA9-4B67-8309-79A72C2A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DCAC83-1909-4E3B-9D28-E400A3406210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5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C5FD7-8C58-4C57-B671-EA394FFD2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3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466A-F48E-41D5-82B2-43AFC7007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7299A-DD7C-4880-869C-714203C2A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95F1-CBE4-4CB9-8C3F-6D218683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B6A9-3036-4C57-ABA6-8E5978A4325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2DB4-CF01-4B7E-A46A-1ABDE7D3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4BCE-0954-47E1-BE37-4D5B3A34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46FE-0138-414B-8AB9-C7817BC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6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A99F-EAFA-4C6F-A0DE-A26A4C66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099D6-AC56-4C90-B347-A95633950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42F52-A301-4CE3-8D66-DEC29D4A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B6A9-3036-4C57-ABA6-8E5978A4325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67E4E-BD7C-4E7F-AAFB-B757A4D1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F16A0-7284-4A31-806A-B38D917A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46FE-0138-414B-8AB9-C7817BC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1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8F84D-69AF-4FCF-8E24-F6CE9B5EA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3BF50-5FBC-432F-8C59-EF6822E7A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B377-21EA-47B5-8A39-D4B31553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B6A9-3036-4C57-ABA6-8E5978A4325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2774-1DF9-49B1-B1EE-C455B830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36BF7-D77E-4978-8361-EE1D1240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46FE-0138-414B-8AB9-C7817BC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2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09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9928-8C0B-4C39-9F1C-7266AE1E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CBE8-D563-4894-BC90-0FF6CCD1A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4564-C00C-4C0C-A72F-92A228CF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B6A9-3036-4C57-ABA6-8E5978A4325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57AB-BBD1-41F3-AEB4-6C8F05A2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046D-2CCC-4005-AF79-395A5C26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46FE-0138-414B-8AB9-C7817BC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1D85-4528-4720-84EA-1D9A6F53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640BD-2351-4F10-9746-4F3CCF3C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C200-4B8A-42DE-8C2F-06F9D54C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B6A9-3036-4C57-ABA6-8E5978A4325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A0B44-3F9C-4D07-9938-DAB09B52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2C55-BBA0-4825-9576-791C85E3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46FE-0138-414B-8AB9-C7817BC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4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676F-589D-4AF2-9AC0-0669A279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E8082-C06E-47ED-BEE1-887C2778F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C28CF-C4C1-4DBD-B6B1-EBF4827F2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1A655-C819-43C1-8B69-90B31B3C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B6A9-3036-4C57-ABA6-8E5978A4325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B5024-5091-4C28-BAF5-C71D6CBD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19FD-DC3A-4D07-90A3-CE4CA134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46FE-0138-414B-8AB9-C7817BC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BD1B-48EF-42FF-81E6-43A620A0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94516-2784-474E-8723-0F52B1F9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4C32-5C41-4F45-A2FD-C0269DA53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80195-7DE6-4258-83E5-DA7E8EE35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D0C28-210C-4CEF-8F40-7BA32DF04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81592-C3D5-42DA-8649-9DC00A52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B6A9-3036-4C57-ABA6-8E5978A4325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B960D-B569-4C83-8950-900090B8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24EAD-6A2E-42FF-BAF5-AFB65016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46FE-0138-414B-8AB9-C7817BC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3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1366-811D-4B3B-8459-4CFA2A6C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B417D-D488-4A70-9744-E9FB74AC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B6A9-3036-4C57-ABA6-8E5978A4325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59B8-D953-4350-9357-38EA5487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316A-663D-4001-B8FC-10A6B073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46FE-0138-414B-8AB9-C7817BC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2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75F10-B58B-49DF-A5FA-D340712E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B6A9-3036-4C57-ABA6-8E5978A4325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72ADE-52C2-4C92-9222-BC1DC0EC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9290B-653E-4293-837C-3810BCB1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46FE-0138-414B-8AB9-C7817BC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5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1A16-6A56-41D1-ADD6-F52D1A6C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D76-4AB1-41BA-BF09-CC5A27BED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CF7F-3B58-4209-84C6-EAEEABD1C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F56B2-A351-4C44-854A-AB9A1DAE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B6A9-3036-4C57-ABA6-8E5978A4325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DACFD-FFB8-4D15-B1D9-8E7DA359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02829-8215-43E0-8B8F-1A689ED7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46FE-0138-414B-8AB9-C7817BC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6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F942-E09B-44DA-9DB3-6E46B009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30C18-615D-4D4C-B5FE-79B7D4FC7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7B357-0A5F-418B-ABAB-3A9B52586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64CF-4CCB-48CC-86CB-4BE693BF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B6A9-3036-4C57-ABA6-8E5978A4325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10342-ED3B-4BB9-841A-50E1EC90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5A10A-25CB-4080-89F7-A3737F5C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46FE-0138-414B-8AB9-C7817BC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6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8F4BE-7FD9-4D01-A8F7-97C3DE9C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6E6A-F3DA-4A38-8DE2-FA3A312BA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92AB-A7B4-4EAB-B607-6E098C69E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8B6A9-3036-4C57-ABA6-8E5978A4325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2850-9719-46D7-97FD-A98487972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A299-72A5-416D-BA69-D54A78FA4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46FE-0138-414B-8AB9-C7817BC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ngmann/parallel-string-sorting/tree/master/src/sinha-copy-burstso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skitis/BurstSor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>
            <a:extLst>
              <a:ext uri="{FF2B5EF4-FFF2-40B4-BE49-F238E27FC236}">
                <a16:creationId xmlns:a16="http://schemas.microsoft.com/office/drawing/2014/main" id="{D8673111-BD46-4A20-9DC4-9B24F8436F88}"/>
              </a:ext>
            </a:extLst>
          </p:cNvPr>
          <p:cNvSpPr txBox="1">
            <a:spLocks/>
          </p:cNvSpPr>
          <p:nvPr/>
        </p:nvSpPr>
        <p:spPr>
          <a:xfrm>
            <a:off x="0" y="389466"/>
            <a:ext cx="11279460" cy="144490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dirty="0" smtClean="0">
                <a:solidFill>
                  <a:srgbClr val="008000"/>
                </a:solidFill>
                <a:latin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r">
              <a:buSzPct val="25000"/>
            </a:pPr>
            <a:r>
              <a:rPr lang="en-US" b="1" kern="0" dirty="0">
                <a:solidFill>
                  <a:srgbClr val="00863F"/>
                </a:solidFill>
              </a:rPr>
              <a:t>Bi-weekly Progress Summary(4</a:t>
            </a:r>
            <a:r>
              <a:rPr lang="en-US" b="1" kern="0" baseline="30000" dirty="0">
                <a:solidFill>
                  <a:srgbClr val="00863F"/>
                </a:solidFill>
              </a:rPr>
              <a:t>th</a:t>
            </a:r>
            <a:r>
              <a:rPr lang="en-US" b="1" kern="0" dirty="0">
                <a:solidFill>
                  <a:srgbClr val="00863F"/>
                </a:solidFill>
              </a:rPr>
              <a:t> week)</a:t>
            </a:r>
          </a:p>
        </p:txBody>
      </p:sp>
      <p:sp>
        <p:nvSpPr>
          <p:cNvPr id="5" name="Shape 92">
            <a:extLst>
              <a:ext uri="{FF2B5EF4-FFF2-40B4-BE49-F238E27FC236}">
                <a16:creationId xmlns:a16="http://schemas.microsoft.com/office/drawing/2014/main" id="{C9EC57FE-4973-44FD-BED3-F78257843A42}"/>
              </a:ext>
            </a:extLst>
          </p:cNvPr>
          <p:cNvSpPr txBox="1">
            <a:spLocks/>
          </p:cNvSpPr>
          <p:nvPr/>
        </p:nvSpPr>
        <p:spPr>
          <a:xfrm>
            <a:off x="4176900" y="2414632"/>
            <a:ext cx="7812000" cy="2242926"/>
          </a:xfrm>
          <a:prstGeom prst="rect">
            <a:avLst/>
          </a:prstGeom>
          <a:noFill/>
          <a:ln w="9525" cap="flat" cmpd="sng">
            <a:solidFill>
              <a:srgbClr val="434343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600"/>
              </a:spcBef>
              <a:buSzPct val="25000"/>
              <a:buNone/>
            </a:pPr>
            <a:r>
              <a:rPr lang="en-US" b="1" kern="0" dirty="0">
                <a:solidFill>
                  <a:schemeClr val="dk1"/>
                </a:solidFill>
              </a:rPr>
              <a:t>Rupak Roy</a:t>
            </a:r>
          </a:p>
          <a:p>
            <a:pPr marL="0" indent="0" algn="ctr">
              <a:lnSpc>
                <a:spcPct val="80000"/>
              </a:lnSpc>
              <a:spcBef>
                <a:spcPts val="1920"/>
              </a:spcBef>
              <a:buSzPct val="25000"/>
              <a:buNone/>
            </a:pPr>
            <a:r>
              <a:rPr lang="en-US" b="1" kern="0" dirty="0">
                <a:solidFill>
                  <a:schemeClr val="dk1"/>
                </a:solidFill>
              </a:rPr>
              <a:t>Department of Computer Science</a:t>
            </a:r>
          </a:p>
          <a:p>
            <a:pPr marL="0" indent="0" algn="ctr">
              <a:lnSpc>
                <a:spcPct val="80000"/>
              </a:lnSpc>
              <a:spcBef>
                <a:spcPts val="1920"/>
              </a:spcBef>
              <a:buSzPct val="25000"/>
              <a:buNone/>
            </a:pPr>
            <a:r>
              <a:rPr lang="en-US" b="1" kern="0" dirty="0">
                <a:solidFill>
                  <a:schemeClr val="dk1"/>
                </a:solidFill>
              </a:rPr>
              <a:t>Florida State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6847C-CE0B-4CC9-9233-F947A5654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3" y="5110264"/>
            <a:ext cx="1887004" cy="1611098"/>
          </a:xfrm>
          <a:prstGeom prst="rect">
            <a:avLst/>
          </a:prstGeom>
        </p:spPr>
      </p:pic>
      <p:pic>
        <p:nvPicPr>
          <p:cNvPr id="11" name="Picture 10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6F4214D0-5013-4D11-95A2-8E1134C64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74" y="5055646"/>
            <a:ext cx="1687980" cy="172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FF66-B1C6-4182-8697-154329D4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120122"/>
            <a:ext cx="11484864" cy="565679"/>
          </a:xfrm>
        </p:spPr>
        <p:txBody>
          <a:bodyPr>
            <a:normAutofit fontScale="90000"/>
          </a:bodyPr>
          <a:lstStyle/>
          <a:p>
            <a:r>
              <a:rPr lang="en-US" dirty="0"/>
              <a:t>Codes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1E77-76E9-4960-BD22-385F7387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https://github.com/bingmann/parallel-string-sorting/tree/master/src/sinha-copy-burstsort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(Copy-based </a:t>
            </a:r>
            <a:r>
              <a:rPr lang="en-US" dirty="0" err="1"/>
              <a:t>burstsort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https://github.com/naskitis/BurstSort</a:t>
            </a:r>
            <a:r>
              <a:rPr lang="en-US" dirty="0"/>
              <a:t> (Copy-based </a:t>
            </a:r>
            <a:r>
              <a:rPr lang="en-US" dirty="0" err="1"/>
              <a:t>burstsort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strings that   are stored in containers are length-encoded --- the original algorithm </a:t>
            </a:r>
          </a:p>
          <a:p>
            <a:pPr marL="0" indent="0">
              <a:buNone/>
            </a:pPr>
            <a:r>
              <a:rPr lang="en-US" dirty="0"/>
              <a:t>    simply stored null-terminated strings </a:t>
            </a:r>
          </a:p>
          <a:p>
            <a:r>
              <a:rPr lang="en-US" dirty="0"/>
              <a:t>array burst </a:t>
            </a:r>
            <a:r>
              <a:rPr lang="en-US" dirty="0" err="1"/>
              <a:t>trie</a:t>
            </a:r>
            <a:r>
              <a:rPr lang="en-US" dirty="0"/>
              <a:t> and HAT-</a:t>
            </a:r>
            <a:r>
              <a:rPr lang="en-US" dirty="0" err="1"/>
              <a:t>trie</a:t>
            </a:r>
            <a:r>
              <a:rPr lang="en-US" dirty="0"/>
              <a:t>, containers are burst once they store more than a  given number of strings.</a:t>
            </a:r>
          </a:p>
        </p:txBody>
      </p:sp>
    </p:spTree>
    <p:extLst>
      <p:ext uri="{BB962C8B-B14F-4D97-AF65-F5344CB8AC3E}">
        <p14:creationId xmlns:p14="http://schemas.microsoft.com/office/powerpoint/2010/main" val="428262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156B-721F-43A4-89F0-11ABB4C4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3C9D88-62D6-42E8-B0C7-EFEE4B273AC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6838" y="1057619"/>
          <a:ext cx="11485563" cy="56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8521">
                  <a:extLst>
                    <a:ext uri="{9D8B030D-6E8A-4147-A177-3AD203B41FA5}">
                      <a16:colId xmlns:a16="http://schemas.microsoft.com/office/drawing/2014/main" val="1450158921"/>
                    </a:ext>
                  </a:extLst>
                </a:gridCol>
                <a:gridCol w="3828521">
                  <a:extLst>
                    <a:ext uri="{9D8B030D-6E8A-4147-A177-3AD203B41FA5}">
                      <a16:colId xmlns:a16="http://schemas.microsoft.com/office/drawing/2014/main" val="3113420645"/>
                    </a:ext>
                  </a:extLst>
                </a:gridCol>
                <a:gridCol w="3828521">
                  <a:extLst>
                    <a:ext uri="{9D8B030D-6E8A-4147-A177-3AD203B41FA5}">
                      <a16:colId xmlns:a16="http://schemas.microsoft.com/office/drawing/2014/main" val="2795387360"/>
                    </a:ext>
                  </a:extLst>
                </a:gridCol>
              </a:tblGrid>
              <a:tr h="1136052">
                <a:tc>
                  <a:txBody>
                    <a:bodyPr/>
                    <a:lstStyle/>
                    <a:p>
                      <a:r>
                        <a:rPr lang="en-US" dirty="0"/>
                        <a:t>Length(set5_url dataset)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Burstsort_gpu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Burstsort_cpu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11424"/>
                  </a:ext>
                </a:extLst>
              </a:tr>
              <a:tr h="1136052">
                <a:tc>
                  <a:txBody>
                    <a:bodyPr/>
                    <a:lstStyle/>
                    <a:p>
                      <a:r>
                        <a:rPr lang="en-US" dirty="0"/>
                        <a:t>3000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0.0186567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482878"/>
                  </a:ext>
                </a:extLst>
              </a:tr>
              <a:tr h="1136052">
                <a:tc>
                  <a:txBody>
                    <a:bodyPr/>
                    <a:lstStyle/>
                    <a:p>
                      <a:r>
                        <a:rPr lang="en-US" dirty="0"/>
                        <a:t>6000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0.048601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95408"/>
                  </a:ext>
                </a:extLst>
              </a:tr>
              <a:tr h="1136052">
                <a:tc>
                  <a:txBody>
                    <a:bodyPr/>
                    <a:lstStyle/>
                    <a:p>
                      <a:r>
                        <a:rPr lang="en-US" dirty="0"/>
                        <a:t>9000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0.061102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90953"/>
                  </a:ext>
                </a:extLst>
              </a:tr>
              <a:tr h="1136052">
                <a:tc>
                  <a:txBody>
                    <a:bodyPr/>
                    <a:lstStyle/>
                    <a:p>
                      <a:r>
                        <a:rPr lang="en-US" dirty="0"/>
                        <a:t>15000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0.0834354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57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C09B-FDB5-4B29-9CCB-1573B12A6728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11560629" cy="4914900"/>
          </a:xfrm>
          <a:prstGeom prst="rect">
            <a:avLst/>
          </a:prstGeom>
        </p:spPr>
        <p:txBody>
          <a:bodyPr wrap="square"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523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Codes Explored</vt:lpstr>
      <vt:lpstr>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Rupak Roy</dc:creator>
  <cp:lastModifiedBy>Rupak Roy</cp:lastModifiedBy>
  <cp:revision>1</cp:revision>
  <dcterms:created xsi:type="dcterms:W3CDTF">2019-02-07T04:04:26Z</dcterms:created>
  <dcterms:modified xsi:type="dcterms:W3CDTF">2019-02-07T04:04:34Z</dcterms:modified>
</cp:coreProperties>
</file>