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</p:sldMasterIdLst>
  <p:notesMasterIdLst>
    <p:notesMasterId r:id="rId30"/>
  </p:notesMasterIdLst>
  <p:handoutMasterIdLst>
    <p:handoutMasterId r:id="rId31"/>
  </p:handoutMasterIdLst>
  <p:sldIdLst>
    <p:sldId id="451" r:id="rId3"/>
    <p:sldId id="452" r:id="rId4"/>
    <p:sldId id="529" r:id="rId5"/>
    <p:sldId id="506" r:id="rId6"/>
    <p:sldId id="516" r:id="rId7"/>
    <p:sldId id="530" r:id="rId8"/>
    <p:sldId id="517" r:id="rId9"/>
    <p:sldId id="531" r:id="rId10"/>
    <p:sldId id="520" r:id="rId11"/>
    <p:sldId id="518" r:id="rId12"/>
    <p:sldId id="519" r:id="rId13"/>
    <p:sldId id="532" r:id="rId14"/>
    <p:sldId id="528" r:id="rId15"/>
    <p:sldId id="521" r:id="rId16"/>
    <p:sldId id="538" r:id="rId17"/>
    <p:sldId id="533" r:id="rId18"/>
    <p:sldId id="526" r:id="rId19"/>
    <p:sldId id="522" r:id="rId20"/>
    <p:sldId id="527" r:id="rId21"/>
    <p:sldId id="534" r:id="rId22"/>
    <p:sldId id="535" r:id="rId23"/>
    <p:sldId id="536" r:id="rId24"/>
    <p:sldId id="523" r:id="rId25"/>
    <p:sldId id="537" r:id="rId26"/>
    <p:sldId id="524" r:id="rId27"/>
    <p:sldId id="485" r:id="rId28"/>
    <p:sldId id="486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ak Roy" initials="RR" lastIdx="1" clrIdx="0">
    <p:extLst>
      <p:ext uri="{19B8F6BF-5375-455C-9EA6-DF929625EA0E}">
        <p15:presenceInfo xmlns:p15="http://schemas.microsoft.com/office/powerpoint/2012/main" userId="3833c9bf083898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 autoAdjust="0"/>
    <p:restoredTop sz="82203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498" y="72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5B467-C6ED-4869-B1B7-86A1F5C1BF17}" type="datetime1">
              <a:rPr lang="en-US" sz="900" smtClean="0"/>
              <a:t>12/3/2019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57250-F799-496C-81CD-30F852062C39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7E556C6-DC20-425E-A972-62F1D1439A81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4334D9-23CE-4638-B44B-78C7296C0EC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7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E57250-F799-496C-81CD-30F852062C39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7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E57250-F799-496C-81CD-30F852062C39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79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4334D9-23CE-4638-B44B-78C7296C0EC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8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of now we are considering all the inter cluster edges. For the next step we would like use a heuristic to reduce inter-cluster edges to make the computation faster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E57250-F799-496C-81CD-30F852062C39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23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4334D9-23CE-4638-B44B-78C7296C0EC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23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898D6F9-576F-4CD8-A036-D2E7D7533BC2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74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774E333-EBC3-457A-8776-300E66FF4F8B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4334D9-23CE-4638-B44B-78C7296C0EC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4334D9-23CE-4638-B44B-78C7296C0EC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 problems associated with these graph representations are</a:t>
            </a:r>
          </a:p>
          <a:p>
            <a:r>
              <a:rPr lang="en-US" dirty="0"/>
              <a:t>Some of the nodes connected to multiple nodes. Some of them have no </a:t>
            </a:r>
            <a:r>
              <a:rPr lang="en-US" dirty="0" err="1"/>
              <a:t>eges</a:t>
            </a:r>
            <a:r>
              <a:rPr lang="en-US" dirty="0"/>
              <a:t>, no certain pattern can be found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DE57250-F799-496C-81CD-30F852062C39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challenges that we faced to approach the graph related problems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DE57250-F799-496C-81CD-30F852062C39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4334D9-23CE-4638-B44B-78C7296C0EC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that we find most similar is the idea proposed by Bogle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Dhillon et. al.~\cite{</a:t>
            </a:r>
            <a:r>
              <a:rPr lang="en-US" dirty="0" err="1"/>
              <a:t>kernel_kmeans</a:t>
            </a:r>
            <a:r>
              <a:rPr lang="en-US" dirty="0"/>
              <a:t>} shows semi-supervised learning can improve the graph clustering results and states an objective function for weighted kernel k-means by using Hidden Markov Random Fields, certain class of constraint penalty function and squared Euclidean Distance. </a:t>
            </a:r>
            <a:r>
              <a:rPr lang="en-US" dirty="0" err="1"/>
              <a:t>Kulis</a:t>
            </a:r>
            <a:r>
              <a:rPr lang="en-US" dirty="0"/>
              <a:t> et. al.~\cite{</a:t>
            </a:r>
            <a:r>
              <a:rPr lang="en-US" dirty="0" err="1"/>
              <a:t>semi_supervised_graph_clustering</a:t>
            </a:r>
            <a:r>
              <a:rPr lang="en-US" dirty="0"/>
              <a:t>} proposes SS-KERNELKMEANS to optimize a semi-supervised clustering objective for graph-base inputs by proposing a more generalized formulation and also exhibits an equivalence between the kernel k-means objective function and a special case of the HMRF-based semi-supervised clustering objective.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E57250-F799-496C-81CD-30F852062C39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4334D9-23CE-4638-B44B-78C7296C0EC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85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4334D9-23CE-4638-B44B-78C7296C0EC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84621" y="1882366"/>
            <a:ext cx="8555865" cy="700088"/>
          </a:xfrm>
        </p:spPr>
        <p:txBody>
          <a:bodyPr anchor="ctr" anchorCtr="0">
            <a:normAutofit/>
          </a:bodyPr>
          <a:lstStyle>
            <a:lvl1pPr marL="0" indent="0">
              <a:defRPr sz="28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85907" y="446685"/>
            <a:ext cx="8554579" cy="1337039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1" i="0">
                <a:solidFill>
                  <a:schemeClr val="accent4"/>
                </a:solidFill>
                <a:latin typeface="+mj-lt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7362206" y="4496907"/>
            <a:ext cx="147828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400" b="1" i="0">
                <a:solidFill>
                  <a:schemeClr val="tx1"/>
                </a:solidFill>
              </a:defRPr>
            </a:lvl1pPr>
          </a:lstStyle>
          <a:p>
            <a:fld id="{EEE00661-BFAA-42E3-B54A-FE8140B69046}" type="datetime1">
              <a:rPr lang="en-US" smtClean="0"/>
              <a:t>12/3/2019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1" y="3548825"/>
            <a:ext cx="1210129" cy="1210129"/>
          </a:xfrm>
          <a:prstGeom prst="rect">
            <a:avLst/>
          </a:prstGeom>
        </p:spPr>
      </p:pic>
      <p:sp>
        <p:nvSpPr>
          <p:cNvPr id="2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84621" y="4776604"/>
            <a:ext cx="85558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pPr algn="ctr"/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360342" y="1727270"/>
            <a:ext cx="8457072" cy="1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02" y="3412759"/>
            <a:ext cx="1439087" cy="14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fld id="{D174BAF6-F8F2-EF4F-936C-8DF63288C8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" y="4538936"/>
            <a:ext cx="511512" cy="511512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179374" y="4776604"/>
            <a:ext cx="14135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40" y="4530455"/>
            <a:ext cx="504847" cy="5199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" y="4538936"/>
            <a:ext cx="511512" cy="511512"/>
          </a:xfrm>
          <a:prstGeom prst="rect">
            <a:avLst/>
          </a:prstGeom>
        </p:spPr>
      </p:pic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179374" y="4776604"/>
            <a:ext cx="14135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40" y="4530455"/>
            <a:ext cx="504847" cy="5199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9D3B-BB3D-4440-B2EF-595589B5B216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48th International Conference on Parallel Processing (ICPP 2019), Kyoto, Japan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297A-DCA1-4090-805B-EF569875AF2F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48th International Conference on Parallel Processing (ICPP 2019), Kyoto, Japan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DFDB-6B83-472B-9CB8-01E33F666D51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48th International Conference on Parallel Processing (ICPP 2019), Kyoto, Japan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696C-8AB4-47DB-828B-4E08EB7EFEAF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48th International Conference on Parallel Processing (ICPP 2019), Kyoto, Japan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0741-E12D-42BE-8720-7ED432A99E89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48th International Conference on Parallel Processing (ICPP 2019), Kyoto, Japan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73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2045-B092-4824-9E7D-AE135B0F8608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48th International Conference on Parallel Processing (ICPP 2019), Kyoto, Japan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4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AA13-727B-4599-8E43-DA9B3EE70E93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48th International Conference on Parallel Processing (ICPP 2019), Kyoto, Japan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48EE-4C0E-4BEF-9121-B6B1E73D325C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48th International Conference on Parallel Processing (ICPP 2019), Kyoto, Japan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4"/>
                </a:solidFill>
              </a:defRPr>
            </a:lvl1pPr>
          </a:lstStyle>
          <a:p>
            <a:fld id="{D174BAF6-F8F2-EF4F-936C-8DF63288C8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" y="4538936"/>
            <a:ext cx="511512" cy="511512"/>
          </a:xfrm>
          <a:prstGeom prst="rect">
            <a:avLst/>
          </a:prstGeom>
        </p:spPr>
      </p:pic>
      <p:sp>
        <p:nvSpPr>
          <p:cNvPr id="2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179374" y="4776604"/>
            <a:ext cx="14135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40" y="4530455"/>
            <a:ext cx="504847" cy="5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1D95-8C56-46E3-B1CA-324FD40BF9DE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48th International Conference on Parallel Processing (ICPP 2019), Kyoto, Japan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66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5C4-4C64-4748-AD0E-1E36F4746514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48th International Conference on Parallel Processing (ICPP 2019), Kyoto, Japan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1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35B-078D-498C-9E9A-2DE0B3D241A2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48th International Conference on Parallel Processing (ICPP 2019), Kyoto, Japan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179374" y="4776604"/>
            <a:ext cx="14135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4"/>
                </a:solidFill>
              </a:defRPr>
            </a:lvl1pPr>
          </a:lstStyle>
          <a:p>
            <a:fld id="{D174BAF6-F8F2-EF4F-936C-8DF63288C8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" y="4538936"/>
            <a:ext cx="511512" cy="511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40" y="4530455"/>
            <a:ext cx="504847" cy="5199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fld id="{D174BAF6-F8F2-EF4F-936C-8DF63288C8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" y="4538936"/>
            <a:ext cx="511512" cy="511512"/>
          </a:xfrm>
          <a:prstGeom prst="rect">
            <a:avLst/>
          </a:prstGeom>
        </p:spPr>
      </p:pic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179374" y="4776604"/>
            <a:ext cx="14135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40" y="4530455"/>
            <a:ext cx="504847" cy="5199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fld id="{D174BAF6-F8F2-EF4F-936C-8DF63288C8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" y="4538936"/>
            <a:ext cx="511512" cy="511512"/>
          </a:xfrm>
          <a:prstGeom prst="rect">
            <a:avLst/>
          </a:prstGeom>
        </p:spPr>
      </p:pic>
      <p:sp>
        <p:nvSpPr>
          <p:cNvPr id="1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7179374" y="4776604"/>
            <a:ext cx="14135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40" y="4530455"/>
            <a:ext cx="504847" cy="5199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fld id="{D174BAF6-F8F2-EF4F-936C-8DF63288C8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" y="4538936"/>
            <a:ext cx="511512" cy="511512"/>
          </a:xfrm>
          <a:prstGeom prst="rect">
            <a:avLst/>
          </a:prstGeom>
        </p:spPr>
      </p:pic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179374" y="4776604"/>
            <a:ext cx="14135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40" y="4530455"/>
            <a:ext cx="504847" cy="5199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fld id="{D174BAF6-F8F2-EF4F-936C-8DF63288C8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" y="4538936"/>
            <a:ext cx="511512" cy="511512"/>
          </a:xfrm>
          <a:prstGeom prst="rect">
            <a:avLst/>
          </a:prstGeom>
        </p:spPr>
      </p:pic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179374" y="4776604"/>
            <a:ext cx="14135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40" y="4530455"/>
            <a:ext cx="504847" cy="5199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fld id="{D174BAF6-F8F2-EF4F-936C-8DF63288C8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" y="4538936"/>
            <a:ext cx="511512" cy="511512"/>
          </a:xfrm>
          <a:prstGeom prst="rect">
            <a:avLst/>
          </a:prstGeom>
        </p:spPr>
      </p:pic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179374" y="4776604"/>
            <a:ext cx="14135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40" y="4530455"/>
            <a:ext cx="504847" cy="5199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fld id="{D174BAF6-F8F2-EF4F-936C-8DF63288C8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" y="4538936"/>
            <a:ext cx="511512" cy="511512"/>
          </a:xfrm>
          <a:prstGeom prst="rect">
            <a:avLst/>
          </a:prstGeom>
        </p:spPr>
      </p:pic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179374" y="4776604"/>
            <a:ext cx="14135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40" y="4530455"/>
            <a:ext cx="504847" cy="51999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4"/>
                </a:solidFill>
              </a:defRPr>
            </a:lvl1pPr>
          </a:lstStyle>
          <a:p>
            <a:fld id="{D174BAF6-F8F2-EF4F-936C-8DF63288C8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7179374" y="4776604"/>
            <a:ext cx="14135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8000"/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1" i="0" u="none" kern="1200" cap="none">
          <a:solidFill>
            <a:schemeClr val="accent4"/>
          </a:solidFill>
          <a:latin typeface="+mj-lt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7191-C030-4D77-AA57-165C94358B00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48th International Conference on Parallel Processing (ICPP 2019), Kyoto, Japan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81BB-AA3C-49B1-806E-F10E2F1E8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7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21" y="1882365"/>
            <a:ext cx="8555865" cy="1498819"/>
          </a:xfrm>
        </p:spPr>
        <p:txBody>
          <a:bodyPr>
            <a:normAutofit/>
          </a:bodyPr>
          <a:lstStyle/>
          <a:p>
            <a:pPr lvl="0" defTabSz="914400">
              <a:spcBef>
                <a:spcPts val="0"/>
              </a:spcBef>
              <a:defRPr/>
            </a:pPr>
            <a:r>
              <a:rPr lang="en-US" kern="0" dirty="0" err="1">
                <a:ea typeface="ＭＳ Ｐゴシック" pitchFamily="34" charset="-128"/>
              </a:rPr>
              <a:t>Subhadeep</a:t>
            </a:r>
            <a:r>
              <a:rPr lang="en-US" kern="0" dirty="0">
                <a:ea typeface="ＭＳ Ｐゴシック" pitchFamily="34" charset="-128"/>
              </a:rPr>
              <a:t> Bhattacharya, Fahim Chowdhury, Rupak Roy</a:t>
            </a:r>
            <a:br>
              <a:rPr lang="en-US" sz="2000" kern="0" dirty="0"/>
            </a:br>
            <a:br>
              <a:rPr lang="en-US" sz="1800" kern="0" dirty="0">
                <a:ea typeface="ＭＳ Ｐゴシック" pitchFamily="34" charset="-128"/>
              </a:rPr>
            </a:br>
            <a:br>
              <a:rPr lang="en-US" sz="1800" kern="0" dirty="0">
                <a:ea typeface="ＭＳ Ｐゴシック" pitchFamily="34" charset="-128"/>
              </a:rPr>
            </a:b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Towards Clustering Graph Representation of Geographic Dataset for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84886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9C0C-D93E-4F69-B4E2-DD7F56F7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26C61-196D-4EFA-8EB6-547085FD7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66F52E-FC13-406F-A75A-53978A094A8E}"/>
              </a:ext>
            </a:extLst>
          </p:cNvPr>
          <p:cNvSpPr/>
          <p:nvPr/>
        </p:nvSpPr>
        <p:spPr>
          <a:xfrm>
            <a:off x="3422422" y="209982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07BE3D-9F4F-4D08-953A-27F507181D55}"/>
              </a:ext>
            </a:extLst>
          </p:cNvPr>
          <p:cNvSpPr/>
          <p:nvPr/>
        </p:nvSpPr>
        <p:spPr>
          <a:xfrm>
            <a:off x="3517568" y="22369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3467F2-6E86-46E6-A4DF-20B1AD6D0451}"/>
              </a:ext>
            </a:extLst>
          </p:cNvPr>
          <p:cNvSpPr/>
          <p:nvPr/>
        </p:nvSpPr>
        <p:spPr>
          <a:xfrm>
            <a:off x="3245720" y="23477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672732-58A4-4F96-9AF3-2B5885BC2753}"/>
              </a:ext>
            </a:extLst>
          </p:cNvPr>
          <p:cNvSpPr/>
          <p:nvPr/>
        </p:nvSpPr>
        <p:spPr>
          <a:xfrm>
            <a:off x="3079422" y="23477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105830-9FCF-48B1-A12B-F3C178D69371}"/>
              </a:ext>
            </a:extLst>
          </p:cNvPr>
          <p:cNvSpPr/>
          <p:nvPr/>
        </p:nvSpPr>
        <p:spPr>
          <a:xfrm>
            <a:off x="3249428" y="216881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7422EA-E49E-467D-88CE-D652DF1D9C4E}"/>
              </a:ext>
            </a:extLst>
          </p:cNvPr>
          <p:cNvSpPr/>
          <p:nvPr/>
        </p:nvSpPr>
        <p:spPr>
          <a:xfrm>
            <a:off x="2899730" y="1757332"/>
            <a:ext cx="879596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99B2D9-33B7-45B4-A6DC-4DD5879ECF69}"/>
              </a:ext>
            </a:extLst>
          </p:cNvPr>
          <p:cNvSpPr/>
          <p:nvPr/>
        </p:nvSpPr>
        <p:spPr>
          <a:xfrm>
            <a:off x="4563774" y="1972548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4162AD-97A8-499A-9206-180F513067E0}"/>
              </a:ext>
            </a:extLst>
          </p:cNvPr>
          <p:cNvSpPr/>
          <p:nvPr/>
        </p:nvSpPr>
        <p:spPr>
          <a:xfrm>
            <a:off x="4419201" y="214554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0AF94E-BC55-497E-A466-A6704C5CD42A}"/>
              </a:ext>
            </a:extLst>
          </p:cNvPr>
          <p:cNvSpPr/>
          <p:nvPr/>
        </p:nvSpPr>
        <p:spPr>
          <a:xfrm>
            <a:off x="4168358" y="2018267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96CF9B-8578-4076-855F-CC6E3818AF9A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3268580" y="2214532"/>
            <a:ext cx="3708" cy="133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C89801-4639-4A8A-881F-84B2306CF9E0}"/>
              </a:ext>
            </a:extLst>
          </p:cNvPr>
          <p:cNvCxnSpPr>
            <a:cxnSpLocks/>
          </p:cNvCxnSpPr>
          <p:nvPr/>
        </p:nvCxnSpPr>
        <p:spPr>
          <a:xfrm flipV="1">
            <a:off x="3285056" y="2129789"/>
            <a:ext cx="130878" cy="59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F4611-0CB6-45BC-9624-CA57D9EDDF94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461446" y="2138847"/>
            <a:ext cx="62817" cy="1048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A0B823-1431-4A4E-BDC5-76312E67C522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>
            <a:off x="3125141" y="2370640"/>
            <a:ext cx="1205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28A825-2D8F-425D-98DB-8649492C78E1}"/>
              </a:ext>
            </a:extLst>
          </p:cNvPr>
          <p:cNvCxnSpPr>
            <a:cxnSpLocks/>
            <a:stCxn id="12" idx="6"/>
            <a:endCxn id="20" idx="3"/>
          </p:cNvCxnSpPr>
          <p:nvPr/>
        </p:nvCxnSpPr>
        <p:spPr>
          <a:xfrm flipV="1">
            <a:off x="3563287" y="2057291"/>
            <a:ext cx="611766" cy="20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9F8C54-B2C1-44EE-BB9A-B8A08B001817}"/>
              </a:ext>
            </a:extLst>
          </p:cNvPr>
          <p:cNvCxnSpPr>
            <a:stCxn id="19" idx="7"/>
            <a:endCxn id="18" idx="3"/>
          </p:cNvCxnSpPr>
          <p:nvPr/>
        </p:nvCxnSpPr>
        <p:spPr>
          <a:xfrm flipV="1">
            <a:off x="4458225" y="2011572"/>
            <a:ext cx="112244" cy="140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238E77-BBC2-4960-A168-078E7CCB028A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207382" y="2057291"/>
            <a:ext cx="218514" cy="94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DE2D843-3AB8-4FA7-B268-AE11A4458C0B}"/>
              </a:ext>
            </a:extLst>
          </p:cNvPr>
          <p:cNvSpPr/>
          <p:nvPr/>
        </p:nvSpPr>
        <p:spPr>
          <a:xfrm>
            <a:off x="3975131" y="1757332"/>
            <a:ext cx="919138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5F0B41-1DB1-4947-8EE5-B093C94215A0}"/>
              </a:ext>
            </a:extLst>
          </p:cNvPr>
          <p:cNvSpPr/>
          <p:nvPr/>
        </p:nvSpPr>
        <p:spPr>
          <a:xfrm>
            <a:off x="4756872" y="221453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F829EF-E862-4941-BC94-C02ECD300E80}"/>
              </a:ext>
            </a:extLst>
          </p:cNvPr>
          <p:cNvCxnSpPr>
            <a:stCxn id="18" idx="5"/>
            <a:endCxn id="45" idx="1"/>
          </p:cNvCxnSpPr>
          <p:nvPr/>
        </p:nvCxnSpPr>
        <p:spPr>
          <a:xfrm>
            <a:off x="4602798" y="2011572"/>
            <a:ext cx="160769" cy="209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9EDEE90-424B-4983-9EB9-3F3A8736049C}"/>
              </a:ext>
            </a:extLst>
          </p:cNvPr>
          <p:cNvSpPr/>
          <p:nvPr/>
        </p:nvSpPr>
        <p:spPr>
          <a:xfrm>
            <a:off x="3592611" y="2382648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236973-50A8-4BC0-AD22-F69BF18F8D8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46892" y="2276004"/>
            <a:ext cx="52414" cy="113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56733D5-A20B-4A01-BFD4-05BA120BE90A}"/>
              </a:ext>
            </a:extLst>
          </p:cNvPr>
          <p:cNvSpPr/>
          <p:nvPr/>
        </p:nvSpPr>
        <p:spPr>
          <a:xfrm>
            <a:off x="4085219" y="223028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8C45CC-F877-4924-BC25-D08571E03D66}"/>
              </a:ext>
            </a:extLst>
          </p:cNvPr>
          <p:cNvCxnSpPr>
            <a:cxnSpLocks/>
            <a:stCxn id="49" idx="7"/>
            <a:endCxn id="53" idx="2"/>
          </p:cNvCxnSpPr>
          <p:nvPr/>
        </p:nvCxnSpPr>
        <p:spPr>
          <a:xfrm flipV="1">
            <a:off x="3631635" y="2253145"/>
            <a:ext cx="453584" cy="136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029FF8-4D57-4C1C-BBD6-A8D123D5CE1A}"/>
              </a:ext>
            </a:extLst>
          </p:cNvPr>
          <p:cNvCxnSpPr>
            <a:stCxn id="53" idx="7"/>
            <a:endCxn id="19" idx="3"/>
          </p:cNvCxnSpPr>
          <p:nvPr/>
        </p:nvCxnSpPr>
        <p:spPr>
          <a:xfrm flipV="1">
            <a:off x="4124243" y="2184566"/>
            <a:ext cx="301653" cy="52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8F3D45-2DD0-4285-B338-E87D381EA64D}"/>
              </a:ext>
            </a:extLst>
          </p:cNvPr>
          <p:cNvSpPr/>
          <p:nvPr/>
        </p:nvSpPr>
        <p:spPr>
          <a:xfrm>
            <a:off x="4637463" y="230206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D23873E-B330-4F05-ADDD-45DEE15EDEAB}"/>
              </a:ext>
            </a:extLst>
          </p:cNvPr>
          <p:cNvCxnSpPr>
            <a:cxnSpLocks/>
            <a:stCxn id="19" idx="6"/>
            <a:endCxn id="59" idx="1"/>
          </p:cNvCxnSpPr>
          <p:nvPr/>
        </p:nvCxnSpPr>
        <p:spPr>
          <a:xfrm>
            <a:off x="4464920" y="2168402"/>
            <a:ext cx="179238" cy="140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7C775D9-33F1-4305-A172-BE57CD0E7308}"/>
              </a:ext>
            </a:extLst>
          </p:cNvPr>
          <p:cNvSpPr/>
          <p:nvPr/>
        </p:nvSpPr>
        <p:spPr>
          <a:xfrm>
            <a:off x="5252837" y="219126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4B0C22-5BFA-462A-873D-3BD2855B2688}"/>
              </a:ext>
            </a:extLst>
          </p:cNvPr>
          <p:cNvSpPr/>
          <p:nvPr/>
        </p:nvSpPr>
        <p:spPr>
          <a:xfrm>
            <a:off x="5463853" y="2018267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AC26DF-83F0-4860-A855-F66173DA4CB3}"/>
              </a:ext>
            </a:extLst>
          </p:cNvPr>
          <p:cNvSpPr/>
          <p:nvPr/>
        </p:nvSpPr>
        <p:spPr>
          <a:xfrm>
            <a:off x="5331644" y="2018267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518A971-55D4-4791-ADF3-A7430D9F320C}"/>
              </a:ext>
            </a:extLst>
          </p:cNvPr>
          <p:cNvSpPr/>
          <p:nvPr/>
        </p:nvSpPr>
        <p:spPr>
          <a:xfrm>
            <a:off x="5509572" y="216881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1E337C2-644E-4696-91C7-BBBC1A0C5253}"/>
              </a:ext>
            </a:extLst>
          </p:cNvPr>
          <p:cNvSpPr/>
          <p:nvPr/>
        </p:nvSpPr>
        <p:spPr>
          <a:xfrm>
            <a:off x="5766307" y="219126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5FC5C0-5323-411E-824D-516A3FB73146}"/>
              </a:ext>
            </a:extLst>
          </p:cNvPr>
          <p:cNvCxnSpPr>
            <a:cxnSpLocks/>
            <a:stCxn id="45" idx="6"/>
            <a:endCxn id="63" idx="2"/>
          </p:cNvCxnSpPr>
          <p:nvPr/>
        </p:nvCxnSpPr>
        <p:spPr>
          <a:xfrm flipV="1">
            <a:off x="4802591" y="2214121"/>
            <a:ext cx="450246" cy="232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B972ED-0775-4A1D-9DA0-3AC25B62F1FB}"/>
              </a:ext>
            </a:extLst>
          </p:cNvPr>
          <p:cNvCxnSpPr>
            <a:stCxn id="59" idx="6"/>
            <a:endCxn id="45" idx="3"/>
          </p:cNvCxnSpPr>
          <p:nvPr/>
        </p:nvCxnSpPr>
        <p:spPr>
          <a:xfrm flipV="1">
            <a:off x="4683182" y="2253556"/>
            <a:ext cx="80385" cy="7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B9BA09-2D0B-4777-A9C2-0BA4FD6EEC54}"/>
              </a:ext>
            </a:extLst>
          </p:cNvPr>
          <p:cNvCxnSpPr>
            <a:cxnSpLocks/>
            <a:stCxn id="63" idx="0"/>
            <a:endCxn id="65" idx="3"/>
          </p:cNvCxnSpPr>
          <p:nvPr/>
        </p:nvCxnSpPr>
        <p:spPr>
          <a:xfrm flipV="1">
            <a:off x="5275697" y="2057291"/>
            <a:ext cx="62642" cy="133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A51893-18E3-4D05-A2F4-48BAFBA25A2F}"/>
              </a:ext>
            </a:extLst>
          </p:cNvPr>
          <p:cNvCxnSpPr>
            <a:stCxn id="63" idx="6"/>
            <a:endCxn id="66" idx="2"/>
          </p:cNvCxnSpPr>
          <p:nvPr/>
        </p:nvCxnSpPr>
        <p:spPr>
          <a:xfrm flipV="1">
            <a:off x="5298556" y="2191673"/>
            <a:ext cx="211016" cy="22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833048-92AB-42C8-9824-691CD327879E}"/>
              </a:ext>
            </a:extLst>
          </p:cNvPr>
          <p:cNvCxnSpPr>
            <a:stCxn id="66" idx="6"/>
            <a:endCxn id="67" idx="3"/>
          </p:cNvCxnSpPr>
          <p:nvPr/>
        </p:nvCxnSpPr>
        <p:spPr>
          <a:xfrm>
            <a:off x="5555291" y="2191673"/>
            <a:ext cx="217711" cy="38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37675B4-0B73-4809-B1F8-14B7263F1165}"/>
              </a:ext>
            </a:extLst>
          </p:cNvPr>
          <p:cNvCxnSpPr>
            <a:stCxn id="66" idx="0"/>
            <a:endCxn id="64" idx="5"/>
          </p:cNvCxnSpPr>
          <p:nvPr/>
        </p:nvCxnSpPr>
        <p:spPr>
          <a:xfrm flipH="1" flipV="1">
            <a:off x="5502877" y="2057291"/>
            <a:ext cx="29555" cy="1115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CDCBDCE-6291-4DCA-927F-AA4A352BA81A}"/>
              </a:ext>
            </a:extLst>
          </p:cNvPr>
          <p:cNvSpPr/>
          <p:nvPr/>
        </p:nvSpPr>
        <p:spPr>
          <a:xfrm>
            <a:off x="5014539" y="1780914"/>
            <a:ext cx="974507" cy="8908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3513DB-CE43-480A-841B-75630BA88C0F}"/>
              </a:ext>
            </a:extLst>
          </p:cNvPr>
          <p:cNvSpPr txBox="1"/>
          <p:nvPr/>
        </p:nvSpPr>
        <p:spPr>
          <a:xfrm>
            <a:off x="700216" y="1062681"/>
            <a:ext cx="7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Clustering graph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814CF2-6D0C-431F-B327-D6C76437E477}"/>
              </a:ext>
            </a:extLst>
          </p:cNvPr>
          <p:cNvSpPr txBox="1"/>
          <p:nvPr/>
        </p:nvSpPr>
        <p:spPr>
          <a:xfrm>
            <a:off x="774357" y="3103207"/>
            <a:ext cx="74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Gateway Detection</a:t>
            </a:r>
          </a:p>
          <a:p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6D006A6-C599-4C27-819B-74FB6C21B1C3}"/>
              </a:ext>
            </a:extLst>
          </p:cNvPr>
          <p:cNvSpPr/>
          <p:nvPr/>
        </p:nvSpPr>
        <p:spPr>
          <a:xfrm>
            <a:off x="3427131" y="39042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280ED98-ECA2-4781-AC76-1977E829169C}"/>
              </a:ext>
            </a:extLst>
          </p:cNvPr>
          <p:cNvSpPr/>
          <p:nvPr/>
        </p:nvSpPr>
        <p:spPr>
          <a:xfrm>
            <a:off x="3522277" y="4041422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9A0F555-DE44-4AA5-B2DA-EB01CA860513}"/>
              </a:ext>
            </a:extLst>
          </p:cNvPr>
          <p:cNvSpPr/>
          <p:nvPr/>
        </p:nvSpPr>
        <p:spPr>
          <a:xfrm>
            <a:off x="3250429" y="415222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D3B184D-0DA2-420D-B818-69EB89D2B123}"/>
              </a:ext>
            </a:extLst>
          </p:cNvPr>
          <p:cNvSpPr/>
          <p:nvPr/>
        </p:nvSpPr>
        <p:spPr>
          <a:xfrm>
            <a:off x="3084131" y="415222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D34A36C-AFD3-43C7-B346-4CF46D9BFFE2}"/>
              </a:ext>
            </a:extLst>
          </p:cNvPr>
          <p:cNvSpPr/>
          <p:nvPr/>
        </p:nvSpPr>
        <p:spPr>
          <a:xfrm>
            <a:off x="3254137" y="39732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B50CD0E-B81D-4121-B498-DE76A24022A7}"/>
              </a:ext>
            </a:extLst>
          </p:cNvPr>
          <p:cNvSpPr/>
          <p:nvPr/>
        </p:nvSpPr>
        <p:spPr>
          <a:xfrm>
            <a:off x="2904439" y="3561774"/>
            <a:ext cx="879596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DC9F24D-F7AC-4A2B-9B79-7A559F477FB7}"/>
              </a:ext>
            </a:extLst>
          </p:cNvPr>
          <p:cNvSpPr/>
          <p:nvPr/>
        </p:nvSpPr>
        <p:spPr>
          <a:xfrm>
            <a:off x="4568483" y="3776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CAC4F21-50BE-4565-B00F-E6CCB416D927}"/>
              </a:ext>
            </a:extLst>
          </p:cNvPr>
          <p:cNvSpPr/>
          <p:nvPr/>
        </p:nvSpPr>
        <p:spPr>
          <a:xfrm>
            <a:off x="4423910" y="3949984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BF59305-D8A7-45C3-8C14-2B474D6DBB0B}"/>
              </a:ext>
            </a:extLst>
          </p:cNvPr>
          <p:cNvSpPr/>
          <p:nvPr/>
        </p:nvSpPr>
        <p:spPr>
          <a:xfrm>
            <a:off x="4173067" y="3822709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96C8485-5488-4EC6-8EC4-E0491301882B}"/>
              </a:ext>
            </a:extLst>
          </p:cNvPr>
          <p:cNvCxnSpPr>
            <a:cxnSpLocks/>
            <a:stCxn id="122" idx="0"/>
            <a:endCxn id="124" idx="4"/>
          </p:cNvCxnSpPr>
          <p:nvPr/>
        </p:nvCxnSpPr>
        <p:spPr>
          <a:xfrm flipV="1">
            <a:off x="3273289" y="4018974"/>
            <a:ext cx="3708" cy="133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B22EC44-A7CC-448D-B081-4E7DED1EDA23}"/>
              </a:ext>
            </a:extLst>
          </p:cNvPr>
          <p:cNvCxnSpPr>
            <a:cxnSpLocks/>
          </p:cNvCxnSpPr>
          <p:nvPr/>
        </p:nvCxnSpPr>
        <p:spPr>
          <a:xfrm flipV="1">
            <a:off x="3289765" y="3934231"/>
            <a:ext cx="130878" cy="59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A3FE100-1023-4307-9C0D-85B0FA69F7AA}"/>
              </a:ext>
            </a:extLst>
          </p:cNvPr>
          <p:cNvCxnSpPr>
            <a:cxnSpLocks/>
            <a:stCxn id="120" idx="5"/>
            <a:endCxn id="121" idx="1"/>
          </p:cNvCxnSpPr>
          <p:nvPr/>
        </p:nvCxnSpPr>
        <p:spPr>
          <a:xfrm>
            <a:off x="3466155" y="3943289"/>
            <a:ext cx="62817" cy="1048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8E296A0-3F4D-4828-BF2A-9074CAEED086}"/>
              </a:ext>
            </a:extLst>
          </p:cNvPr>
          <p:cNvCxnSpPr>
            <a:stCxn id="123" idx="6"/>
            <a:endCxn id="122" idx="2"/>
          </p:cNvCxnSpPr>
          <p:nvPr/>
        </p:nvCxnSpPr>
        <p:spPr>
          <a:xfrm>
            <a:off x="3129850" y="4175082"/>
            <a:ext cx="1205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F45172D-1CD9-42FA-B6B4-E1169F934B2C}"/>
              </a:ext>
            </a:extLst>
          </p:cNvPr>
          <p:cNvCxnSpPr>
            <a:cxnSpLocks/>
            <a:stCxn id="121" idx="6"/>
            <a:endCxn id="128" idx="3"/>
          </p:cNvCxnSpPr>
          <p:nvPr/>
        </p:nvCxnSpPr>
        <p:spPr>
          <a:xfrm flipV="1">
            <a:off x="3567996" y="3861733"/>
            <a:ext cx="611766" cy="20254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50BC892-1BDF-452A-A893-6743A44558E4}"/>
              </a:ext>
            </a:extLst>
          </p:cNvPr>
          <p:cNvCxnSpPr>
            <a:stCxn id="127" idx="7"/>
            <a:endCxn id="126" idx="3"/>
          </p:cNvCxnSpPr>
          <p:nvPr/>
        </p:nvCxnSpPr>
        <p:spPr>
          <a:xfrm flipV="1">
            <a:off x="4462934" y="3816014"/>
            <a:ext cx="112244" cy="140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E5227D7-FACC-438D-A09B-4E823B53BCA7}"/>
              </a:ext>
            </a:extLst>
          </p:cNvPr>
          <p:cNvCxnSpPr>
            <a:cxnSpLocks/>
            <a:stCxn id="128" idx="5"/>
            <a:endCxn id="127" idx="1"/>
          </p:cNvCxnSpPr>
          <p:nvPr/>
        </p:nvCxnSpPr>
        <p:spPr>
          <a:xfrm>
            <a:off x="4212091" y="3861733"/>
            <a:ext cx="218514" cy="94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30CD0CF-B3D9-4E76-A3E1-5DA86ED4D622}"/>
              </a:ext>
            </a:extLst>
          </p:cNvPr>
          <p:cNvSpPr/>
          <p:nvPr/>
        </p:nvSpPr>
        <p:spPr>
          <a:xfrm>
            <a:off x="3979840" y="3561774"/>
            <a:ext cx="919138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9969B6-593A-4BB9-9B21-B75ECC192C02}"/>
              </a:ext>
            </a:extLst>
          </p:cNvPr>
          <p:cNvSpPr/>
          <p:nvPr/>
        </p:nvSpPr>
        <p:spPr>
          <a:xfrm>
            <a:off x="4761581" y="4018974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9154196-089C-449C-8363-55A39F5ADCDE}"/>
              </a:ext>
            </a:extLst>
          </p:cNvPr>
          <p:cNvCxnSpPr>
            <a:stCxn id="126" idx="5"/>
            <a:endCxn id="137" idx="1"/>
          </p:cNvCxnSpPr>
          <p:nvPr/>
        </p:nvCxnSpPr>
        <p:spPr>
          <a:xfrm>
            <a:off x="4607507" y="3816014"/>
            <a:ext cx="160769" cy="209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F372F6FA-08BA-4788-971C-4781FFC3A312}"/>
              </a:ext>
            </a:extLst>
          </p:cNvPr>
          <p:cNvSpPr/>
          <p:nvPr/>
        </p:nvSpPr>
        <p:spPr>
          <a:xfrm>
            <a:off x="3597320" y="4187090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46FD723-6757-4925-8789-E7F2177BC5A9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3551601" y="4080446"/>
            <a:ext cx="52414" cy="113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C2A7E4A-1CA6-4FF2-91B2-4ADA2DD1A64D}"/>
              </a:ext>
            </a:extLst>
          </p:cNvPr>
          <p:cNvSpPr/>
          <p:nvPr/>
        </p:nvSpPr>
        <p:spPr>
          <a:xfrm>
            <a:off x="4089928" y="4034727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D6F83EF-21FB-4B61-A1D9-C9EEFFAE462E}"/>
              </a:ext>
            </a:extLst>
          </p:cNvPr>
          <p:cNvCxnSpPr>
            <a:cxnSpLocks/>
            <a:stCxn id="139" idx="7"/>
            <a:endCxn id="141" idx="2"/>
          </p:cNvCxnSpPr>
          <p:nvPr/>
        </p:nvCxnSpPr>
        <p:spPr>
          <a:xfrm flipV="1">
            <a:off x="3636344" y="4057587"/>
            <a:ext cx="453584" cy="13619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001D11F-A8B6-44FA-8EDD-0C7A981B63C4}"/>
              </a:ext>
            </a:extLst>
          </p:cNvPr>
          <p:cNvCxnSpPr>
            <a:stCxn id="141" idx="7"/>
            <a:endCxn id="127" idx="3"/>
          </p:cNvCxnSpPr>
          <p:nvPr/>
        </p:nvCxnSpPr>
        <p:spPr>
          <a:xfrm flipV="1">
            <a:off x="4128952" y="3989008"/>
            <a:ext cx="301653" cy="52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B6F7F65D-2BEB-4CAF-B40E-DE52E9F8EB26}"/>
              </a:ext>
            </a:extLst>
          </p:cNvPr>
          <p:cNvSpPr/>
          <p:nvPr/>
        </p:nvSpPr>
        <p:spPr>
          <a:xfrm>
            <a:off x="4642172" y="410650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C26D6DB-2763-4B99-9A58-81F8FC6E08DE}"/>
              </a:ext>
            </a:extLst>
          </p:cNvPr>
          <p:cNvCxnSpPr>
            <a:cxnSpLocks/>
            <a:stCxn id="127" idx="6"/>
            <a:endCxn id="144" idx="1"/>
          </p:cNvCxnSpPr>
          <p:nvPr/>
        </p:nvCxnSpPr>
        <p:spPr>
          <a:xfrm>
            <a:off x="4469629" y="3972844"/>
            <a:ext cx="179238" cy="140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44D3D44D-DCED-481B-9522-FE44B746310C}"/>
              </a:ext>
            </a:extLst>
          </p:cNvPr>
          <p:cNvSpPr/>
          <p:nvPr/>
        </p:nvSpPr>
        <p:spPr>
          <a:xfrm>
            <a:off x="5257546" y="3995703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4A1D607-C2BD-40EC-A163-03F689DE1DB0}"/>
              </a:ext>
            </a:extLst>
          </p:cNvPr>
          <p:cNvSpPr/>
          <p:nvPr/>
        </p:nvSpPr>
        <p:spPr>
          <a:xfrm>
            <a:off x="5468562" y="3822709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E97076E-9FC3-4EB1-B687-7AB85410FE2D}"/>
              </a:ext>
            </a:extLst>
          </p:cNvPr>
          <p:cNvSpPr/>
          <p:nvPr/>
        </p:nvSpPr>
        <p:spPr>
          <a:xfrm>
            <a:off x="5336353" y="3822709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06B4970-C515-4DF4-BBB9-2A4A8FCCB6B5}"/>
              </a:ext>
            </a:extLst>
          </p:cNvPr>
          <p:cNvSpPr/>
          <p:nvPr/>
        </p:nvSpPr>
        <p:spPr>
          <a:xfrm>
            <a:off x="5514281" y="39732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CB6781-DE86-4A94-87E2-40AC4AC9AF52}"/>
              </a:ext>
            </a:extLst>
          </p:cNvPr>
          <p:cNvSpPr/>
          <p:nvPr/>
        </p:nvSpPr>
        <p:spPr>
          <a:xfrm>
            <a:off x="5771016" y="3995703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0601825-2F8B-433E-870C-8E0082158D01}"/>
              </a:ext>
            </a:extLst>
          </p:cNvPr>
          <p:cNvCxnSpPr>
            <a:cxnSpLocks/>
            <a:stCxn id="137" idx="6"/>
            <a:endCxn id="146" idx="2"/>
          </p:cNvCxnSpPr>
          <p:nvPr/>
        </p:nvCxnSpPr>
        <p:spPr>
          <a:xfrm flipV="1">
            <a:off x="4807300" y="4018563"/>
            <a:ext cx="450246" cy="232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940CFD9-A9B9-4B8C-8935-6AE240B985A3}"/>
              </a:ext>
            </a:extLst>
          </p:cNvPr>
          <p:cNvCxnSpPr>
            <a:stCxn id="144" idx="6"/>
            <a:endCxn id="137" idx="3"/>
          </p:cNvCxnSpPr>
          <p:nvPr/>
        </p:nvCxnSpPr>
        <p:spPr>
          <a:xfrm flipV="1">
            <a:off x="4687891" y="4057998"/>
            <a:ext cx="80385" cy="7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50355D3-B583-45C6-8DBD-3E44C5912D5E}"/>
              </a:ext>
            </a:extLst>
          </p:cNvPr>
          <p:cNvCxnSpPr>
            <a:cxnSpLocks/>
            <a:stCxn id="146" idx="0"/>
            <a:endCxn id="148" idx="3"/>
          </p:cNvCxnSpPr>
          <p:nvPr/>
        </p:nvCxnSpPr>
        <p:spPr>
          <a:xfrm flipV="1">
            <a:off x="5280406" y="3861733"/>
            <a:ext cx="62642" cy="133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923F76-CED7-4059-9EDB-0003EA5780EB}"/>
              </a:ext>
            </a:extLst>
          </p:cNvPr>
          <p:cNvCxnSpPr>
            <a:stCxn id="146" idx="6"/>
            <a:endCxn id="149" idx="2"/>
          </p:cNvCxnSpPr>
          <p:nvPr/>
        </p:nvCxnSpPr>
        <p:spPr>
          <a:xfrm flipV="1">
            <a:off x="5303265" y="3996115"/>
            <a:ext cx="211016" cy="22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32CB7BC-8667-4F73-91E8-1D54AEF7B815}"/>
              </a:ext>
            </a:extLst>
          </p:cNvPr>
          <p:cNvCxnSpPr>
            <a:stCxn id="149" idx="6"/>
            <a:endCxn id="150" idx="3"/>
          </p:cNvCxnSpPr>
          <p:nvPr/>
        </p:nvCxnSpPr>
        <p:spPr>
          <a:xfrm>
            <a:off x="5560000" y="3996115"/>
            <a:ext cx="217711" cy="38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ACF70F0-BF2D-492E-B58A-C580A778075E}"/>
              </a:ext>
            </a:extLst>
          </p:cNvPr>
          <p:cNvCxnSpPr>
            <a:stCxn id="149" idx="0"/>
            <a:endCxn id="147" idx="5"/>
          </p:cNvCxnSpPr>
          <p:nvPr/>
        </p:nvCxnSpPr>
        <p:spPr>
          <a:xfrm flipH="1" flipV="1">
            <a:off x="5507586" y="3861733"/>
            <a:ext cx="29555" cy="1115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9774515F-C456-44F1-849B-25F8FA4EEF82}"/>
              </a:ext>
            </a:extLst>
          </p:cNvPr>
          <p:cNvSpPr/>
          <p:nvPr/>
        </p:nvSpPr>
        <p:spPr>
          <a:xfrm>
            <a:off x="5019248" y="3585356"/>
            <a:ext cx="974507" cy="8908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CDA659F-959D-4B90-87CB-A1E714C8165F}"/>
              </a:ext>
            </a:extLst>
          </p:cNvPr>
          <p:cNvSpPr txBox="1"/>
          <p:nvPr/>
        </p:nvSpPr>
        <p:spPr>
          <a:xfrm>
            <a:off x="6996330" y="3444222"/>
            <a:ext cx="139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Gateway node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9784364-B049-4EA0-AEAE-AF209254F74E}"/>
              </a:ext>
            </a:extLst>
          </p:cNvPr>
          <p:cNvSpPr/>
          <p:nvPr/>
        </p:nvSpPr>
        <p:spPr>
          <a:xfrm flipH="1">
            <a:off x="6792146" y="3561291"/>
            <a:ext cx="108193" cy="10441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C230A43-EC26-4078-8E53-54904848EEF7}"/>
              </a:ext>
            </a:extLst>
          </p:cNvPr>
          <p:cNvSpPr txBox="1"/>
          <p:nvPr/>
        </p:nvSpPr>
        <p:spPr>
          <a:xfrm>
            <a:off x="2906025" y="2097730"/>
            <a:ext cx="29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CDFF64C-40AA-4793-8667-8C1057999A85}"/>
              </a:ext>
            </a:extLst>
          </p:cNvPr>
          <p:cNvSpPr txBox="1"/>
          <p:nvPr/>
        </p:nvSpPr>
        <p:spPr>
          <a:xfrm>
            <a:off x="5720255" y="1959163"/>
            <a:ext cx="29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D697E0F-7297-4003-9CAD-3A415A8FABC3}"/>
              </a:ext>
            </a:extLst>
          </p:cNvPr>
          <p:cNvSpPr txBox="1"/>
          <p:nvPr/>
        </p:nvSpPr>
        <p:spPr>
          <a:xfrm>
            <a:off x="2921352" y="3901749"/>
            <a:ext cx="29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7C0341A-7A60-4D90-86E9-478EF6FEA0D8}"/>
              </a:ext>
            </a:extLst>
          </p:cNvPr>
          <p:cNvSpPr txBox="1"/>
          <p:nvPr/>
        </p:nvSpPr>
        <p:spPr>
          <a:xfrm>
            <a:off x="5720255" y="3741592"/>
            <a:ext cx="29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F680B4B-0870-45DE-9C40-E5D97BD13FBF}"/>
              </a:ext>
            </a:extLst>
          </p:cNvPr>
          <p:cNvCxnSpPr>
            <a:cxnSpLocks/>
          </p:cNvCxnSpPr>
          <p:nvPr/>
        </p:nvCxnSpPr>
        <p:spPr>
          <a:xfrm>
            <a:off x="6473542" y="4240861"/>
            <a:ext cx="488927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6CDA826-8BA5-40AA-BDB2-FFF3D653CDED}"/>
              </a:ext>
            </a:extLst>
          </p:cNvPr>
          <p:cNvSpPr txBox="1"/>
          <p:nvPr/>
        </p:nvSpPr>
        <p:spPr>
          <a:xfrm>
            <a:off x="6997454" y="4044484"/>
            <a:ext cx="147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Gateway edge</a:t>
            </a:r>
          </a:p>
        </p:txBody>
      </p:sp>
    </p:spTree>
    <p:extLst>
      <p:ext uri="{BB962C8B-B14F-4D97-AF65-F5344CB8AC3E}">
        <p14:creationId xmlns:p14="http://schemas.microsoft.com/office/powerpoint/2010/main" val="86404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F415-97CF-4BAD-9B19-B20BC41D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B1A35-9677-4C2A-98D2-F86BBEA0D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47DB9-247A-412B-B934-555B1114BF69}"/>
              </a:ext>
            </a:extLst>
          </p:cNvPr>
          <p:cNvSpPr txBox="1"/>
          <p:nvPr/>
        </p:nvSpPr>
        <p:spPr>
          <a:xfrm>
            <a:off x="552450" y="1133475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Intra-cluster Shortest path detection</a:t>
            </a:r>
            <a:r>
              <a:rPr lang="en-US" dirty="0"/>
              <a:t>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FCD20A-BF5A-40C5-8548-EEC5C3E713B6}"/>
              </a:ext>
            </a:extLst>
          </p:cNvPr>
          <p:cNvSpPr/>
          <p:nvPr/>
        </p:nvSpPr>
        <p:spPr>
          <a:xfrm>
            <a:off x="3427131" y="211176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57E0D8-2032-4033-B8D4-B729714ACF8F}"/>
              </a:ext>
            </a:extLst>
          </p:cNvPr>
          <p:cNvSpPr/>
          <p:nvPr/>
        </p:nvSpPr>
        <p:spPr>
          <a:xfrm>
            <a:off x="3522277" y="2248919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3C8BFF-FA88-495D-A231-29C33AC4A0B7}"/>
              </a:ext>
            </a:extLst>
          </p:cNvPr>
          <p:cNvSpPr/>
          <p:nvPr/>
        </p:nvSpPr>
        <p:spPr>
          <a:xfrm>
            <a:off x="3250429" y="2359719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50AFC9-61CC-4B31-9209-2DCB78889CB0}"/>
              </a:ext>
            </a:extLst>
          </p:cNvPr>
          <p:cNvSpPr/>
          <p:nvPr/>
        </p:nvSpPr>
        <p:spPr>
          <a:xfrm>
            <a:off x="3084131" y="2359719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563E3D-6840-4B6F-B60E-B85208174869}"/>
              </a:ext>
            </a:extLst>
          </p:cNvPr>
          <p:cNvSpPr/>
          <p:nvPr/>
        </p:nvSpPr>
        <p:spPr>
          <a:xfrm>
            <a:off x="3254137" y="218075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3208AF-D98D-4951-B355-684B68684DDF}"/>
              </a:ext>
            </a:extLst>
          </p:cNvPr>
          <p:cNvSpPr/>
          <p:nvPr/>
        </p:nvSpPr>
        <p:spPr>
          <a:xfrm>
            <a:off x="2904439" y="1769271"/>
            <a:ext cx="879596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F3B9D-A628-467C-90C9-2E8F95EAF57F}"/>
              </a:ext>
            </a:extLst>
          </p:cNvPr>
          <p:cNvSpPr/>
          <p:nvPr/>
        </p:nvSpPr>
        <p:spPr>
          <a:xfrm>
            <a:off x="4568483" y="1984487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732CAC-F591-47F5-8C4B-54545D1A251D}"/>
              </a:ext>
            </a:extLst>
          </p:cNvPr>
          <p:cNvSpPr/>
          <p:nvPr/>
        </p:nvSpPr>
        <p:spPr>
          <a:xfrm>
            <a:off x="4423910" y="215748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9FC046-36AE-4DB0-919E-A9944A321512}"/>
              </a:ext>
            </a:extLst>
          </p:cNvPr>
          <p:cNvSpPr/>
          <p:nvPr/>
        </p:nvSpPr>
        <p:spPr>
          <a:xfrm>
            <a:off x="4173067" y="2030206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BEC462-0861-48FE-A6F9-94C9835AD351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flipV="1">
            <a:off x="3273289" y="2226471"/>
            <a:ext cx="3708" cy="1332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2CBA7D-E532-4E8B-B702-F76809A63C2E}"/>
              </a:ext>
            </a:extLst>
          </p:cNvPr>
          <p:cNvCxnSpPr>
            <a:cxnSpLocks/>
          </p:cNvCxnSpPr>
          <p:nvPr/>
        </p:nvCxnSpPr>
        <p:spPr>
          <a:xfrm flipV="1">
            <a:off x="3289765" y="2141728"/>
            <a:ext cx="130878" cy="5922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2B7DA8-E177-4717-A08E-05B8F02380AF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466155" y="2150786"/>
            <a:ext cx="62817" cy="10482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71B123-D85B-4391-9F02-99FFF66C0F92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3129850" y="2382579"/>
            <a:ext cx="120579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EC52AC-F3CC-468C-A9C8-247D33B6A839}"/>
              </a:ext>
            </a:extLst>
          </p:cNvPr>
          <p:cNvCxnSpPr>
            <a:cxnSpLocks/>
            <a:stCxn id="7" idx="6"/>
            <a:endCxn id="14" idx="3"/>
          </p:cNvCxnSpPr>
          <p:nvPr/>
        </p:nvCxnSpPr>
        <p:spPr>
          <a:xfrm flipV="1">
            <a:off x="3567996" y="2069230"/>
            <a:ext cx="611766" cy="2025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314667-72FA-42E6-A913-8E30860DF1CC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4462934" y="2023511"/>
            <a:ext cx="112244" cy="1406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4D8EFC-7EF0-4A77-9EA0-11EB926B1032}"/>
              </a:ext>
            </a:extLst>
          </p:cNvPr>
          <p:cNvCxnSpPr>
            <a:cxnSpLocks/>
            <a:stCxn id="14" idx="5"/>
            <a:endCxn id="13" idx="1"/>
          </p:cNvCxnSpPr>
          <p:nvPr/>
        </p:nvCxnSpPr>
        <p:spPr>
          <a:xfrm>
            <a:off x="4212091" y="2069230"/>
            <a:ext cx="218514" cy="9494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DF861BC-E97F-4B12-A126-5060D9AEE8AA}"/>
              </a:ext>
            </a:extLst>
          </p:cNvPr>
          <p:cNvSpPr/>
          <p:nvPr/>
        </p:nvSpPr>
        <p:spPr>
          <a:xfrm>
            <a:off x="3979840" y="1769271"/>
            <a:ext cx="919138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D95D59-B0AE-4387-A9DD-4D48EFAA2E35}"/>
              </a:ext>
            </a:extLst>
          </p:cNvPr>
          <p:cNvSpPr/>
          <p:nvPr/>
        </p:nvSpPr>
        <p:spPr>
          <a:xfrm>
            <a:off x="4761581" y="2226471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97F45C-2824-42CB-809C-E62E339E0F44}"/>
              </a:ext>
            </a:extLst>
          </p:cNvPr>
          <p:cNvCxnSpPr>
            <a:stCxn id="12" idx="5"/>
            <a:endCxn id="23" idx="1"/>
          </p:cNvCxnSpPr>
          <p:nvPr/>
        </p:nvCxnSpPr>
        <p:spPr>
          <a:xfrm>
            <a:off x="4607507" y="2023511"/>
            <a:ext cx="160769" cy="20965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E8A209D-0E51-4692-9C7B-F40676AAA07F}"/>
              </a:ext>
            </a:extLst>
          </p:cNvPr>
          <p:cNvSpPr/>
          <p:nvPr/>
        </p:nvSpPr>
        <p:spPr>
          <a:xfrm>
            <a:off x="3597320" y="2394587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188E09-4DAD-4F8F-8244-7332A5B0BA9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551601" y="2287943"/>
            <a:ext cx="52414" cy="11333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0D25DD4-6B77-41E5-B65E-D5F63EDCBDC2}"/>
              </a:ext>
            </a:extLst>
          </p:cNvPr>
          <p:cNvSpPr/>
          <p:nvPr/>
        </p:nvSpPr>
        <p:spPr>
          <a:xfrm>
            <a:off x="4089928" y="2242224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471CEE-4886-43F8-9043-99699106856B}"/>
              </a:ext>
            </a:extLst>
          </p:cNvPr>
          <p:cNvCxnSpPr>
            <a:cxnSpLocks/>
            <a:stCxn id="25" idx="7"/>
            <a:endCxn id="27" idx="2"/>
          </p:cNvCxnSpPr>
          <p:nvPr/>
        </p:nvCxnSpPr>
        <p:spPr>
          <a:xfrm flipV="1">
            <a:off x="3636344" y="2265084"/>
            <a:ext cx="453584" cy="13619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1A659F-A4B0-489D-81DA-CE8A8CBB690D}"/>
              </a:ext>
            </a:extLst>
          </p:cNvPr>
          <p:cNvCxnSpPr>
            <a:stCxn id="27" idx="7"/>
            <a:endCxn id="13" idx="3"/>
          </p:cNvCxnSpPr>
          <p:nvPr/>
        </p:nvCxnSpPr>
        <p:spPr>
          <a:xfrm flipV="1">
            <a:off x="4128952" y="2196505"/>
            <a:ext cx="301653" cy="52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0410CAF-A01B-464A-A140-EF69C396956A}"/>
              </a:ext>
            </a:extLst>
          </p:cNvPr>
          <p:cNvSpPr/>
          <p:nvPr/>
        </p:nvSpPr>
        <p:spPr>
          <a:xfrm>
            <a:off x="4642172" y="231400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9BD095-5411-432E-B13B-CABE50D2A2DC}"/>
              </a:ext>
            </a:extLst>
          </p:cNvPr>
          <p:cNvCxnSpPr>
            <a:cxnSpLocks/>
            <a:stCxn id="13" idx="6"/>
            <a:endCxn id="30" idx="1"/>
          </p:cNvCxnSpPr>
          <p:nvPr/>
        </p:nvCxnSpPr>
        <p:spPr>
          <a:xfrm>
            <a:off x="4469629" y="2180341"/>
            <a:ext cx="179238" cy="140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AEB7D60-0EA2-42AD-9AB8-3A1F44423D82}"/>
              </a:ext>
            </a:extLst>
          </p:cNvPr>
          <p:cNvSpPr/>
          <p:nvPr/>
        </p:nvSpPr>
        <p:spPr>
          <a:xfrm>
            <a:off x="5257546" y="2203200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EA9C61-2F69-4D24-83A2-C4B0FACEC393}"/>
              </a:ext>
            </a:extLst>
          </p:cNvPr>
          <p:cNvSpPr/>
          <p:nvPr/>
        </p:nvSpPr>
        <p:spPr>
          <a:xfrm>
            <a:off x="5468562" y="203020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9F2561-F2A2-4DAC-8FB7-936646552906}"/>
              </a:ext>
            </a:extLst>
          </p:cNvPr>
          <p:cNvSpPr/>
          <p:nvPr/>
        </p:nvSpPr>
        <p:spPr>
          <a:xfrm>
            <a:off x="5336353" y="203020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EADD70-FA7A-425A-AB63-A5B8869D08FD}"/>
              </a:ext>
            </a:extLst>
          </p:cNvPr>
          <p:cNvSpPr/>
          <p:nvPr/>
        </p:nvSpPr>
        <p:spPr>
          <a:xfrm>
            <a:off x="5514281" y="2180752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FE0206-E865-4BD4-81DE-F47A2607078D}"/>
              </a:ext>
            </a:extLst>
          </p:cNvPr>
          <p:cNvSpPr/>
          <p:nvPr/>
        </p:nvSpPr>
        <p:spPr>
          <a:xfrm>
            <a:off x="5769037" y="221483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CFC05D-4677-441C-8999-F3F02A6FA522}"/>
              </a:ext>
            </a:extLst>
          </p:cNvPr>
          <p:cNvCxnSpPr>
            <a:cxnSpLocks/>
            <a:stCxn id="23" idx="6"/>
            <a:endCxn id="32" idx="2"/>
          </p:cNvCxnSpPr>
          <p:nvPr/>
        </p:nvCxnSpPr>
        <p:spPr>
          <a:xfrm flipV="1">
            <a:off x="4807300" y="2226060"/>
            <a:ext cx="450246" cy="232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EB1A13-5C52-489D-A7EA-7BE1B88E1AD4}"/>
              </a:ext>
            </a:extLst>
          </p:cNvPr>
          <p:cNvCxnSpPr>
            <a:stCxn id="30" idx="6"/>
            <a:endCxn id="23" idx="3"/>
          </p:cNvCxnSpPr>
          <p:nvPr/>
        </p:nvCxnSpPr>
        <p:spPr>
          <a:xfrm flipV="1">
            <a:off x="4687891" y="2265495"/>
            <a:ext cx="80385" cy="7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D52139D-D5DF-4779-9FB0-F0E5B51114F0}"/>
              </a:ext>
            </a:extLst>
          </p:cNvPr>
          <p:cNvCxnSpPr>
            <a:cxnSpLocks/>
            <a:stCxn id="32" idx="0"/>
            <a:endCxn id="34" idx="3"/>
          </p:cNvCxnSpPr>
          <p:nvPr/>
        </p:nvCxnSpPr>
        <p:spPr>
          <a:xfrm flipV="1">
            <a:off x="5280406" y="2069230"/>
            <a:ext cx="62642" cy="133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7670CD-80E0-4023-8B97-952BAB31E810}"/>
              </a:ext>
            </a:extLst>
          </p:cNvPr>
          <p:cNvCxnSpPr>
            <a:stCxn id="32" idx="6"/>
            <a:endCxn id="35" idx="2"/>
          </p:cNvCxnSpPr>
          <p:nvPr/>
        </p:nvCxnSpPr>
        <p:spPr>
          <a:xfrm flipV="1">
            <a:off x="5303265" y="2203612"/>
            <a:ext cx="211016" cy="224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883DAA-E17C-4837-8C20-2DAD0D351664}"/>
              </a:ext>
            </a:extLst>
          </p:cNvPr>
          <p:cNvCxnSpPr>
            <a:stCxn id="35" idx="6"/>
            <a:endCxn id="36" idx="3"/>
          </p:cNvCxnSpPr>
          <p:nvPr/>
        </p:nvCxnSpPr>
        <p:spPr>
          <a:xfrm>
            <a:off x="5560000" y="2203612"/>
            <a:ext cx="215732" cy="502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DA60D3-1355-443C-A521-B40C6C67766E}"/>
              </a:ext>
            </a:extLst>
          </p:cNvPr>
          <p:cNvCxnSpPr>
            <a:stCxn id="35" idx="0"/>
            <a:endCxn id="33" idx="5"/>
          </p:cNvCxnSpPr>
          <p:nvPr/>
        </p:nvCxnSpPr>
        <p:spPr>
          <a:xfrm flipH="1" flipV="1">
            <a:off x="5507586" y="2069230"/>
            <a:ext cx="29555" cy="1115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E489C98-44E5-4B8D-9B67-391DE13F3A78}"/>
              </a:ext>
            </a:extLst>
          </p:cNvPr>
          <p:cNvSpPr/>
          <p:nvPr/>
        </p:nvSpPr>
        <p:spPr>
          <a:xfrm>
            <a:off x="5019248" y="1792853"/>
            <a:ext cx="974507" cy="8908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FC9C03-374D-425F-8996-E2A34D72C0FA}"/>
              </a:ext>
            </a:extLst>
          </p:cNvPr>
          <p:cNvSpPr txBox="1"/>
          <p:nvPr/>
        </p:nvSpPr>
        <p:spPr>
          <a:xfrm>
            <a:off x="552450" y="301806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Inter-cluster Shortest path detection</a:t>
            </a:r>
            <a:r>
              <a:rPr lang="en-US" dirty="0"/>
              <a:t>: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9C9447-4485-4697-9C50-74E312D9713A}"/>
              </a:ext>
            </a:extLst>
          </p:cNvPr>
          <p:cNvSpPr/>
          <p:nvPr/>
        </p:nvSpPr>
        <p:spPr>
          <a:xfrm>
            <a:off x="3428853" y="393265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5A157B-A9A2-4AB8-8716-05E897E3D303}"/>
              </a:ext>
            </a:extLst>
          </p:cNvPr>
          <p:cNvSpPr/>
          <p:nvPr/>
        </p:nvSpPr>
        <p:spPr>
          <a:xfrm>
            <a:off x="3523999" y="4069808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E2DEC08-4DA4-44BB-9473-37DA1AADAE5E}"/>
              </a:ext>
            </a:extLst>
          </p:cNvPr>
          <p:cNvSpPr/>
          <p:nvPr/>
        </p:nvSpPr>
        <p:spPr>
          <a:xfrm>
            <a:off x="3252151" y="4180608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B75F1D9-A38E-4F41-AF35-A90CC42F84F1}"/>
              </a:ext>
            </a:extLst>
          </p:cNvPr>
          <p:cNvSpPr/>
          <p:nvPr/>
        </p:nvSpPr>
        <p:spPr>
          <a:xfrm>
            <a:off x="3085853" y="4180608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82F99F-203F-47E9-AEC0-1BF2862B85D4}"/>
              </a:ext>
            </a:extLst>
          </p:cNvPr>
          <p:cNvSpPr/>
          <p:nvPr/>
        </p:nvSpPr>
        <p:spPr>
          <a:xfrm>
            <a:off x="3255859" y="400164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59ACBCB-5F80-4229-B91C-9AE34CADA29C}"/>
              </a:ext>
            </a:extLst>
          </p:cNvPr>
          <p:cNvSpPr/>
          <p:nvPr/>
        </p:nvSpPr>
        <p:spPr>
          <a:xfrm>
            <a:off x="2906161" y="3590160"/>
            <a:ext cx="879596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C02D6B-5DCC-4311-9DD5-791ED15EEDC0}"/>
              </a:ext>
            </a:extLst>
          </p:cNvPr>
          <p:cNvSpPr/>
          <p:nvPr/>
        </p:nvSpPr>
        <p:spPr>
          <a:xfrm>
            <a:off x="4570205" y="3805376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C23594-3965-4D34-A64E-EE4601603FDC}"/>
              </a:ext>
            </a:extLst>
          </p:cNvPr>
          <p:cNvSpPr/>
          <p:nvPr/>
        </p:nvSpPr>
        <p:spPr>
          <a:xfrm>
            <a:off x="4425632" y="397837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819152-C816-4A84-A8F8-202290DFA321}"/>
              </a:ext>
            </a:extLst>
          </p:cNvPr>
          <p:cNvSpPr/>
          <p:nvPr/>
        </p:nvSpPr>
        <p:spPr>
          <a:xfrm>
            <a:off x="4174789" y="3851095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C238D4-8CD8-4C73-AE67-54409E251355}"/>
              </a:ext>
            </a:extLst>
          </p:cNvPr>
          <p:cNvCxnSpPr>
            <a:cxnSpLocks/>
            <a:stCxn id="49" idx="0"/>
            <a:endCxn id="51" idx="4"/>
          </p:cNvCxnSpPr>
          <p:nvPr/>
        </p:nvCxnSpPr>
        <p:spPr>
          <a:xfrm flipV="1">
            <a:off x="3275011" y="4047360"/>
            <a:ext cx="3708" cy="1332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8927C6-5D20-4139-BC18-780150FE5987}"/>
              </a:ext>
            </a:extLst>
          </p:cNvPr>
          <p:cNvCxnSpPr>
            <a:cxnSpLocks/>
          </p:cNvCxnSpPr>
          <p:nvPr/>
        </p:nvCxnSpPr>
        <p:spPr>
          <a:xfrm flipV="1">
            <a:off x="3291487" y="3962617"/>
            <a:ext cx="130878" cy="5922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5690CB-4F03-493D-940D-1FA9D24B7F02}"/>
              </a:ext>
            </a:extLst>
          </p:cNvPr>
          <p:cNvCxnSpPr>
            <a:cxnSpLocks/>
            <a:stCxn id="47" idx="5"/>
            <a:endCxn id="48" idx="1"/>
          </p:cNvCxnSpPr>
          <p:nvPr/>
        </p:nvCxnSpPr>
        <p:spPr>
          <a:xfrm>
            <a:off x="3467877" y="3971675"/>
            <a:ext cx="62817" cy="10482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D0ADB8-4941-4E93-B70E-2659E4182BE8}"/>
              </a:ext>
            </a:extLst>
          </p:cNvPr>
          <p:cNvCxnSpPr>
            <a:stCxn id="50" idx="6"/>
            <a:endCxn id="49" idx="2"/>
          </p:cNvCxnSpPr>
          <p:nvPr/>
        </p:nvCxnSpPr>
        <p:spPr>
          <a:xfrm>
            <a:off x="3131572" y="4203468"/>
            <a:ext cx="120579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6B1852-E716-41BA-A413-E253750A53AE}"/>
              </a:ext>
            </a:extLst>
          </p:cNvPr>
          <p:cNvCxnSpPr>
            <a:cxnSpLocks/>
            <a:stCxn id="48" idx="6"/>
            <a:endCxn id="55" idx="3"/>
          </p:cNvCxnSpPr>
          <p:nvPr/>
        </p:nvCxnSpPr>
        <p:spPr>
          <a:xfrm flipV="1">
            <a:off x="3569718" y="3890119"/>
            <a:ext cx="611766" cy="2025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F7991A-04D3-487B-A6DB-002C49C08551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4464656" y="3844400"/>
            <a:ext cx="112244" cy="1406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BBADF1-DBA4-4205-AA7F-84B3AF6460E1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4213813" y="3890119"/>
            <a:ext cx="218514" cy="9494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82E66D8-9164-483E-86AF-4E7E8A48F267}"/>
              </a:ext>
            </a:extLst>
          </p:cNvPr>
          <p:cNvSpPr/>
          <p:nvPr/>
        </p:nvSpPr>
        <p:spPr>
          <a:xfrm>
            <a:off x="3981562" y="3590160"/>
            <a:ext cx="919138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2453181-712D-44AD-8141-07D9E5A5CCF6}"/>
              </a:ext>
            </a:extLst>
          </p:cNvPr>
          <p:cNvSpPr/>
          <p:nvPr/>
        </p:nvSpPr>
        <p:spPr>
          <a:xfrm>
            <a:off x="4763303" y="4047360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245FCC2-C46B-45BF-AC0A-297611E99DC2}"/>
              </a:ext>
            </a:extLst>
          </p:cNvPr>
          <p:cNvCxnSpPr>
            <a:stCxn id="53" idx="5"/>
            <a:endCxn id="64" idx="1"/>
          </p:cNvCxnSpPr>
          <p:nvPr/>
        </p:nvCxnSpPr>
        <p:spPr>
          <a:xfrm>
            <a:off x="4609229" y="3844400"/>
            <a:ext cx="160769" cy="20965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753A54C-1320-45CC-A117-9A5ADE7976F1}"/>
              </a:ext>
            </a:extLst>
          </p:cNvPr>
          <p:cNvSpPr/>
          <p:nvPr/>
        </p:nvSpPr>
        <p:spPr>
          <a:xfrm>
            <a:off x="3599042" y="4215476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5203411-8404-41BB-B292-6018AC541C92}"/>
              </a:ext>
            </a:extLst>
          </p:cNvPr>
          <p:cNvCxnSpPr>
            <a:cxnSpLocks/>
          </p:cNvCxnSpPr>
          <p:nvPr/>
        </p:nvCxnSpPr>
        <p:spPr>
          <a:xfrm>
            <a:off x="3553323" y="4117797"/>
            <a:ext cx="52414" cy="11333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3768898-B027-4930-AA4A-35D3444E6912}"/>
              </a:ext>
            </a:extLst>
          </p:cNvPr>
          <p:cNvSpPr/>
          <p:nvPr/>
        </p:nvSpPr>
        <p:spPr>
          <a:xfrm>
            <a:off x="4091650" y="4063113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F0D7A2-2DF3-4969-85BA-C186F3C7C5D6}"/>
              </a:ext>
            </a:extLst>
          </p:cNvPr>
          <p:cNvCxnSpPr>
            <a:cxnSpLocks/>
            <a:stCxn id="66" idx="7"/>
            <a:endCxn id="68" idx="2"/>
          </p:cNvCxnSpPr>
          <p:nvPr/>
        </p:nvCxnSpPr>
        <p:spPr>
          <a:xfrm flipV="1">
            <a:off x="3638066" y="4085973"/>
            <a:ext cx="453584" cy="13619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DAB1F8-5B6D-439E-BDBD-233C849C38E3}"/>
              </a:ext>
            </a:extLst>
          </p:cNvPr>
          <p:cNvCxnSpPr>
            <a:stCxn id="68" idx="7"/>
            <a:endCxn id="54" idx="3"/>
          </p:cNvCxnSpPr>
          <p:nvPr/>
        </p:nvCxnSpPr>
        <p:spPr>
          <a:xfrm flipV="1">
            <a:off x="4130674" y="4017394"/>
            <a:ext cx="301653" cy="52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1EC06F6-A860-4F5A-9E2C-F05760B1E3B5}"/>
              </a:ext>
            </a:extLst>
          </p:cNvPr>
          <p:cNvSpPr/>
          <p:nvPr/>
        </p:nvSpPr>
        <p:spPr>
          <a:xfrm>
            <a:off x="4643894" y="4134889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C96AD9E-0987-454E-916A-90BA6EF26C66}"/>
              </a:ext>
            </a:extLst>
          </p:cNvPr>
          <p:cNvCxnSpPr>
            <a:cxnSpLocks/>
            <a:stCxn id="54" idx="6"/>
            <a:endCxn id="71" idx="1"/>
          </p:cNvCxnSpPr>
          <p:nvPr/>
        </p:nvCxnSpPr>
        <p:spPr>
          <a:xfrm>
            <a:off x="4471351" y="4001230"/>
            <a:ext cx="179238" cy="140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736468E-A39C-4972-8B96-6896901F358D}"/>
              </a:ext>
            </a:extLst>
          </p:cNvPr>
          <p:cNvSpPr/>
          <p:nvPr/>
        </p:nvSpPr>
        <p:spPr>
          <a:xfrm>
            <a:off x="5259268" y="4024089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70695BF-CFCE-43FE-A078-E85418422EF1}"/>
              </a:ext>
            </a:extLst>
          </p:cNvPr>
          <p:cNvSpPr/>
          <p:nvPr/>
        </p:nvSpPr>
        <p:spPr>
          <a:xfrm>
            <a:off x="5470284" y="385109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DAE054F-1B4B-4372-A315-8B60E90347F1}"/>
              </a:ext>
            </a:extLst>
          </p:cNvPr>
          <p:cNvSpPr/>
          <p:nvPr/>
        </p:nvSpPr>
        <p:spPr>
          <a:xfrm>
            <a:off x="5338075" y="385109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8ACF6B0-54BF-4DFE-AAF3-D56004E3F67C}"/>
              </a:ext>
            </a:extLst>
          </p:cNvPr>
          <p:cNvSpPr/>
          <p:nvPr/>
        </p:nvSpPr>
        <p:spPr>
          <a:xfrm>
            <a:off x="5516003" y="400164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0D06958-ED2D-483A-9A37-E2DA4BA69D58}"/>
              </a:ext>
            </a:extLst>
          </p:cNvPr>
          <p:cNvSpPr/>
          <p:nvPr/>
        </p:nvSpPr>
        <p:spPr>
          <a:xfrm>
            <a:off x="5770759" y="403572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7C60C1-08FC-47A1-B671-85212B5722CB}"/>
              </a:ext>
            </a:extLst>
          </p:cNvPr>
          <p:cNvCxnSpPr>
            <a:cxnSpLocks/>
            <a:stCxn id="64" idx="6"/>
            <a:endCxn id="73" idx="2"/>
          </p:cNvCxnSpPr>
          <p:nvPr/>
        </p:nvCxnSpPr>
        <p:spPr>
          <a:xfrm flipV="1">
            <a:off x="4809022" y="4046949"/>
            <a:ext cx="450246" cy="2327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C553720-6172-4083-ADF5-D258C51CE8EC}"/>
              </a:ext>
            </a:extLst>
          </p:cNvPr>
          <p:cNvCxnSpPr>
            <a:stCxn id="71" idx="6"/>
            <a:endCxn id="64" idx="3"/>
          </p:cNvCxnSpPr>
          <p:nvPr/>
        </p:nvCxnSpPr>
        <p:spPr>
          <a:xfrm flipV="1">
            <a:off x="4689613" y="4086384"/>
            <a:ext cx="80385" cy="7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64510-BB7D-41D3-865E-3342BF918B12}"/>
              </a:ext>
            </a:extLst>
          </p:cNvPr>
          <p:cNvCxnSpPr>
            <a:cxnSpLocks/>
            <a:stCxn id="73" idx="0"/>
            <a:endCxn id="75" idx="3"/>
          </p:cNvCxnSpPr>
          <p:nvPr/>
        </p:nvCxnSpPr>
        <p:spPr>
          <a:xfrm flipV="1">
            <a:off x="5282128" y="3890119"/>
            <a:ext cx="62642" cy="133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E3528B-250B-47A9-B62A-0B8B745EABB6}"/>
              </a:ext>
            </a:extLst>
          </p:cNvPr>
          <p:cNvCxnSpPr>
            <a:stCxn id="73" idx="6"/>
            <a:endCxn id="76" idx="2"/>
          </p:cNvCxnSpPr>
          <p:nvPr/>
        </p:nvCxnSpPr>
        <p:spPr>
          <a:xfrm flipV="1">
            <a:off x="5304987" y="4024501"/>
            <a:ext cx="211016" cy="224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074B7E7-9FEC-4C34-94CB-6F52A5A5F947}"/>
              </a:ext>
            </a:extLst>
          </p:cNvPr>
          <p:cNvCxnSpPr>
            <a:stCxn id="76" idx="6"/>
            <a:endCxn id="77" idx="3"/>
          </p:cNvCxnSpPr>
          <p:nvPr/>
        </p:nvCxnSpPr>
        <p:spPr>
          <a:xfrm>
            <a:off x="5561722" y="4024501"/>
            <a:ext cx="215732" cy="502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D10125-0C93-4945-BAC4-6717F8A59418}"/>
              </a:ext>
            </a:extLst>
          </p:cNvPr>
          <p:cNvCxnSpPr>
            <a:stCxn id="76" idx="0"/>
            <a:endCxn id="74" idx="5"/>
          </p:cNvCxnSpPr>
          <p:nvPr/>
        </p:nvCxnSpPr>
        <p:spPr>
          <a:xfrm flipH="1" flipV="1">
            <a:off x="5509308" y="3890119"/>
            <a:ext cx="29555" cy="1115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530BD05-23AC-4CD4-A9A8-F3F0F45DF072}"/>
              </a:ext>
            </a:extLst>
          </p:cNvPr>
          <p:cNvSpPr/>
          <p:nvPr/>
        </p:nvSpPr>
        <p:spPr>
          <a:xfrm>
            <a:off x="5020970" y="3613742"/>
            <a:ext cx="974507" cy="8908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3348A9-BA12-4D47-8F0E-CCDB418B354B}"/>
              </a:ext>
            </a:extLst>
          </p:cNvPr>
          <p:cNvSpPr txBox="1"/>
          <p:nvPr/>
        </p:nvSpPr>
        <p:spPr>
          <a:xfrm>
            <a:off x="2921352" y="3901749"/>
            <a:ext cx="29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80FA35-4239-44D7-A497-CDADF4964041}"/>
              </a:ext>
            </a:extLst>
          </p:cNvPr>
          <p:cNvSpPr txBox="1"/>
          <p:nvPr/>
        </p:nvSpPr>
        <p:spPr>
          <a:xfrm>
            <a:off x="2962633" y="2106545"/>
            <a:ext cx="29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611A8F-DC0B-4A7B-B21A-900F8BF3CD6B}"/>
              </a:ext>
            </a:extLst>
          </p:cNvPr>
          <p:cNvSpPr txBox="1"/>
          <p:nvPr/>
        </p:nvSpPr>
        <p:spPr>
          <a:xfrm>
            <a:off x="5720255" y="1959163"/>
            <a:ext cx="29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57F1C3-DA4F-48F9-B69B-CB030206036A}"/>
              </a:ext>
            </a:extLst>
          </p:cNvPr>
          <p:cNvSpPr txBox="1"/>
          <p:nvPr/>
        </p:nvSpPr>
        <p:spPr>
          <a:xfrm>
            <a:off x="5666966" y="3777088"/>
            <a:ext cx="29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3009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0" dirty="0"/>
              <a:t>Research Problem</a:t>
            </a:r>
          </a:p>
          <a:p>
            <a:r>
              <a:rPr lang="en-US" sz="2500" b="0" dirty="0"/>
              <a:t>Literature Survey</a:t>
            </a:r>
          </a:p>
          <a:p>
            <a:r>
              <a:rPr lang="en-US" sz="2500" b="0" dirty="0"/>
              <a:t>Methodology</a:t>
            </a:r>
          </a:p>
          <a:p>
            <a:r>
              <a:rPr lang="en-US" sz="2500" dirty="0"/>
              <a:t>Implementation</a:t>
            </a:r>
          </a:p>
          <a:p>
            <a:r>
              <a:rPr lang="en-US" sz="2500" b="0" dirty="0"/>
              <a:t>Experiments</a:t>
            </a:r>
          </a:p>
          <a:p>
            <a:r>
              <a:rPr lang="en-US" sz="2500" b="0" dirty="0"/>
              <a:t>Future Plans</a:t>
            </a:r>
          </a:p>
          <a:p>
            <a:r>
              <a:rPr lang="en-US" sz="2500" b="0" dirty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1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4164-C68B-4F41-A203-799E150A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BB394-4AB4-4B81-8435-58B36C29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1B6A7F-509F-4723-8967-08F42601ADCD}"/>
              </a:ext>
            </a:extLst>
          </p:cNvPr>
          <p:cNvSpPr/>
          <p:nvPr/>
        </p:nvSpPr>
        <p:spPr>
          <a:xfrm>
            <a:off x="3639671" y="1398494"/>
            <a:ext cx="1048870" cy="85164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B4637E-59DB-4E94-8CFF-F4CD6CDC918F}"/>
              </a:ext>
            </a:extLst>
          </p:cNvPr>
          <p:cNvSpPr/>
          <p:nvPr/>
        </p:nvSpPr>
        <p:spPr>
          <a:xfrm>
            <a:off x="2590801" y="3087549"/>
            <a:ext cx="1048870" cy="85164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E0679-7190-4187-9A04-E661EABAB21D}"/>
              </a:ext>
            </a:extLst>
          </p:cNvPr>
          <p:cNvSpPr/>
          <p:nvPr/>
        </p:nvSpPr>
        <p:spPr>
          <a:xfrm>
            <a:off x="3792071" y="3087548"/>
            <a:ext cx="1048870" cy="85164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08C39E-B7C1-4DF7-9B14-814E45BD03EF}"/>
              </a:ext>
            </a:extLst>
          </p:cNvPr>
          <p:cNvSpPr/>
          <p:nvPr/>
        </p:nvSpPr>
        <p:spPr>
          <a:xfrm>
            <a:off x="5096152" y="3087547"/>
            <a:ext cx="1048870" cy="85164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C4B2C8-0753-4A53-8FB1-B61D29EA4945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3115236" y="2125420"/>
            <a:ext cx="678038" cy="962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61C6F4-C9E4-4244-9B1A-B06A9B348475}"/>
              </a:ext>
            </a:extLst>
          </p:cNvPr>
          <p:cNvCxnSpPr>
            <a:cxnSpLocks/>
          </p:cNvCxnSpPr>
          <p:nvPr/>
        </p:nvCxnSpPr>
        <p:spPr>
          <a:xfrm flipV="1">
            <a:off x="3278754" y="2187781"/>
            <a:ext cx="616128" cy="899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B17FBD-1829-4038-8181-BCC29D3A5ED2}"/>
              </a:ext>
            </a:extLst>
          </p:cNvPr>
          <p:cNvCxnSpPr>
            <a:stCxn id="5" idx="4"/>
          </p:cNvCxnSpPr>
          <p:nvPr/>
        </p:nvCxnSpPr>
        <p:spPr>
          <a:xfrm>
            <a:off x="4164106" y="2250141"/>
            <a:ext cx="0" cy="83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D9E34D-72B2-4457-AFB0-2EA51AADE03A}"/>
              </a:ext>
            </a:extLst>
          </p:cNvPr>
          <p:cNvCxnSpPr>
            <a:stCxn id="7" idx="0"/>
          </p:cNvCxnSpPr>
          <p:nvPr/>
        </p:nvCxnSpPr>
        <p:spPr>
          <a:xfrm flipV="1">
            <a:off x="4316506" y="2250141"/>
            <a:ext cx="0" cy="837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EE7534-FF08-4472-87E2-619268474322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534938" y="2125420"/>
            <a:ext cx="894731" cy="962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FF0515-6D56-4B0C-A57D-F0179C4EB61D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636546" y="2026024"/>
            <a:ext cx="984041" cy="1061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CE19A2-67CE-459B-871A-CD647384DE5F}"/>
              </a:ext>
            </a:extLst>
          </p:cNvPr>
          <p:cNvSpPr txBox="1"/>
          <p:nvPr/>
        </p:nvSpPr>
        <p:spPr>
          <a:xfrm>
            <a:off x="3299199" y="1073911"/>
            <a:ext cx="179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 Process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0EF7D4-6739-4E3F-AFA0-C972DBE28CF0}"/>
              </a:ext>
            </a:extLst>
          </p:cNvPr>
          <p:cNvSpPr txBox="1"/>
          <p:nvPr/>
        </p:nvSpPr>
        <p:spPr>
          <a:xfrm>
            <a:off x="2832847" y="3513370"/>
            <a:ext cx="61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EE570-0447-47DB-B38F-282A66867570}"/>
              </a:ext>
            </a:extLst>
          </p:cNvPr>
          <p:cNvSpPr txBox="1"/>
          <p:nvPr/>
        </p:nvSpPr>
        <p:spPr>
          <a:xfrm>
            <a:off x="4007333" y="3444346"/>
            <a:ext cx="61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C=2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6C995C-ADBD-4CEC-9D52-A4BB1A5546E6}"/>
              </a:ext>
            </a:extLst>
          </p:cNvPr>
          <p:cNvSpPr txBox="1"/>
          <p:nvPr/>
        </p:nvSpPr>
        <p:spPr>
          <a:xfrm>
            <a:off x="5300547" y="3444346"/>
            <a:ext cx="61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C=3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D0FA59-1D87-45AA-ABBA-8FECC42FAD24}"/>
              </a:ext>
            </a:extLst>
          </p:cNvPr>
          <p:cNvSpPr txBox="1"/>
          <p:nvPr/>
        </p:nvSpPr>
        <p:spPr>
          <a:xfrm>
            <a:off x="6696635" y="2429435"/>
            <a:ext cx="15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C=Cluster 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E2FB9-927E-43D4-B35A-0C6BF1716AD7}"/>
              </a:ext>
            </a:extLst>
          </p:cNvPr>
          <p:cNvSpPr txBox="1"/>
          <p:nvPr/>
        </p:nvSpPr>
        <p:spPr>
          <a:xfrm rot="18386654">
            <a:off x="2777102" y="2080889"/>
            <a:ext cx="109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Clustered subgraph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5E5B88-598A-44DD-9DB4-103C9AA3E786}"/>
              </a:ext>
            </a:extLst>
          </p:cNvPr>
          <p:cNvSpPr txBox="1"/>
          <p:nvPr/>
        </p:nvSpPr>
        <p:spPr>
          <a:xfrm rot="2905446">
            <a:off x="4739843" y="2019332"/>
            <a:ext cx="14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Intra-cluster shortest path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1407C1-D468-404B-97D2-04B6D4E6FD93}"/>
              </a:ext>
            </a:extLst>
          </p:cNvPr>
          <p:cNvSpPr txBox="1"/>
          <p:nvPr/>
        </p:nvSpPr>
        <p:spPr>
          <a:xfrm>
            <a:off x="3586818" y="4061703"/>
            <a:ext cx="179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Child Processes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7C7384-A27A-485B-9154-B5286065E41B}"/>
              </a:ext>
            </a:extLst>
          </p:cNvPr>
          <p:cNvCxnSpPr>
            <a:cxnSpLocks/>
          </p:cNvCxnSpPr>
          <p:nvPr/>
        </p:nvCxnSpPr>
        <p:spPr>
          <a:xfrm flipV="1">
            <a:off x="5758478" y="1127248"/>
            <a:ext cx="1141208" cy="2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7E8CFB-1CA3-455F-BA40-4CA1E85BFCEB}"/>
              </a:ext>
            </a:extLst>
          </p:cNvPr>
          <p:cNvSpPr txBox="1"/>
          <p:nvPr/>
        </p:nvSpPr>
        <p:spPr>
          <a:xfrm>
            <a:off x="6899686" y="942582"/>
            <a:ext cx="22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mpi_communication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426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E29B-EE66-4F0F-A85F-26CC2412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193E-5346-484B-BB24-6FE33092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Python 3.7.3</a:t>
            </a:r>
          </a:p>
          <a:p>
            <a:r>
              <a:rPr lang="en-US" b="0" dirty="0"/>
              <a:t>Packages</a:t>
            </a:r>
          </a:p>
          <a:p>
            <a:pPr lvl="1"/>
            <a:r>
              <a:rPr lang="en-US" dirty="0" err="1"/>
              <a:t>osmnx</a:t>
            </a:r>
            <a:r>
              <a:rPr lang="en-US" dirty="0"/>
              <a:t>: provides </a:t>
            </a:r>
            <a:r>
              <a:rPr lang="en-US" dirty="0" err="1"/>
              <a:t>api’s</a:t>
            </a:r>
            <a:r>
              <a:rPr lang="en-US" dirty="0"/>
              <a:t> for OSM XML data importing</a:t>
            </a:r>
            <a:endParaRPr lang="en-US" b="0" dirty="0"/>
          </a:p>
          <a:p>
            <a:pPr lvl="1"/>
            <a:r>
              <a:rPr lang="en-US" dirty="0" err="1"/>
              <a:t>networkx</a:t>
            </a:r>
            <a:r>
              <a:rPr lang="en-US" dirty="0"/>
              <a:t>: graph abstraction and algorithms</a:t>
            </a:r>
            <a:endParaRPr lang="en-US" b="0" dirty="0"/>
          </a:p>
          <a:p>
            <a:pPr lvl="1"/>
            <a:r>
              <a:rPr lang="en-US" dirty="0" err="1"/>
              <a:t>scikit</a:t>
            </a:r>
            <a:r>
              <a:rPr lang="en-US" dirty="0"/>
              <a:t>-learn: clustering algorithms</a:t>
            </a:r>
          </a:p>
          <a:p>
            <a:pPr lvl="1"/>
            <a:r>
              <a:rPr lang="en-US" dirty="0"/>
              <a:t>pickle: dumping binary data after clustering</a:t>
            </a:r>
          </a:p>
          <a:p>
            <a:pPr lvl="1"/>
            <a:r>
              <a:rPr lang="en-US" dirty="0"/>
              <a:t>mpi4py: python support for distributed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74947-959C-4D5F-9311-716DBDE32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4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E29B-EE66-4F0F-A85F-26CC2412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193E-5346-484B-BB24-6FE33092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OpenStreetMap:  </a:t>
            </a:r>
            <a:r>
              <a:rPr lang="en-US" b="0" dirty="0"/>
              <a:t>free map geographic map data</a:t>
            </a:r>
          </a:p>
          <a:p>
            <a:r>
              <a:rPr lang="en-US" dirty="0"/>
              <a:t>Given parameters: </a:t>
            </a:r>
            <a:r>
              <a:rPr lang="en-US" b="0" dirty="0"/>
              <a:t>node, way, relation/attributes</a:t>
            </a:r>
          </a:p>
          <a:p>
            <a:r>
              <a:rPr lang="en-US" dirty="0"/>
              <a:t>Data Format: </a:t>
            </a:r>
            <a:r>
              <a:rPr lang="en-US" b="0" dirty="0"/>
              <a:t>XML</a:t>
            </a:r>
            <a:endParaRPr lang="en-US" dirty="0"/>
          </a:p>
          <a:p>
            <a:r>
              <a:rPr lang="en-US" dirty="0"/>
              <a:t>Map used for prototype evaluation:</a:t>
            </a:r>
          </a:p>
          <a:p>
            <a:pPr lvl="1"/>
            <a:r>
              <a:rPr lang="en-US" dirty="0"/>
              <a:t>Tallahassee, Florida</a:t>
            </a:r>
          </a:p>
          <a:p>
            <a:pPr lvl="1"/>
            <a:r>
              <a:rPr lang="en-US" dirty="0"/>
              <a:t>~100MB raw XML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74947-959C-4D5F-9311-716DBDE32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0" dirty="0"/>
              <a:t>Research Problem</a:t>
            </a:r>
          </a:p>
          <a:p>
            <a:r>
              <a:rPr lang="en-US" sz="2500" b="0" dirty="0"/>
              <a:t>Literature Survey</a:t>
            </a:r>
          </a:p>
          <a:p>
            <a:r>
              <a:rPr lang="en-US" sz="2500" b="0" dirty="0"/>
              <a:t>Methodology</a:t>
            </a:r>
          </a:p>
          <a:p>
            <a:r>
              <a:rPr lang="en-US" sz="2500" b="0" dirty="0"/>
              <a:t>Implementation</a:t>
            </a:r>
          </a:p>
          <a:p>
            <a:r>
              <a:rPr lang="en-US" sz="2500" dirty="0"/>
              <a:t>Experiments</a:t>
            </a:r>
          </a:p>
          <a:p>
            <a:r>
              <a:rPr lang="en-US" sz="2500" b="0" dirty="0"/>
              <a:t>Future Plans</a:t>
            </a:r>
          </a:p>
          <a:p>
            <a:r>
              <a:rPr lang="en-US" sz="2500" b="0" dirty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CD0B-643D-411C-9AC5-BDDB6F34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7772-EA5E-4346-9662-48AB31C9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Setup:</a:t>
            </a:r>
          </a:p>
          <a:p>
            <a:pPr lvl="1"/>
            <a:r>
              <a:rPr lang="en-US" dirty="0"/>
              <a:t>The experiments were run on innovation cluster</a:t>
            </a:r>
          </a:p>
          <a:p>
            <a:pPr lvl="1"/>
            <a:r>
              <a:rPr lang="en-US" dirty="0"/>
              <a:t>Number of nodes were varied based on number of clusters e.g., 8 nodes were used for k=8</a:t>
            </a:r>
          </a:p>
          <a:p>
            <a:pPr lvl="1"/>
            <a:r>
              <a:rPr lang="en-US" dirty="0"/>
              <a:t>One process per node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datapoint</a:t>
            </a:r>
            <a:r>
              <a:rPr lang="en-US" dirty="0"/>
              <a:t> is achieved by taking the average of 10 iterations to find shortest path between random source and destination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FEF07-C78F-4EB6-B1A6-FCC14A1FB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2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5E62-8602-4B62-8284-D0A3E3E1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 (Latency)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354A2-1106-4B1B-930C-97E669904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1" y="1366492"/>
            <a:ext cx="4578493" cy="275563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9690" y="1153531"/>
            <a:ext cx="3421116" cy="3623073"/>
          </a:xfrm>
        </p:spPr>
        <p:txBody>
          <a:bodyPr>
            <a:normAutofit/>
          </a:bodyPr>
          <a:lstStyle/>
          <a:p>
            <a:r>
              <a:rPr lang="en-US" sz="2000" b="0" dirty="0"/>
              <a:t>Latency increases with increasing number of clusters</a:t>
            </a:r>
          </a:p>
          <a:p>
            <a:r>
              <a:rPr lang="en-US" sz="2000" b="0" dirty="0"/>
              <a:t>K-means clustering still has huge inter-cluster dependencies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Could not leverage HPC resources due to solving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97833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016-0F2D-4B2F-AE20-4D8A490D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(Accuracy)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9C3A5-8C5F-4EC5-9123-AA9584042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5" y="1366492"/>
            <a:ext cx="4584589" cy="275563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99690" y="1153531"/>
            <a:ext cx="3421116" cy="3623073"/>
          </a:xfrm>
        </p:spPr>
        <p:txBody>
          <a:bodyPr>
            <a:normAutofit/>
          </a:bodyPr>
          <a:lstStyle/>
          <a:p>
            <a:r>
              <a:rPr lang="en-US" sz="2000" b="0" dirty="0"/>
              <a:t>Accuracy drastically drops with increasing number of clusters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Probably many internal connectivity were compromised providing a suboptimal result</a:t>
            </a:r>
          </a:p>
        </p:txBody>
      </p:sp>
    </p:spTree>
    <p:extLst>
      <p:ext uri="{BB962C8B-B14F-4D97-AF65-F5344CB8AC3E}">
        <p14:creationId xmlns:p14="http://schemas.microsoft.com/office/powerpoint/2010/main" val="395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0" dirty="0"/>
              <a:t>Research Problem</a:t>
            </a:r>
          </a:p>
          <a:p>
            <a:r>
              <a:rPr lang="en-US" sz="2500" b="0" dirty="0"/>
              <a:t>Literature Survey</a:t>
            </a:r>
          </a:p>
          <a:p>
            <a:r>
              <a:rPr lang="en-US" sz="2500" b="0" dirty="0"/>
              <a:t>Methodology</a:t>
            </a:r>
          </a:p>
          <a:p>
            <a:r>
              <a:rPr lang="en-US" sz="2500" b="0" dirty="0"/>
              <a:t>Implementation</a:t>
            </a:r>
          </a:p>
          <a:p>
            <a:r>
              <a:rPr lang="en-US" sz="2500" b="0" dirty="0"/>
              <a:t>Experiments</a:t>
            </a:r>
          </a:p>
          <a:p>
            <a:r>
              <a:rPr lang="en-US" sz="2500" b="0" dirty="0"/>
              <a:t>Future Plans</a:t>
            </a:r>
          </a:p>
          <a:p>
            <a:r>
              <a:rPr lang="en-US" sz="2500" b="0" dirty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3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5E62-8602-4B62-8284-D0A3E3E1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Agglomerative Clustering (Latency)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354A2-1106-4B1B-930C-97E669904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5" y="1369540"/>
            <a:ext cx="4584589" cy="274953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9690" y="1153531"/>
            <a:ext cx="3421116" cy="3623073"/>
          </a:xfrm>
        </p:spPr>
        <p:txBody>
          <a:bodyPr>
            <a:normAutofit lnSpcReduction="10000"/>
          </a:bodyPr>
          <a:lstStyle/>
          <a:p>
            <a:r>
              <a:rPr lang="en-US" sz="2000" b="0" dirty="0"/>
              <a:t>Latency increases with increasing number of clusters</a:t>
            </a:r>
          </a:p>
          <a:p>
            <a:r>
              <a:rPr lang="en-US" sz="2000" b="0" dirty="0"/>
              <a:t>Agglomerative clustering have lower inter-cluster dependencies than K-means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Still could not leverage HPC resources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Showed better results than K-means</a:t>
            </a:r>
          </a:p>
        </p:txBody>
      </p:sp>
    </p:spTree>
    <p:extLst>
      <p:ext uri="{BB962C8B-B14F-4D97-AF65-F5344CB8AC3E}">
        <p14:creationId xmlns:p14="http://schemas.microsoft.com/office/powerpoint/2010/main" val="388772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016-0F2D-4B2F-AE20-4D8A490D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 (Accuracy)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9C3A5-8C5F-4EC5-9123-AA9584042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5" y="1366492"/>
            <a:ext cx="4584589" cy="275563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9690" y="1153531"/>
            <a:ext cx="3421116" cy="3623073"/>
          </a:xfrm>
        </p:spPr>
        <p:txBody>
          <a:bodyPr>
            <a:normAutofit/>
          </a:bodyPr>
          <a:lstStyle/>
          <a:p>
            <a:r>
              <a:rPr lang="en-US" sz="2000" b="0" dirty="0"/>
              <a:t>Accuracy drops with increasing number of clusters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Internal connectivity were compromised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Agglomerative clustering results show better accuracy than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4601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0" dirty="0"/>
              <a:t>Research Problem</a:t>
            </a:r>
          </a:p>
          <a:p>
            <a:r>
              <a:rPr lang="en-US" sz="2500" b="0" dirty="0"/>
              <a:t>Literature Survey</a:t>
            </a:r>
          </a:p>
          <a:p>
            <a:r>
              <a:rPr lang="en-US" sz="2500" b="0" dirty="0"/>
              <a:t>Methodology</a:t>
            </a:r>
          </a:p>
          <a:p>
            <a:r>
              <a:rPr lang="en-US" sz="2500" b="0" dirty="0"/>
              <a:t>Implementation</a:t>
            </a:r>
          </a:p>
          <a:p>
            <a:r>
              <a:rPr lang="en-US" sz="2500" b="0" dirty="0"/>
              <a:t>Experiments</a:t>
            </a:r>
          </a:p>
          <a:p>
            <a:r>
              <a:rPr lang="en-US" sz="2500" dirty="0"/>
              <a:t>Future Plans</a:t>
            </a:r>
          </a:p>
          <a:p>
            <a:r>
              <a:rPr lang="en-US" sz="2500" b="0" dirty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8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B252-A740-45B5-B8F2-0DD015BD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D59-9069-4AA7-98CA-180B18B8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Apply techniques on clustering algorithms to reduce inter-cluster edges</a:t>
            </a:r>
          </a:p>
          <a:p>
            <a:r>
              <a:rPr lang="en-US" b="0" dirty="0"/>
              <a:t>Optimize the gateway detection algorithm further</a:t>
            </a:r>
          </a:p>
          <a:p>
            <a:r>
              <a:rPr lang="en-US" b="0" dirty="0"/>
              <a:t>Evaluate our approach for heuristic based shortest path algorithm, </a:t>
            </a:r>
            <a:r>
              <a:rPr lang="en-US" b="0" dirty="0" err="1"/>
              <a:t>e.g</a:t>
            </a:r>
            <a:r>
              <a:rPr lang="en-US" b="0" dirty="0"/>
              <a:t>, A*</a:t>
            </a:r>
          </a:p>
          <a:p>
            <a:r>
              <a:rPr lang="en-US" b="0" dirty="0"/>
              <a:t>Evaluate the performance for other clustering algorithms, e.g., Spectral clustering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3A015-37A1-486C-9526-FA0B55C5A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6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0" dirty="0"/>
              <a:t>Research Problem</a:t>
            </a:r>
          </a:p>
          <a:p>
            <a:r>
              <a:rPr lang="en-US" sz="2500" b="0" dirty="0"/>
              <a:t>Literature Survey</a:t>
            </a:r>
          </a:p>
          <a:p>
            <a:r>
              <a:rPr lang="en-US" sz="2500" b="0" dirty="0"/>
              <a:t>Methodology</a:t>
            </a:r>
          </a:p>
          <a:p>
            <a:r>
              <a:rPr lang="en-US" sz="2500" b="0" dirty="0"/>
              <a:t>Implementation</a:t>
            </a:r>
          </a:p>
          <a:p>
            <a:r>
              <a:rPr lang="en-US" sz="2500" b="0" dirty="0"/>
              <a:t>Experiments</a:t>
            </a:r>
          </a:p>
          <a:p>
            <a:r>
              <a:rPr lang="en-US" sz="2500" b="0" dirty="0"/>
              <a:t>Future Plans</a:t>
            </a:r>
          </a:p>
          <a:p>
            <a:r>
              <a:rPr lang="en-US" sz="2500" dirty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9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D395-4EB7-4A4A-BB26-FD179DC2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9B4CB-AD63-4DA1-9FB5-AEBB8C7C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[1] </a:t>
            </a:r>
            <a:r>
              <a:rPr lang="en-US" b="0" dirty="0"/>
              <a:t>Bogle, Ian, et al. "A Parallel Graph Algorithm for Detecting Mesh Singularities in Distributed Memory Ice Sheet Simulations." </a:t>
            </a:r>
            <a:r>
              <a:rPr lang="en-US" b="0" i="1" dirty="0"/>
              <a:t>Proceedings of the 48th International Conference on Parallel Processing</a:t>
            </a:r>
            <a:r>
              <a:rPr lang="en-US" b="0" dirty="0"/>
              <a:t>. ACM, 2019.</a:t>
            </a:r>
          </a:p>
          <a:p>
            <a:r>
              <a:rPr lang="en-US" dirty="0"/>
              <a:t>[2] </a:t>
            </a:r>
            <a:r>
              <a:rPr lang="en-US" b="0" dirty="0"/>
              <a:t>Dhillon, </a:t>
            </a:r>
            <a:r>
              <a:rPr lang="en-US" b="0" dirty="0" err="1"/>
              <a:t>Inderjit</a:t>
            </a:r>
            <a:r>
              <a:rPr lang="en-US" b="0" dirty="0"/>
              <a:t> S., </a:t>
            </a:r>
            <a:r>
              <a:rPr lang="en-US" b="0" dirty="0" err="1"/>
              <a:t>Yuqiang</a:t>
            </a:r>
            <a:r>
              <a:rPr lang="en-US" b="0" dirty="0"/>
              <a:t> Guan, and Brian </a:t>
            </a:r>
            <a:r>
              <a:rPr lang="en-US" b="0" dirty="0" err="1"/>
              <a:t>Kulis</a:t>
            </a:r>
            <a:r>
              <a:rPr lang="en-US" b="0" dirty="0"/>
              <a:t>. "Kernel k-means: spectral clustering and normalized cuts." Proceedings of the tenth ACM SIGKDD international conference on Knowledge discovery and data mining. ACM, 2004.</a:t>
            </a:r>
          </a:p>
          <a:p>
            <a:r>
              <a:rPr lang="en-US" dirty="0"/>
              <a:t>[3]</a:t>
            </a:r>
            <a:r>
              <a:rPr lang="en-US" b="0" dirty="0"/>
              <a:t> </a:t>
            </a:r>
            <a:r>
              <a:rPr lang="en-US" b="0" dirty="0" err="1"/>
              <a:t>Kulis</a:t>
            </a:r>
            <a:r>
              <a:rPr lang="en-US" b="0" dirty="0"/>
              <a:t>, Brian, et al. "Semi-supervised graph clustering: a kernel approach." </a:t>
            </a:r>
            <a:r>
              <a:rPr lang="en-US" b="0" i="1" dirty="0"/>
              <a:t>Machine learning</a:t>
            </a:r>
            <a:r>
              <a:rPr lang="en-US" b="0" dirty="0"/>
              <a:t> 74.1 (2009): 1-22.</a:t>
            </a:r>
          </a:p>
          <a:p>
            <a:r>
              <a:rPr lang="en-US" dirty="0"/>
              <a:t>[4] </a:t>
            </a:r>
            <a:r>
              <a:rPr lang="en-US" b="0" dirty="0"/>
              <a:t>Zhou, Yang, Hong Cheng, and Jeffrey Xu Yu. "Graph clustering based on structural/attribute similarities." Proceedings of the VLDB Endowment 2.1 (2009): 718-729.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5DAE6-83AE-446D-A170-F7E54A0C1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80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AC1D-461F-4C49-ADF9-905E23CB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62" y="2283195"/>
            <a:ext cx="8499496" cy="577109"/>
          </a:xfrm>
        </p:spPr>
        <p:txBody>
          <a:bodyPr>
            <a:normAutofit/>
          </a:bodyPr>
          <a:lstStyle/>
          <a:p>
            <a:r>
              <a:rPr lang="en-US" sz="3200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4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AC1D-461F-4C49-ADF9-905E23CB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62" y="2283195"/>
            <a:ext cx="8499496" cy="577109"/>
          </a:xfrm>
        </p:spPr>
        <p:txBody>
          <a:bodyPr>
            <a:normAutofit/>
          </a:bodyPr>
          <a:lstStyle/>
          <a:p>
            <a:r>
              <a:rPr lang="en-US" sz="3200" dirty="0"/>
              <a:t>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Research Problem</a:t>
            </a:r>
          </a:p>
          <a:p>
            <a:r>
              <a:rPr lang="en-US" sz="2500" b="0" dirty="0"/>
              <a:t>Literature Survey</a:t>
            </a:r>
          </a:p>
          <a:p>
            <a:r>
              <a:rPr lang="en-US" sz="2500" b="0" dirty="0"/>
              <a:t>Methodology</a:t>
            </a:r>
          </a:p>
          <a:p>
            <a:r>
              <a:rPr lang="en-US" sz="2500" b="0" dirty="0"/>
              <a:t>Implementation</a:t>
            </a:r>
          </a:p>
          <a:p>
            <a:r>
              <a:rPr lang="en-US" sz="2500" b="0" dirty="0"/>
              <a:t>Experiments</a:t>
            </a:r>
          </a:p>
          <a:p>
            <a:r>
              <a:rPr lang="en-US" sz="2500" b="0" dirty="0"/>
              <a:t>Future Plans</a:t>
            </a:r>
          </a:p>
          <a:p>
            <a:r>
              <a:rPr lang="en-US" sz="2500" b="0" dirty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3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1" y="134902"/>
            <a:ext cx="8673591" cy="577109"/>
          </a:xfrm>
        </p:spPr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Graph – popular for representing real-world problems e.g. shortest path, community detection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Complex connectivity among nodes</a:t>
            </a:r>
          </a:p>
          <a:p>
            <a:pPr lvl="1"/>
            <a:r>
              <a:rPr lang="en-US" dirty="0"/>
              <a:t>High inter-node dependency makes the problems sequential and harder to parallelize</a:t>
            </a:r>
          </a:p>
          <a:p>
            <a:pPr lvl="1"/>
            <a:r>
              <a:rPr lang="en-US" dirty="0"/>
              <a:t>Harder</a:t>
            </a:r>
            <a:r>
              <a:rPr lang="en-US" b="0" dirty="0"/>
              <a:t> to extract required data efficiently e.g. Max Independent Set is NP-Hard</a:t>
            </a:r>
          </a:p>
          <a:p>
            <a:pPr lvl="1"/>
            <a:r>
              <a:rPr lang="en-US" b="0" dirty="0"/>
              <a:t>Incompatible with </a:t>
            </a:r>
            <a:r>
              <a:rPr lang="en-US" dirty="0"/>
              <a:t>modern distributed </a:t>
            </a:r>
            <a:r>
              <a:rPr lang="en-US" b="0" dirty="0"/>
              <a:t>HPC systems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7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1" y="134902"/>
            <a:ext cx="8673591" cy="577109"/>
          </a:xfrm>
        </p:spPr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Challenges:</a:t>
            </a:r>
          </a:p>
          <a:p>
            <a:pPr lvl="1"/>
            <a:r>
              <a:rPr lang="en-US" dirty="0"/>
              <a:t>Application </a:t>
            </a:r>
            <a:r>
              <a:rPr lang="en-US" b="0" dirty="0"/>
              <a:t>of </a:t>
            </a:r>
            <a:r>
              <a:rPr lang="en-US" b="0" dirty="0">
                <a:solidFill>
                  <a:schemeClr val="accent4"/>
                </a:solidFill>
              </a:rPr>
              <a:t>clustering techniques </a:t>
            </a:r>
            <a:r>
              <a:rPr lang="en-US" b="0" dirty="0"/>
              <a:t>in real worl</a:t>
            </a:r>
            <a:r>
              <a:rPr lang="en-US" dirty="0"/>
              <a:t>d graph to extract data </a:t>
            </a:r>
          </a:p>
          <a:p>
            <a:pPr lvl="1"/>
            <a:r>
              <a:rPr lang="en-US" b="0" dirty="0"/>
              <a:t>Improve parallelism to </a:t>
            </a:r>
            <a:r>
              <a:rPr lang="en-US" b="0" dirty="0">
                <a:solidFill>
                  <a:schemeClr val="accent4"/>
                </a:solidFill>
              </a:rPr>
              <a:t>increase compatibility </a:t>
            </a:r>
            <a:r>
              <a:rPr lang="en-US" b="0" dirty="0"/>
              <a:t>with HPC</a:t>
            </a:r>
          </a:p>
          <a:p>
            <a:pPr lvl="1"/>
            <a:r>
              <a:rPr lang="en-US" dirty="0"/>
              <a:t>Performance maximization using </a:t>
            </a:r>
            <a:r>
              <a:rPr lang="en-US" dirty="0">
                <a:solidFill>
                  <a:schemeClr val="accent4"/>
                </a:solidFill>
              </a:rPr>
              <a:t>distributed system</a:t>
            </a:r>
            <a:endParaRPr lang="en-US" b="0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Solving real world problems e.g. </a:t>
            </a:r>
            <a:r>
              <a:rPr lang="en-US" dirty="0" err="1"/>
              <a:t>sssp</a:t>
            </a:r>
            <a:r>
              <a:rPr lang="en-US" dirty="0"/>
              <a:t> with </a:t>
            </a:r>
            <a:r>
              <a:rPr lang="en-US" dirty="0">
                <a:solidFill>
                  <a:schemeClr val="accent4"/>
                </a:solidFill>
              </a:rPr>
              <a:t>high accuracy </a:t>
            </a:r>
          </a:p>
          <a:p>
            <a:pPr lvl="1"/>
            <a:r>
              <a:rPr lang="en-US" b="0" dirty="0">
                <a:solidFill>
                  <a:schemeClr val="accent4"/>
                </a:solidFill>
              </a:rPr>
              <a:t>Accelerate</a:t>
            </a:r>
            <a:r>
              <a:rPr lang="en-US" b="0" dirty="0"/>
              <a:t> the existing graph algorithms e.g. Dijkstra, A*</a:t>
            </a:r>
          </a:p>
          <a:p>
            <a:pPr marL="0" indent="0">
              <a:buNone/>
            </a:pPr>
            <a:endParaRPr lang="en-US" b="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1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0" dirty="0"/>
              <a:t>Research Problem</a:t>
            </a:r>
          </a:p>
          <a:p>
            <a:r>
              <a:rPr lang="en-US" sz="2500" dirty="0"/>
              <a:t>Literature Survey</a:t>
            </a:r>
          </a:p>
          <a:p>
            <a:r>
              <a:rPr lang="en-US" sz="2500" b="0" dirty="0"/>
              <a:t>Methodology</a:t>
            </a:r>
          </a:p>
          <a:p>
            <a:r>
              <a:rPr lang="en-US" sz="2500" b="0" dirty="0"/>
              <a:t>Implementation</a:t>
            </a:r>
          </a:p>
          <a:p>
            <a:r>
              <a:rPr lang="en-US" sz="2500" b="0" dirty="0"/>
              <a:t>Experiments</a:t>
            </a:r>
          </a:p>
          <a:p>
            <a:r>
              <a:rPr lang="en-US" sz="2500" b="0" dirty="0"/>
              <a:t>Future Plans</a:t>
            </a:r>
          </a:p>
          <a:p>
            <a:r>
              <a:rPr lang="en-US" sz="2500" b="0" dirty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8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D74F-5462-4C14-806E-C7E91860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38FF-4C93-4F9F-8667-0BC64EDB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Improving graph algorithms: </a:t>
            </a:r>
            <a:r>
              <a:rPr lang="en-US" b="0" dirty="0"/>
              <a:t>Bogle et. al.</a:t>
            </a:r>
            <a:r>
              <a:rPr lang="en-US" dirty="0"/>
              <a:t>[1]</a:t>
            </a:r>
            <a:r>
              <a:rPr lang="en-US" b="0" dirty="0"/>
              <a:t> presents a new distributed-memory, BFS based parallel algorithm, for improving the convergence of iterative solvers.</a:t>
            </a:r>
          </a:p>
          <a:p>
            <a:r>
              <a:rPr lang="en-US" dirty="0"/>
              <a:t>Improving graph clustering: </a:t>
            </a:r>
            <a:r>
              <a:rPr lang="en-US" b="0" dirty="0"/>
              <a:t>Dhillon et. al.</a:t>
            </a:r>
            <a:r>
              <a:rPr lang="en-US" dirty="0"/>
              <a:t>[2] </a:t>
            </a:r>
            <a:r>
              <a:rPr lang="en-US" b="0" dirty="0"/>
              <a:t>shows semi-supervised learning can improve the  graph clustering results. </a:t>
            </a:r>
            <a:r>
              <a:rPr lang="en-US" b="0" dirty="0" err="1"/>
              <a:t>Kulis</a:t>
            </a:r>
            <a:r>
              <a:rPr lang="en-US" b="0" dirty="0"/>
              <a:t> et. al.</a:t>
            </a:r>
            <a:r>
              <a:rPr lang="en-US" dirty="0"/>
              <a:t>[3] </a:t>
            </a:r>
            <a:r>
              <a:rPr lang="en-US" b="0" dirty="0"/>
              <a:t>proposes SS-KERNEL KMEANS to optimize a semi-supervised clustering. </a:t>
            </a:r>
          </a:p>
          <a:p>
            <a:r>
              <a:rPr lang="en-US" dirty="0"/>
              <a:t>Detecting densely connected group: </a:t>
            </a:r>
            <a:r>
              <a:rPr lang="en-US" b="0" dirty="0"/>
              <a:t>SA-Cluster proposed by Zhou et. al.</a:t>
            </a:r>
            <a:r>
              <a:rPr lang="en-US" dirty="0"/>
              <a:t>[4] </a:t>
            </a:r>
            <a:r>
              <a:rPr lang="en-US" b="0" dirty="0"/>
              <a:t>considers heterogeneous vertex properties (structural and attribute similarities) for clustering.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052E5-787B-4B79-BD07-A4EC2D4F8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0" dirty="0"/>
              <a:t>Research Problem</a:t>
            </a:r>
          </a:p>
          <a:p>
            <a:r>
              <a:rPr lang="en-US" sz="2500" b="0" dirty="0"/>
              <a:t>Literature Survey</a:t>
            </a:r>
          </a:p>
          <a:p>
            <a:r>
              <a:rPr lang="en-US" sz="2500" dirty="0"/>
              <a:t>Methodology</a:t>
            </a:r>
          </a:p>
          <a:p>
            <a:r>
              <a:rPr lang="en-US" sz="2500" b="0" dirty="0"/>
              <a:t>Implementation</a:t>
            </a:r>
          </a:p>
          <a:p>
            <a:r>
              <a:rPr lang="en-US" sz="2500" b="0" dirty="0"/>
              <a:t>Experiments</a:t>
            </a:r>
          </a:p>
          <a:p>
            <a:r>
              <a:rPr lang="en-US" sz="2500" b="0" dirty="0"/>
              <a:t>Future Plans</a:t>
            </a:r>
          </a:p>
          <a:p>
            <a:r>
              <a:rPr lang="en-US" sz="2500" b="0" dirty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3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9E88-7D19-4AD6-BB17-6E06267B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23024-CF3B-4B0A-9332-B294662B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4BAF6-F8F2-EF4F-936C-8DF63288C82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9C7921-7A03-4CD3-A3B5-CE2E1326B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469" y="971550"/>
            <a:ext cx="3649062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59774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36976</TotalTime>
  <Words>1106</Words>
  <Application>Microsoft Office PowerPoint</Application>
  <PresentationFormat>On-screen Show (16:9)</PresentationFormat>
  <Paragraphs>245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Helvetica Neue Bold Condensed</vt:lpstr>
      <vt:lpstr>NERSC HD</vt:lpstr>
      <vt:lpstr>Custom Design</vt:lpstr>
      <vt:lpstr>Subhadeep Bhattacharya, Fahim Chowdhury, Rupak Roy   </vt:lpstr>
      <vt:lpstr>Outline</vt:lpstr>
      <vt:lpstr>Outline</vt:lpstr>
      <vt:lpstr>Research Problem</vt:lpstr>
      <vt:lpstr>Research Problem</vt:lpstr>
      <vt:lpstr>Outline</vt:lpstr>
      <vt:lpstr>Literature Survey</vt:lpstr>
      <vt:lpstr>Outline</vt:lpstr>
      <vt:lpstr>Algorithm Description</vt:lpstr>
      <vt:lpstr>Algorithm overview</vt:lpstr>
      <vt:lpstr>Algorithm Overview</vt:lpstr>
      <vt:lpstr>Outline</vt:lpstr>
      <vt:lpstr>Distributed System Architecture</vt:lpstr>
      <vt:lpstr>Tools</vt:lpstr>
      <vt:lpstr>Dataset</vt:lpstr>
      <vt:lpstr>Outline</vt:lpstr>
      <vt:lpstr>Results</vt:lpstr>
      <vt:lpstr>K-means Clustering (Latency)</vt:lpstr>
      <vt:lpstr>K-means Clustering (Accuracy)</vt:lpstr>
      <vt:lpstr>Agglomerative Clustering (Latency)</vt:lpstr>
      <vt:lpstr>Agglomerative Clustering (Accuracy)</vt:lpstr>
      <vt:lpstr>Outline</vt:lpstr>
      <vt:lpstr>Next Steps</vt:lpstr>
      <vt:lpstr>Outline</vt:lpstr>
      <vt:lpstr>References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Rupak Roy</cp:lastModifiedBy>
  <cp:revision>4465</cp:revision>
  <cp:lastPrinted>2019-07-26T23:31:42Z</cp:lastPrinted>
  <dcterms:created xsi:type="dcterms:W3CDTF">2012-10-26T23:06:13Z</dcterms:created>
  <dcterms:modified xsi:type="dcterms:W3CDTF">2019-12-03T13:26:40Z</dcterms:modified>
</cp:coreProperties>
</file>