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23" r:id="rId3"/>
    <p:sldId id="384" r:id="rId4"/>
    <p:sldId id="385" r:id="rId5"/>
    <p:sldId id="390" r:id="rId6"/>
    <p:sldId id="383" r:id="rId7"/>
    <p:sldId id="386" r:id="rId8"/>
    <p:sldId id="387" r:id="rId9"/>
    <p:sldId id="263" r:id="rId10"/>
    <p:sldId id="388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9035" autoAdjust="0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5647-0DC1-3245-9BBB-58938104758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00534-57F2-4641-9557-F38E84B82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68A-3B71-2E47-9461-8E8EEA77D02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6998-651A-4B4B-9CF8-928EFCEEC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tbiocourse.discovery.wisc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y-lab/compnetbio-singlecell-integr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752" y="10967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Integrating single cell gene expression datasets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60C32-182E-0846-A876-F0EC626E366A}"/>
              </a:ext>
            </a:extLst>
          </p:cNvPr>
          <p:cNvSpPr txBox="1"/>
          <p:nvPr/>
        </p:nvSpPr>
        <p:spPr>
          <a:xfrm>
            <a:off x="3736726" y="4754736"/>
            <a:ext cx="165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Nov. 5 2019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F7462-ABBC-F14B-8DB9-14F44974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2" y="2899855"/>
            <a:ext cx="858644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BMI 826-23/CS 838 Computational Network Biology</a:t>
            </a:r>
            <a:br>
              <a:rPr lang="en-US" sz="2400" dirty="0"/>
            </a:br>
            <a:r>
              <a:rPr lang="en-US" sz="2400" dirty="0"/>
              <a:t>Fall 2019</a:t>
            </a:r>
          </a:p>
          <a:p>
            <a:pPr algn="ctr"/>
            <a:r>
              <a:rPr lang="en-US" sz="2400" dirty="0"/>
              <a:t>Erika Da-Inn Lee</a:t>
            </a:r>
          </a:p>
          <a:p>
            <a:pPr algn="ctr"/>
            <a:r>
              <a:rPr lang="en-US" sz="2400" dirty="0">
                <a:hlinkClick r:id="rId2"/>
              </a:rPr>
              <a:t>https://compnetbiocourse.discovery.wisc.edu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0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</p:txBody>
      </p:sp>
    </p:spTree>
    <p:extLst>
      <p:ext uri="{BB962C8B-B14F-4D97-AF65-F5344CB8AC3E}">
        <p14:creationId xmlns:p14="http://schemas.microsoft.com/office/powerpoint/2010/main" val="242416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  <a:p>
            <a:r>
              <a:rPr lang="en-US" sz="2000" dirty="0"/>
              <a:t>We looked at two different pipelines:</a:t>
            </a:r>
          </a:p>
          <a:p>
            <a:pPr lvl="1"/>
            <a:r>
              <a:rPr lang="en-US" sz="2000" dirty="0" err="1"/>
              <a:t>Conos</a:t>
            </a:r>
            <a:r>
              <a:rPr lang="en-US" sz="2000" dirty="0"/>
              <a:t>: joint NMF to project cells to same space, correlation-based nearest neighbor graph to connect cells in common space</a:t>
            </a:r>
          </a:p>
          <a:p>
            <a:pPr lvl="1"/>
            <a:r>
              <a:rPr lang="en-US" sz="2000" dirty="0"/>
              <a:t>LIGER: </a:t>
            </a:r>
            <a:r>
              <a:rPr lang="en-US" sz="2000" dirty="0" err="1"/>
              <a:t>intergrative</a:t>
            </a:r>
            <a:r>
              <a:rPr lang="en-US" sz="2000" dirty="0"/>
              <a:t> NMF to project cells to same space, nearest-neighbor-votes graph to connect cells in common space</a:t>
            </a:r>
          </a:p>
          <a:p>
            <a:r>
              <a:rPr lang="en-US" sz="2000" dirty="0"/>
              <a:t>More challenges/active areas of research:</a:t>
            </a:r>
          </a:p>
          <a:p>
            <a:pPr lvl="1"/>
            <a:r>
              <a:rPr lang="en-US" sz="2000" dirty="0"/>
              <a:t>How to identify differential gene expression and/or relationships in different groups of cell populations?</a:t>
            </a:r>
          </a:p>
          <a:p>
            <a:pPr lvl="1"/>
            <a:r>
              <a:rPr lang="en-US" sz="2000" dirty="0"/>
              <a:t>How to integrate known cell type/label information to classify unknown, new cell types?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2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35"/>
            <a:ext cx="8229600" cy="4525963"/>
          </a:xfrm>
        </p:spPr>
        <p:txBody>
          <a:bodyPr/>
          <a:lstStyle/>
          <a:p>
            <a:r>
              <a:rPr lang="en-US" dirty="0"/>
              <a:t>Biological aim: </a:t>
            </a:r>
          </a:p>
          <a:p>
            <a:pPr marL="457200" lvl="1" indent="0">
              <a:buNone/>
            </a:pPr>
            <a:r>
              <a:rPr lang="en-US" dirty="0"/>
              <a:t>Assess whether a new ‘cocktail’ for inducing pluripotency in differentiated cells is more efficient than existing one </a:t>
            </a:r>
          </a:p>
          <a:p>
            <a:endParaRPr lang="en-US" dirty="0"/>
          </a:p>
          <a:p>
            <a:r>
              <a:rPr lang="en-US" dirty="0"/>
              <a:t>Computational aim: </a:t>
            </a:r>
          </a:p>
          <a:p>
            <a:pPr marL="457200" lvl="1" indent="0">
              <a:buNone/>
            </a:pPr>
            <a:r>
              <a:rPr lang="en-US" dirty="0"/>
              <a:t>Understand strategies for integrating single cell gene expression datasets from different experiments/timepoints/ contexts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background: </a:t>
            </a:r>
            <a:br>
              <a:rPr lang="en-US" dirty="0"/>
            </a:br>
            <a:r>
              <a:rPr lang="en-US" dirty="0"/>
              <a:t>pluripotency &amp; reprogramming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BE3C7-AEC3-3C44-9DC3-6B589E49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06" y="2099527"/>
            <a:ext cx="6590383" cy="3346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05480-A369-9D4E-A9BC-F23B31A6C39A}"/>
              </a:ext>
            </a:extLst>
          </p:cNvPr>
          <p:cNvSpPr txBox="1"/>
          <p:nvPr/>
        </p:nvSpPr>
        <p:spPr>
          <a:xfrm>
            <a:off x="2440710" y="5859247"/>
            <a:ext cx="426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Takahashi &amp; Yamanaka. Development. 2013</a:t>
            </a:r>
          </a:p>
        </p:txBody>
      </p:sp>
    </p:spTree>
    <p:extLst>
      <p:ext uri="{BB962C8B-B14F-4D97-AF65-F5344CB8AC3E}">
        <p14:creationId xmlns:p14="http://schemas.microsoft.com/office/powerpoint/2010/main" val="19678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efficient path to pluripotency?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</p:spTree>
    <p:extLst>
      <p:ext uri="{BB962C8B-B14F-4D97-AF65-F5344CB8AC3E}">
        <p14:creationId xmlns:p14="http://schemas.microsoft.com/office/powerpoint/2010/main" val="19501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Single-cell datasets from pluripotency engineering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1C0F7-AF13-8C4D-867F-6CFF86D4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0" y="2342926"/>
            <a:ext cx="6680366" cy="2406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6DA22-862F-124E-A6D6-1CA47E84A599}"/>
              </a:ext>
            </a:extLst>
          </p:cNvPr>
          <p:cNvSpPr txBox="1"/>
          <p:nvPr/>
        </p:nvSpPr>
        <p:spPr>
          <a:xfrm>
            <a:off x="3113232" y="5818246"/>
            <a:ext cx="29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 et al. Cell Reports.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06264-D6B8-5444-8E32-20ADB0A2747C}"/>
              </a:ext>
            </a:extLst>
          </p:cNvPr>
          <p:cNvSpPr/>
          <p:nvPr/>
        </p:nvSpPr>
        <p:spPr>
          <a:xfrm>
            <a:off x="959609" y="2733152"/>
            <a:ext cx="1472089" cy="4923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308 MEF cells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MEF-Day0-Rep1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2F18CA-D95C-5E42-AC79-B0CB2CF3E5D3}"/>
              </a:ext>
            </a:extLst>
          </p:cNvPr>
          <p:cNvSpPr/>
          <p:nvPr/>
        </p:nvSpPr>
        <p:spPr>
          <a:xfrm>
            <a:off x="2733144" y="1949379"/>
            <a:ext cx="1949387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389 transitioning cells, 6 days into FBS treatment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FBS-Day6-Rep1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04D774-FB5C-5749-9139-D233F05F394B}"/>
              </a:ext>
            </a:extLst>
          </p:cNvPr>
          <p:cNvSpPr/>
          <p:nvPr/>
        </p:nvSpPr>
        <p:spPr>
          <a:xfrm>
            <a:off x="2769995" y="4176765"/>
            <a:ext cx="1962780" cy="1078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223 transitioning cells, 6 days into A2S treatment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A2S-Day6-Rep1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952BBC-F7E1-FB4D-8D6E-14B1CEA63134}"/>
              </a:ext>
            </a:extLst>
          </p:cNvPr>
          <p:cNvSpPr/>
          <p:nvPr/>
        </p:nvSpPr>
        <p:spPr>
          <a:xfrm>
            <a:off x="5151569" y="2454310"/>
            <a:ext cx="1312907" cy="332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844B2-FCE8-D44B-A307-319BB79AE75D}"/>
              </a:ext>
            </a:extLst>
          </p:cNvPr>
          <p:cNvSpPr/>
          <p:nvPr/>
        </p:nvSpPr>
        <p:spPr>
          <a:xfrm>
            <a:off x="6010666" y="3670475"/>
            <a:ext cx="2148596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436 pluripotent cells induced from A2S system 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A2S-mESCs-Rep1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4898D-EA81-574F-9880-2425E7FE2A57}"/>
              </a:ext>
            </a:extLst>
          </p:cNvPr>
          <p:cNvSpPr/>
          <p:nvPr/>
        </p:nvSpPr>
        <p:spPr>
          <a:xfrm>
            <a:off x="5749410" y="2514600"/>
            <a:ext cx="2158644" cy="10299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tx1"/>
                </a:solidFill>
              </a:rPr>
              <a:t>144 pluripotent cells induced from FBS system </a:t>
            </a:r>
          </a:p>
          <a:p>
            <a:pPr algn="ctr"/>
            <a:r>
              <a:rPr lang="en-US" sz="1500" dirty="0">
                <a:ln w="0"/>
                <a:solidFill>
                  <a:srgbClr val="C00000"/>
                </a:solidFill>
              </a:rPr>
              <a:t>FBS-mESCs-Rep1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A8BADE-C7BF-5E43-8250-727F9451DD81}"/>
              </a:ext>
            </a:extLst>
          </p:cNvPr>
          <p:cNvCxnSpPr/>
          <p:nvPr/>
        </p:nvCxnSpPr>
        <p:spPr>
          <a:xfrm>
            <a:off x="3697793" y="2969290"/>
            <a:ext cx="0" cy="148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B8FC2F-1A39-0045-B29D-7E7B94214E83}"/>
              </a:ext>
            </a:extLst>
          </p:cNvPr>
          <p:cNvCxnSpPr/>
          <p:nvPr/>
        </p:nvCxnSpPr>
        <p:spPr>
          <a:xfrm>
            <a:off x="3709518" y="4046132"/>
            <a:ext cx="0" cy="1485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Integrating single cell </a:t>
            </a:r>
            <a:br>
              <a:rPr lang="en-US" dirty="0"/>
            </a:br>
            <a:r>
              <a:rPr lang="en-US" dirty="0"/>
              <a:t>gene expression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93EF-58A9-144A-A15C-28F41D0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41360"/>
            <a:ext cx="762167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Given: single-cell gene expression datasets from different experiments/timepoints/ contexts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all cells into a common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cells in the common space, creating a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Downstream analyses: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Cluster cells using their relationship/connections in the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Developmental trajectory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Context-specific gene regulatory network construction</a:t>
            </a:r>
          </a:p>
        </p:txBody>
      </p:sp>
    </p:spTree>
    <p:extLst>
      <p:ext uri="{BB962C8B-B14F-4D97-AF65-F5344CB8AC3E}">
        <p14:creationId xmlns:p14="http://schemas.microsoft.com/office/powerpoint/2010/main" val="6545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Conos</a:t>
            </a:r>
            <a:r>
              <a:rPr lang="en-US" dirty="0"/>
              <a:t> vs. LIGER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EDE6B22-5D79-DC4F-BAE9-75780AB9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1388"/>
              </p:ext>
            </p:extLst>
          </p:nvPr>
        </p:nvGraphicFramePr>
        <p:xfrm>
          <a:off x="754794" y="1735189"/>
          <a:ext cx="7634412" cy="434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804">
                  <a:extLst>
                    <a:ext uri="{9D8B030D-6E8A-4147-A177-3AD203B41FA5}">
                      <a16:colId xmlns:a16="http://schemas.microsoft.com/office/drawing/2014/main" val="973896269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84046507"/>
                    </a:ext>
                  </a:extLst>
                </a:gridCol>
                <a:gridCol w="2544804">
                  <a:extLst>
                    <a:ext uri="{9D8B030D-6E8A-4147-A177-3AD203B41FA5}">
                      <a16:colId xmlns:a16="http://schemas.microsoft.com/office/drawing/2014/main" val="112127200"/>
                    </a:ext>
                  </a:extLst>
                </a:gridCol>
              </a:tblGrid>
              <a:tr h="8155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Conos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Barkas</a:t>
                      </a:r>
                      <a:r>
                        <a:rPr lang="en-US" dirty="0"/>
                        <a:t> et al. 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LIGER (Welch et al. 2019)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62433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Project all cells from different experiments/ timepoints/contexts into a common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Joint NMF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Integrative NMF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086"/>
                  </a:ext>
                </a:extLst>
              </a:tr>
              <a:tr h="176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Connect cells in the common space, creating a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Correlation-based </a:t>
                      </a:r>
                    </a:p>
                    <a:p>
                      <a:pPr algn="ctr"/>
                      <a:r>
                        <a:rPr lang="en-US" dirty="0"/>
                        <a:t>nearest-neighbor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Nearest-neighbors-get-votes</a:t>
                      </a:r>
                    </a:p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8D-A28F-4F45-8488-0341AE0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Let’s get started…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A35B0-4216-D14C-9B10-96D45BDE1655}"/>
              </a:ext>
            </a:extLst>
          </p:cNvPr>
          <p:cNvSpPr/>
          <p:nvPr/>
        </p:nvSpPr>
        <p:spPr>
          <a:xfrm>
            <a:off x="688313" y="1789427"/>
            <a:ext cx="75513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Get materials: </a:t>
            </a:r>
            <a:r>
              <a:rPr lang="en-US" sz="2000" dirty="0">
                <a:hlinkClick r:id="rId2"/>
              </a:rPr>
              <a:t>https://github.com/Roy-lab/compnetbio-singlecell-integration</a:t>
            </a: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ON THE BIOSTAT SERVER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cd to the directory with notebook and datasets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Start up </a:t>
            </a:r>
            <a:r>
              <a:rPr lang="en-US" sz="2000" dirty="0" err="1"/>
              <a:t>Jupyter</a:t>
            </a:r>
            <a:r>
              <a:rPr lang="en-US" sz="2000" dirty="0"/>
              <a:t> notebook using specified environment</a:t>
            </a:r>
          </a:p>
          <a:p>
            <a:pPr marL="971550" lvl="1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BACK ON YOUR COMPUTER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Open command line/terminal, claim the port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000" dirty="0"/>
              <a:t>Copy and paste the </a:t>
            </a:r>
            <a:r>
              <a:rPr lang="en-US" sz="2000" dirty="0" err="1"/>
              <a:t>localhost:port</a:t>
            </a:r>
            <a:r>
              <a:rPr lang="en-US" sz="2000" dirty="0"/>
              <a:t> URL into a browser</a:t>
            </a:r>
          </a:p>
        </p:txBody>
      </p:sp>
    </p:spTree>
    <p:extLst>
      <p:ext uri="{BB962C8B-B14F-4D97-AF65-F5344CB8AC3E}">
        <p14:creationId xmlns:p14="http://schemas.microsoft.com/office/powerpoint/2010/main" val="15228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more and more single-cell datasets are generated, integrating them across multiple sources remains an important task for understanding dynamic changes underscoring the heterogeneity of cells.</a:t>
            </a:r>
          </a:p>
        </p:txBody>
      </p:sp>
    </p:spTree>
    <p:extLst>
      <p:ext uri="{BB962C8B-B14F-4D97-AF65-F5344CB8AC3E}">
        <p14:creationId xmlns:p14="http://schemas.microsoft.com/office/powerpoint/2010/main" val="2626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536</Words>
  <Application>Microsoft Macintosh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Integrating single cell gene expression datasets</vt:lpstr>
      <vt:lpstr>Goals for today</vt:lpstr>
      <vt:lpstr>Biological background:  pluripotency &amp; reprogramming</vt:lpstr>
      <vt:lpstr>More efficient path to pluripotency?</vt:lpstr>
      <vt:lpstr>Single-cell datasets from pluripotency engineering process</vt:lpstr>
      <vt:lpstr>Integrating single cell  gene expression datasets</vt:lpstr>
      <vt:lpstr>Conos vs. LIGER</vt:lpstr>
      <vt:lpstr>Let’s get started…</vt:lpstr>
      <vt:lpstr>Takeaway points</vt:lpstr>
      <vt:lpstr>Takeaway points</vt:lpstr>
      <vt:lpstr>Takeaway points</vt:lpstr>
    </vt:vector>
  </TitlesOfParts>
  <Company>unm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Expression-based network inference</dc:title>
  <dc:creator>Sushmita Roy</dc:creator>
  <cp:lastModifiedBy>Erika Da-Inn Lee</cp:lastModifiedBy>
  <cp:revision>306</cp:revision>
  <cp:lastPrinted>2018-11-08T17:54:29Z</cp:lastPrinted>
  <dcterms:created xsi:type="dcterms:W3CDTF">2015-09-08T01:11:46Z</dcterms:created>
  <dcterms:modified xsi:type="dcterms:W3CDTF">2019-11-05T17:32:15Z</dcterms:modified>
</cp:coreProperties>
</file>