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323" r:id="rId3"/>
    <p:sldId id="384" r:id="rId4"/>
    <p:sldId id="385" r:id="rId5"/>
    <p:sldId id="383" r:id="rId6"/>
    <p:sldId id="386" r:id="rId7"/>
    <p:sldId id="38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9035" autoAdjust="0"/>
  </p:normalViewPr>
  <p:slideViewPr>
    <p:cSldViewPr snapToGrid="0" snapToObjects="1">
      <p:cViewPr varScale="1">
        <p:scale>
          <a:sx n="127" d="100"/>
          <a:sy n="127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45647-0DC1-3245-9BBB-58938104758A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00534-57F2-4641-9557-F38E84B82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7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1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5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168A-3B71-2E47-9461-8E8EEA77D02C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2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netbiocourse.discovery.wisc.ed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y-lab/compnetbio-singlecell-integr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752" y="109671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Integrating single cell gene expression datasets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60C32-182E-0846-A876-F0EC626E366A}"/>
              </a:ext>
            </a:extLst>
          </p:cNvPr>
          <p:cNvSpPr txBox="1"/>
          <p:nvPr/>
        </p:nvSpPr>
        <p:spPr>
          <a:xfrm>
            <a:off x="3736726" y="4754736"/>
            <a:ext cx="165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Nov. 5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F7462-ABBC-F14B-8DB9-14F44974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32" y="2899855"/>
            <a:ext cx="858644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BMI 826-23/CS 838 Computational Network Biology</a:t>
            </a:r>
            <a:br>
              <a:rPr lang="en-US" sz="2400" dirty="0"/>
            </a:br>
            <a:r>
              <a:rPr lang="en-US" sz="2400" dirty="0"/>
              <a:t>Fall 2019</a:t>
            </a:r>
          </a:p>
          <a:p>
            <a:pPr algn="ctr"/>
            <a:r>
              <a:rPr lang="en-US" sz="2400" dirty="0"/>
              <a:t>Erika Da-Inn Lee</a:t>
            </a:r>
          </a:p>
          <a:p>
            <a:pPr algn="ctr"/>
            <a:r>
              <a:rPr lang="en-US" sz="2400" dirty="0">
                <a:hlinkClick r:id="rId2"/>
              </a:rPr>
              <a:t>https://compnetbiocourse.discovery.wisc.edu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806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35"/>
            <a:ext cx="8229600" cy="4525963"/>
          </a:xfrm>
        </p:spPr>
        <p:txBody>
          <a:bodyPr/>
          <a:lstStyle/>
          <a:p>
            <a:r>
              <a:rPr lang="en-US" dirty="0"/>
              <a:t>Biological aim: </a:t>
            </a:r>
          </a:p>
          <a:p>
            <a:pPr marL="457200" lvl="1" indent="0">
              <a:buNone/>
            </a:pPr>
            <a:r>
              <a:rPr lang="en-US" dirty="0"/>
              <a:t>Assess whether a new ‘cocktail’ for inducing pluripotency in differentiated cells is more efficient than existing one </a:t>
            </a:r>
          </a:p>
          <a:p>
            <a:endParaRPr lang="en-US" dirty="0"/>
          </a:p>
          <a:p>
            <a:r>
              <a:rPr lang="en-US" dirty="0"/>
              <a:t>Computational aim: </a:t>
            </a:r>
          </a:p>
          <a:p>
            <a:pPr marL="457200" lvl="1" indent="0">
              <a:buNone/>
            </a:pPr>
            <a:r>
              <a:rPr lang="en-US" dirty="0"/>
              <a:t>Understand strategies for integrating single cell gene expression datasets from different experiments/timepoints/ contexts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Biological background: </a:t>
            </a:r>
            <a:br>
              <a:rPr lang="en-US" dirty="0"/>
            </a:br>
            <a:r>
              <a:rPr lang="en-US" dirty="0"/>
              <a:t>pluripotency &amp; reprogramming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BE3C7-AEC3-3C44-9DC3-6B589E49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06" y="2099527"/>
            <a:ext cx="6590383" cy="3346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705480-A369-9D4E-A9BC-F23B31A6C39A}"/>
              </a:ext>
            </a:extLst>
          </p:cNvPr>
          <p:cNvSpPr txBox="1"/>
          <p:nvPr/>
        </p:nvSpPr>
        <p:spPr>
          <a:xfrm>
            <a:off x="2440710" y="5859247"/>
            <a:ext cx="426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Takahashi &amp; Yamanaka. Development. 2013</a:t>
            </a:r>
          </a:p>
        </p:txBody>
      </p:sp>
    </p:spTree>
    <p:extLst>
      <p:ext uri="{BB962C8B-B14F-4D97-AF65-F5344CB8AC3E}">
        <p14:creationId xmlns:p14="http://schemas.microsoft.com/office/powerpoint/2010/main" val="19678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efficient path to pluripotency?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1C0F7-AF13-8C4D-867F-6CFF86D4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50" y="2342926"/>
            <a:ext cx="6680366" cy="2406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6DA22-862F-124E-A6D6-1CA47E84A599}"/>
              </a:ext>
            </a:extLst>
          </p:cNvPr>
          <p:cNvSpPr txBox="1"/>
          <p:nvPr/>
        </p:nvSpPr>
        <p:spPr>
          <a:xfrm>
            <a:off x="3113232" y="5818246"/>
            <a:ext cx="291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 et al. Cell Reports. 2019 </a:t>
            </a:r>
          </a:p>
        </p:txBody>
      </p:sp>
    </p:spTree>
    <p:extLst>
      <p:ext uri="{BB962C8B-B14F-4D97-AF65-F5344CB8AC3E}">
        <p14:creationId xmlns:p14="http://schemas.microsoft.com/office/powerpoint/2010/main" val="195017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878D-A28F-4F45-8488-0341AE06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Integrating single cell </a:t>
            </a:r>
            <a:br>
              <a:rPr lang="en-US" dirty="0"/>
            </a:br>
            <a:r>
              <a:rPr lang="en-US" dirty="0"/>
              <a:t>gene expression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93EF-58A9-144A-A15C-28F41D09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41360"/>
            <a:ext cx="762167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Given: single-cell gene expression datasets from different experiments/timepoints/ contexts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all cells into a common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cells in the common space, creating a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Downstream analyses: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Cluster cells using their relationship/connections in the graph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Developmental trajectory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Context-specific gene regulatory network construction</a:t>
            </a:r>
          </a:p>
        </p:txBody>
      </p:sp>
    </p:spTree>
    <p:extLst>
      <p:ext uri="{BB962C8B-B14F-4D97-AF65-F5344CB8AC3E}">
        <p14:creationId xmlns:p14="http://schemas.microsoft.com/office/powerpoint/2010/main" val="6545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878D-A28F-4F45-8488-0341AE06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9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Conos</a:t>
            </a:r>
            <a:r>
              <a:rPr lang="en-US" dirty="0"/>
              <a:t> vs. LIGER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EDE6B22-5D79-DC4F-BAE9-75780AB92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901388"/>
              </p:ext>
            </p:extLst>
          </p:nvPr>
        </p:nvGraphicFramePr>
        <p:xfrm>
          <a:off x="754794" y="1735189"/>
          <a:ext cx="7634412" cy="434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804">
                  <a:extLst>
                    <a:ext uri="{9D8B030D-6E8A-4147-A177-3AD203B41FA5}">
                      <a16:colId xmlns:a16="http://schemas.microsoft.com/office/drawing/2014/main" val="973896269"/>
                    </a:ext>
                  </a:extLst>
                </a:gridCol>
                <a:gridCol w="2544804">
                  <a:extLst>
                    <a:ext uri="{9D8B030D-6E8A-4147-A177-3AD203B41FA5}">
                      <a16:colId xmlns:a16="http://schemas.microsoft.com/office/drawing/2014/main" val="184046507"/>
                    </a:ext>
                  </a:extLst>
                </a:gridCol>
                <a:gridCol w="2544804">
                  <a:extLst>
                    <a:ext uri="{9D8B030D-6E8A-4147-A177-3AD203B41FA5}">
                      <a16:colId xmlns:a16="http://schemas.microsoft.com/office/drawing/2014/main" val="112127200"/>
                    </a:ext>
                  </a:extLst>
                </a:gridCol>
              </a:tblGrid>
              <a:tr h="8155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Conos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Barkas</a:t>
                      </a:r>
                      <a:r>
                        <a:rPr lang="en-US" dirty="0"/>
                        <a:t> et al. 2019)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LIGER (Welch et al. 2019)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262433"/>
                  </a:ext>
                </a:extLst>
              </a:tr>
              <a:tr h="176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 Project all cells from different experiments/ timepoints/contexts into a common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Joint NMF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Integrative NMF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4086"/>
                  </a:ext>
                </a:extLst>
              </a:tr>
              <a:tr h="176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Connect cells in the common space, creating a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Correlation-based </a:t>
                      </a:r>
                    </a:p>
                    <a:p>
                      <a:pPr algn="ctr"/>
                      <a:r>
                        <a:rPr lang="en-US" dirty="0"/>
                        <a:t>nearest-neighbor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Nearest-neighbors-get-votes</a:t>
                      </a:r>
                    </a:p>
                    <a:p>
                      <a:pPr algn="ctr"/>
                      <a:r>
                        <a:rPr lang="en-US" dirty="0"/>
                        <a:t>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9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3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878D-A28F-4F45-8488-0341AE06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9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Let’s get started…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AA35B0-4216-D14C-9B10-96D45BDE1655}"/>
              </a:ext>
            </a:extLst>
          </p:cNvPr>
          <p:cNvSpPr/>
          <p:nvPr/>
        </p:nvSpPr>
        <p:spPr>
          <a:xfrm>
            <a:off x="688313" y="1789427"/>
            <a:ext cx="75513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Get materials: </a:t>
            </a:r>
            <a:r>
              <a:rPr lang="en-US" sz="2000" dirty="0">
                <a:hlinkClick r:id="rId2"/>
              </a:rPr>
              <a:t>https://github.com/Roy-lab/compnetbio-singlecell-integration</a:t>
            </a: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ON THE BIOSTAT SERVER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dirty="0"/>
              <a:t>cd to the directory with notebook and datasets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dirty="0"/>
              <a:t>Start up </a:t>
            </a:r>
            <a:r>
              <a:rPr lang="en-US" sz="2000" dirty="0" err="1"/>
              <a:t>Jupyter</a:t>
            </a:r>
            <a:r>
              <a:rPr lang="en-US" sz="2000" dirty="0"/>
              <a:t> notebook using specified environment</a:t>
            </a:r>
          </a:p>
          <a:p>
            <a:pPr marL="971550" lvl="1" indent="-514350">
              <a:buFont typeface="+mj-lt"/>
              <a:buAutoNum type="arabicParenR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BACK ON YOUR COMPUTER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dirty="0"/>
              <a:t>Open command line/terminal, claim the port: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dirty="0"/>
              <a:t>Copy and paste the </a:t>
            </a:r>
            <a:r>
              <a:rPr lang="en-US" sz="2000" dirty="0" err="1"/>
              <a:t>localhost:port</a:t>
            </a:r>
            <a:r>
              <a:rPr lang="en-US" sz="2000" dirty="0"/>
              <a:t> URL into a browser</a:t>
            </a:r>
          </a:p>
        </p:txBody>
      </p:sp>
    </p:spTree>
    <p:extLst>
      <p:ext uri="{BB962C8B-B14F-4D97-AF65-F5344CB8AC3E}">
        <p14:creationId xmlns:p14="http://schemas.microsoft.com/office/powerpoint/2010/main" val="1522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more and more single-cell datasets are generated, integrating them across multiple sources remains an important task for understanding dynamic changes underscoring the heterogeneity of cells.</a:t>
            </a:r>
          </a:p>
          <a:p>
            <a:r>
              <a:rPr lang="en-US" sz="2000" dirty="0"/>
              <a:t>We looked at two different pipelines:</a:t>
            </a:r>
          </a:p>
          <a:p>
            <a:pPr lvl="1"/>
            <a:r>
              <a:rPr lang="en-US" sz="2000" dirty="0" err="1"/>
              <a:t>Conos</a:t>
            </a:r>
            <a:r>
              <a:rPr lang="en-US" sz="2000" dirty="0"/>
              <a:t>: joint NMF to project cells to same space, correlation-based nearest neighbor graph to connect cells in common space</a:t>
            </a:r>
          </a:p>
          <a:p>
            <a:pPr lvl="1"/>
            <a:r>
              <a:rPr lang="en-US" sz="2000" dirty="0"/>
              <a:t>LIGER: </a:t>
            </a:r>
            <a:r>
              <a:rPr lang="en-US" sz="2000" dirty="0" err="1"/>
              <a:t>intergrative</a:t>
            </a:r>
            <a:r>
              <a:rPr lang="en-US" sz="2000" dirty="0"/>
              <a:t> NMF to project cells to same space, nearest-neighbor-votes graph to connect cells in common space</a:t>
            </a:r>
          </a:p>
          <a:p>
            <a:r>
              <a:rPr lang="en-US" sz="2000" dirty="0"/>
              <a:t>More challenges/active areas of research:</a:t>
            </a:r>
          </a:p>
          <a:p>
            <a:pPr lvl="1"/>
            <a:r>
              <a:rPr lang="en-US" sz="2000" dirty="0"/>
              <a:t>How to identify differential gene expression and/or relationships in different groups of cell populations?</a:t>
            </a:r>
          </a:p>
          <a:p>
            <a:pPr lvl="1"/>
            <a:r>
              <a:rPr lang="en-US" sz="2000" dirty="0"/>
              <a:t>How to integrate known cell type/label information to classify unknown, new cell types?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679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13427</TotalTime>
  <Words>376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Integrating single cell gene expression datasets</vt:lpstr>
      <vt:lpstr>Goals for today</vt:lpstr>
      <vt:lpstr>Biological background:  pluripotency &amp; reprogramming</vt:lpstr>
      <vt:lpstr>More efficient path to pluripotency?</vt:lpstr>
      <vt:lpstr>Integrating single cell  gene expression datasets</vt:lpstr>
      <vt:lpstr>Conos vs. LIGER</vt:lpstr>
      <vt:lpstr>Let’s get started…</vt:lpstr>
      <vt:lpstr>Takeaway points</vt:lpstr>
    </vt:vector>
  </TitlesOfParts>
  <Company>unm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Expression-based network inference</dc:title>
  <dc:creator>Sushmita Roy</dc:creator>
  <cp:lastModifiedBy>Erika Da-Inn Lee</cp:lastModifiedBy>
  <cp:revision>301</cp:revision>
  <cp:lastPrinted>2018-11-08T17:54:29Z</cp:lastPrinted>
  <dcterms:created xsi:type="dcterms:W3CDTF">2015-09-08T01:11:46Z</dcterms:created>
  <dcterms:modified xsi:type="dcterms:W3CDTF">2019-10-29T09:15:03Z</dcterms:modified>
</cp:coreProperties>
</file>