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B80A-22CD-2744-8C18-D6842E7B8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253C8-156F-054E-8419-2BC4E2715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7F1EE-AAD7-2449-A067-7EBE9FF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4755B-F871-4241-BD27-789D4C20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B739-7F8D-BE43-8A74-35FB94E3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9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50B5-6DE8-1E49-A541-1FF03F6B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63938-EEA0-914F-A170-7D6842FB6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DADC-8E11-F945-A137-26E54190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A9C64-F6A5-A142-BE2A-084077D5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3AEFB-2F08-4E42-AE65-86D5CE4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213EB-7C9E-034D-B57D-E074DA3D6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6985E-C17C-DE48-83F5-91A0CC518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0EE40-996D-814D-A822-56A6636B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47F27-DF09-DE4D-BB5C-EA60901E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41B2-495E-2B45-8CB6-D6CF0CEC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3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A943-3246-BB41-BBAB-EC227F70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61FD-F2E8-5D49-A04F-E9177187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58FB-68BC-2E42-BE83-3255FC00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8841-B8D6-8645-A53E-D827296B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F98DE-5DD5-334F-A868-0C653C42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2A1C-92AD-D14F-BE83-559C0BD0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34680-075E-A447-B023-BCB91A4B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CE92-54B9-CE4D-9398-E04ED3D5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0DAA-3A9A-EA4D-846E-AB4BA4B4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5B325-3476-C54B-82ED-FB2EA77F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5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1FB9-1943-F54F-8E15-B18E5AAA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0E9A-D390-DC41-8FDB-12B96EFD6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D86DB-845E-E64B-B57D-E1827CB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5452D-FACF-A449-B032-B25F8EA9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3AAC-C712-AF49-A967-A97ECC2B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367E4-4A97-FB44-9449-EA0C35D3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FDE-0602-8A4F-8C63-26E814AE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83DE9-32A1-754F-8F34-760AD4AFC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251D4-F86B-5042-B6E9-64DB405C9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21CF1-E7A5-064A-8A68-045946169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2F68F-9327-1443-93BF-2915DD5F7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E7086-AC1D-944E-8BBA-3BF6DDB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B0100-0BBD-AF4A-9074-CAB7C9A3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C3399-A3DE-684F-A595-09DC7619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A256-412D-534A-BF6D-778B27BC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EE33B-82AA-3C49-BB90-5900D879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E2171-23A5-D44B-93EE-A0CC8312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0C157-19CA-A240-AA82-E9F55E60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E3584-22CB-AF49-A6C4-13418145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9C026-F74E-B24D-A7B3-4E0C5A0A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BAA11-773C-C84A-A74F-7BF10CA8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3C21-4AF9-8F4D-B4A0-70CB42B9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B3FA-53B0-CA4F-BE33-086E5240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018DF-5390-5E41-8787-130EA9342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60A2-B715-3444-9730-76389CF5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FF362-5067-0E4D-9D2C-14CC309D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69DF8-A499-F644-9F7F-841FD050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4354-D1C4-7145-B338-747978A2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25E23-B30E-B748-911B-69AEB8D67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384FF-97A5-3F4A-BC4B-8667D398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3E49-D155-A545-9224-2C0D28E2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8D2CB-5D47-774D-BFA9-36C522A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C63B-37D1-9644-9EF9-B341F8BB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04AFE-5D51-374D-A1AA-1D24843F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ADEAE-C38D-C84D-9E48-4C04B796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8FE6-F311-AF4E-929D-934B431C4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56DA-F8C5-B146-BF84-62C5B9E1EEC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030A-044B-9D4C-8F1C-3447E3736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A44D-6DAF-204A-9701-E0A1F66F5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2227-CCC7-2E45-8BDC-3440C514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y-lab/compnetbio-singlecell-integ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E373-8BB1-314B-ACDD-150BEFDFA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Integrating single cell gene expression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C32B5-B931-C146-96B4-FD87691C0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Special Topics in Computational Network Biology</a:t>
            </a:r>
          </a:p>
          <a:p>
            <a:r>
              <a:rPr lang="en-US" dirty="0"/>
              <a:t>Nov. 5 2019</a:t>
            </a:r>
          </a:p>
          <a:p>
            <a:r>
              <a:rPr lang="en-US" dirty="0"/>
              <a:t>Erika Lee</a:t>
            </a:r>
          </a:p>
        </p:txBody>
      </p:sp>
    </p:spTree>
    <p:extLst>
      <p:ext uri="{BB962C8B-B14F-4D97-AF65-F5344CB8AC3E}">
        <p14:creationId xmlns:p14="http://schemas.microsoft.com/office/powerpoint/2010/main" val="153090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6D8D-5F70-0744-AEC8-5CA4D136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1319F-AA6F-FE44-81BE-885AF27A7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586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Biological aim: </a:t>
            </a:r>
          </a:p>
          <a:p>
            <a:pPr marL="457200" lvl="1" indent="0">
              <a:buNone/>
            </a:pPr>
            <a:r>
              <a:rPr lang="en-US" dirty="0"/>
              <a:t>Assess whether a new ‘cocktail’ for inducing pluripotency in differentiated cells is more efficient than existing one </a:t>
            </a:r>
          </a:p>
          <a:p>
            <a:endParaRPr lang="en-US" sz="2400" dirty="0"/>
          </a:p>
          <a:p>
            <a:r>
              <a:rPr lang="en-US" sz="2400" dirty="0"/>
              <a:t>Computational aim: </a:t>
            </a:r>
          </a:p>
          <a:p>
            <a:pPr marL="457200" lvl="1" indent="0">
              <a:buNone/>
            </a:pPr>
            <a:r>
              <a:rPr lang="en-US" dirty="0"/>
              <a:t>Understand strategies for integrating single cell gene expression datasets from different experiments/timepoints/contexts</a:t>
            </a:r>
          </a:p>
        </p:txBody>
      </p:sp>
    </p:spTree>
    <p:extLst>
      <p:ext uri="{BB962C8B-B14F-4D97-AF65-F5344CB8AC3E}">
        <p14:creationId xmlns:p14="http://schemas.microsoft.com/office/powerpoint/2010/main" val="194718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1957-F8B1-DB48-9B0B-43B1582D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Biological background: pluripotency reprogramming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2C99B2-54C4-6643-B2F6-30483324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00" y="1908609"/>
            <a:ext cx="7558567" cy="3838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13AB40-4A96-364C-A43D-EB3053B6C0B4}"/>
              </a:ext>
            </a:extLst>
          </p:cNvPr>
          <p:cNvSpPr txBox="1"/>
          <p:nvPr/>
        </p:nvSpPr>
        <p:spPr>
          <a:xfrm>
            <a:off x="3648096" y="5964865"/>
            <a:ext cx="426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Takahashi &amp; Yamanaka. Development. 2013</a:t>
            </a:r>
          </a:p>
        </p:txBody>
      </p:sp>
    </p:spTree>
    <p:extLst>
      <p:ext uri="{BB962C8B-B14F-4D97-AF65-F5344CB8AC3E}">
        <p14:creationId xmlns:p14="http://schemas.microsoft.com/office/powerpoint/2010/main" val="391213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1957-F8B1-DB48-9B0B-43B1582D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path to pluripotency?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281E2-E2A0-FA47-B712-13C8C74E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56" y="2001282"/>
            <a:ext cx="8115487" cy="2923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177BD8-4E8A-AB47-A4CB-F5520100938E}"/>
              </a:ext>
            </a:extLst>
          </p:cNvPr>
          <p:cNvSpPr txBox="1"/>
          <p:nvPr/>
        </p:nvSpPr>
        <p:spPr>
          <a:xfrm>
            <a:off x="4456170" y="5838342"/>
            <a:ext cx="29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 et al. Cell Reports. 2019 </a:t>
            </a:r>
          </a:p>
        </p:txBody>
      </p:sp>
    </p:spTree>
    <p:extLst>
      <p:ext uri="{BB962C8B-B14F-4D97-AF65-F5344CB8AC3E}">
        <p14:creationId xmlns:p14="http://schemas.microsoft.com/office/powerpoint/2010/main" val="116862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5B7E-FCD0-4340-BC61-04D5AFC7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Integrating single cell gene expression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948-1345-F645-A55A-A2E5D070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Project all cells from different experiments/timepoints/contexts into a common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cells in the common space, creating a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Downstream analysis:</a:t>
            </a:r>
          </a:p>
          <a:p>
            <a:pPr lvl="1"/>
            <a:r>
              <a:rPr lang="en-US" dirty="0"/>
              <a:t>Cluster cells using their relationship/connections in the graph</a:t>
            </a:r>
          </a:p>
          <a:p>
            <a:pPr lvl="1"/>
            <a:r>
              <a:rPr lang="en-US" dirty="0"/>
              <a:t>Developmental trajectory analysis</a:t>
            </a:r>
          </a:p>
          <a:p>
            <a:pPr lvl="1"/>
            <a:r>
              <a:rPr lang="en-US" dirty="0"/>
              <a:t>Context-specific gene regulatory network construction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8855-A5A4-C341-BE17-17E9973D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Conos</a:t>
            </a:r>
            <a:r>
              <a:rPr lang="en-US" dirty="0"/>
              <a:t> and LIGER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B81078-994E-E94B-8C33-B7C3929B3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39276"/>
              </p:ext>
            </p:extLst>
          </p:nvPr>
        </p:nvGraphicFramePr>
        <p:xfrm>
          <a:off x="956930" y="1825625"/>
          <a:ext cx="10396869" cy="434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5623">
                  <a:extLst>
                    <a:ext uri="{9D8B030D-6E8A-4147-A177-3AD203B41FA5}">
                      <a16:colId xmlns:a16="http://schemas.microsoft.com/office/drawing/2014/main" val="973896269"/>
                    </a:ext>
                  </a:extLst>
                </a:gridCol>
                <a:gridCol w="3465623">
                  <a:extLst>
                    <a:ext uri="{9D8B030D-6E8A-4147-A177-3AD203B41FA5}">
                      <a16:colId xmlns:a16="http://schemas.microsoft.com/office/drawing/2014/main" val="184046507"/>
                    </a:ext>
                  </a:extLst>
                </a:gridCol>
                <a:gridCol w="3465623">
                  <a:extLst>
                    <a:ext uri="{9D8B030D-6E8A-4147-A177-3AD203B41FA5}">
                      <a16:colId xmlns:a16="http://schemas.microsoft.com/office/drawing/2014/main" val="112127200"/>
                    </a:ext>
                  </a:extLst>
                </a:gridCol>
              </a:tblGrid>
              <a:tr h="8155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Conos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Barkas</a:t>
                      </a:r>
                      <a:r>
                        <a:rPr lang="en-US" dirty="0"/>
                        <a:t> et al. 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LIGER (Welch et al. 2019)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262433"/>
                  </a:ext>
                </a:extLst>
              </a:tr>
              <a:tr h="176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Project all cells from different experiments/timepoints/contexts into a common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Joint NMF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Integrative NMF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4086"/>
                  </a:ext>
                </a:extLst>
              </a:tr>
              <a:tr h="176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Connect cells in the common space, creating a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Correlation-based </a:t>
                      </a:r>
                    </a:p>
                    <a:p>
                      <a:pPr algn="ctr"/>
                      <a:r>
                        <a:rPr lang="en-US" dirty="0"/>
                        <a:t>nearest-neighbor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Nearest-neighbors-get-votes</a:t>
                      </a:r>
                    </a:p>
                    <a:p>
                      <a:pPr algn="ctr"/>
                      <a:r>
                        <a:rPr lang="en-US" dirty="0"/>
                        <a:t>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9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33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AF25-9AB0-EA48-A5E9-7BED49D2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A0D7-9EC2-E548-A74C-86A0F462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Get materials: </a:t>
            </a:r>
            <a:r>
              <a:rPr lang="en-US" sz="2000" dirty="0">
                <a:hlinkClick r:id="rId2"/>
              </a:rPr>
              <a:t>https://github.com/Roy-lab/compnetbio-singlecell-integration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ON THE BIOSTAT SERVER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cd to the directory with notebook and datasets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Start up </a:t>
            </a:r>
            <a:r>
              <a:rPr lang="en-US" sz="2000" dirty="0" err="1"/>
              <a:t>Jupyter</a:t>
            </a:r>
            <a:r>
              <a:rPr lang="en-US" sz="2000" dirty="0"/>
              <a:t> notebook using specified environment</a:t>
            </a:r>
          </a:p>
          <a:p>
            <a:pPr marL="514350" indent="-514350">
              <a:buAutoNum type="arabicPeriod"/>
            </a:pPr>
            <a:r>
              <a:rPr lang="en-US" sz="2000" dirty="0"/>
              <a:t>BACK ON YOUR COMPUTER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Open command line/terminal, claim the port: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Copy and paste the </a:t>
            </a:r>
            <a:r>
              <a:rPr lang="en-US" sz="2000" dirty="0" err="1"/>
              <a:t>localhost:port</a:t>
            </a:r>
            <a:r>
              <a:rPr lang="en-US" sz="2000" dirty="0"/>
              <a:t> URL into a browser</a:t>
            </a:r>
          </a:p>
        </p:txBody>
      </p:sp>
    </p:spTree>
    <p:extLst>
      <p:ext uri="{BB962C8B-B14F-4D97-AF65-F5344CB8AC3E}">
        <p14:creationId xmlns:p14="http://schemas.microsoft.com/office/powerpoint/2010/main" val="31486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252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Integrating single cell gene expression datasets</vt:lpstr>
      <vt:lpstr>Goals</vt:lpstr>
      <vt:lpstr>Biological background: pluripotency reprogramming</vt:lpstr>
      <vt:lpstr>More efficient path to pluripotency?</vt:lpstr>
      <vt:lpstr>Integrating single cell gene expression datasets</vt:lpstr>
      <vt:lpstr>Conos and LIGER</vt:lpstr>
      <vt:lpstr>Let’s get started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single cell gene expression datasets</dc:title>
  <dc:creator>Erika Da-Inn Lee</dc:creator>
  <cp:lastModifiedBy>Erika Da-Inn Lee</cp:lastModifiedBy>
  <cp:revision>4</cp:revision>
  <dcterms:created xsi:type="dcterms:W3CDTF">2019-10-29T05:35:49Z</dcterms:created>
  <dcterms:modified xsi:type="dcterms:W3CDTF">2019-10-29T06:19:57Z</dcterms:modified>
</cp:coreProperties>
</file>