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80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/>
    <p:restoredTop sz="94676"/>
  </p:normalViewPr>
  <p:slideViewPr>
    <p:cSldViewPr snapToGrid="0" snapToObjects="1">
      <p:cViewPr>
        <p:scale>
          <a:sx n="71" d="100"/>
          <a:sy n="71" d="100"/>
        </p:scale>
        <p:origin x="2736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9B5-8C65-6244-A5C6-8C215F647ADA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B02-D4F2-E149-ACD0-12901A84C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5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9B5-8C65-6244-A5C6-8C215F647ADA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B02-D4F2-E149-ACD0-12901A84C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9B5-8C65-6244-A5C6-8C215F647ADA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B02-D4F2-E149-ACD0-12901A84C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6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9B5-8C65-6244-A5C6-8C215F647ADA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B02-D4F2-E149-ACD0-12901A84C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9B5-8C65-6244-A5C6-8C215F647ADA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B02-D4F2-E149-ACD0-12901A84C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6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9B5-8C65-6244-A5C6-8C215F647ADA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B02-D4F2-E149-ACD0-12901A84C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2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9B5-8C65-6244-A5C6-8C215F647ADA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B02-D4F2-E149-ACD0-12901A84C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4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9B5-8C65-6244-A5C6-8C215F647ADA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B02-D4F2-E149-ACD0-12901A84C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9B5-8C65-6244-A5C6-8C215F647ADA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B02-D4F2-E149-ACD0-12901A84C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0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9B5-8C65-6244-A5C6-8C215F647ADA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B02-D4F2-E149-ACD0-12901A84C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0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9B5-8C65-6244-A5C6-8C215F647ADA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B02-D4F2-E149-ACD0-12901A84C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79B5-8C65-6244-A5C6-8C215F647ADA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9BB02-D4F2-E149-ACD0-12901A84C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7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F8FD68-48F5-EF46-B051-70B43051E3C6}"/>
              </a:ext>
            </a:extLst>
          </p:cNvPr>
          <p:cNvSpPr txBox="1"/>
          <p:nvPr/>
        </p:nvSpPr>
        <p:spPr>
          <a:xfrm>
            <a:off x="2246384" y="1191511"/>
            <a:ext cx="2523768" cy="553998"/>
          </a:xfrm>
          <a:prstGeom prst="rect">
            <a:avLst/>
          </a:prstGeom>
          <a:solidFill>
            <a:srgbClr val="FF0000">
              <a:alpha val="25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Motif regions:</a:t>
            </a:r>
          </a:p>
          <a:p>
            <a:pPr algn="ctr"/>
            <a:r>
              <a:rPr lang="en-US" sz="1400" dirty="0"/>
              <a:t>mouse_chr1_motif_example.txt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00764-9443-F64E-8C3D-056532FA875C}"/>
              </a:ext>
            </a:extLst>
          </p:cNvPr>
          <p:cNvSpPr txBox="1"/>
          <p:nvPr/>
        </p:nvSpPr>
        <p:spPr>
          <a:xfrm>
            <a:off x="316000" y="556266"/>
            <a:ext cx="2765501" cy="553998"/>
          </a:xfrm>
          <a:prstGeom prst="rect">
            <a:avLst/>
          </a:prstGeom>
          <a:solidFill>
            <a:srgbClr val="FF0000">
              <a:alpha val="25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TSS sites:</a:t>
            </a:r>
          </a:p>
          <a:p>
            <a:pPr algn="ctr"/>
            <a:r>
              <a:rPr lang="en-US" sz="1400" dirty="0"/>
              <a:t>Mus_musculus.NCBIM37.67.TSS.txt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161E8-EA2F-B142-A7F0-73E3E7E0D92C}"/>
              </a:ext>
            </a:extLst>
          </p:cNvPr>
          <p:cNvSpPr txBox="1"/>
          <p:nvPr/>
        </p:nvSpPr>
        <p:spPr>
          <a:xfrm>
            <a:off x="4770152" y="2740918"/>
            <a:ext cx="3929730" cy="1415772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Genome coverage data in </a:t>
            </a:r>
            <a:r>
              <a:rPr lang="en-US" sz="1600" b="1" dirty="0" err="1"/>
              <a:t>bedGraph</a:t>
            </a:r>
            <a:r>
              <a:rPr lang="en-US" sz="1600" b="1" dirty="0"/>
              <a:t> format:</a:t>
            </a:r>
          </a:p>
          <a:p>
            <a:pPr algn="ctr"/>
            <a:r>
              <a:rPr lang="en-US" sz="1400" dirty="0"/>
              <a:t>mouse_ESC_chr1_example.counts</a:t>
            </a:r>
          </a:p>
          <a:p>
            <a:pPr algn="ctr"/>
            <a:r>
              <a:rPr lang="en-US" sz="1400" dirty="0"/>
              <a:t>mouse_MEF_48hr_chr1_example.counts</a:t>
            </a:r>
          </a:p>
          <a:p>
            <a:pPr algn="ctr"/>
            <a:r>
              <a:rPr lang="en-US" sz="1400" dirty="0"/>
              <a:t>mouse_MEF_chr1_example.counts</a:t>
            </a:r>
          </a:p>
          <a:p>
            <a:pPr algn="ctr"/>
            <a:r>
              <a:rPr lang="en-US" sz="1400" dirty="0"/>
              <a:t>mouse_pips1_chr1_example.counts</a:t>
            </a:r>
          </a:p>
          <a:p>
            <a:pPr algn="ctr"/>
            <a:r>
              <a:rPr lang="en-US" sz="1400" dirty="0"/>
              <a:t>mouse_pips2_chr1_example.counts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E8CE4-228F-4A46-8DA5-6A7A028F2ED7}"/>
              </a:ext>
            </a:extLst>
          </p:cNvPr>
          <p:cNvSpPr txBox="1"/>
          <p:nvPr/>
        </p:nvSpPr>
        <p:spPr>
          <a:xfrm>
            <a:off x="5012423" y="1205621"/>
            <a:ext cx="3291094" cy="338554"/>
          </a:xfrm>
          <a:prstGeom prst="rect">
            <a:avLst/>
          </a:prstGeom>
          <a:solidFill>
            <a:srgbClr val="FF0000">
              <a:alpha val="25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Aligned read library data (.bam files)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86171-C914-F64B-9D49-E08A333BD2FF}"/>
              </a:ext>
            </a:extLst>
          </p:cNvPr>
          <p:cNvSpPr txBox="1"/>
          <p:nvPr/>
        </p:nvSpPr>
        <p:spPr>
          <a:xfrm>
            <a:off x="5784047" y="1955380"/>
            <a:ext cx="1958229" cy="338554"/>
          </a:xfrm>
          <a:prstGeom prst="rect">
            <a:avLst/>
          </a:prstGeom>
          <a:solidFill>
            <a:srgbClr val="00B0F0">
              <a:alpha val="25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/>
              <a:t>bedtools</a:t>
            </a:r>
            <a:r>
              <a:rPr lang="en-US" sz="1600" b="1" dirty="0"/>
              <a:t> </a:t>
            </a:r>
            <a:r>
              <a:rPr lang="en-US" sz="1600" b="1" dirty="0" err="1"/>
              <a:t>genomecov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3F859-FB2B-204E-9A4E-6CA700DE1D03}"/>
              </a:ext>
            </a:extLst>
          </p:cNvPr>
          <p:cNvSpPr txBox="1"/>
          <p:nvPr/>
        </p:nvSpPr>
        <p:spPr>
          <a:xfrm>
            <a:off x="1341334" y="2265286"/>
            <a:ext cx="2676182" cy="338554"/>
          </a:xfrm>
          <a:prstGeom prst="rect">
            <a:avLst/>
          </a:prstGeom>
          <a:solidFill>
            <a:srgbClr val="00B0F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matchMotifToGenePerTF2.py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9771A-9C9E-8244-BEAB-D02E270D9BD6}"/>
              </a:ext>
            </a:extLst>
          </p:cNvPr>
          <p:cNvSpPr txBox="1"/>
          <p:nvPr/>
        </p:nvSpPr>
        <p:spPr>
          <a:xfrm>
            <a:off x="1461602" y="3168343"/>
            <a:ext cx="2395657" cy="553998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Mapped motif-gene pairs:</a:t>
            </a:r>
          </a:p>
          <a:p>
            <a:pPr algn="ctr"/>
            <a:r>
              <a:rPr lang="en-US" sz="1400" dirty="0"/>
              <a:t>mouse_chr1_example.txt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83B26-3D43-7549-BE6D-71F0449E4FB3}"/>
              </a:ext>
            </a:extLst>
          </p:cNvPr>
          <p:cNvSpPr txBox="1"/>
          <p:nvPr/>
        </p:nvSpPr>
        <p:spPr>
          <a:xfrm>
            <a:off x="5819236" y="4227281"/>
            <a:ext cx="1589538" cy="553998"/>
          </a:xfrm>
          <a:prstGeom prst="rect">
            <a:avLst/>
          </a:prstGeom>
          <a:solidFill>
            <a:srgbClr val="FF0000">
              <a:alpha val="25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Genome .</a:t>
            </a:r>
            <a:r>
              <a:rPr lang="en-US" sz="1600" b="1" dirty="0" err="1"/>
              <a:t>fai</a:t>
            </a:r>
            <a:r>
              <a:rPr lang="en-US" sz="1600" b="1" dirty="0"/>
              <a:t> file:</a:t>
            </a:r>
          </a:p>
          <a:p>
            <a:pPr algn="ctr"/>
            <a:r>
              <a:rPr lang="en-US" sz="1400" dirty="0"/>
              <a:t>mm9.fa.fai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5E652-F71F-274B-B314-F8AF87E83FC7}"/>
              </a:ext>
            </a:extLst>
          </p:cNvPr>
          <p:cNvSpPr txBox="1"/>
          <p:nvPr/>
        </p:nvSpPr>
        <p:spPr>
          <a:xfrm>
            <a:off x="9534501" y="3161448"/>
            <a:ext cx="1724254" cy="553998"/>
          </a:xfrm>
          <a:prstGeom prst="rect">
            <a:avLst/>
          </a:prstGeom>
          <a:solidFill>
            <a:srgbClr val="FF0000">
              <a:alpha val="25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Promoter regions:</a:t>
            </a:r>
          </a:p>
          <a:p>
            <a:pPr algn="ctr"/>
            <a:r>
              <a:rPr lang="en-US" sz="1400" dirty="0" err="1"/>
              <a:t>promoters.bed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59BA9-EA8C-6F41-BD60-918A738CA941}"/>
              </a:ext>
            </a:extLst>
          </p:cNvPr>
          <p:cNvSpPr txBox="1"/>
          <p:nvPr/>
        </p:nvSpPr>
        <p:spPr>
          <a:xfrm>
            <a:off x="1595817" y="4243924"/>
            <a:ext cx="2309928" cy="338554"/>
          </a:xfrm>
          <a:prstGeom prst="rect">
            <a:avLst/>
          </a:prstGeom>
          <a:solidFill>
            <a:srgbClr val="00B0F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/>
              <a:t>aggregateSignalMotifNet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B88E4F-4849-B64F-8513-823D5EB81678}"/>
              </a:ext>
            </a:extLst>
          </p:cNvPr>
          <p:cNvSpPr txBox="1"/>
          <p:nvPr/>
        </p:nvSpPr>
        <p:spPr>
          <a:xfrm>
            <a:off x="9183562" y="4179211"/>
            <a:ext cx="2666627" cy="338554"/>
          </a:xfrm>
          <a:prstGeom prst="rect">
            <a:avLst/>
          </a:prstGeom>
          <a:solidFill>
            <a:srgbClr val="00B0F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 </a:t>
            </a:r>
            <a:r>
              <a:rPr lang="en-US" sz="1600" b="1" dirty="0" err="1"/>
              <a:t>aggregateSignal</a:t>
            </a:r>
            <a:r>
              <a:rPr lang="en-US" sz="1600" b="1" dirty="0"/>
              <a:t> (for regions)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F7145-AA5A-0D41-88C7-5AE04EBB06AB}"/>
              </a:ext>
            </a:extLst>
          </p:cNvPr>
          <p:cNvSpPr txBox="1"/>
          <p:nvPr/>
        </p:nvSpPr>
        <p:spPr>
          <a:xfrm>
            <a:off x="371491" y="5013107"/>
            <a:ext cx="5036635" cy="141577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Aggregated signal for motif-gene pairs:</a:t>
            </a:r>
          </a:p>
          <a:p>
            <a:r>
              <a:rPr lang="en-US" sz="1400" dirty="0"/>
              <a:t>mouse_ESC_chr1_example_Q_motif_aggregated_values.txt</a:t>
            </a:r>
          </a:p>
          <a:p>
            <a:r>
              <a:rPr lang="en-US" sz="1400" dirty="0"/>
              <a:t>mouse_MEF_48hr_chr1_example_Q_motif_aggregated_values.txt</a:t>
            </a:r>
          </a:p>
          <a:p>
            <a:r>
              <a:rPr lang="en-US" sz="1400" dirty="0"/>
              <a:t>mouse_MEF_chr1_example_Q_motif_aggregated_values.txt</a:t>
            </a:r>
          </a:p>
          <a:p>
            <a:r>
              <a:rPr lang="en-US" sz="1400" dirty="0"/>
              <a:t>mouse_pips1_chr1_example_Q_motif_aggregated_values.txt</a:t>
            </a:r>
          </a:p>
          <a:p>
            <a:r>
              <a:rPr lang="en-US" sz="1400" dirty="0"/>
              <a:t>mouse_pips2_chr1_example_Q_motif_aggregated_values.txt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A7F486-5254-F04E-B050-7E25A0312A2A}"/>
              </a:ext>
            </a:extLst>
          </p:cNvPr>
          <p:cNvSpPr txBox="1"/>
          <p:nvPr/>
        </p:nvSpPr>
        <p:spPr>
          <a:xfrm>
            <a:off x="8232144" y="4985028"/>
            <a:ext cx="4569456" cy="141577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Aggregated signal for gene promoters:</a:t>
            </a:r>
          </a:p>
          <a:p>
            <a:pPr algn="ctr"/>
            <a:r>
              <a:rPr lang="en-US" sz="1400" dirty="0"/>
              <a:t>mouse_ESC_chr1_example_promoter_aggregate.txt</a:t>
            </a:r>
          </a:p>
          <a:p>
            <a:pPr algn="ctr"/>
            <a:r>
              <a:rPr lang="en-US" sz="1400" dirty="0"/>
              <a:t>mouse_MEF_48hr_chr1_example_promoter_aggregate.txt</a:t>
            </a:r>
          </a:p>
          <a:p>
            <a:pPr algn="ctr"/>
            <a:r>
              <a:rPr lang="en-US" sz="1400" dirty="0"/>
              <a:t>mouse_MEF_chr1_example_promoter_aggregate.txt</a:t>
            </a:r>
          </a:p>
          <a:p>
            <a:pPr algn="ctr"/>
            <a:r>
              <a:rPr lang="en-US" sz="1400" dirty="0"/>
              <a:t>mouse_pips1_chr1_example_promoter_aggregate.txt</a:t>
            </a:r>
          </a:p>
          <a:p>
            <a:pPr algn="ctr"/>
            <a:r>
              <a:rPr lang="en-US" sz="1400" dirty="0"/>
              <a:t>mouse_pips2_chr1_example_promoter_aggregate.txt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3399EB-4656-5244-AB22-4814C55189CB}"/>
              </a:ext>
            </a:extLst>
          </p:cNvPr>
          <p:cNvSpPr txBox="1"/>
          <p:nvPr/>
        </p:nvSpPr>
        <p:spPr>
          <a:xfrm>
            <a:off x="9967664" y="6815026"/>
            <a:ext cx="1168397" cy="338554"/>
          </a:xfrm>
          <a:prstGeom prst="rect">
            <a:avLst/>
          </a:prstGeom>
          <a:solidFill>
            <a:srgbClr val="00B0F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 </a:t>
            </a:r>
            <a:r>
              <a:rPr lang="en-US" sz="1600" b="1" dirty="0" err="1"/>
              <a:t>mergeData</a:t>
            </a:r>
            <a:endParaRPr 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07F501-A1C1-7748-A8BF-A1E89BD16ECC}"/>
              </a:ext>
            </a:extLst>
          </p:cNvPr>
          <p:cNvSpPr txBox="1"/>
          <p:nvPr/>
        </p:nvSpPr>
        <p:spPr>
          <a:xfrm>
            <a:off x="2166583" y="6859508"/>
            <a:ext cx="1168397" cy="338554"/>
          </a:xfrm>
          <a:prstGeom prst="rect">
            <a:avLst/>
          </a:prstGeom>
          <a:solidFill>
            <a:srgbClr val="00B0F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 </a:t>
            </a:r>
            <a:r>
              <a:rPr lang="en-US" sz="1600" b="1" dirty="0" err="1"/>
              <a:t>mergeData</a:t>
            </a:r>
            <a:endParaRPr 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01EF04-341B-1640-A361-8166D4228C39}"/>
              </a:ext>
            </a:extLst>
          </p:cNvPr>
          <p:cNvSpPr txBox="1"/>
          <p:nvPr/>
        </p:nvSpPr>
        <p:spPr>
          <a:xfrm>
            <a:off x="1012896" y="7627118"/>
            <a:ext cx="3360855" cy="769441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Merged Q-motif feature data:</a:t>
            </a:r>
          </a:p>
          <a:p>
            <a:pPr algn="ctr"/>
            <a:r>
              <a:rPr lang="en-US" sz="1400" dirty="0"/>
              <a:t>mouse_chr1_example_merged.txt</a:t>
            </a:r>
          </a:p>
          <a:p>
            <a:pPr algn="ctr"/>
            <a:r>
              <a:rPr lang="en-US" sz="1400" dirty="0"/>
              <a:t>mouse_chr1_example_merged_uniform.txt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661FB2-E148-5F49-9AFF-5B8F0A2BA1EE}"/>
              </a:ext>
            </a:extLst>
          </p:cNvPr>
          <p:cNvSpPr txBox="1"/>
          <p:nvPr/>
        </p:nvSpPr>
        <p:spPr>
          <a:xfrm>
            <a:off x="8486892" y="7564641"/>
            <a:ext cx="4147930" cy="769441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Merged promoter feature data:</a:t>
            </a:r>
          </a:p>
          <a:p>
            <a:pPr algn="ctr"/>
            <a:r>
              <a:rPr lang="en-US" sz="1400" dirty="0"/>
              <a:t>mouse_chr1_example_promoter_merged.txt</a:t>
            </a:r>
          </a:p>
          <a:p>
            <a:pPr algn="ctr"/>
            <a:r>
              <a:rPr lang="en-US" sz="1400" dirty="0"/>
              <a:t>mouse_chr1_example_promoter_merged_uniform.txt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5E8838-1AFD-FC42-9EFE-F7912AAC5385}"/>
              </a:ext>
            </a:extLst>
          </p:cNvPr>
          <p:cNvSpPr txBox="1"/>
          <p:nvPr/>
        </p:nvSpPr>
        <p:spPr>
          <a:xfrm>
            <a:off x="1734135" y="8807659"/>
            <a:ext cx="2100960" cy="338554"/>
          </a:xfrm>
          <a:prstGeom prst="rect">
            <a:avLst/>
          </a:prstGeom>
          <a:solidFill>
            <a:srgbClr val="00B0F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 </a:t>
            </a:r>
            <a:r>
              <a:rPr lang="en-US" sz="1600" b="1" dirty="0" err="1"/>
              <a:t>quantile_normalize.m</a:t>
            </a:r>
            <a:endParaRPr 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0EC777-A2C8-0B49-AA93-4AD6E3F5DA80}"/>
              </a:ext>
            </a:extLst>
          </p:cNvPr>
          <p:cNvSpPr txBox="1"/>
          <p:nvPr/>
        </p:nvSpPr>
        <p:spPr>
          <a:xfrm>
            <a:off x="9537723" y="8786653"/>
            <a:ext cx="2100960" cy="338554"/>
          </a:xfrm>
          <a:prstGeom prst="rect">
            <a:avLst/>
          </a:prstGeom>
          <a:solidFill>
            <a:srgbClr val="00B0F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 </a:t>
            </a:r>
            <a:r>
              <a:rPr lang="en-US" sz="1600" b="1" dirty="0" err="1"/>
              <a:t>quantile_normalize.m</a:t>
            </a:r>
            <a:endParaRPr 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738F7-27A0-1F4B-BE48-971BCFFA7147}"/>
              </a:ext>
            </a:extLst>
          </p:cNvPr>
          <p:cNvSpPr txBox="1"/>
          <p:nvPr/>
        </p:nvSpPr>
        <p:spPr>
          <a:xfrm>
            <a:off x="158540" y="9754585"/>
            <a:ext cx="4129913" cy="553998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Normalized Q-motif (motif-gene) feature data:</a:t>
            </a:r>
          </a:p>
          <a:p>
            <a:pPr algn="ctr"/>
            <a:r>
              <a:rPr lang="en-US" sz="1400" dirty="0"/>
              <a:t>mouse_chr1_example_merged_normalized.txt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0631AA-23ED-EA4A-83B0-6E24116CDAEE}"/>
              </a:ext>
            </a:extLst>
          </p:cNvPr>
          <p:cNvSpPr txBox="1"/>
          <p:nvPr/>
        </p:nvSpPr>
        <p:spPr>
          <a:xfrm>
            <a:off x="8407050" y="9695190"/>
            <a:ext cx="4399922" cy="553998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Normalized promoter feature data:</a:t>
            </a:r>
          </a:p>
          <a:p>
            <a:r>
              <a:rPr lang="en-US" sz="1400" dirty="0"/>
              <a:t>mouse_chr1_example_promoter_merged_normalized.txt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CC3875-E6BC-DB4C-98E0-0EA95653270F}"/>
              </a:ext>
            </a:extLst>
          </p:cNvPr>
          <p:cNvSpPr txBox="1"/>
          <p:nvPr/>
        </p:nvSpPr>
        <p:spPr>
          <a:xfrm>
            <a:off x="5025166" y="9764177"/>
            <a:ext cx="2671885" cy="584775"/>
          </a:xfrm>
          <a:prstGeom prst="rect">
            <a:avLst/>
          </a:prstGeom>
          <a:solidFill>
            <a:srgbClr val="00B0F0">
              <a:alpha val="25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</a:t>
            </a:r>
            <a:r>
              <a:rPr lang="en-US" sz="1600" b="1" dirty="0"/>
              <a:t>Feature data file preparation</a:t>
            </a:r>
          </a:p>
          <a:p>
            <a:pPr algn="ctr"/>
            <a:r>
              <a:rPr lang="en-US" sz="1600" b="1" dirty="0"/>
              <a:t>(</a:t>
            </a:r>
            <a:r>
              <a:rPr lang="en-US" sz="1600" b="1" dirty="0" err="1"/>
              <a:t>Example.sh</a:t>
            </a:r>
            <a:r>
              <a:rPr lang="en-US" sz="1600" b="1" dirty="0"/>
              <a:t> lines 50-68)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D47E80A1-6721-194A-B494-BF13752C65D2}"/>
              </a:ext>
            </a:extLst>
          </p:cNvPr>
          <p:cNvSpPr/>
          <p:nvPr/>
        </p:nvSpPr>
        <p:spPr>
          <a:xfrm>
            <a:off x="6657970" y="1584954"/>
            <a:ext cx="210383" cy="338554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AD7037A0-3AA2-764E-8BEF-26AB828B3EFB}"/>
              </a:ext>
            </a:extLst>
          </p:cNvPr>
          <p:cNvSpPr/>
          <p:nvPr/>
        </p:nvSpPr>
        <p:spPr>
          <a:xfrm>
            <a:off x="6657970" y="2347956"/>
            <a:ext cx="210383" cy="338554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7AEB7208-CC91-F545-850A-57291A30FC8F}"/>
              </a:ext>
            </a:extLst>
          </p:cNvPr>
          <p:cNvSpPr/>
          <p:nvPr/>
        </p:nvSpPr>
        <p:spPr>
          <a:xfrm>
            <a:off x="2622572" y="2756532"/>
            <a:ext cx="210383" cy="338554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4C459EB2-158C-F847-8C18-A32EEEC3D5FC}"/>
              </a:ext>
            </a:extLst>
          </p:cNvPr>
          <p:cNvSpPr/>
          <p:nvPr/>
        </p:nvSpPr>
        <p:spPr>
          <a:xfrm>
            <a:off x="2645591" y="3828574"/>
            <a:ext cx="210383" cy="338554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DD0CC81A-BB02-6347-9C09-B36399C09AB9}"/>
              </a:ext>
            </a:extLst>
          </p:cNvPr>
          <p:cNvSpPr/>
          <p:nvPr/>
        </p:nvSpPr>
        <p:spPr>
          <a:xfrm>
            <a:off x="2649996" y="4627247"/>
            <a:ext cx="210383" cy="338554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8CA3AE0-A0B2-D94D-8DFE-A75AA03F5C9B}"/>
              </a:ext>
            </a:extLst>
          </p:cNvPr>
          <p:cNvSpPr/>
          <p:nvPr/>
        </p:nvSpPr>
        <p:spPr>
          <a:xfrm>
            <a:off x="2693324" y="7243085"/>
            <a:ext cx="210383" cy="338554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B1EB254D-BCEA-2A47-951F-6B1DB093C910}"/>
              </a:ext>
            </a:extLst>
          </p:cNvPr>
          <p:cNvSpPr/>
          <p:nvPr/>
        </p:nvSpPr>
        <p:spPr>
          <a:xfrm>
            <a:off x="10396628" y="4577048"/>
            <a:ext cx="210383" cy="338554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78D2A52B-FE22-5E4D-9B1D-4716F3FB3003}"/>
              </a:ext>
            </a:extLst>
          </p:cNvPr>
          <p:cNvSpPr/>
          <p:nvPr/>
        </p:nvSpPr>
        <p:spPr>
          <a:xfrm>
            <a:off x="2679425" y="6483901"/>
            <a:ext cx="210383" cy="338554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1BC792F1-13E4-EB47-96B6-7E895A66BC47}"/>
              </a:ext>
            </a:extLst>
          </p:cNvPr>
          <p:cNvSpPr/>
          <p:nvPr/>
        </p:nvSpPr>
        <p:spPr>
          <a:xfrm>
            <a:off x="10396629" y="3791213"/>
            <a:ext cx="210383" cy="338554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FDA479CD-20A4-7D4A-A69F-AFA594B4A0C2}"/>
              </a:ext>
            </a:extLst>
          </p:cNvPr>
          <p:cNvSpPr/>
          <p:nvPr/>
        </p:nvSpPr>
        <p:spPr>
          <a:xfrm>
            <a:off x="3403076" y="1882687"/>
            <a:ext cx="210383" cy="338554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17BD37E8-0865-CC43-8F53-0CA6235F50BD}"/>
              </a:ext>
            </a:extLst>
          </p:cNvPr>
          <p:cNvSpPr/>
          <p:nvPr/>
        </p:nvSpPr>
        <p:spPr>
          <a:xfrm>
            <a:off x="1770624" y="1378598"/>
            <a:ext cx="210383" cy="685800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1B99ED17-8A66-E040-9E79-E0AC5ADB22F2}"/>
              </a:ext>
            </a:extLst>
          </p:cNvPr>
          <p:cNvSpPr/>
          <p:nvPr/>
        </p:nvSpPr>
        <p:spPr>
          <a:xfrm>
            <a:off x="2703603" y="8448099"/>
            <a:ext cx="210383" cy="338554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3B39D601-89D2-814D-8375-E3EFC7A9A17C}"/>
              </a:ext>
            </a:extLst>
          </p:cNvPr>
          <p:cNvSpPr/>
          <p:nvPr/>
        </p:nvSpPr>
        <p:spPr>
          <a:xfrm>
            <a:off x="10455667" y="6429011"/>
            <a:ext cx="210383" cy="338554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1F555985-AC73-3A40-8F64-DA658672164B}"/>
              </a:ext>
            </a:extLst>
          </p:cNvPr>
          <p:cNvSpPr/>
          <p:nvPr/>
        </p:nvSpPr>
        <p:spPr>
          <a:xfrm>
            <a:off x="10455667" y="7208567"/>
            <a:ext cx="210383" cy="338554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3A647791-3FC8-D84A-8A61-21A08E5D4146}"/>
              </a:ext>
            </a:extLst>
          </p:cNvPr>
          <p:cNvSpPr/>
          <p:nvPr/>
        </p:nvSpPr>
        <p:spPr>
          <a:xfrm>
            <a:off x="10455667" y="8410169"/>
            <a:ext cx="210383" cy="338554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200518DC-687A-8040-A6CB-FFC540667B4A}"/>
              </a:ext>
            </a:extLst>
          </p:cNvPr>
          <p:cNvSpPr/>
          <p:nvPr/>
        </p:nvSpPr>
        <p:spPr>
          <a:xfrm rot="3006938">
            <a:off x="4160917" y="3521435"/>
            <a:ext cx="210383" cy="685800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819E6E73-A83C-DB4C-8999-4BC7AD732947}"/>
              </a:ext>
            </a:extLst>
          </p:cNvPr>
          <p:cNvSpPr/>
          <p:nvPr/>
        </p:nvSpPr>
        <p:spPr>
          <a:xfrm rot="5400000">
            <a:off x="4733790" y="3615593"/>
            <a:ext cx="210383" cy="1600200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644CBE17-D59B-6645-AC95-15CF54CACBB4}"/>
              </a:ext>
            </a:extLst>
          </p:cNvPr>
          <p:cNvSpPr/>
          <p:nvPr/>
        </p:nvSpPr>
        <p:spPr>
          <a:xfrm rot="16200000" flipH="1">
            <a:off x="8219076" y="3613347"/>
            <a:ext cx="210383" cy="1600200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71D1A19B-2BB7-DF4E-8B40-901458EF78C0}"/>
              </a:ext>
            </a:extLst>
          </p:cNvPr>
          <p:cNvSpPr/>
          <p:nvPr/>
        </p:nvSpPr>
        <p:spPr>
          <a:xfrm rot="18593062" flipH="1">
            <a:off x="8977418" y="3543852"/>
            <a:ext cx="210383" cy="685800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33DA4EF4-A88D-4943-B107-EBC1AB598592}"/>
              </a:ext>
            </a:extLst>
          </p:cNvPr>
          <p:cNvSpPr/>
          <p:nvPr/>
        </p:nvSpPr>
        <p:spPr>
          <a:xfrm rot="16200000">
            <a:off x="4549269" y="9838352"/>
            <a:ext cx="210383" cy="338554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1A8C9574-9700-954B-B930-77C22E63CCBA}"/>
              </a:ext>
            </a:extLst>
          </p:cNvPr>
          <p:cNvSpPr/>
          <p:nvPr/>
        </p:nvSpPr>
        <p:spPr>
          <a:xfrm rot="5400000" flipH="1">
            <a:off x="7962564" y="9813666"/>
            <a:ext cx="210383" cy="338554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DDD24826-6E07-AC4C-854B-F3944F48A380}"/>
              </a:ext>
            </a:extLst>
          </p:cNvPr>
          <p:cNvSpPr/>
          <p:nvPr/>
        </p:nvSpPr>
        <p:spPr>
          <a:xfrm>
            <a:off x="2717502" y="9221943"/>
            <a:ext cx="210383" cy="338554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87E914A0-AA43-5A4C-824D-FDAE07D31E16}"/>
              </a:ext>
            </a:extLst>
          </p:cNvPr>
          <p:cNvSpPr/>
          <p:nvPr/>
        </p:nvSpPr>
        <p:spPr>
          <a:xfrm>
            <a:off x="10446672" y="9201295"/>
            <a:ext cx="210383" cy="338554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DCAE42-346D-E941-832C-EB119F0CB957}"/>
              </a:ext>
            </a:extLst>
          </p:cNvPr>
          <p:cNvSpPr txBox="1"/>
          <p:nvPr/>
        </p:nvSpPr>
        <p:spPr>
          <a:xfrm>
            <a:off x="4663625" y="10835683"/>
            <a:ext cx="3592715" cy="1415772"/>
          </a:xfrm>
          <a:prstGeom prst="rect">
            <a:avLst/>
          </a:prstGeom>
          <a:solidFill>
            <a:srgbClr val="00B050">
              <a:alpha val="25000"/>
            </a:srgbClr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Feature data files for DRMN:</a:t>
            </a:r>
          </a:p>
          <a:p>
            <a:pPr algn="ctr"/>
            <a:r>
              <a:rPr lang="en-US" sz="1400" dirty="0"/>
              <a:t>mouse_ESC_chr1_example_features.txt</a:t>
            </a:r>
          </a:p>
          <a:p>
            <a:pPr algn="ctr"/>
            <a:r>
              <a:rPr lang="en-US" sz="1400" dirty="0"/>
              <a:t>mouse_MEF_48hr_chr1_example_features.txt</a:t>
            </a:r>
          </a:p>
          <a:p>
            <a:pPr algn="ctr"/>
            <a:r>
              <a:rPr lang="en-US" sz="1400" dirty="0"/>
              <a:t>mouse_MEF_chr1_example_features.txt</a:t>
            </a:r>
          </a:p>
          <a:p>
            <a:pPr algn="ctr"/>
            <a:r>
              <a:rPr lang="en-US" sz="1400" dirty="0"/>
              <a:t>mouse_pips1_chr1_example_features.txt</a:t>
            </a:r>
          </a:p>
          <a:p>
            <a:pPr algn="ctr"/>
            <a:r>
              <a:rPr lang="en-US" sz="1400" dirty="0"/>
              <a:t>mouse_pips2_chr1_example_features.txt</a:t>
            </a: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F7A90FE6-E91C-0540-97B8-FFA183533E47}"/>
              </a:ext>
            </a:extLst>
          </p:cNvPr>
          <p:cNvSpPr/>
          <p:nvPr/>
        </p:nvSpPr>
        <p:spPr>
          <a:xfrm>
            <a:off x="6298867" y="10394143"/>
            <a:ext cx="210383" cy="338554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5ABFAA-89C2-314D-B429-701060B8045E}"/>
              </a:ext>
            </a:extLst>
          </p:cNvPr>
          <p:cNvSpPr txBox="1"/>
          <p:nvPr/>
        </p:nvSpPr>
        <p:spPr>
          <a:xfrm>
            <a:off x="4086576" y="84463"/>
            <a:ext cx="4746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Required input data and information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58B233-971E-2D4B-B91E-8A185FE5A838}"/>
              </a:ext>
            </a:extLst>
          </p:cNvPr>
          <p:cNvSpPr txBox="1"/>
          <p:nvPr/>
        </p:nvSpPr>
        <p:spPr>
          <a:xfrm>
            <a:off x="2784615" y="12299402"/>
            <a:ext cx="720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Processed Q-motif and promoter feature data for DRMN</a:t>
            </a:r>
          </a:p>
        </p:txBody>
      </p:sp>
    </p:spTree>
    <p:extLst>
      <p:ext uri="{BB962C8B-B14F-4D97-AF65-F5344CB8AC3E}">
        <p14:creationId xmlns:p14="http://schemas.microsoft.com/office/powerpoint/2010/main" val="98815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486</Words>
  <Application>Microsoft Macintosh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Knaack</dc:creator>
  <cp:lastModifiedBy>Sara Knaack</cp:lastModifiedBy>
  <cp:revision>11</cp:revision>
  <dcterms:created xsi:type="dcterms:W3CDTF">2021-04-09T15:53:13Z</dcterms:created>
  <dcterms:modified xsi:type="dcterms:W3CDTF">2021-04-09T17:30:24Z</dcterms:modified>
</cp:coreProperties>
</file>