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EC0484-5C5F-41C2-B1EE-07316BC38116}">
  <a:tblStyle styleId="{59EC0484-5C5F-41C2-B1EE-07316BC38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6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5.xml"/><Relationship Id="rId43" Type="http://schemas.openxmlformats.org/officeDocument/2006/relationships/font" Target="fonts/Raleway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28b76f68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28b76f68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28b76f68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28b76f68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28b76f688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28b76f688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8b76f68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8b76f68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8b76f68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28b76f68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8b76f68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28b76f68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28b76f688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28b76f688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8b76f688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28b76f688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28b76f688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28b76f68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28b76f68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28b76f68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4660967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4660967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8b76f68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28b76f68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28b76f688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28b76f688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28b76f688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28b76f68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8b76f688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28b76f688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28b76f68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28b76f68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28b76f68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28b76f68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28b76f688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28b76f688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28b76f68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428b76f68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28b76f68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428b76f68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28b76f688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28b76f688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8b76f688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8b76f688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428b76f688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428b76f688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44660967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44660967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44660967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44660967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4660967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44660967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46609676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46609676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8b76f688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8b76f688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28b76f688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28b76f68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8b76f68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8b76f68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28b76f68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28b76f68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8b76f688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28b76f68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28b76f68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28b76f68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20850" y="1295125"/>
            <a:ext cx="60552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Z-Fed: Privacy-Enhanced ZKP Framework for Balanced Federated Learning</a:t>
            </a:r>
            <a:endParaRPr sz="2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51725" y="3201675"/>
            <a:ext cx="29511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Stefano Marzo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21264466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stefano.marzo2@mail.dcu.ie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Dublin City University Dublin</a:t>
            </a:r>
            <a:endParaRPr sz="158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4" y="1098673"/>
            <a:ext cx="1650451" cy="18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724400" y="3201675"/>
            <a:ext cx="29511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Royston Pinto </a:t>
            </a:r>
            <a:endParaRPr sz="15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20210611 royston.pinto2@mail.dcu.ie Dublin City University Dublin</a:t>
            </a:r>
            <a:endParaRPr sz="1580"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Main Contributions</a:t>
            </a:r>
            <a:endParaRPr sz="4800"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862925" y="1748025"/>
            <a:ext cx="35016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Observation that imbalanced datasets lead to degradation in FL training [6], [17]-[20].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853850" y="1748025"/>
            <a:ext cx="3564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 of a self-balancing ZKP FL framework  implementing zero knowledge authentication to mitigate the bias introduced by uneven distribution.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862925" y="2971300"/>
            <a:ext cx="35016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Implementation of ZKP to measure the data distribution and use it to allow data augmentation and rejection of imbalanced updates to counter effect bias.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853850" y="2971300"/>
            <a:ext cx="3564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Evaluation of Z-Fed based on an SGD ANN.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87825" y="1406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Questions &amp; Contributions - 2/2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29450" y="1322450"/>
            <a:ext cx="76884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Z-Fed: a ZKP Framework for Self-Balancing Federated Learning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729450" y="2528350"/>
            <a:ext cx="69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Unequal treatments due to imbalances drove to design a reworked self-balancing ZKP FL environment called Z-Fed to support a fair learning process and enhance demographic parity.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87825" y="1406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- 1/8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Initializer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729325" y="2192725"/>
            <a:ext cx="18309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ASIAN FEMALE</a:t>
            </a:r>
            <a:br>
              <a:rPr b="1" lang="en"/>
            </a:br>
            <a:r>
              <a:rPr b="1" lang="en"/>
              <a:t>ASIAN MALE</a:t>
            </a:r>
            <a:br>
              <a:rPr b="1" lang="en"/>
            </a:br>
            <a:r>
              <a:rPr b="1" lang="en"/>
              <a:t>BLACK FEMALE</a:t>
            </a:r>
            <a:br>
              <a:rPr b="1" lang="en"/>
            </a:br>
            <a:r>
              <a:rPr b="1" lang="en"/>
              <a:t>BLACK MALE</a:t>
            </a:r>
            <a:br>
              <a:rPr b="1" lang="en"/>
            </a:br>
            <a:r>
              <a:rPr b="1" lang="en"/>
              <a:t>INDIAN FEMALE</a:t>
            </a:r>
            <a:br>
              <a:rPr b="1" lang="en"/>
            </a:br>
            <a:r>
              <a:rPr b="1" lang="en"/>
              <a:t>INDIAN MALE</a:t>
            </a:r>
            <a:br>
              <a:rPr b="1" lang="en"/>
            </a:br>
            <a:r>
              <a:rPr b="1" lang="en"/>
              <a:t>WHITE FEMALE</a:t>
            </a:r>
            <a:br>
              <a:rPr b="1" lang="en"/>
            </a:br>
            <a:r>
              <a:rPr b="1" lang="en"/>
              <a:t>WHITE MALE</a:t>
            </a:r>
            <a:endParaRPr b="1"/>
          </a:p>
        </p:txBody>
      </p:sp>
      <p:sp>
        <p:nvSpPr>
          <p:cNvPr id="192" name="Google Shape;192;p24"/>
          <p:cNvSpPr txBox="1"/>
          <p:nvPr>
            <p:ph idx="2" type="body"/>
          </p:nvPr>
        </p:nvSpPr>
        <p:spPr>
          <a:xfrm>
            <a:off x="2713000" y="2192875"/>
            <a:ext cx="5704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subgroups should be 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 so, it is possible to create a </a:t>
            </a:r>
            <a:r>
              <a:rPr b="1" lang="en"/>
              <a:t>ZKP Client Prototype</a:t>
            </a:r>
            <a:r>
              <a:rPr lang="en"/>
              <a:t> to represent the workers.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experiment, every subgroup will have a pair of ZKP Clients, creating different </a:t>
            </a:r>
            <a:r>
              <a:rPr i="1" lang="en"/>
              <a:t>signatures.</a:t>
            </a:r>
            <a:r>
              <a:rPr lang="en"/>
              <a:t> The </a:t>
            </a:r>
            <a:r>
              <a:rPr b="1" lang="en"/>
              <a:t>ZKP Server </a:t>
            </a:r>
            <a:r>
              <a:rPr lang="en"/>
              <a:t>uses signatures to create </a:t>
            </a:r>
            <a:r>
              <a:rPr i="1" lang="en"/>
              <a:t>Tokens.</a:t>
            </a:r>
            <a:endParaRPr i="1"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737550" y="1807825"/>
            <a:ext cx="768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Considering a subset of features in the data it is possible to identify subgroups: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2702800" y="3424100"/>
            <a:ext cx="57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INDIAN MALE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88475" y="3414225"/>
            <a:ext cx="11607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4"/>
          <p:cNvCxnSpPr>
            <a:stCxn id="196" idx="3"/>
          </p:cNvCxnSpPr>
          <p:nvPr/>
        </p:nvCxnSpPr>
        <p:spPr>
          <a:xfrm>
            <a:off x="1949175" y="3526275"/>
            <a:ext cx="28308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4"/>
          <p:cNvSpPr txBox="1"/>
          <p:nvPr/>
        </p:nvSpPr>
        <p:spPr>
          <a:xfrm>
            <a:off x="2814825" y="3780800"/>
            <a:ext cx="5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 Client (“INDIAN”)       ZKP Client (“MALE”)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 flipH="1">
            <a:off x="4667925" y="3729900"/>
            <a:ext cx="4278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6012175" y="3719725"/>
            <a:ext cx="4581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- 2/8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 Client &amp; ZKP Server (Prover &amp; Verifier)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3497050" y="2467250"/>
            <a:ext cx="1659900" cy="165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3649800" y="2899850"/>
            <a:ext cx="13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 Client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 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 rot="10800000">
            <a:off x="2743425" y="2518250"/>
            <a:ext cx="76380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/>
          <p:nvPr/>
        </p:nvCxnSpPr>
        <p:spPr>
          <a:xfrm flipH="1" rot="10800000">
            <a:off x="5075350" y="2528200"/>
            <a:ext cx="7638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5217925" y="3526250"/>
            <a:ext cx="6720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/>
          <p:nvPr/>
        </p:nvCxnSpPr>
        <p:spPr>
          <a:xfrm flipH="1">
            <a:off x="2835225" y="3658625"/>
            <a:ext cx="6822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3436050" y="4096475"/>
            <a:ext cx="4683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4780075" y="4086300"/>
            <a:ext cx="4683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5"/>
          <p:cNvSpPr txBox="1"/>
          <p:nvPr/>
        </p:nvSpPr>
        <p:spPr>
          <a:xfrm>
            <a:off x="5910325" y="2202850"/>
            <a:ext cx="18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Generator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(point on the curve)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046600" y="2004450"/>
            <a:ext cx="175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Elliptic Curve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e.g.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secp256k1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Weirerstrass curve: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i="1" lang="en">
                <a:latin typeface="Lato"/>
                <a:ea typeface="Lato"/>
                <a:cs typeface="Lato"/>
                <a:sym typeface="Lato"/>
              </a:rPr>
              <a:t>y²=x³+a*x+b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971425" y="3505875"/>
            <a:ext cx="17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Salt: public big integer number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105900" y="4432500"/>
            <a:ext cx="17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private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number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073600" y="3485525"/>
            <a:ext cx="16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Hash: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Hash function of choice, e.g. sha256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040950" y="4432500"/>
            <a:ext cx="23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Signature: public object to register/authenticate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- 3/8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 Client &amp; Server</a:t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729325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ZKP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Feature: e.g.</a:t>
            </a:r>
            <a:r>
              <a:rPr i="1" lang="en"/>
              <a:t> “ETHNICITY”, “GENDER”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Label: e.g. </a:t>
            </a:r>
            <a:r>
              <a:rPr i="1" lang="en"/>
              <a:t>“ASIAN” … “WHITE”, “FEMALE”, “MALE”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Secret: </a:t>
            </a:r>
            <a:r>
              <a:rPr b="1" lang="en"/>
              <a:t>private</a:t>
            </a:r>
            <a:r>
              <a:rPr lang="en"/>
              <a:t>, </a:t>
            </a:r>
            <a:r>
              <a:rPr i="1" lang="en"/>
              <a:t>Hash(Label | n)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Encrypted label: </a:t>
            </a:r>
            <a:r>
              <a:rPr b="1" lang="en"/>
              <a:t>public</a:t>
            </a:r>
            <a:r>
              <a:rPr lang="en"/>
              <a:t>, </a:t>
            </a:r>
            <a:r>
              <a:rPr i="1" lang="en"/>
              <a:t>Hash(n | Label) </a:t>
            </a:r>
            <a:endParaRPr i="1"/>
          </a:p>
        </p:txBody>
      </p:sp>
      <p:sp>
        <p:nvSpPr>
          <p:cNvPr id="230" name="Google Shape;230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ZKP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Password: </a:t>
            </a:r>
            <a:r>
              <a:rPr b="1" lang="en"/>
              <a:t>private </a:t>
            </a:r>
            <a:r>
              <a:rPr lang="en"/>
              <a:t>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Tokens: a collection of objects obtained by countersigning ZKP client signatures. ZKP Clients must generate a </a:t>
            </a:r>
            <a:r>
              <a:rPr b="1" lang="en"/>
              <a:t>proof </a:t>
            </a:r>
            <a:r>
              <a:rPr lang="en"/>
              <a:t>compatible with </a:t>
            </a:r>
            <a:r>
              <a:rPr b="1" lang="en"/>
              <a:t>at least one</a:t>
            </a:r>
            <a:r>
              <a:rPr lang="en"/>
              <a:t> of the tokens to be </a:t>
            </a:r>
            <a:r>
              <a:rPr b="1" lang="en"/>
              <a:t>authenticated</a:t>
            </a:r>
            <a:r>
              <a:rPr lang="en"/>
              <a:t>.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- 4/8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 Client &amp; Server: Registration and Authentication </a:t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1" y="2206475"/>
            <a:ext cx="3895600" cy="21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64" y="1853850"/>
            <a:ext cx="4233637" cy="24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- 5/8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of encrypted labels</a:t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817050" y="3030675"/>
            <a:ext cx="11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C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2437375" y="3030675"/>
            <a:ext cx="11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801750" y="3076550"/>
            <a:ext cx="548700" cy="6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2361175" y="3094275"/>
            <a:ext cx="548700" cy="6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8"/>
          <p:cNvCxnSpPr>
            <a:endCxn id="250" idx="1"/>
          </p:cNvCxnSpPr>
          <p:nvPr/>
        </p:nvCxnSpPr>
        <p:spPr>
          <a:xfrm>
            <a:off x="1350475" y="3382425"/>
            <a:ext cx="1010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75" y="2544220"/>
            <a:ext cx="2383387" cy="2113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6537250" y="2071150"/>
            <a:ext cx="7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ZKP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79392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571817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361.2k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641472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633897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.2k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711127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703552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13.1k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7752225" y="1791300"/>
            <a:ext cx="3972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7676475" y="175410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978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713" y="2321600"/>
            <a:ext cx="1905000" cy="187105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1000550" y="2588500"/>
            <a:ext cx="16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Encrypted Labels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- 6/8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729450" y="1322450"/>
            <a:ext cx="76884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ZKP:</a:t>
            </a:r>
            <a:br>
              <a:rPr lang="en"/>
            </a:br>
            <a:endParaRPr sz="2500"/>
          </a:p>
          <a:p>
            <a:pPr indent="-398639" lvl="0" marL="457200" rtl="0" algn="l">
              <a:spcBef>
                <a:spcPts val="0"/>
              </a:spcBef>
              <a:spcAft>
                <a:spcPts val="0"/>
              </a:spcAft>
              <a:buSzPts val="2678"/>
              <a:buAutoNum type="arabicPeriod"/>
            </a:pPr>
            <a:r>
              <a:rPr lang="en" sz="2677"/>
              <a:t>Only trusted updates accepted</a:t>
            </a:r>
            <a:br>
              <a:rPr lang="en" sz="2677"/>
            </a:br>
            <a:endParaRPr sz="2677"/>
          </a:p>
          <a:p>
            <a:pPr indent="-398639" lvl="0" marL="457200" rtl="0" algn="l">
              <a:spcBef>
                <a:spcPts val="0"/>
              </a:spcBef>
              <a:spcAft>
                <a:spcPts val="0"/>
              </a:spcAft>
              <a:buSzPts val="2678"/>
              <a:buAutoNum type="arabicPeriod"/>
            </a:pPr>
            <a:r>
              <a:rPr lang="en" sz="2677"/>
              <a:t>No knowledge of individuals</a:t>
            </a:r>
            <a:endParaRPr sz="2677"/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- 7/8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</a:t>
            </a:r>
            <a:endParaRPr/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729625" y="2395975"/>
            <a:ext cx="79707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 identifies subgroups and accepts only updates that do not perturb the balance.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individuals can be stored in a queue and called later for model update.</a:t>
            </a:r>
            <a:endParaRPr/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- 8/8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ctrTitle"/>
          </p:nvPr>
        </p:nvSpPr>
        <p:spPr>
          <a:xfrm>
            <a:off x="729450" y="1322450"/>
            <a:ext cx="76881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measurements in FL</a:t>
            </a:r>
            <a:endParaRPr/>
          </a:p>
        </p:txBody>
      </p:sp>
      <p:sp>
        <p:nvSpPr>
          <p:cNvPr id="285" name="Google Shape;285;p31"/>
          <p:cNvSpPr txBox="1"/>
          <p:nvPr>
            <p:ph idx="1" type="subTitle"/>
          </p:nvPr>
        </p:nvSpPr>
        <p:spPr>
          <a:xfrm>
            <a:off x="729625" y="2359400"/>
            <a:ext cx="7688100" cy="19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research presenting fairness measurements against imbalanced datasets could not be found for benchmark.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an exploratory search was conducted based on the following hypothesis: </a:t>
            </a:r>
            <a:r>
              <a:rPr b="1" lang="en" sz="1900"/>
              <a:t>in a federated environment, an ANN shows </a:t>
            </a:r>
            <a:r>
              <a:rPr b="1" lang="en" sz="1900" u="sng"/>
              <a:t>bias</a:t>
            </a:r>
            <a:r>
              <a:rPr b="1" lang="en" sz="1900"/>
              <a:t> if the training dataset is </a:t>
            </a:r>
            <a:r>
              <a:rPr b="1" lang="en" sz="1900" u="sng"/>
              <a:t>class imbalanced</a:t>
            </a:r>
            <a:r>
              <a:rPr b="1" lang="en" sz="1900"/>
              <a:t>.</a:t>
            </a:r>
            <a:endParaRPr b="1" sz="1900"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&amp;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 of experiments - 1/4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864300"/>
            <a:ext cx="70212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05050" y="1740800"/>
            <a:ext cx="733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 &amp; Motivations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Questions &amp; Contributions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of Z-Fed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&amp; Design of experiments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overview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17722" t="0"/>
          <a:stretch/>
        </p:blipFill>
        <p:spPr>
          <a:xfrm>
            <a:off x="3276600" y="-50"/>
            <a:ext cx="24327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2"/>
          <p:cNvCxnSpPr/>
          <p:nvPr/>
        </p:nvCxnSpPr>
        <p:spPr>
          <a:xfrm rot="10800000">
            <a:off x="2575650" y="2492500"/>
            <a:ext cx="7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2"/>
          <p:cNvSpPr txBox="1"/>
          <p:nvPr/>
        </p:nvSpPr>
        <p:spPr>
          <a:xfrm>
            <a:off x="419475" y="2308500"/>
            <a:ext cx="2064300" cy="8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48X48 pixels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b&amp;w: luminance 0 - 1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419475" y="306125"/>
            <a:ext cx="247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UTK Dataset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Description 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7" name="Google Shape;297;p32"/>
          <p:cNvCxnSpPr/>
          <p:nvPr/>
        </p:nvCxnSpPr>
        <p:spPr>
          <a:xfrm>
            <a:off x="5205550" y="63152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2"/>
          <p:cNvSpPr txBox="1"/>
          <p:nvPr/>
        </p:nvSpPr>
        <p:spPr>
          <a:xfrm>
            <a:off x="6550650" y="443000"/>
            <a:ext cx="20643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Age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0 to 116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>
            <a:off x="5664275" y="2220875"/>
            <a:ext cx="7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2"/>
          <p:cNvSpPr txBox="1"/>
          <p:nvPr/>
        </p:nvSpPr>
        <p:spPr>
          <a:xfrm>
            <a:off x="6550650" y="1727550"/>
            <a:ext cx="20643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Ethnicity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Categorical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Asian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Black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Indian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2"/>
          <p:cNvCxnSpPr/>
          <p:nvPr/>
        </p:nvCxnSpPr>
        <p:spPr>
          <a:xfrm>
            <a:off x="5664275" y="3808225"/>
            <a:ext cx="7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6550650" y="3619700"/>
            <a:ext cx="20643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Gender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Categorical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</a:t>
            </a:r>
            <a:r>
              <a:rPr lang="en"/>
              <a:t>imbalanced datasets: 20,000 samples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500725" y="2497025"/>
            <a:ext cx="3774300" cy="18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ASIAN-PR (85% asian)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BLACK-PR </a:t>
            </a:r>
            <a:r>
              <a:rPr lang="en" sz="1500"/>
              <a:t>(85% black)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INDIAN-PR </a:t>
            </a:r>
            <a:r>
              <a:rPr lang="en" sz="1500"/>
              <a:t>(85% indian)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WHITE-PR </a:t>
            </a:r>
            <a:r>
              <a:rPr lang="en" sz="1500"/>
              <a:t>(85% white)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BAL (balanced)</a:t>
            </a:r>
            <a:endParaRPr sz="1500"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740600" y="1808925"/>
            <a:ext cx="7688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 ethnicity will represent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Privileged (PR)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group, and consequently, the other ethnicities will be called Unprivileged groups.  The proportions are: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85% Privileged, 15% others.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design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 datasets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16666"/>
          <a:stretch/>
        </p:blipFill>
        <p:spPr>
          <a:xfrm>
            <a:off x="3340825" y="2497525"/>
            <a:ext cx="5382426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/>
          </a:blip>
          <a:srcRect b="0" l="0" r="0" t="12211"/>
          <a:stretch/>
        </p:blipFill>
        <p:spPr>
          <a:xfrm>
            <a:off x="3340825" y="3675700"/>
            <a:ext cx="5382426" cy="1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3"/>
          <p:cNvCxnSpPr>
            <a:endCxn id="311" idx="1"/>
          </p:cNvCxnSpPr>
          <p:nvPr/>
        </p:nvCxnSpPr>
        <p:spPr>
          <a:xfrm>
            <a:off x="3001825" y="2711113"/>
            <a:ext cx="3390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3"/>
          <p:cNvCxnSpPr>
            <a:endCxn id="312" idx="1"/>
          </p:cNvCxnSpPr>
          <p:nvPr/>
        </p:nvCxnSpPr>
        <p:spPr>
          <a:xfrm>
            <a:off x="2344225" y="4010700"/>
            <a:ext cx="9966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3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&amp; Design of experiments - 3/4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729450" y="116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the learning model</a:t>
            </a:r>
            <a:endParaRPr/>
          </a:p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1292875" y="1979713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1292875" y="3170888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1365475" y="2356450"/>
            <a:ext cx="2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3918000" y="197970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3918000" y="3170875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3990600" y="2356438"/>
            <a:ext cx="2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6569775" y="167490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6569775" y="2866075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6569775" y="2270488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6569775" y="34616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729450" y="3931450"/>
            <a:ext cx="15402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48X48 neurons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3516600" y="3946475"/>
            <a:ext cx="11928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96 neurons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Hidden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6170175" y="3946475"/>
            <a:ext cx="11928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neurons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2204038" y="2402875"/>
            <a:ext cx="119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 activation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4844275" y="2402875"/>
            <a:ext cx="119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 activation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7" name="Google Shape;337;p34"/>
          <p:cNvCxnSpPr>
            <a:stCxn id="336" idx="3"/>
          </p:cNvCxnSpPr>
          <p:nvPr/>
        </p:nvCxnSpPr>
        <p:spPr>
          <a:xfrm>
            <a:off x="6037075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4"/>
          <p:cNvSpPr txBox="1"/>
          <p:nvPr/>
        </p:nvSpPr>
        <p:spPr>
          <a:xfrm>
            <a:off x="7025700" y="16716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0-9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6995100" y="227055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0-19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6995100" y="28695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0-29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6995100" y="346845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0-39 years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0" y="4746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SGD, MSE, learning rate: 0.025, epochs: 1, bias neuron in each FCL: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3" name="Google Shape;343;p34"/>
          <p:cNvCxnSpPr/>
          <p:nvPr/>
        </p:nvCxnSpPr>
        <p:spPr>
          <a:xfrm>
            <a:off x="4572000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4"/>
          <p:cNvCxnSpPr/>
          <p:nvPr/>
        </p:nvCxnSpPr>
        <p:spPr>
          <a:xfrm>
            <a:off x="3396850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4"/>
          <p:cNvCxnSpPr/>
          <p:nvPr/>
        </p:nvCxnSpPr>
        <p:spPr>
          <a:xfrm>
            <a:off x="1888750" y="28185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4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&amp; Design of experiments - 4/4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ctrTitle"/>
          </p:nvPr>
        </p:nvSpPr>
        <p:spPr>
          <a:xfrm>
            <a:off x="729450" y="1322450"/>
            <a:ext cx="74619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Metrics</a:t>
            </a:r>
            <a:r>
              <a:rPr lang="en" sz="3400"/>
              <a:t> overview</a:t>
            </a:r>
            <a:endParaRPr sz="3400"/>
          </a:p>
        </p:txBody>
      </p: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5"/>
          <p:cNvSpPr txBox="1"/>
          <p:nvPr>
            <p:ph type="ctrTitle"/>
          </p:nvPr>
        </p:nvSpPr>
        <p:spPr>
          <a:xfrm>
            <a:off x="411725" y="1968350"/>
            <a:ext cx="196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SPD:</a:t>
            </a:r>
            <a:endParaRPr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20"/>
              <a:t>Statistical Parity Difference</a:t>
            </a:r>
            <a:endParaRPr b="0" sz="1720"/>
          </a:p>
        </p:txBody>
      </p:sp>
      <p:sp>
        <p:nvSpPr>
          <p:cNvPr id="354" name="Google Shape;354;p35"/>
          <p:cNvSpPr/>
          <p:nvPr/>
        </p:nvSpPr>
        <p:spPr>
          <a:xfrm>
            <a:off x="526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3669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6812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>
            <p:ph type="ctrTitle"/>
          </p:nvPr>
        </p:nvSpPr>
        <p:spPr>
          <a:xfrm>
            <a:off x="575550" y="3334475"/>
            <a:ext cx="1725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difference in rate of favorable outcomes for unprivileged groups with respect to privileged groups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58" name="Google Shape;358;p35"/>
          <p:cNvSpPr txBox="1"/>
          <p:nvPr>
            <p:ph type="ctrTitle"/>
          </p:nvPr>
        </p:nvSpPr>
        <p:spPr>
          <a:xfrm>
            <a:off x="3612225" y="1946700"/>
            <a:ext cx="196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EOD:</a:t>
            </a:r>
            <a:endParaRPr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20"/>
              <a:t>Equal Odd</a:t>
            </a:r>
            <a:r>
              <a:rPr b="0" lang="en" sz="1720"/>
              <a:t> Difference</a:t>
            </a:r>
            <a:endParaRPr b="0" sz="1720"/>
          </a:p>
        </p:txBody>
      </p:sp>
      <p:sp>
        <p:nvSpPr>
          <p:cNvPr id="359" name="Google Shape;359;p35"/>
          <p:cNvSpPr txBox="1"/>
          <p:nvPr>
            <p:ph type="ctrTitle"/>
          </p:nvPr>
        </p:nvSpPr>
        <p:spPr>
          <a:xfrm>
            <a:off x="6607675" y="2022900"/>
            <a:ext cx="2166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EPD:</a:t>
            </a:r>
            <a:endParaRPr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20"/>
              <a:t>Equal Opportunity</a:t>
            </a:r>
            <a:r>
              <a:rPr b="0" lang="en" sz="1720"/>
              <a:t> Difference</a:t>
            </a:r>
            <a:endParaRPr b="0" sz="1720"/>
          </a:p>
        </p:txBody>
      </p:sp>
      <p:sp>
        <p:nvSpPr>
          <p:cNvPr id="360" name="Google Shape;360;p35"/>
          <p:cNvSpPr txBox="1"/>
          <p:nvPr>
            <p:ph type="ctrTitle"/>
          </p:nvPr>
        </p:nvSpPr>
        <p:spPr>
          <a:xfrm>
            <a:off x="3732225" y="3352400"/>
            <a:ext cx="1725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the difference in rate of true positive prediction between privileged and unprivileged groups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61" name="Google Shape;361;p35"/>
          <p:cNvSpPr txBox="1"/>
          <p:nvPr>
            <p:ph type="ctrTitle"/>
          </p:nvPr>
        </p:nvSpPr>
        <p:spPr>
          <a:xfrm>
            <a:off x="6843150" y="3175150"/>
            <a:ext cx="1725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the difference of probability to get true positive and false positives between privileged and unprivileged groups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 - 1/5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model</a:t>
            </a:r>
            <a:endParaRPr/>
          </a:p>
        </p:txBody>
      </p:sp>
      <p:sp>
        <p:nvSpPr>
          <p:cNvPr id="368" name="Google Shape;36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6"/>
          <p:cNvSpPr txBox="1"/>
          <p:nvPr/>
        </p:nvSpPr>
        <p:spPr>
          <a:xfrm>
            <a:off x="710275" y="1839500"/>
            <a:ext cx="74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dataset was splitted in Train and Test subsets with proportions 80%-20% respectively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2239700"/>
            <a:ext cx="7198738" cy="25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 - 2/5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77" name="Google Shape;37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8" name="Google Shape;378;p37"/>
          <p:cNvGraphicFramePr/>
          <p:nvPr/>
        </p:nvGraphicFramePr>
        <p:xfrm>
          <a:off x="952500" y="20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{59EC0484-5C5F-41C2-B1EE-07316BC38116}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variance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INDIAN-PR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p37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 3/5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729325" y="2154675"/>
            <a:ext cx="1596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ASIAN-PR</a:t>
            </a:r>
            <a:br>
              <a:rPr b="1" lang="en"/>
            </a:br>
            <a:r>
              <a:rPr b="1" lang="en"/>
              <a:t>ASIAN-SB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BLACK-PR</a:t>
            </a:r>
            <a:br>
              <a:rPr b="1" lang="en"/>
            </a:br>
            <a:r>
              <a:rPr b="1" lang="en"/>
              <a:t>BLACK-SB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INDIAN-PR</a:t>
            </a:r>
            <a:br>
              <a:rPr b="1" lang="en"/>
            </a:br>
            <a:r>
              <a:rPr b="1" lang="en"/>
              <a:t>INDIAN-SB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WHITE-PR</a:t>
            </a:r>
            <a:br>
              <a:rPr b="1" lang="en"/>
            </a:br>
            <a:r>
              <a:rPr b="1" lang="en"/>
              <a:t>WHITE-SB</a:t>
            </a:r>
            <a:endParaRPr b="1"/>
          </a:p>
        </p:txBody>
      </p:sp>
      <p:sp>
        <p:nvSpPr>
          <p:cNvPr id="386" name="Google Shape;38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8"/>
          <p:cNvSpPr txBox="1"/>
          <p:nvPr/>
        </p:nvSpPr>
        <p:spPr>
          <a:xfrm>
            <a:off x="696825" y="1754475"/>
            <a:ext cx="7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Z-Fed rebalances the updates by self balancing (SB). We runned the following experiments: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8" name="Google Shape;3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125" y="2154675"/>
            <a:ext cx="2666074" cy="129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125" y="3567375"/>
            <a:ext cx="2666074" cy="1260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38"/>
          <p:cNvCxnSpPr>
            <a:endCxn id="388" idx="1"/>
          </p:cNvCxnSpPr>
          <p:nvPr/>
        </p:nvCxnSpPr>
        <p:spPr>
          <a:xfrm>
            <a:off x="1661525" y="2368025"/>
            <a:ext cx="12936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8"/>
          <p:cNvCxnSpPr>
            <a:endCxn id="389" idx="1"/>
          </p:cNvCxnSpPr>
          <p:nvPr/>
        </p:nvCxnSpPr>
        <p:spPr>
          <a:xfrm>
            <a:off x="1680425" y="2605933"/>
            <a:ext cx="12747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8"/>
          <p:cNvSpPr txBox="1"/>
          <p:nvPr/>
        </p:nvSpPr>
        <p:spPr>
          <a:xfrm>
            <a:off x="5958200" y="2884275"/>
            <a:ext cx="183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Rebalancing without exchange of privacy protected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 - 4/5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75" y="1764000"/>
            <a:ext cx="774088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/>
          <p:nvPr/>
        </p:nvSpPr>
        <p:spPr>
          <a:xfrm>
            <a:off x="4516663" y="3055500"/>
            <a:ext cx="468300" cy="21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4572000" y="2347713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6230375" y="234772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7829175" y="234772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6230375" y="30555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7829175" y="305550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4516675" y="376327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6230375" y="376327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7829175" y="3763275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4572000" y="447105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6149825" y="447105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7829175" y="4471050"/>
            <a:ext cx="468300" cy="213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 txBox="1"/>
          <p:nvPr/>
        </p:nvSpPr>
        <p:spPr>
          <a:xfrm>
            <a:off x="187825" y="644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 - 5/5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ctrTitle"/>
          </p:nvPr>
        </p:nvSpPr>
        <p:spPr>
          <a:xfrm>
            <a:off x="729450" y="1322450"/>
            <a:ext cx="76881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419" name="Google Shape;419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0"/>
          <p:cNvSpPr txBox="1"/>
          <p:nvPr>
            <p:ph type="ctrTitle"/>
          </p:nvPr>
        </p:nvSpPr>
        <p:spPr>
          <a:xfrm>
            <a:off x="848200" y="2267750"/>
            <a:ext cx="1161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SPD</a:t>
            </a:r>
            <a:endParaRPr sz="3300"/>
          </a:p>
        </p:txBody>
      </p:sp>
      <p:sp>
        <p:nvSpPr>
          <p:cNvPr id="421" name="Google Shape;421;p40"/>
          <p:cNvSpPr txBox="1"/>
          <p:nvPr>
            <p:ph type="ctrTitle"/>
          </p:nvPr>
        </p:nvSpPr>
        <p:spPr>
          <a:xfrm>
            <a:off x="4067400" y="2267750"/>
            <a:ext cx="1161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EOD</a:t>
            </a:r>
            <a:endParaRPr sz="3300"/>
          </a:p>
        </p:txBody>
      </p:sp>
      <p:sp>
        <p:nvSpPr>
          <p:cNvPr id="422" name="Google Shape;422;p40"/>
          <p:cNvSpPr txBox="1"/>
          <p:nvPr>
            <p:ph type="ctrTitle"/>
          </p:nvPr>
        </p:nvSpPr>
        <p:spPr>
          <a:xfrm>
            <a:off x="7179750" y="2267750"/>
            <a:ext cx="1161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EP</a:t>
            </a:r>
            <a:r>
              <a:rPr lang="en" sz="3300"/>
              <a:t>D</a:t>
            </a:r>
            <a:endParaRPr sz="3300"/>
          </a:p>
        </p:txBody>
      </p:sp>
      <p:sp>
        <p:nvSpPr>
          <p:cNvPr id="423" name="Google Shape;423;p40"/>
          <p:cNvSpPr/>
          <p:nvPr/>
        </p:nvSpPr>
        <p:spPr>
          <a:xfrm>
            <a:off x="526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3669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6812750" y="3016850"/>
            <a:ext cx="1804500" cy="180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 txBox="1"/>
          <p:nvPr>
            <p:ph type="ctrTitle"/>
          </p:nvPr>
        </p:nvSpPr>
        <p:spPr>
          <a:xfrm>
            <a:off x="575550" y="3522650"/>
            <a:ext cx="172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-46.1%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427" name="Google Shape;427;p40"/>
          <p:cNvSpPr txBox="1"/>
          <p:nvPr>
            <p:ph type="ctrTitle"/>
          </p:nvPr>
        </p:nvSpPr>
        <p:spPr>
          <a:xfrm>
            <a:off x="3709350" y="3522650"/>
            <a:ext cx="172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-56.4%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428" name="Google Shape;428;p40"/>
          <p:cNvSpPr txBox="1"/>
          <p:nvPr>
            <p:ph type="ctrTitle"/>
          </p:nvPr>
        </p:nvSpPr>
        <p:spPr>
          <a:xfrm>
            <a:off x="6897900" y="3446450"/>
            <a:ext cx="172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-53.5%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Z-Fed is able to </a:t>
            </a:r>
            <a:r>
              <a:rPr b="1" lang="en"/>
              <a:t>mitigate FL bias</a:t>
            </a:r>
            <a:r>
              <a:rPr lang="en"/>
              <a:t> by </a:t>
            </a:r>
            <a:r>
              <a:rPr b="1" lang="en"/>
              <a:t>reducing disparities</a:t>
            </a:r>
            <a:r>
              <a:rPr lang="en"/>
              <a:t> according to the EU guidelines for data ethics and trustworthy AI </a:t>
            </a:r>
            <a:r>
              <a:rPr b="1" lang="en"/>
              <a:t>without compromising privacy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average, Z-Fed improves the EPD of </a:t>
            </a:r>
            <a:r>
              <a:rPr b="1" lang="en"/>
              <a:t>53.54%</a:t>
            </a:r>
            <a:r>
              <a:rPr lang="en"/>
              <a:t>, the EOD of </a:t>
            </a:r>
            <a:r>
              <a:rPr b="1" lang="en"/>
              <a:t>56.41%</a:t>
            </a:r>
            <a:r>
              <a:rPr lang="en"/>
              <a:t>, and the SPD of </a:t>
            </a:r>
            <a:r>
              <a:rPr b="1" lang="en"/>
              <a:t>46.1%</a:t>
            </a:r>
            <a:r>
              <a:rPr lang="en"/>
              <a:t> on </a:t>
            </a:r>
            <a:r>
              <a:rPr b="1" lang="en"/>
              <a:t>imbalanced UTK datasets</a:t>
            </a:r>
            <a:r>
              <a:rPr lang="en"/>
              <a:t>.</a:t>
            </a:r>
            <a:endParaRPr/>
          </a:p>
        </p:txBody>
      </p:sp>
      <p:sp>
        <p:nvSpPr>
          <p:cNvPr id="435" name="Google Shape;435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41"/>
          <p:cNvPicPr preferRelativeResize="0"/>
          <p:nvPr/>
        </p:nvPicPr>
        <p:blipFill rotWithShape="1">
          <a:blip r:embed="rId3">
            <a:alphaModFix/>
          </a:blip>
          <a:srcRect b="0" l="24668" r="23486" t="0"/>
          <a:stretch/>
        </p:blipFill>
        <p:spPr>
          <a:xfrm>
            <a:off x="5282275" y="1604900"/>
            <a:ext cx="2935851" cy="29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693250" y="2480200"/>
            <a:ext cx="33744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Privacy-oriented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Fair?</a:t>
            </a:r>
            <a:endParaRPr sz="20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-3450" l="-52840" r="116742" t="3449"/>
          <a:stretch/>
        </p:blipFill>
        <p:spPr>
          <a:xfrm>
            <a:off x="220700" y="420075"/>
            <a:ext cx="330090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63467" t="0"/>
          <a:stretch/>
        </p:blipFill>
        <p:spPr>
          <a:xfrm>
            <a:off x="5316373" y="480601"/>
            <a:ext cx="3219927" cy="426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87825" y="140600"/>
            <a:ext cx="4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Introduction &amp; Motivations - 1/6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Contributions</a:t>
            </a:r>
            <a:endParaRPr/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Stefano Marzo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of 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Federated learning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Z-Fed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ZKP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metrics and evaluation</a:t>
            </a:r>
            <a:endParaRPr/>
          </a:p>
        </p:txBody>
      </p:sp>
      <p:sp>
        <p:nvSpPr>
          <p:cNvPr id="443" name="Google Shape;443;p4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Royston Pinto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of 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the ANN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444" name="Google Shape;444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8818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We are glad to answer your questions!</a:t>
            </a:r>
            <a:endParaRPr sz="1900"/>
          </a:p>
        </p:txBody>
      </p:sp>
      <p:sp>
        <p:nvSpPr>
          <p:cNvPr id="451" name="Google Shape;451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457" name="Google Shape;457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8" name="Google Shape;4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463" y="1841200"/>
            <a:ext cx="595036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 </a:t>
            </a:r>
            <a:endParaRPr/>
          </a:p>
        </p:txBody>
      </p:sp>
      <p:sp>
        <p:nvSpPr>
          <p:cNvPr id="464" name="Google Shape;46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713" y="1853850"/>
            <a:ext cx="518657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>
            <p:ph type="title"/>
          </p:nvPr>
        </p:nvSpPr>
        <p:spPr>
          <a:xfrm>
            <a:off x="729450" y="116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471" name="Google Shape;471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0" y="1590050"/>
            <a:ext cx="8713098" cy="3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4950" y="12424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4950" y="22373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communication overhead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Enforce privacy during aggregation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Deal with accuracy reduction due to imbalance data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55875" y="3924525"/>
            <a:ext cx="330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Deal with </a:t>
            </a: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Fairness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 due to imbalance data?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28967" r="28465" t="0"/>
          <a:stretch/>
        </p:blipFill>
        <p:spPr>
          <a:xfrm>
            <a:off x="5393225" y="1318650"/>
            <a:ext cx="2868074" cy="26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20800" y="167275"/>
            <a:ext cx="4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Introduction &amp; Motivations - 2/6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55525" y="4628775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[5],[6],[11]-[17]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30000" y="1900675"/>
            <a:ext cx="3588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groups can be under-represented</a:t>
            </a:r>
            <a:endParaRPr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E.g. </a:t>
            </a:r>
            <a:r>
              <a:rPr lang="en" sz="2000"/>
              <a:t>Demographic disparity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unfairness</a:t>
            </a:r>
            <a:endParaRPr sz="20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32350" y="1457225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Federated Learning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950" y="1452400"/>
            <a:ext cx="3830450" cy="25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87825" y="140600"/>
            <a:ext cx="4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Introduction &amp; Motivations - 3/6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30000" y="1318650"/>
            <a:ext cx="3300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Data</a:t>
            </a:r>
            <a:endParaRPr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724950" y="2389950"/>
            <a:ext cx="33744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Ensemble methods to reduce bias in imbalanced data learning, </a:t>
            </a:r>
            <a:r>
              <a:rPr lang="en"/>
              <a:t>suffer the presence of outliers typical of FL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Oversample, requires access to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Undersample: suitable with limitations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525" y="1457200"/>
            <a:ext cx="3900750" cy="2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87825" y="140600"/>
            <a:ext cx="4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Introduction &amp; Motivations - 4/6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900300" y="46554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[18]-[20]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r>
              <a:rPr lang="en"/>
              <a:t>, no </a:t>
            </a:r>
            <a:r>
              <a:rPr lang="en"/>
              <a:t>exchange of privacy</a:t>
            </a:r>
            <a:r>
              <a:rPr lang="en"/>
              <a:t> protected data </a:t>
            </a:r>
            <a:endParaRPr/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724950" y="2879300"/>
            <a:ext cx="33009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subgroup label is encrypted, how can one trust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Knowledge Proof techniques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13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87825" y="140600"/>
            <a:ext cx="4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Introduction &amp; Motivations - 5/6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30000" y="1318650"/>
            <a:ext cx="33009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 ZKP</a:t>
            </a:r>
            <a:endParaRPr/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724950" y="1870850"/>
            <a:ext cx="33009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</a:t>
            </a:r>
            <a:r>
              <a:rPr lang="en"/>
              <a:t>nhance data privacy in online communication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Non-iterative ZKP is used for authentication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privacy protected data exchange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Prove a statement without revealing it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755875" y="3904550"/>
            <a:ext cx="330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Suitable for counting subgroups in FL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50" y="1198075"/>
            <a:ext cx="3552307" cy="31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187825" y="140600"/>
            <a:ext cx="4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Introduction &amp; Motivations - 6/6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873625" y="46211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[7]-[9], [21]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9450" y="1074950"/>
            <a:ext cx="76884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908800" y="2069125"/>
            <a:ext cx="7509000" cy="19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To what extent is it possible to mitigate federated learning bias according to GDPR and EU guidelines for data ethics and trustworthy AI?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To what extent can ZKP inferred data about the proportions of population groups generated in a federated learning environment be used to enhance trustworthiness in FL AI? 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87825" y="140600"/>
            <a:ext cx="53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Questions &amp; Contributions - 1/2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