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67" r:id="rId8"/>
    <p:sldId id="269" r:id="rId9"/>
    <p:sldId id="270" r:id="rId10"/>
    <p:sldId id="271" r:id="rId11"/>
    <p:sldId id="272" r:id="rId12"/>
    <p:sldId id="261"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73" d="100"/>
          <a:sy n="73" d="100"/>
        </p:scale>
        <p:origin x="12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846673A-AAF6-4959-826B-95E8B7880E76}" type="datetimeFigureOut">
              <a:rPr lang="en-US" smtClean="0"/>
              <a:t>02/11/2019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87A1444-14D9-49E5-84AA-BE074E4F28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46673A-AAF6-4959-826B-95E8B7880E76}" type="datetimeFigureOut">
              <a:rPr lang="en-US" smtClean="0"/>
              <a:t>02/11/2019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1444-14D9-49E5-84AA-BE074E4F28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46673A-AAF6-4959-826B-95E8B7880E76}" type="datetimeFigureOut">
              <a:rPr lang="en-US" smtClean="0"/>
              <a:t>02/11/2019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1444-14D9-49E5-84AA-BE074E4F28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846673A-AAF6-4959-826B-95E8B7880E76}" type="datetimeFigureOut">
              <a:rPr lang="en-US" smtClean="0"/>
              <a:t>02/11/2019</a:t>
            </a:fld>
            <a:endParaRPr lang="en-US"/>
          </a:p>
        </p:txBody>
      </p:sp>
      <p:sp>
        <p:nvSpPr>
          <p:cNvPr id="9" name="Slide Number Placeholder 8"/>
          <p:cNvSpPr>
            <a:spLocks noGrp="1"/>
          </p:cNvSpPr>
          <p:nvPr>
            <p:ph type="sldNum" sz="quarter" idx="15"/>
          </p:nvPr>
        </p:nvSpPr>
        <p:spPr/>
        <p:txBody>
          <a:bodyPr rtlCol="0"/>
          <a:lstStyle/>
          <a:p>
            <a:fld id="{687A1444-14D9-49E5-84AA-BE074E4F284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846673A-AAF6-4959-826B-95E8B7880E76}" type="datetimeFigureOut">
              <a:rPr lang="en-US" smtClean="0"/>
              <a:t>02/11/2019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87A1444-14D9-49E5-84AA-BE074E4F284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846673A-AAF6-4959-826B-95E8B7880E76}" type="datetimeFigureOut">
              <a:rPr lang="en-US" smtClean="0"/>
              <a:t>02/11/2019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1444-14D9-49E5-84AA-BE074E4F284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846673A-AAF6-4959-826B-95E8B7880E76}" type="datetimeFigureOut">
              <a:rPr lang="en-US" smtClean="0"/>
              <a:t>02/11/2019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A1444-14D9-49E5-84AA-BE074E4F284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846673A-AAF6-4959-826B-95E8B7880E76}" type="datetimeFigureOut">
              <a:rPr lang="en-US" smtClean="0"/>
              <a:t>02/11/2019</a:t>
            </a:fld>
            <a:endParaRPr lang="en-US"/>
          </a:p>
        </p:txBody>
      </p:sp>
      <p:sp>
        <p:nvSpPr>
          <p:cNvPr id="7" name="Slide Number Placeholder 6"/>
          <p:cNvSpPr>
            <a:spLocks noGrp="1"/>
          </p:cNvSpPr>
          <p:nvPr>
            <p:ph type="sldNum" sz="quarter" idx="11"/>
          </p:nvPr>
        </p:nvSpPr>
        <p:spPr/>
        <p:txBody>
          <a:bodyPr rtlCol="0"/>
          <a:lstStyle/>
          <a:p>
            <a:fld id="{687A1444-14D9-49E5-84AA-BE074E4F284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6673A-AAF6-4959-826B-95E8B7880E76}" type="datetimeFigureOut">
              <a:rPr lang="en-US" smtClean="0"/>
              <a:t>02/11/2019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A1444-14D9-49E5-84AA-BE074E4F28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846673A-AAF6-4959-826B-95E8B7880E76}" type="datetimeFigureOut">
              <a:rPr lang="en-US" smtClean="0"/>
              <a:t>02/11/2019</a:t>
            </a:fld>
            <a:endParaRPr lang="en-US"/>
          </a:p>
        </p:txBody>
      </p:sp>
      <p:sp>
        <p:nvSpPr>
          <p:cNvPr id="22" name="Slide Number Placeholder 21"/>
          <p:cNvSpPr>
            <a:spLocks noGrp="1"/>
          </p:cNvSpPr>
          <p:nvPr>
            <p:ph type="sldNum" sz="quarter" idx="15"/>
          </p:nvPr>
        </p:nvSpPr>
        <p:spPr/>
        <p:txBody>
          <a:bodyPr rtlCol="0"/>
          <a:lstStyle/>
          <a:p>
            <a:fld id="{687A1444-14D9-49E5-84AA-BE074E4F284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846673A-AAF6-4959-826B-95E8B7880E76}" type="datetimeFigureOut">
              <a:rPr lang="en-US" smtClean="0"/>
              <a:t>02/11/2019</a:t>
            </a:fld>
            <a:endParaRPr lang="en-US"/>
          </a:p>
        </p:txBody>
      </p:sp>
      <p:sp>
        <p:nvSpPr>
          <p:cNvPr id="18" name="Slide Number Placeholder 17"/>
          <p:cNvSpPr>
            <a:spLocks noGrp="1"/>
          </p:cNvSpPr>
          <p:nvPr>
            <p:ph type="sldNum" sz="quarter" idx="11"/>
          </p:nvPr>
        </p:nvSpPr>
        <p:spPr/>
        <p:txBody>
          <a:bodyPr rtlCol="0"/>
          <a:lstStyle/>
          <a:p>
            <a:fld id="{687A1444-14D9-49E5-84AA-BE074E4F284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846673A-AAF6-4959-826B-95E8B7880E76}" type="datetimeFigureOut">
              <a:rPr lang="en-US" smtClean="0"/>
              <a:t>02/11/2019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87A1444-14D9-49E5-84AA-BE074E4F28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8229600" cy="990599"/>
          </a:xfrm>
        </p:spPr>
        <p:txBody>
          <a:bodyPr>
            <a:normAutofit/>
          </a:bodyPr>
          <a:lstStyle/>
          <a:p>
            <a:r>
              <a:rPr lang="en-US" sz="3200" dirty="0" smtClean="0"/>
              <a:t>Image </a:t>
            </a:r>
            <a:r>
              <a:rPr lang="en-US" sz="3200" smtClean="0"/>
              <a:t>Captioning </a:t>
            </a:r>
            <a:r>
              <a:rPr lang="en-US" sz="3200" smtClean="0"/>
              <a:t> </a:t>
            </a:r>
            <a:endParaRPr lang="en-US" sz="3200" dirty="0"/>
          </a:p>
        </p:txBody>
      </p:sp>
      <p:sp>
        <p:nvSpPr>
          <p:cNvPr id="3" name="Subtitle 2"/>
          <p:cNvSpPr>
            <a:spLocks noGrp="1"/>
          </p:cNvSpPr>
          <p:nvPr>
            <p:ph type="subTitle" idx="1"/>
          </p:nvPr>
        </p:nvSpPr>
        <p:spPr>
          <a:xfrm>
            <a:off x="4800600" y="5105400"/>
            <a:ext cx="3505200" cy="762000"/>
          </a:xfrm>
        </p:spPr>
        <p:txBody>
          <a:bodyPr>
            <a:normAutofit fontScale="25000" lnSpcReduction="20000"/>
          </a:bodyPr>
          <a:lstStyle/>
          <a:p>
            <a:r>
              <a:rPr lang="en-US" sz="6400" dirty="0" smtClean="0"/>
              <a:t>Chinmay Paralkar</a:t>
            </a:r>
            <a:r>
              <a:rPr lang="en-US" sz="6400" dirty="0"/>
              <a:t>	</a:t>
            </a:r>
            <a:r>
              <a:rPr lang="en-US" sz="6400" dirty="0" smtClean="0"/>
              <a:t>7957</a:t>
            </a:r>
          </a:p>
          <a:p>
            <a:r>
              <a:rPr lang="en-US" sz="6400" dirty="0" smtClean="0"/>
              <a:t>Royston Pinto		7963</a:t>
            </a:r>
          </a:p>
          <a:p>
            <a:r>
              <a:rPr lang="en-US" sz="6400" dirty="0" smtClean="0"/>
              <a:t>Kajal Sapkal		8126</a:t>
            </a:r>
          </a:p>
          <a:p>
            <a:endParaRPr lang="en-US" dirty="0" smtClean="0"/>
          </a:p>
          <a:p>
            <a:endParaRPr lang="en-US" dirty="0"/>
          </a:p>
        </p:txBody>
      </p:sp>
      <p:sp>
        <p:nvSpPr>
          <p:cNvPr id="5" name="TextBox 4"/>
          <p:cNvSpPr txBox="1"/>
          <p:nvPr/>
        </p:nvSpPr>
        <p:spPr>
          <a:xfrm>
            <a:off x="685800" y="1828800"/>
            <a:ext cx="5334000" cy="369332"/>
          </a:xfrm>
          <a:prstGeom prst="rect">
            <a:avLst/>
          </a:prstGeom>
          <a:noFill/>
        </p:spPr>
        <p:txBody>
          <a:bodyPr wrap="square" rtlCol="0">
            <a:spAutoFit/>
          </a:bodyPr>
          <a:lstStyle/>
          <a:p>
            <a:r>
              <a:rPr lang="en-US" dirty="0" smtClean="0"/>
              <a:t>Mentor : Prof. </a:t>
            </a:r>
            <a:r>
              <a:rPr lang="en-US" dirty="0" err="1" smtClean="0"/>
              <a:t>Dipali</a:t>
            </a:r>
            <a:r>
              <a:rPr lang="en-US" dirty="0" smtClean="0"/>
              <a:t> </a:t>
            </a:r>
            <a:r>
              <a:rPr lang="en-US" dirty="0" err="1" smtClean="0"/>
              <a:t>Koshti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655638"/>
          </a:xfrm>
        </p:spPr>
        <p:txBody>
          <a:bodyPr/>
          <a:lstStyle/>
          <a:p>
            <a:r>
              <a:rPr lang="en-US" dirty="0" smtClean="0"/>
              <a:t>Flowchart of Architecture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143000"/>
            <a:ext cx="8610600" cy="5715001"/>
          </a:xfrm>
        </p:spPr>
      </p:pic>
    </p:spTree>
    <p:extLst>
      <p:ext uri="{BB962C8B-B14F-4D97-AF65-F5344CB8AC3E}">
        <p14:creationId xmlns:p14="http://schemas.microsoft.com/office/powerpoint/2010/main" val="390174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lstStyle/>
          <a:p>
            <a:pPr marL="0" indent="0">
              <a:buNone/>
            </a:pPr>
            <a:r>
              <a:rPr lang="en-US" dirty="0"/>
              <a:t>This is method that we followed while making our </a:t>
            </a:r>
            <a:r>
              <a:rPr lang="en-US" dirty="0" smtClean="0"/>
              <a:t>project:-</a:t>
            </a:r>
            <a:endParaRPr lang="en-US" dirty="0"/>
          </a:p>
          <a:p>
            <a:pPr lvl="0"/>
            <a:r>
              <a:rPr lang="en-US" dirty="0"/>
              <a:t>Data collection</a:t>
            </a:r>
          </a:p>
          <a:p>
            <a:pPr lvl="0"/>
            <a:r>
              <a:rPr lang="en-US" dirty="0"/>
              <a:t>Understanding the data</a:t>
            </a:r>
          </a:p>
          <a:p>
            <a:pPr lvl="0"/>
            <a:r>
              <a:rPr lang="en-US" dirty="0"/>
              <a:t>Data Cleaning</a:t>
            </a:r>
          </a:p>
          <a:p>
            <a:pPr lvl="0"/>
            <a:r>
              <a:rPr lang="en-US" dirty="0"/>
              <a:t>Loading the training set</a:t>
            </a:r>
          </a:p>
          <a:p>
            <a:pPr lvl="0"/>
            <a:r>
              <a:rPr lang="en-US" dirty="0"/>
              <a:t>Data Preprocessing — Images</a:t>
            </a:r>
          </a:p>
          <a:p>
            <a:pPr lvl="0"/>
            <a:r>
              <a:rPr lang="en-US" dirty="0"/>
              <a:t>Data Preprocessing — Captions</a:t>
            </a:r>
          </a:p>
          <a:p>
            <a:pPr lvl="0"/>
            <a:r>
              <a:rPr lang="en-US" dirty="0"/>
              <a:t>Data Preparation using Generator Function</a:t>
            </a:r>
          </a:p>
          <a:p>
            <a:pPr lvl="0"/>
            <a:r>
              <a:rPr lang="en-US" dirty="0"/>
              <a:t>Word </a:t>
            </a:r>
            <a:r>
              <a:rPr lang="en-US" dirty="0" err="1" smtClean="0"/>
              <a:t>Embeddings</a:t>
            </a:r>
            <a:endParaRPr lang="en-US" dirty="0"/>
          </a:p>
          <a:p>
            <a:endParaRPr lang="en-US" dirty="0"/>
          </a:p>
        </p:txBody>
      </p:sp>
    </p:spTree>
    <p:extLst>
      <p:ext uri="{BB962C8B-B14F-4D97-AF65-F5344CB8AC3E}">
        <p14:creationId xmlns:p14="http://schemas.microsoft.com/office/powerpoint/2010/main" val="277999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sz="3200" dirty="0" smtClean="0"/>
              <a:t>Hardware and Software Requirement</a:t>
            </a:r>
            <a:endParaRPr lang="en-US" sz="3200" dirty="0"/>
          </a:p>
        </p:txBody>
      </p:sp>
      <p:sp>
        <p:nvSpPr>
          <p:cNvPr id="3" name="Content Placeholder 2"/>
          <p:cNvSpPr>
            <a:spLocks noGrp="1"/>
          </p:cNvSpPr>
          <p:nvPr>
            <p:ph sz="quarter" idx="1"/>
          </p:nvPr>
        </p:nvSpPr>
        <p:spPr>
          <a:xfrm>
            <a:off x="457200" y="1143000"/>
            <a:ext cx="7467600" cy="5330952"/>
          </a:xfrm>
        </p:spPr>
        <p:txBody>
          <a:bodyPr>
            <a:normAutofit/>
          </a:bodyPr>
          <a:lstStyle/>
          <a:p>
            <a:r>
              <a:rPr lang="en-US" sz="2000" dirty="0" smtClean="0"/>
              <a:t>Technologies : </a:t>
            </a:r>
            <a:r>
              <a:rPr lang="en-US" sz="2000" dirty="0" err="1" smtClean="0"/>
              <a:t>VisualStudioCode</a:t>
            </a:r>
            <a:r>
              <a:rPr lang="en-US" sz="2000" dirty="0"/>
              <a:t> </a:t>
            </a:r>
            <a:r>
              <a:rPr lang="en-US" sz="2000" dirty="0" smtClean="0"/>
              <a:t>IDE for programming, Python Data Structures, Libraries called Pandas, </a:t>
            </a:r>
            <a:r>
              <a:rPr lang="en-US" sz="2000" dirty="0" err="1" smtClean="0"/>
              <a:t>Numpy</a:t>
            </a:r>
            <a:r>
              <a:rPr lang="en-US" sz="2000" dirty="0" smtClean="0"/>
              <a:t>, </a:t>
            </a:r>
            <a:r>
              <a:rPr lang="en-US" sz="2000" dirty="0" err="1"/>
              <a:t>S</a:t>
            </a:r>
            <a:r>
              <a:rPr lang="en-US" sz="2000" dirty="0" err="1" smtClean="0"/>
              <a:t>kilearn</a:t>
            </a:r>
            <a:r>
              <a:rPr lang="en-US" sz="2000" dirty="0" smtClean="0"/>
              <a:t>, </a:t>
            </a:r>
            <a:r>
              <a:rPr lang="en-US" sz="2000" dirty="0" err="1" smtClean="0"/>
              <a:t>Keras</a:t>
            </a:r>
            <a:r>
              <a:rPr lang="en-US" sz="2000" dirty="0" smtClean="0"/>
              <a:t>, CNN model InceptionV</a:t>
            </a:r>
            <a:r>
              <a:rPr lang="en-US" sz="2000" dirty="0"/>
              <a:t>3</a:t>
            </a:r>
            <a:r>
              <a:rPr lang="en-US" sz="2000" dirty="0" smtClean="0"/>
              <a:t>. We use Flickr-8k dataset provided by the reference.</a:t>
            </a:r>
          </a:p>
          <a:p>
            <a:endParaRPr lang="en-US" sz="2000" dirty="0" smtClean="0"/>
          </a:p>
          <a:p>
            <a:r>
              <a:rPr lang="en-US" sz="2000" dirty="0" smtClean="0"/>
              <a:t>Hardware : </a:t>
            </a:r>
            <a:r>
              <a:rPr lang="da-DK" sz="2000" dirty="0" smtClean="0"/>
              <a:t>System Model : HP </a:t>
            </a:r>
            <a:r>
              <a:rPr lang="da-DK" sz="2000" dirty="0"/>
              <a:t>Laptop </a:t>
            </a:r>
            <a:r>
              <a:rPr lang="da-DK" sz="2000" dirty="0" smtClean="0"/>
              <a:t>15-bs0xx.</a:t>
            </a:r>
            <a:r>
              <a:rPr lang="en-US" sz="2000" dirty="0" smtClean="0"/>
              <a:t> PC credentials : </a:t>
            </a:r>
            <a:r>
              <a:rPr lang="pt-BR" sz="2000" dirty="0" smtClean="0"/>
              <a:t>Processor Intel(R</a:t>
            </a:r>
            <a:r>
              <a:rPr lang="pt-BR" sz="2000" dirty="0"/>
              <a:t>) Core(TM) i3-7020U CPU @ 2.30GHz, 2300 Mhz, 2 Core(s), 4 Logical Processor(s</a:t>
            </a:r>
            <a:r>
              <a:rPr lang="pt-BR" sz="2000" dirty="0" smtClean="0"/>
              <a:t>), 64GB RAM.</a:t>
            </a:r>
            <a:endParaRPr lang="pt-BR" sz="2000" dirty="0"/>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Conclusion</a:t>
            </a:r>
            <a:endParaRPr lang="en-US" dirty="0"/>
          </a:p>
        </p:txBody>
      </p:sp>
      <p:sp>
        <p:nvSpPr>
          <p:cNvPr id="3" name="Content Placeholder 2"/>
          <p:cNvSpPr>
            <a:spLocks noGrp="1"/>
          </p:cNvSpPr>
          <p:nvPr>
            <p:ph sz="quarter" idx="1"/>
          </p:nvPr>
        </p:nvSpPr>
        <p:spPr>
          <a:xfrm>
            <a:off x="457200" y="990600"/>
            <a:ext cx="7467600" cy="5483352"/>
          </a:xfrm>
        </p:spPr>
        <p:txBody>
          <a:bodyPr>
            <a:normAutofit/>
          </a:bodyPr>
          <a:lstStyle/>
          <a:p>
            <a:r>
              <a:rPr lang="en-US" sz="1800" dirty="0"/>
              <a:t>Using a </a:t>
            </a:r>
            <a:r>
              <a:rPr lang="en-US" sz="1800" b="1" dirty="0"/>
              <a:t>larger </a:t>
            </a:r>
            <a:r>
              <a:rPr lang="en-US" sz="1800" dirty="0"/>
              <a:t>dataset.</a:t>
            </a:r>
          </a:p>
          <a:p>
            <a:r>
              <a:rPr lang="en-US" sz="1800" dirty="0"/>
              <a:t>Changing the model architecture, e.g. include an </a:t>
            </a:r>
            <a:r>
              <a:rPr lang="en-US" sz="1800" b="1" dirty="0"/>
              <a:t>attention </a:t>
            </a:r>
            <a:r>
              <a:rPr lang="en-US" sz="1800" dirty="0"/>
              <a:t>module.</a:t>
            </a:r>
          </a:p>
          <a:p>
            <a:r>
              <a:rPr lang="en-US" sz="1800" dirty="0"/>
              <a:t>Doing more </a:t>
            </a:r>
            <a:r>
              <a:rPr lang="en-US" sz="1800" b="1" dirty="0"/>
              <a:t>hyper parameter tuning</a:t>
            </a:r>
            <a:r>
              <a:rPr lang="en-US" sz="1800" dirty="0"/>
              <a:t> (learning rate, batch size, number of layers, number of units, dropout rate, batch normalization etc.).</a:t>
            </a:r>
          </a:p>
          <a:p>
            <a:r>
              <a:rPr lang="en-US" sz="1800" dirty="0"/>
              <a:t>Use the cross validation set to understand </a:t>
            </a:r>
            <a:r>
              <a:rPr lang="en-US" sz="1800" b="1" dirty="0" err="1"/>
              <a:t>overfitting</a:t>
            </a:r>
            <a:r>
              <a:rPr lang="en-US" sz="1800" dirty="0"/>
              <a:t>.</a:t>
            </a:r>
          </a:p>
          <a:p>
            <a:r>
              <a:rPr lang="en-US" sz="1800" dirty="0"/>
              <a:t>Using </a:t>
            </a:r>
            <a:r>
              <a:rPr lang="en-US" sz="1800" b="1" dirty="0"/>
              <a:t>Beam Search</a:t>
            </a:r>
            <a:r>
              <a:rPr lang="en-US" sz="1800" dirty="0"/>
              <a:t> instead of Greedy Search during Inference</a:t>
            </a:r>
            <a:r>
              <a:rPr lang="en-US" sz="1800" dirty="0" smtClean="0"/>
              <a:t>.</a:t>
            </a:r>
          </a:p>
          <a:p>
            <a:r>
              <a:rPr lang="en-US" sz="1800" b="1" dirty="0"/>
              <a:t>Inception v3</a:t>
            </a:r>
            <a:r>
              <a:rPr lang="en-US" sz="1800" dirty="0"/>
              <a:t> is a widely-used image recognition model that has been shown to attain greater than 78.1% accuracy on the </a:t>
            </a:r>
            <a:r>
              <a:rPr lang="en-US" sz="1800" dirty="0" smtClean="0"/>
              <a:t>flicker8k dataset.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References</a:t>
            </a:r>
            <a:endParaRPr lang="en-US" sz="3600" dirty="0"/>
          </a:p>
        </p:txBody>
      </p:sp>
      <p:sp>
        <p:nvSpPr>
          <p:cNvPr id="3" name="Content Placeholder 2"/>
          <p:cNvSpPr>
            <a:spLocks noGrp="1"/>
          </p:cNvSpPr>
          <p:nvPr>
            <p:ph sz="quarter" idx="1"/>
          </p:nvPr>
        </p:nvSpPr>
        <p:spPr/>
        <p:txBody>
          <a:bodyPr/>
          <a:lstStyle/>
          <a:p>
            <a:r>
              <a:rPr lang="en-US" dirty="0" smtClean="0">
                <a:solidFill>
                  <a:schemeClr val="tx1">
                    <a:lumMod val="65000"/>
                    <a:lumOff val="35000"/>
                  </a:schemeClr>
                </a:solidFill>
              </a:rPr>
              <a:t>https://cs.Stanford.edu/people/karpathy/cvpr2015.pdf</a:t>
            </a:r>
          </a:p>
          <a:p>
            <a:r>
              <a:rPr lang="en-US" dirty="0" smtClean="0">
                <a:solidFill>
                  <a:schemeClr val="tx1">
                    <a:lumMod val="65000"/>
                    <a:lumOff val="35000"/>
                  </a:schemeClr>
                </a:solidFill>
              </a:rPr>
              <a:t>https://arxiv.org/abs/1411.4555</a:t>
            </a:r>
          </a:p>
          <a:p>
            <a:r>
              <a:rPr lang="en-US" dirty="0" smtClean="0">
                <a:solidFill>
                  <a:schemeClr val="tx1">
                    <a:lumMod val="65000"/>
                    <a:lumOff val="35000"/>
                  </a:schemeClr>
                </a:solidFill>
              </a:rPr>
              <a:t>https</a:t>
            </a:r>
            <a:r>
              <a:rPr lang="en-US" dirty="0">
                <a:solidFill>
                  <a:schemeClr val="tx1">
                    <a:lumMod val="65000"/>
                    <a:lumOff val="35000"/>
                  </a:schemeClr>
                </a:solidFill>
              </a:rPr>
              <a:t>://</a:t>
            </a:r>
            <a:r>
              <a:rPr lang="en-US" dirty="0" smtClean="0">
                <a:solidFill>
                  <a:schemeClr val="tx1">
                    <a:lumMod val="65000"/>
                    <a:lumOff val="35000"/>
                  </a:schemeClr>
                </a:solidFill>
              </a:rPr>
              <a:t>arxiv.org/abs/1703.09137</a:t>
            </a:r>
          </a:p>
          <a:p>
            <a:r>
              <a:rPr lang="en-US" dirty="0" smtClean="0">
                <a:solidFill>
                  <a:schemeClr val="tx1">
                    <a:lumMod val="65000"/>
                    <a:lumOff val="35000"/>
                  </a:schemeClr>
                </a:solidFill>
              </a:rPr>
              <a:t>https</a:t>
            </a:r>
            <a:r>
              <a:rPr lang="en-US" dirty="0">
                <a:solidFill>
                  <a:schemeClr val="tx1">
                    <a:lumMod val="65000"/>
                    <a:lumOff val="35000"/>
                  </a:schemeClr>
                </a:solidFill>
              </a:rPr>
              <a:t>://</a:t>
            </a:r>
            <a:r>
              <a:rPr lang="en-US" dirty="0" smtClean="0">
                <a:solidFill>
                  <a:schemeClr val="tx1">
                    <a:lumMod val="65000"/>
                    <a:lumOff val="35000"/>
                  </a:schemeClr>
                </a:solidFill>
              </a:rPr>
              <a:t>arxiv.org/abs/1708.02043</a:t>
            </a:r>
          </a:p>
          <a:p>
            <a:r>
              <a:rPr lang="en-US" dirty="0" smtClean="0">
                <a:solidFill>
                  <a:schemeClr val="tx1">
                    <a:lumMod val="65000"/>
                    <a:lumOff val="35000"/>
                  </a:schemeClr>
                </a:solidFill>
              </a:rPr>
              <a:t>https://machinelearningmastery.com/develop-a-deep-learning-caption-generation-model-in-python/</a:t>
            </a:r>
          </a:p>
          <a:p>
            <a:r>
              <a:rPr lang="en-US" dirty="0" smtClean="0">
                <a:solidFill>
                  <a:schemeClr val="tx1">
                    <a:lumMod val="65000"/>
                    <a:lumOff val="35000"/>
                  </a:schemeClr>
                </a:solidFill>
              </a:rPr>
              <a:t>https://www.youtube.com/watch?v=yk6XDFm3J2c</a:t>
            </a:r>
            <a:endParaRPr lang="en-US" dirty="0">
              <a:solidFill>
                <a:schemeClr val="tx1">
                  <a:lumMod val="65000"/>
                  <a:lumOff val="35000"/>
                </a:schemeClr>
              </a:solidFill>
            </a:endParaRPr>
          </a:p>
          <a:p>
            <a:r>
              <a:rPr lang="en-US" dirty="0" smtClean="0">
                <a:solidFill>
                  <a:schemeClr val="tx1">
                    <a:lumMod val="65000"/>
                    <a:lumOff val="35000"/>
                  </a:schemeClr>
                </a:solidFill>
              </a:rPr>
              <a:t>https://www.appliedaicourse.com/</a:t>
            </a:r>
          </a:p>
          <a:p>
            <a:pPr marL="0" indent="0">
              <a:buNone/>
            </a:pPr>
            <a:endParaRPr lang="en-US" dirty="0">
              <a:solidFill>
                <a:schemeClr val="tx1">
                  <a:lumMod val="65000"/>
                  <a:lumOff val="35000"/>
                </a:schemeClr>
              </a:solidFill>
            </a:endParaRPr>
          </a:p>
          <a:p>
            <a:pPr marL="0" indent="0">
              <a:buNone/>
            </a:pPr>
            <a:endParaRPr lang="en-US" dirty="0">
              <a:solidFill>
                <a:schemeClr val="tx1">
                  <a:lumMod val="65000"/>
                  <a:lumOff val="35000"/>
                </a:schemeClr>
              </a:solidFill>
            </a:endParaRPr>
          </a:p>
          <a:p>
            <a:pPr marL="0" indent="0">
              <a:buNone/>
            </a:pPr>
            <a:endParaRPr lang="en-US" dirty="0">
              <a:solidFill>
                <a:schemeClr val="tx1">
                  <a:lumMod val="65000"/>
                  <a:lumOff val="35000"/>
                </a:schemeClr>
              </a:solidFill>
            </a:endParaRPr>
          </a:p>
          <a:p>
            <a:pPr marL="0" indent="0">
              <a:buNone/>
            </a:pPr>
            <a:endParaRPr lang="en-US" dirty="0">
              <a:solidFill>
                <a:schemeClr val="tx1">
                  <a:lumMod val="65000"/>
                  <a:lumOff val="35000"/>
                </a:schemeClr>
              </a:solidFill>
            </a:endParaRPr>
          </a:p>
        </p:txBody>
      </p:sp>
    </p:spTree>
    <p:extLst>
      <p:ext uri="{BB962C8B-B14F-4D97-AF65-F5344CB8AC3E}">
        <p14:creationId xmlns:p14="http://schemas.microsoft.com/office/powerpoint/2010/main" val="364507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br>
              <a:rPr lang="en-US" dirty="0" smtClean="0"/>
            </a:br>
            <a:endParaRPr lang="en-US" dirty="0"/>
          </a:p>
        </p:txBody>
      </p:sp>
      <p:sp>
        <p:nvSpPr>
          <p:cNvPr id="3" name="Content Placeholder 2"/>
          <p:cNvSpPr>
            <a:spLocks noGrp="1"/>
          </p:cNvSpPr>
          <p:nvPr>
            <p:ph sz="quarter" idx="1"/>
          </p:nvPr>
        </p:nvSpPr>
        <p:spPr>
          <a:xfrm>
            <a:off x="381000" y="1295400"/>
            <a:ext cx="7543800" cy="5178552"/>
          </a:xfrm>
        </p:spPr>
        <p:txBody>
          <a:bodyPr>
            <a:normAutofit/>
          </a:bodyPr>
          <a:lstStyle/>
          <a:p>
            <a:pPr marL="91440" indent="0">
              <a:buNone/>
            </a:pPr>
            <a:r>
              <a:rPr lang="en-US" sz="1800" dirty="0" smtClean="0"/>
              <a:t>	All of us humans have the ability to recognize things around us and we are able to identify significant objects in our background. This ability can be given to a computer with some effort.	</a:t>
            </a:r>
          </a:p>
          <a:p>
            <a:pPr marL="91440" indent="0">
              <a:buNone/>
            </a:pPr>
            <a:r>
              <a:rPr lang="en-US" sz="1800" dirty="0" smtClean="0"/>
              <a:t>Image </a:t>
            </a:r>
            <a:r>
              <a:rPr lang="en-US" sz="1800" dirty="0"/>
              <a:t>captioning is a </a:t>
            </a:r>
            <a:r>
              <a:rPr lang="en-US" sz="1800" dirty="0" smtClean="0"/>
              <a:t>problem </a:t>
            </a:r>
            <a:r>
              <a:rPr lang="en-US" sz="1800" dirty="0"/>
              <a:t>where a </a:t>
            </a:r>
            <a:r>
              <a:rPr lang="en-US" sz="1800" dirty="0" smtClean="0"/>
              <a:t>model must </a:t>
            </a:r>
            <a:r>
              <a:rPr lang="en-US" sz="1800" dirty="0"/>
              <a:t>generate </a:t>
            </a:r>
            <a:r>
              <a:rPr lang="en-US" sz="1800" dirty="0" smtClean="0"/>
              <a:t>a </a:t>
            </a:r>
            <a:r>
              <a:rPr lang="en-US" sz="1800" dirty="0"/>
              <a:t>brief </a:t>
            </a:r>
            <a:r>
              <a:rPr lang="en-US" sz="1800" dirty="0" smtClean="0"/>
              <a:t>human-readable text for a given </a:t>
            </a:r>
            <a:r>
              <a:rPr lang="en-US" sz="1800" dirty="0"/>
              <a:t>photograph</a:t>
            </a:r>
            <a:r>
              <a:rPr lang="en-US" sz="1800" dirty="0" smtClean="0"/>
              <a:t>. Hence, with the help of this problem statement we can program our computer to recognize salient stuff in the image.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799"/>
            <a:ext cx="60769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Literature Review</a:t>
            </a:r>
            <a:endParaRPr lang="en-US" dirty="0"/>
          </a:p>
        </p:txBody>
      </p:sp>
      <p:sp>
        <p:nvSpPr>
          <p:cNvPr id="3" name="Content Placeholder 2"/>
          <p:cNvSpPr>
            <a:spLocks noGrp="1"/>
          </p:cNvSpPr>
          <p:nvPr>
            <p:ph sz="quarter" idx="1"/>
          </p:nvPr>
        </p:nvSpPr>
        <p:spPr>
          <a:xfrm>
            <a:off x="457200" y="1219200"/>
            <a:ext cx="8077200" cy="5254752"/>
          </a:xfrm>
        </p:spPr>
        <p:txBody>
          <a:bodyPr/>
          <a:lstStyle/>
          <a:p>
            <a:r>
              <a:rPr lang="en-US" sz="1800" dirty="0" smtClean="0"/>
              <a:t>Background : Here for our reference purpose we are using a study called </a:t>
            </a:r>
            <a:r>
              <a:rPr lang="en-US" sz="1800" b="1" dirty="0"/>
              <a:t>Image Captioning with </a:t>
            </a:r>
            <a:r>
              <a:rPr lang="en-US" sz="1800" b="1" dirty="0" err="1" smtClean="0"/>
              <a:t>Keras</a:t>
            </a:r>
            <a:r>
              <a:rPr lang="en-US" sz="1800" b="1" dirty="0" smtClean="0"/>
              <a:t> </a:t>
            </a:r>
            <a:r>
              <a:rPr lang="en-US" sz="1800" dirty="0" smtClean="0"/>
              <a:t>- Teaching </a:t>
            </a:r>
            <a:r>
              <a:rPr lang="en-US" sz="1800" dirty="0"/>
              <a:t>Computers to describe </a:t>
            </a:r>
            <a:r>
              <a:rPr lang="en-US" sz="1800" dirty="0" smtClean="0"/>
              <a:t>pictures. We get our data set from here and necessary reference material.</a:t>
            </a:r>
          </a:p>
          <a:p>
            <a:r>
              <a:rPr lang="en-US" sz="1800" dirty="0" smtClean="0"/>
              <a:t>Literature Review : From the material we learn about using </a:t>
            </a:r>
            <a:r>
              <a:rPr lang="en-US" sz="1800" dirty="0" err="1" smtClean="0"/>
              <a:t>Keras</a:t>
            </a:r>
            <a:r>
              <a:rPr lang="en-US" sz="1800" dirty="0" smtClean="0"/>
              <a:t>, CNN model called InceptionV3, and how to code a Image captioning program.</a:t>
            </a:r>
            <a:endParaRPr lang="en-US" sz="1800" dirty="0"/>
          </a:p>
          <a:p>
            <a:r>
              <a:rPr lang="en-US" sz="1800" dirty="0" smtClean="0"/>
              <a:t>Summary Of Literature : The provided dataset, reference codes and their explanation help us to learn about using CNN in Image Captioning.</a:t>
            </a:r>
          </a:p>
          <a:p>
            <a:endParaRPr lang="en-US" sz="1800" dirty="0" smtClean="0"/>
          </a:p>
          <a:p>
            <a:endParaRPr lang="en-US"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6629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Motivation</a:t>
            </a:r>
            <a:endParaRPr lang="en-US" dirty="0"/>
          </a:p>
        </p:txBody>
      </p:sp>
      <p:sp>
        <p:nvSpPr>
          <p:cNvPr id="3" name="Content Placeholder 2"/>
          <p:cNvSpPr>
            <a:spLocks noGrp="1"/>
          </p:cNvSpPr>
          <p:nvPr>
            <p:ph sz="quarter" idx="1"/>
          </p:nvPr>
        </p:nvSpPr>
        <p:spPr>
          <a:xfrm>
            <a:off x="457200" y="1143000"/>
            <a:ext cx="7467600" cy="5330952"/>
          </a:xfrm>
        </p:spPr>
        <p:txBody>
          <a:bodyPr>
            <a:normAutofit/>
          </a:bodyPr>
          <a:lstStyle/>
          <a:p>
            <a:r>
              <a:rPr lang="en-US" sz="1800" dirty="0"/>
              <a:t>We must first understand how important this problem is to real world scenarios. Let’s see few applications where a solution to this problem can be very useful.</a:t>
            </a:r>
          </a:p>
          <a:p>
            <a:r>
              <a:rPr lang="en-US" sz="1800" dirty="0"/>
              <a:t>Self driving cars — Automatic driving is one of the biggest challenges and if we can properly caption the scene around the car, it can give a boost to the self driving system.</a:t>
            </a:r>
          </a:p>
          <a:p>
            <a:r>
              <a:rPr lang="en-US" sz="1800" dirty="0"/>
              <a:t>Aid to the blind — We can create a product for the blind which will guide them travelling on the roads without the support of anyone else. We can do this by first converting the scene into text and then the text to voice. Both are now famous applications of Deep Learning. </a:t>
            </a:r>
            <a:endParaRPr lang="en-US" sz="1800" dirty="0" smtClean="0"/>
          </a:p>
          <a:p>
            <a:r>
              <a:rPr lang="en-US" sz="1800" dirty="0"/>
              <a:t>CCTV cameras are everywhere today, but along with viewing the world, if we can also generate relevant captions, then we can raise alarms as soon as there is some malicious activity going on somewhere. This could probably help reduce some crime and/or accidents.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Problem Statement</a:t>
            </a:r>
            <a:endParaRPr lang="en-US" dirty="0"/>
          </a:p>
        </p:txBody>
      </p:sp>
      <p:sp>
        <p:nvSpPr>
          <p:cNvPr id="3" name="Content Placeholder 2"/>
          <p:cNvSpPr>
            <a:spLocks noGrp="1"/>
          </p:cNvSpPr>
          <p:nvPr>
            <p:ph sz="quarter" idx="1"/>
          </p:nvPr>
        </p:nvSpPr>
        <p:spPr>
          <a:xfrm>
            <a:off x="457200" y="1066800"/>
            <a:ext cx="7467600" cy="5407152"/>
          </a:xfrm>
        </p:spPr>
        <p:txBody>
          <a:bodyPr>
            <a:normAutofit/>
          </a:bodyPr>
          <a:lstStyle/>
          <a:p>
            <a:pPr marL="0" indent="0">
              <a:buNone/>
            </a:pPr>
            <a:endParaRPr lang="en-US" dirty="0" smtClean="0"/>
          </a:p>
          <a:p>
            <a:pPr marL="0" indent="0">
              <a:buNone/>
            </a:pPr>
            <a:r>
              <a:rPr lang="en-US" sz="2000" dirty="0" smtClean="0"/>
              <a:t>Image </a:t>
            </a:r>
            <a:r>
              <a:rPr lang="en-US" sz="2000" dirty="0"/>
              <a:t>Captioning is the process of generating textual description of an </a:t>
            </a:r>
            <a:r>
              <a:rPr lang="en-US" sz="2000" dirty="0" smtClean="0"/>
              <a:t>image. If we upload any image so this system is generate relevant caption for it.</a:t>
            </a:r>
          </a:p>
          <a:p>
            <a:pPr marL="0" indent="0">
              <a:buNone/>
            </a:pPr>
            <a:r>
              <a:rPr lang="en-US" sz="2000" dirty="0"/>
              <a:t>Y</a:t>
            </a:r>
            <a:r>
              <a:rPr lang="en-US" sz="2000" dirty="0" smtClean="0"/>
              <a:t>ou have to write a computer program that takes an image as input and produces a relevant caption as output.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b="1" dirty="0" smtClean="0"/>
              <a:t>     </a:t>
            </a:r>
            <a:endParaRPr lang="en-US" dirty="0"/>
          </a:p>
          <a:p>
            <a:endParaRPr lang="en-US" dirty="0"/>
          </a:p>
          <a:p>
            <a:endParaRPr lang="en-US" dirty="0"/>
          </a:p>
        </p:txBody>
      </p:sp>
      <p:pic>
        <p:nvPicPr>
          <p:cNvPr id="6" name="Picture 5"/>
          <p:cNvPicPr>
            <a:picLocks noChangeAspect="1"/>
          </p:cNvPicPr>
          <p:nvPr/>
        </p:nvPicPr>
        <p:blipFill rotWithShape="1">
          <a:blip r:embed="rId2"/>
          <a:srcRect l="6662" t="25561" r="2828" b="19283"/>
          <a:stretch/>
        </p:blipFill>
        <p:spPr>
          <a:xfrm>
            <a:off x="457200" y="3581400"/>
            <a:ext cx="7696200" cy="304495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7467600" cy="5635752"/>
          </a:xfrm>
        </p:spPr>
        <p:txBody>
          <a:bodyPr>
            <a:normAutofit/>
          </a:bodyPr>
          <a:lstStyle/>
          <a:p>
            <a:r>
              <a:rPr lang="en-US" sz="2000" dirty="0"/>
              <a:t>In this project we have to use CNN (Convolution Neural Network) model called InceptionV3 and dataset Flickr-8k.</a:t>
            </a:r>
          </a:p>
          <a:p>
            <a:r>
              <a:rPr lang="en-US" sz="2000" dirty="0"/>
              <a:t>We are using an open source dataset called Flickr-8k (containing 8000+ images). Here each image has 5 captions defining it. Now we bifurcated as follows : Training Set - 6000 images, Dev Set - 1000 images, Test Set -1000 images approx.</a:t>
            </a:r>
          </a:p>
          <a:p>
            <a:r>
              <a:rPr lang="en-US" sz="2000" dirty="0"/>
              <a:t>Convert each image into unique size fed into InceptionV3 Model of CNN.</a:t>
            </a:r>
          </a:p>
          <a:p>
            <a:r>
              <a:rPr lang="en-US" sz="2000" dirty="0"/>
              <a:t>Next we need to gather data for captions, here we make a vocabulary of all words used in captions of the images and also separate captions for Training Set.</a:t>
            </a:r>
          </a:p>
          <a:p>
            <a:r>
              <a:rPr lang="en-US" sz="2000" dirty="0"/>
              <a:t>Then we feed the Training Images and Caption Vocabulary to the model and input Test images.</a:t>
            </a:r>
          </a:p>
          <a:p>
            <a:endParaRPr lang="en-US" sz="2000" dirty="0"/>
          </a:p>
        </p:txBody>
      </p:sp>
    </p:spTree>
    <p:extLst>
      <p:ext uri="{BB962C8B-B14F-4D97-AF65-F5344CB8AC3E}">
        <p14:creationId xmlns:p14="http://schemas.microsoft.com/office/powerpoint/2010/main" val="12407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Objectives</a:t>
            </a:r>
            <a:endParaRPr lang="en-US" sz="3600" dirty="0"/>
          </a:p>
        </p:txBody>
      </p:sp>
      <p:sp>
        <p:nvSpPr>
          <p:cNvPr id="3" name="Content Placeholder 2"/>
          <p:cNvSpPr>
            <a:spLocks noGrp="1"/>
          </p:cNvSpPr>
          <p:nvPr>
            <p:ph sz="quarter" idx="1"/>
          </p:nvPr>
        </p:nvSpPr>
        <p:spPr/>
        <p:txBody>
          <a:bodyPr/>
          <a:lstStyle/>
          <a:p>
            <a:r>
              <a:rPr lang="en-US" dirty="0" smtClean="0"/>
              <a:t>A better reader of images</a:t>
            </a:r>
          </a:p>
          <a:p>
            <a:r>
              <a:rPr lang="en-US" dirty="0" smtClean="0"/>
              <a:t>Using large dataset for better efficiency </a:t>
            </a:r>
          </a:p>
          <a:p>
            <a:r>
              <a:rPr lang="en-US" dirty="0" smtClean="0"/>
              <a:t> Uploading </a:t>
            </a:r>
            <a:r>
              <a:rPr lang="en-US" dirty="0"/>
              <a:t>any picture you want; this system will generate a caption for it</a:t>
            </a:r>
            <a:r>
              <a:rPr lang="en-US" dirty="0" smtClean="0"/>
              <a:t>.</a:t>
            </a:r>
          </a:p>
        </p:txBody>
      </p:sp>
    </p:spTree>
    <p:extLst>
      <p:ext uri="{BB962C8B-B14F-4D97-AF65-F5344CB8AC3E}">
        <p14:creationId xmlns:p14="http://schemas.microsoft.com/office/powerpoint/2010/main" val="113287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Applications </a:t>
            </a:r>
            <a:endParaRPr lang="en-US" sz="3200"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smtClean="0"/>
              <a:t>1.SkinVision </a:t>
            </a:r>
            <a:r>
              <a:rPr lang="en-US" dirty="0"/>
              <a:t>: Lets you confirm weather a skin condition can be skin cancer or not.</a:t>
            </a:r>
            <a:br>
              <a:rPr lang="en-US" dirty="0"/>
            </a:br>
            <a:r>
              <a:rPr lang="en-US" dirty="0"/>
              <a:t>2. Google Photos: Classify your photo into Mountains, sea etc.</a:t>
            </a:r>
            <a:br>
              <a:rPr lang="en-US" dirty="0"/>
            </a:br>
            <a:r>
              <a:rPr lang="en-US" dirty="0"/>
              <a:t>3. Deepmind: Achieved superhuman level playing Game Atari.</a:t>
            </a:r>
            <a:br>
              <a:rPr lang="en-US" dirty="0"/>
            </a:br>
            <a:r>
              <a:rPr lang="en-US" dirty="0"/>
              <a:t>4. Facebook: Using AI to classify, segmentate and finding patterns in pictures.</a:t>
            </a:r>
            <a:br>
              <a:rPr lang="en-US" dirty="0"/>
            </a:br>
            <a:r>
              <a:rPr lang="en-US" dirty="0"/>
              <a:t>5. A U.S. company is predicting crop yield using images from satellite.</a:t>
            </a:r>
            <a:br>
              <a:rPr lang="en-US" dirty="0"/>
            </a:br>
            <a:r>
              <a:rPr lang="en-US" dirty="0"/>
              <a:t>6. Fed Ex and other courier services: Are using hand written digit recognition system from may times now to detect pin code correctly.</a:t>
            </a:r>
            <a:br>
              <a:rPr lang="en-US" dirty="0"/>
            </a:br>
            <a:r>
              <a:rPr lang="en-US" dirty="0"/>
              <a:t>7. Picasa : Using facial Recognition to identify your friends and you in a group picture. </a:t>
            </a:r>
            <a:br>
              <a:rPr lang="en-US" dirty="0"/>
            </a:br>
            <a:r>
              <a:rPr lang="en-US" dirty="0"/>
              <a:t>8. Tesla/Google Self Drive Cars: All the self drive cars are using image/video processing with neural network to attain their goal.</a:t>
            </a:r>
            <a:br>
              <a:rPr lang="en-US" dirty="0"/>
            </a:br>
            <a:r>
              <a:rPr lang="en-US" dirty="0"/>
              <a:t>9. Automatic Image captioning requires both Image analysis and neural network.</a:t>
            </a:r>
          </a:p>
        </p:txBody>
      </p:sp>
    </p:spTree>
    <p:extLst>
      <p:ext uri="{BB962C8B-B14F-4D97-AF65-F5344CB8AC3E}">
        <p14:creationId xmlns:p14="http://schemas.microsoft.com/office/powerpoint/2010/main" val="376819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Architecture </a:t>
            </a:r>
            <a:r>
              <a:rPr lang="en-US" smtClean="0"/>
              <a:t>of system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524000"/>
            <a:ext cx="8305800" cy="5334000"/>
          </a:xfrm>
        </p:spPr>
      </p:pic>
    </p:spTree>
    <p:extLst>
      <p:ext uri="{BB962C8B-B14F-4D97-AF65-F5344CB8AC3E}">
        <p14:creationId xmlns:p14="http://schemas.microsoft.com/office/powerpoint/2010/main" val="3708267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692</TotalTime>
  <Words>639</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Schoolbook</vt:lpstr>
      <vt:lpstr>Wingdings</vt:lpstr>
      <vt:lpstr>Wingdings 2</vt:lpstr>
      <vt:lpstr>Oriel</vt:lpstr>
      <vt:lpstr>Image Captioning  </vt:lpstr>
      <vt:lpstr>Introduction </vt:lpstr>
      <vt:lpstr>Literature Review</vt:lpstr>
      <vt:lpstr>Motivation</vt:lpstr>
      <vt:lpstr>Problem Statement</vt:lpstr>
      <vt:lpstr>PowerPoint Presentation</vt:lpstr>
      <vt:lpstr>Objectives</vt:lpstr>
      <vt:lpstr>Applications </vt:lpstr>
      <vt:lpstr>Proposed Architecture of system </vt:lpstr>
      <vt:lpstr>Flowchart of Architecture</vt:lpstr>
      <vt:lpstr>Methodology</vt:lpstr>
      <vt:lpstr>Hardware and Software Requirement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monali</dc:creator>
  <cp:lastModifiedBy>Kajal</cp:lastModifiedBy>
  <cp:revision>63</cp:revision>
  <dcterms:created xsi:type="dcterms:W3CDTF">2019-03-26T06:41:58Z</dcterms:created>
  <dcterms:modified xsi:type="dcterms:W3CDTF">2019-11-02T03:20:18Z</dcterms:modified>
</cp:coreProperties>
</file>