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2D"/>
    <a:srgbClr val="00CC00"/>
    <a:srgbClr val="FF9900"/>
    <a:srgbClr val="19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33" d="100"/>
          <a:sy n="33" d="100"/>
        </p:scale>
        <p:origin x="268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1:15:4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24575,'0'62'0,"2"0"0,3 0 0,3-1 0,2 1 0,3-2 0,31 88 0,-3-45 0,4-2 0,6-2 0,75 112 0,-18-55 0,137 152 0,-137-189-150,5-5-1,212 165 1,-155-155-347,292 160 0,-143-125 16,7-13-1,419 126 0,591 89-374,20-79-722,-898-191 1142,-342-68 90,1575 293-1813,22-138 1560,-271-175 1014,-1160-13-23,480-78-1,-606 56-230,-2-5-1,-1-8 1,-3-6 0,228-112 0,194-179 2308,-33-49 1176,50-79-2856,-40 30-830,-447 358 41,-3-5 0,-4-3 0,-4-5 0,-5-4 0,125-185 0,-175 229 0,131-210 0,-140 215 0,-2-2 0,-2 0 0,24-84 0,-29 68 0,-3 0 0,-3-2 0,-3 1 0,1-129 0,-13 42-1365,3 122-5461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1:15:4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0 975 24575,'27'44'0,"26"43"0,275 361 0,-239-342 0,5-3 0,107 90 0,-79-94 0,259 162 0,169 23 0,-410-226 0,3-6 0,295 64 0,313-16 0,-665-93 0,2-5 0,-1-3 0,0-4 0,152-28 0,-194 23 0,0-3 0,-1-1 0,0-2 0,-1-2 0,-1-2 0,-1-2 0,-1-1 0,0-3 0,-2-1 0,55-50 0,-49 30 0,-1-1 0,-2-3 0,-3-1 0,-2-1 0,-2-2 0,-3-2 0,-2-1 0,-3-1 0,-2-1 0,-3-1 0,-3-1 0,-3-1 0,12-92 0,-24 119 0,-1 0 0,-2 0 0,-1 0 0,-2 0 0,-1 0 0,-2 1 0,-2 0 0,-1 0 0,-1 0 0,-2 1 0,-2 1 0,-1 0 0,-1 1 0,-2 0 0,-39-51 0,6 18 0,-3 3 0,-2 1 0,-3 4 0,-112-85 0,-290-160 0,101 96 81,-73-45-1458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1:15:4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24575,'1'5'0,"1"0"0,0 0 0,0-1 0,0 1 0,1-1 0,0 1 0,0-1 0,0 0 0,0 0 0,0 0 0,1 0 0,0-1 0,-1 1 0,10 4 0,1 6 0,128 107 0,311 201 0,464 203-948,43-68 900,-927-442 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020BF-7BD8-2E35-C2D6-BC29D21D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B0F5A4-9873-AA86-ABA0-FC1A979BD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3A92A-7AD9-285A-CE9D-939DBFEF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6FF14-3C1E-C05F-1F6D-8813AD7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E31FC1-9663-6F7A-EAF8-776AC754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97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23522-CB0F-034B-3DBC-F77BCA6B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438387-054B-EF47-A7D8-8BE1978A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E44C9-6028-CE36-074B-3D9E4C7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0096F-3254-E2A0-C400-05F4CC1D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532EC-95B8-1936-F09D-CA63512F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16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EF8FB7-124D-9415-6133-67170B151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D9DF6-E086-66EC-F5D7-9B4E1AEB7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F2D64-C160-2309-D47A-0A34AD4F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5DF2F-F79A-55EB-A60D-82D82B4A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ACFB0-6632-BBB3-1B94-910995E4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5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E94AC-4E36-1115-016B-9A5F2BC7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4352C-D859-118A-8406-D1A6A15C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6002-9B2E-37B1-EEFA-E224F5B0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1C602-125C-5BD1-5EC9-FDE1514C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9FC0EC-27A2-FC6C-FD49-032D39CF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7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7BBFD-ADF9-B414-03FC-619B0736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277D59-E236-89ED-CEFC-A432979B7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33808-8EB6-E2EA-8E9E-619A120F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C32A8-E756-3430-3260-71B09371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7D4C3-EB24-38F7-7527-F2B167EA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BF145-C8E9-4636-65C2-571086E5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C3FF5-681B-C124-B6C9-8717B4F8F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7B2B8A-9D1E-4D1A-4599-12E925BC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5F8A88-98C1-C2B3-3789-9DE6DC19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15BB31-E0E3-F0EB-83F8-D8471D84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BD4CB0-1F38-1993-5CC4-498FB852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7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2AFF7-3BF7-B8A6-8CBD-102DA0AE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7BFDCB-BEC7-F9C0-4B32-8D574739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16F4A-3523-2181-A6E2-E9893565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62155C-E074-A56C-2752-6491D910F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AFBD89-740B-9E20-478E-55205BF12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A06704-B6D9-3D5E-C4EB-24135DAA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215F89-B878-D448-C8C2-545E193C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55F82A-15AC-E763-137E-0C694976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F467C-DE69-B273-BE6B-BC3FB90E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9019C5-53FD-EF4C-D0E5-B7186B4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A46B4A-1370-DB03-5E63-340DB67C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1D3A74-C99E-0522-92E2-36EEC831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9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11DC67-B18C-B13E-06C7-A352DB6A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72FE45-88AD-BAA7-C7AB-B7924D12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D83EB-34D3-798D-0B81-890D395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7F1EF-5406-8EED-7675-80208871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3C4B5-199B-9255-6DEC-B8FD7217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1D36D4-C028-7C00-089E-374C39DD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0CBA50-C9DF-6EA0-8666-8F29C7BA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5C055D-A198-D251-5BB6-46795177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8DC5E5-EEA5-FDE0-9920-36A35510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2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68AD5-F679-F2E7-371B-030D6077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5CE595-1ACC-7DB4-92A6-99DEDDE68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C31C43-88EA-529A-F48C-73F4C8AA6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80AA31-5004-1C13-0E34-E8269D55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3EA834-28E7-4848-7E9F-964B99FF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883B8-5FC7-C1FD-6A29-75367B63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5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0F27B-4D0D-5616-BD35-50BBB237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B1840-7B67-E4CE-5953-2D8301BC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CBDAA-E74D-FF46-7F71-F8A35B1A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F76F-2091-458D-94FA-AC8ECF713C2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5B243-6779-97C2-9FDC-1F3816ACA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398A3-26E6-3B94-233B-C3104528C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4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E7EC2A-2BA6-CBCF-DCCD-75FB7C03F712}"/>
              </a:ext>
            </a:extLst>
          </p:cNvPr>
          <p:cNvSpPr/>
          <p:nvPr/>
        </p:nvSpPr>
        <p:spPr>
          <a:xfrm>
            <a:off x="4508500" y="19304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DBE394-1448-2A5A-32D6-FFBBE501DBD5}"/>
              </a:ext>
            </a:extLst>
          </p:cNvPr>
          <p:cNvSpPr/>
          <p:nvPr/>
        </p:nvSpPr>
        <p:spPr>
          <a:xfrm>
            <a:off x="4508500" y="33274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81B527-57E7-6B9E-46A3-4CA75C762CBF}"/>
              </a:ext>
            </a:extLst>
          </p:cNvPr>
          <p:cNvSpPr/>
          <p:nvPr/>
        </p:nvSpPr>
        <p:spPr>
          <a:xfrm>
            <a:off x="6096000" y="19304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E6C304-0335-C5F3-02F3-DB09ABC78A47}"/>
              </a:ext>
            </a:extLst>
          </p:cNvPr>
          <p:cNvSpPr/>
          <p:nvPr/>
        </p:nvSpPr>
        <p:spPr>
          <a:xfrm>
            <a:off x="6096000" y="33274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B39A9C8-DDC1-0F3A-27F9-D9445F4A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97" y="1930400"/>
            <a:ext cx="2008671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73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02E0EB-D488-4125-1D3A-93A52ACE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75" y="-582703"/>
            <a:ext cx="8023405" cy="8023405"/>
          </a:xfrm>
          <a:prstGeom prst="rect">
            <a:avLst/>
          </a:prstGeom>
        </p:spPr>
      </p:pic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141584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3030992" y="29663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493938" y="4713219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041100-2C60-AD1D-BE55-2A052936C842}"/>
              </a:ext>
            </a:extLst>
          </p:cNvPr>
          <p:cNvSpPr/>
          <p:nvPr/>
        </p:nvSpPr>
        <p:spPr>
          <a:xfrm>
            <a:off x="7968343" y="5047048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3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из перечисленного относится к константам фирменного стиля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FEA75D8-9C35-FBAB-27DA-0385BBD36C5A}"/>
              </a:ext>
            </a:extLst>
          </p:cNvPr>
          <p:cNvSpPr/>
          <p:nvPr/>
        </p:nvSpPr>
        <p:spPr>
          <a:xfrm>
            <a:off x="2248090" y="691767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Визитка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27AEC0C-B431-2FA4-6ADC-6F0C02D6736D}"/>
              </a:ext>
            </a:extLst>
          </p:cNvPr>
          <p:cNvSpPr/>
          <p:nvPr/>
        </p:nvSpPr>
        <p:spPr>
          <a:xfrm>
            <a:off x="2248089" y="2001722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Шрифт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6D2080F-2687-A782-AEE8-436AEE8F2E09}"/>
              </a:ext>
            </a:extLst>
          </p:cNvPr>
          <p:cNvSpPr/>
          <p:nvPr/>
        </p:nvSpPr>
        <p:spPr>
          <a:xfrm>
            <a:off x="2248089" y="3270311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Логотип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94E02E7-A6FE-B6DE-D731-14ABE99F56A5}"/>
              </a:ext>
            </a:extLst>
          </p:cNvPr>
          <p:cNvSpPr/>
          <p:nvPr/>
        </p:nvSpPr>
        <p:spPr>
          <a:xfrm>
            <a:off x="2248089" y="4538900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Размер Листа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382C0F-86F2-872D-65A6-A91BE91F9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49" y="-72454"/>
            <a:ext cx="5019722" cy="50197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543BD8-9E83-7525-1139-2613F52AA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" b="32872"/>
          <a:stretch/>
        </p:blipFill>
        <p:spPr>
          <a:xfrm>
            <a:off x="1256713" y="7181955"/>
            <a:ext cx="6479401" cy="46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1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141584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3030992" y="29663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493938" y="4713219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382834-077A-767C-BE73-904A1CE1D924}"/>
              </a:ext>
            </a:extLst>
          </p:cNvPr>
          <p:cNvSpPr/>
          <p:nvPr/>
        </p:nvSpPr>
        <p:spPr>
          <a:xfrm>
            <a:off x="1734908" y="-3659162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21AFB64-5BBE-5EF7-3736-5F00615CA192}"/>
              </a:ext>
            </a:extLst>
          </p:cNvPr>
          <p:cNvSpPr/>
          <p:nvPr/>
        </p:nvSpPr>
        <p:spPr>
          <a:xfrm>
            <a:off x="-6798922" y="3298954"/>
            <a:ext cx="3480140" cy="886215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Характер чередования элементов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041100-2C60-AD1D-BE55-2A052936C842}"/>
              </a:ext>
            </a:extLst>
          </p:cNvPr>
          <p:cNvSpPr/>
          <p:nvPr/>
        </p:nvSpPr>
        <p:spPr>
          <a:xfrm>
            <a:off x="8298504" y="211492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3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из перечисленного относится к константам фирменного стиля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FEA75D8-9C35-FBAB-27DA-0385BBD36C5A}"/>
              </a:ext>
            </a:extLst>
          </p:cNvPr>
          <p:cNvSpPr/>
          <p:nvPr/>
        </p:nvSpPr>
        <p:spPr>
          <a:xfrm>
            <a:off x="-5097235" y="691767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Визитка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27AEC0C-B431-2FA4-6ADC-6F0C02D6736D}"/>
              </a:ext>
            </a:extLst>
          </p:cNvPr>
          <p:cNvSpPr/>
          <p:nvPr/>
        </p:nvSpPr>
        <p:spPr>
          <a:xfrm>
            <a:off x="8877489" y="2231427"/>
            <a:ext cx="2571751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Шрифт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6D2080F-2687-A782-AEE8-436AEE8F2E09}"/>
              </a:ext>
            </a:extLst>
          </p:cNvPr>
          <p:cNvSpPr/>
          <p:nvPr/>
        </p:nvSpPr>
        <p:spPr>
          <a:xfrm>
            <a:off x="8877489" y="4075898"/>
            <a:ext cx="2571751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Логотип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94E02E7-A6FE-B6DE-D731-14ABE99F56A5}"/>
              </a:ext>
            </a:extLst>
          </p:cNvPr>
          <p:cNvSpPr/>
          <p:nvPr/>
        </p:nvSpPr>
        <p:spPr>
          <a:xfrm>
            <a:off x="-5719669" y="4538900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Размер Листа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382C0F-86F2-872D-65A6-A91BE91F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-72454"/>
            <a:ext cx="5019722" cy="50197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D78CB7-4048-3568-854A-9335F99B6250}"/>
              </a:ext>
            </a:extLst>
          </p:cNvPr>
          <p:cNvSpPr txBox="1"/>
          <p:nvPr/>
        </p:nvSpPr>
        <p:spPr>
          <a:xfrm>
            <a:off x="1159328" y="544581"/>
            <a:ext cx="75850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составе базовых элементов</a:t>
            </a:r>
            <a:endParaRPr lang="en-US" sz="2400" b="0" i="0" dirty="0">
              <a:solidFill>
                <a:srgbClr val="25002D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фирменного стиля (констант) выделяют:</a:t>
            </a:r>
            <a:endParaRPr lang="en-US" sz="2400" b="0" i="0" dirty="0">
              <a:solidFill>
                <a:srgbClr val="25002D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ru-RU" sz="2400" b="0" i="0" dirty="0">
              <a:solidFill>
                <a:srgbClr val="25002D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коммерческое (фирменное) наименование;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торговая марка (товарный знак)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графический символ (</a:t>
            </a:r>
            <a:r>
              <a:rPr lang="ru-RU" sz="2400" b="1" i="0" u="sng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логотип</a:t>
            </a: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фирменные цвета;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фирменные </a:t>
            </a:r>
            <a:r>
              <a:rPr lang="ru-RU" sz="2400" b="1" i="0" u="sng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шрифты</a:t>
            </a: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слоган компании или набор слоганов;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постоянный коммуникант (лицо компании).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82B1AF7-4A71-ACAA-1E05-9CDBE8AD5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" b="32872"/>
          <a:stretch/>
        </p:blipFill>
        <p:spPr>
          <a:xfrm>
            <a:off x="1256713" y="4075898"/>
            <a:ext cx="6479401" cy="46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88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2189829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4306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308FC17-11D7-4742-A86A-2304CE65D8DC}"/>
              </a:ext>
            </a:extLst>
          </p:cNvPr>
          <p:cNvSpPr/>
          <p:nvPr/>
        </p:nvSpPr>
        <p:spPr>
          <a:xfrm>
            <a:off x="0" y="-1656315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</p:spTree>
    <p:extLst>
      <p:ext uri="{BB962C8B-B14F-4D97-AF65-F5344CB8AC3E}">
        <p14:creationId xmlns:p14="http://schemas.microsoft.com/office/powerpoint/2010/main" val="3704010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2189829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4306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B00D30-C5F4-5FDA-7FB5-D3DFD65DC339}"/>
              </a:ext>
            </a:extLst>
          </p:cNvPr>
          <p:cNvSpPr/>
          <p:nvPr/>
        </p:nvSpPr>
        <p:spPr>
          <a:xfrm>
            <a:off x="257590" y="153435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44E2810-2F95-27F3-238D-6974D375F6B6}"/>
              </a:ext>
            </a:extLst>
          </p:cNvPr>
          <p:cNvSpPr/>
          <p:nvPr/>
        </p:nvSpPr>
        <p:spPr>
          <a:xfrm>
            <a:off x="4320003" y="383140"/>
            <a:ext cx="2571751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Конструктивизм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E65AC43-9D5F-DB5A-8F57-C89EC435D36A}"/>
              </a:ext>
            </a:extLst>
          </p:cNvPr>
          <p:cNvSpPr/>
          <p:nvPr/>
        </p:nvSpPr>
        <p:spPr>
          <a:xfrm>
            <a:off x="9333630" y="383140"/>
            <a:ext cx="2571751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Сецессион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1D7FBB8-B878-3CEB-83AA-E1F66E0A3BA8}"/>
              </a:ext>
            </a:extLst>
          </p:cNvPr>
          <p:cNvSpPr/>
          <p:nvPr/>
        </p:nvSpPr>
        <p:spPr>
          <a:xfrm>
            <a:off x="6891753" y="1484215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Стимпанк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2A9D927-FEC2-6D8C-A27C-4967CF7840A0}"/>
              </a:ext>
            </a:extLst>
          </p:cNvPr>
          <p:cNvGrpSpPr/>
          <p:nvPr/>
        </p:nvGrpSpPr>
        <p:grpSpPr>
          <a:xfrm>
            <a:off x="4760229" y="2161966"/>
            <a:ext cx="6024960" cy="2234160"/>
            <a:chOff x="4760229" y="2161966"/>
            <a:chExt cx="6024960" cy="22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27B52D3-C79F-E789-C258-56B12BEA5097}"/>
                    </a:ext>
                  </a:extLst>
                </p14:cNvPr>
                <p14:cNvContentPartPr/>
                <p14:nvPr/>
              </p14:nvContentPartPr>
              <p14:xfrm>
                <a:off x="4760229" y="2161966"/>
                <a:ext cx="6024960" cy="15289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27B52D3-C79F-E789-C258-56B12BEA50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1229" y="2152966"/>
                  <a:ext cx="6042600" cy="15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7B8145C-5318-6AFD-00EB-B4D80B114911}"/>
                    </a:ext>
                  </a:extLst>
                </p14:cNvPr>
                <p14:cNvContentPartPr/>
                <p14:nvPr/>
              </p14:nvContentPartPr>
              <p14:xfrm>
                <a:off x="8805549" y="3339166"/>
                <a:ext cx="1746720" cy="10569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7B8145C-5318-6AFD-00EB-B4D80B1149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96549" y="3330166"/>
                  <a:ext cx="176436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4DCF402-D605-C854-62D1-8B4DA7568FBA}"/>
                    </a:ext>
                  </a:extLst>
                </p14:cNvPr>
                <p14:cNvContentPartPr/>
                <p14:nvPr/>
              </p14:nvContentPartPr>
              <p14:xfrm>
                <a:off x="9579189" y="3584686"/>
                <a:ext cx="925560" cy="5482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4DCF402-D605-C854-62D1-8B4DA7568F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70189" y="3575686"/>
                  <a:ext cx="943200" cy="56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888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2189829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4306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B00D30-C5F4-5FDA-7FB5-D3DFD65DC339}"/>
              </a:ext>
            </a:extLst>
          </p:cNvPr>
          <p:cNvSpPr/>
          <p:nvPr/>
        </p:nvSpPr>
        <p:spPr>
          <a:xfrm>
            <a:off x="8213950" y="153435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44E2810-2F95-27F3-238D-6974D375F6B6}"/>
              </a:ext>
            </a:extLst>
          </p:cNvPr>
          <p:cNvSpPr/>
          <p:nvPr/>
        </p:nvSpPr>
        <p:spPr>
          <a:xfrm>
            <a:off x="901510" y="1631591"/>
            <a:ext cx="2571751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Конструктивизм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7BE68-B535-0002-17FC-8755ECB9CB5D}"/>
              </a:ext>
            </a:extLst>
          </p:cNvPr>
          <p:cNvSpPr txBox="1"/>
          <p:nvPr/>
        </p:nvSpPr>
        <p:spPr>
          <a:xfrm>
            <a:off x="3947887" y="1774888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- </a:t>
            </a:r>
            <a:r>
              <a:rPr lang="ru-RU" sz="3200" dirty="0">
                <a:solidFill>
                  <a:schemeClr val="bg1"/>
                </a:solidFill>
                <a:latin typeface="Impact" panose="020B0806030902050204" pitchFamily="34" charset="0"/>
              </a:rPr>
              <a:t>1920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771E4-8816-A173-8A9C-A8830C8FF50A}"/>
              </a:ext>
            </a:extLst>
          </p:cNvPr>
          <p:cNvSpPr txBox="1"/>
          <p:nvPr/>
        </p:nvSpPr>
        <p:spPr>
          <a:xfrm>
            <a:off x="3947887" y="3031773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- </a:t>
            </a:r>
            <a:r>
              <a:rPr lang="ru-RU" sz="3200" dirty="0">
                <a:solidFill>
                  <a:schemeClr val="bg1"/>
                </a:solidFill>
                <a:latin typeface="Impact" panose="020B0806030902050204" pitchFamily="34" charset="0"/>
              </a:rPr>
              <a:t>1987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97556-D8A3-0420-D9B0-D1283E8401A9}"/>
              </a:ext>
            </a:extLst>
          </p:cNvPr>
          <p:cNvSpPr txBox="1"/>
          <p:nvPr/>
        </p:nvSpPr>
        <p:spPr>
          <a:xfrm>
            <a:off x="3994374" y="4174140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- </a:t>
            </a:r>
            <a:r>
              <a:rPr lang="ru-RU" sz="3200" dirty="0">
                <a:solidFill>
                  <a:schemeClr val="bg1"/>
                </a:solidFill>
                <a:latin typeface="Impact" panose="020B0806030902050204" pitchFamily="34" charset="0"/>
              </a:rPr>
              <a:t>1892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1E05CE5-0B14-D238-7707-60F480019575}"/>
              </a:ext>
            </a:extLst>
          </p:cNvPr>
          <p:cNvSpPr/>
          <p:nvPr/>
        </p:nvSpPr>
        <p:spPr>
          <a:xfrm>
            <a:off x="901511" y="4031265"/>
            <a:ext cx="2571751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Сецессион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AD13BB0-644C-3524-4E8B-C3B56513822B}"/>
              </a:ext>
            </a:extLst>
          </p:cNvPr>
          <p:cNvSpPr/>
          <p:nvPr/>
        </p:nvSpPr>
        <p:spPr>
          <a:xfrm>
            <a:off x="901511" y="2888475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Стимпанк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A3D161-DBCF-9B81-8892-129D50220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01" y="1405309"/>
            <a:ext cx="4331025" cy="43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02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6760061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B00D30-C5F4-5FDA-7FB5-D3DFD65DC339}"/>
              </a:ext>
            </a:extLst>
          </p:cNvPr>
          <p:cNvSpPr/>
          <p:nvPr/>
        </p:nvSpPr>
        <p:spPr>
          <a:xfrm>
            <a:off x="8213950" y="-2074394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44E2810-2F95-27F3-238D-6974D375F6B6}"/>
              </a:ext>
            </a:extLst>
          </p:cNvPr>
          <p:cNvSpPr/>
          <p:nvPr/>
        </p:nvSpPr>
        <p:spPr>
          <a:xfrm>
            <a:off x="-3098990" y="1631590"/>
            <a:ext cx="2571751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Конструктивизм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1E05CE5-0B14-D238-7707-60F480019575}"/>
              </a:ext>
            </a:extLst>
          </p:cNvPr>
          <p:cNvSpPr/>
          <p:nvPr/>
        </p:nvSpPr>
        <p:spPr>
          <a:xfrm>
            <a:off x="-3034077" y="4116970"/>
            <a:ext cx="2571751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Сецессион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AD13BB0-644C-3524-4E8B-C3B56513822B}"/>
              </a:ext>
            </a:extLst>
          </p:cNvPr>
          <p:cNvSpPr/>
          <p:nvPr/>
        </p:nvSpPr>
        <p:spPr>
          <a:xfrm>
            <a:off x="-3112237" y="2993315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Стимпанк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A3D161-DBCF-9B81-8892-129D50220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90" y="8838463"/>
            <a:ext cx="4331025" cy="433102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8213950" y="417345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Установите соответствие между форматами растровых файлов и определениями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45720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45720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45720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45720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8213950" y="141473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8213950" y="1292677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3978051" y="44885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3978051" y="1516991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</p:spTree>
    <p:extLst>
      <p:ext uri="{BB962C8B-B14F-4D97-AF65-F5344CB8AC3E}">
        <p14:creationId xmlns:p14="http://schemas.microsoft.com/office/powerpoint/2010/main" val="2764611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6760061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B00D30-C5F4-5FDA-7FB5-D3DFD65DC339}"/>
              </a:ext>
            </a:extLst>
          </p:cNvPr>
          <p:cNvSpPr/>
          <p:nvPr/>
        </p:nvSpPr>
        <p:spPr>
          <a:xfrm>
            <a:off x="8213950" y="-2074394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8213950" y="417345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Установите соответствие между форматами растровых файлов и определениями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45720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45720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45720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45720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2514600" y="2620499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2514600" y="1817160"/>
            <a:ext cx="3581400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2514600" y="3833740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2514600" y="79175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ABABA-7E35-351B-2046-66F774CD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40" y="942649"/>
            <a:ext cx="2403120" cy="2289458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77B168-1E3E-6F9F-047E-ED3258FE4F83}"/>
              </a:ext>
            </a:extLst>
          </p:cNvPr>
          <p:cNvSpPr/>
          <p:nvPr/>
        </p:nvSpPr>
        <p:spPr>
          <a:xfrm>
            <a:off x="878537" y="8672713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Самый простой способ сохранить из Иллюстратора документ в формате </a:t>
            </a:r>
            <a:r>
              <a:rPr lang="en-US" b="1" dirty="0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 – это </a:t>
            </a:r>
          </a:p>
        </p:txBody>
      </p:sp>
    </p:spTree>
    <p:extLst>
      <p:ext uri="{BB962C8B-B14F-4D97-AF65-F5344CB8AC3E}">
        <p14:creationId xmlns:p14="http://schemas.microsoft.com/office/powerpoint/2010/main" val="1239759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11332061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672855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878537" y="3288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Самый простой способ сохранить из Иллюстратора документ в формате </a:t>
            </a:r>
            <a:r>
              <a:rPr lang="en-US" b="1" dirty="0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 – это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-260985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-260985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-260985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-260985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2817556" y="-2500450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2817556" y="-3303789"/>
            <a:ext cx="3581400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2817556" y="-128720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2817556" y="-4329190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10ECDE06-4A51-D29A-5057-DFAFBBBAC50F}"/>
              </a:ext>
            </a:extLst>
          </p:cNvPr>
          <p:cNvSpPr/>
          <p:nvPr/>
        </p:nvSpPr>
        <p:spPr>
          <a:xfrm rot="16200000">
            <a:off x="-4474742" y="-1700503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4DEFEEE-8AC1-0F0D-BD03-4B45AC49BD77}"/>
              </a:ext>
            </a:extLst>
          </p:cNvPr>
          <p:cNvSpPr/>
          <p:nvPr/>
        </p:nvSpPr>
        <p:spPr>
          <a:xfrm>
            <a:off x="8302323" y="808870"/>
            <a:ext cx="244187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«Сохранить как»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735A7C-AD9E-9CAD-458D-B486AEAEA62B}"/>
              </a:ext>
            </a:extLst>
          </p:cNvPr>
          <p:cNvSpPr/>
          <p:nvPr/>
        </p:nvSpPr>
        <p:spPr>
          <a:xfrm>
            <a:off x="8302322" y="1997516"/>
            <a:ext cx="244187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«Собрать публикацию»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F8C117E-78B0-0980-85CB-AACD51708440}"/>
              </a:ext>
            </a:extLst>
          </p:cNvPr>
          <p:cNvSpPr/>
          <p:nvPr/>
        </p:nvSpPr>
        <p:spPr>
          <a:xfrm>
            <a:off x="8302322" y="3256013"/>
            <a:ext cx="244187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«Экспортировать для веба»</a:t>
            </a:r>
          </a:p>
        </p:txBody>
      </p:sp>
    </p:spTree>
    <p:extLst>
      <p:ext uri="{BB962C8B-B14F-4D97-AF65-F5344CB8AC3E}">
        <p14:creationId xmlns:p14="http://schemas.microsoft.com/office/powerpoint/2010/main" val="863515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11332061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672855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878537" y="3288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Самый простой способ сохранить из Иллюстратора документ в формате </a:t>
            </a:r>
            <a:r>
              <a:rPr lang="en-US" b="1" dirty="0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 – это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-260985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-260985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-260985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-260985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2817556" y="-2500450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2817556" y="-3303789"/>
            <a:ext cx="3581400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2817556" y="-128720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2817556" y="-4329190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10ECDE06-4A51-D29A-5057-DFAFBBBAC50F}"/>
              </a:ext>
            </a:extLst>
          </p:cNvPr>
          <p:cNvSpPr/>
          <p:nvPr/>
        </p:nvSpPr>
        <p:spPr>
          <a:xfrm rot="16200000">
            <a:off x="-4474742" y="-1700503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4DEFEEE-8AC1-0F0D-BD03-4B45AC49BD77}"/>
              </a:ext>
            </a:extLst>
          </p:cNvPr>
          <p:cNvSpPr/>
          <p:nvPr/>
        </p:nvSpPr>
        <p:spPr>
          <a:xfrm>
            <a:off x="7636933" y="739019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«Сохранить как»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735A7C-AD9E-9CAD-458D-B486AEAEA62B}"/>
              </a:ext>
            </a:extLst>
          </p:cNvPr>
          <p:cNvSpPr/>
          <p:nvPr/>
        </p:nvSpPr>
        <p:spPr>
          <a:xfrm>
            <a:off x="8528232" y="1997516"/>
            <a:ext cx="244187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«Собрать публикацию»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F8C117E-78B0-0980-85CB-AACD51708440}"/>
              </a:ext>
            </a:extLst>
          </p:cNvPr>
          <p:cNvSpPr/>
          <p:nvPr/>
        </p:nvSpPr>
        <p:spPr>
          <a:xfrm>
            <a:off x="8528232" y="3256013"/>
            <a:ext cx="244187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«Экспортировать для веба»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3B353-012A-4C24-0045-B2741BBF5DE1}"/>
              </a:ext>
            </a:extLst>
          </p:cNvPr>
          <p:cNvSpPr txBox="1"/>
          <p:nvPr/>
        </p:nvSpPr>
        <p:spPr>
          <a:xfrm>
            <a:off x="494852" y="2002027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Сохранить как </a:t>
            </a:r>
            <a:r>
              <a:rPr lang="en-US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</a:t>
            </a:r>
            <a:r>
              <a:rPr lang="ru-RU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выбираем формат</a:t>
            </a:r>
            <a:r>
              <a:rPr lang="en-US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PDF</a:t>
            </a:r>
            <a:r>
              <a:rPr lang="ru-RU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4CA1C7-0EBD-1AC2-3EA7-4072C84E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8" y="2481937"/>
            <a:ext cx="8029594" cy="3087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F1B43-8583-F8EB-FAA8-651EFA9DFAA9}"/>
              </a:ext>
            </a:extLst>
          </p:cNvPr>
          <p:cNvSpPr txBox="1"/>
          <p:nvPr/>
        </p:nvSpPr>
        <p:spPr>
          <a:xfrm>
            <a:off x="3022336" y="-1967369"/>
            <a:ext cx="19928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ко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76EA6-EFDC-7665-3E38-799B8BFD6B36}"/>
              </a:ext>
            </a:extLst>
          </p:cNvPr>
          <p:cNvSpPr txBox="1"/>
          <p:nvPr/>
        </p:nvSpPr>
        <p:spPr>
          <a:xfrm>
            <a:off x="6723996" y="-2395205"/>
            <a:ext cx="11641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D01AA-8B2E-0C8D-B479-48B66D7173D2}"/>
              </a:ext>
            </a:extLst>
          </p:cNvPr>
          <p:cNvSpPr txBox="1"/>
          <p:nvPr/>
        </p:nvSpPr>
        <p:spPr>
          <a:xfrm>
            <a:off x="4825280" y="7482303"/>
            <a:ext cx="20329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не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B44D2-2265-212E-1B01-B3923DC316CD}"/>
              </a:ext>
            </a:extLst>
          </p:cNvPr>
          <p:cNvSpPr txBox="1"/>
          <p:nvPr/>
        </p:nvSpPr>
        <p:spPr>
          <a:xfrm>
            <a:off x="12926184" y="2060354"/>
            <a:ext cx="123303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ъ</a:t>
            </a:r>
          </a:p>
        </p:txBody>
      </p:sp>
    </p:spTree>
    <p:extLst>
      <p:ext uri="{BB962C8B-B14F-4D97-AF65-F5344CB8AC3E}">
        <p14:creationId xmlns:p14="http://schemas.microsoft.com/office/powerpoint/2010/main" val="3918794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11599386" y="2374376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7443719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9074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16157866" y="7237012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Самый простой способ сохранить из Иллюстратора документ в формате </a:t>
            </a:r>
            <a:r>
              <a:rPr lang="en-US" b="1" dirty="0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 – это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-260985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-260985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-260985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-260985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2817556" y="-2500450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2817556" y="-3303789"/>
            <a:ext cx="3581400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2817556" y="-128720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2817556" y="-4329190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10ECDE06-4A51-D29A-5057-DFAFBBBAC50F}"/>
              </a:ext>
            </a:extLst>
          </p:cNvPr>
          <p:cNvSpPr/>
          <p:nvPr/>
        </p:nvSpPr>
        <p:spPr>
          <a:xfrm rot="16200000">
            <a:off x="-5393915" y="2378857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4DEFEEE-8AC1-0F0D-BD03-4B45AC49BD77}"/>
              </a:ext>
            </a:extLst>
          </p:cNvPr>
          <p:cNvSpPr/>
          <p:nvPr/>
        </p:nvSpPr>
        <p:spPr>
          <a:xfrm>
            <a:off x="7843410" y="-3320829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«Сохранить как»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735A7C-AD9E-9CAD-458D-B486AEAEA62B}"/>
              </a:ext>
            </a:extLst>
          </p:cNvPr>
          <p:cNvSpPr/>
          <p:nvPr/>
        </p:nvSpPr>
        <p:spPr>
          <a:xfrm>
            <a:off x="16462864" y="1954080"/>
            <a:ext cx="244187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«Собрать публикацию»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F8C117E-78B0-0980-85CB-AACD51708440}"/>
              </a:ext>
            </a:extLst>
          </p:cNvPr>
          <p:cNvSpPr/>
          <p:nvPr/>
        </p:nvSpPr>
        <p:spPr>
          <a:xfrm>
            <a:off x="16462864" y="3212577"/>
            <a:ext cx="244187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«Экспортировать для веба»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4CA1C7-0EBD-1AC2-3EA7-4072C84E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93355" y="-4161795"/>
            <a:ext cx="8029594" cy="3087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A5C8A-5050-55E8-3208-A20251A48F47}"/>
              </a:ext>
            </a:extLst>
          </p:cNvPr>
          <p:cNvSpPr txBox="1"/>
          <p:nvPr/>
        </p:nvSpPr>
        <p:spPr>
          <a:xfrm>
            <a:off x="3022336" y="2104581"/>
            <a:ext cx="19928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ко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1E65B-E07F-9386-D054-DB63B0D25359}"/>
              </a:ext>
            </a:extLst>
          </p:cNvPr>
          <p:cNvSpPr txBox="1"/>
          <p:nvPr/>
        </p:nvSpPr>
        <p:spPr>
          <a:xfrm>
            <a:off x="6723996" y="2060354"/>
            <a:ext cx="11641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F5006-71A0-0120-6608-77923978B6A0}"/>
              </a:ext>
            </a:extLst>
          </p:cNvPr>
          <p:cNvSpPr txBox="1"/>
          <p:nvPr/>
        </p:nvSpPr>
        <p:spPr>
          <a:xfrm>
            <a:off x="4825280" y="2104580"/>
            <a:ext cx="20329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не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AA606-E4A8-FC72-13CF-0DADFF28CB68}"/>
              </a:ext>
            </a:extLst>
          </p:cNvPr>
          <p:cNvSpPr txBox="1"/>
          <p:nvPr/>
        </p:nvSpPr>
        <p:spPr>
          <a:xfrm>
            <a:off x="7776045" y="2060354"/>
            <a:ext cx="123303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ъ</a:t>
            </a:r>
          </a:p>
        </p:txBody>
      </p:sp>
    </p:spTree>
    <p:extLst>
      <p:ext uri="{BB962C8B-B14F-4D97-AF65-F5344CB8AC3E}">
        <p14:creationId xmlns:p14="http://schemas.microsoft.com/office/powerpoint/2010/main" val="326917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E7EC2A-2BA6-CBCF-DCCD-75FB7C03F712}"/>
              </a:ext>
            </a:extLst>
          </p:cNvPr>
          <p:cNvSpPr/>
          <p:nvPr/>
        </p:nvSpPr>
        <p:spPr>
          <a:xfrm>
            <a:off x="-1181100" y="-10541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DBE394-1448-2A5A-32D6-FFBBE501DBD5}"/>
              </a:ext>
            </a:extLst>
          </p:cNvPr>
          <p:cNvSpPr/>
          <p:nvPr/>
        </p:nvSpPr>
        <p:spPr>
          <a:xfrm>
            <a:off x="-1181100" y="69850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81B527-57E7-6B9E-46A3-4CA75C762CBF}"/>
              </a:ext>
            </a:extLst>
          </p:cNvPr>
          <p:cNvSpPr/>
          <p:nvPr/>
        </p:nvSpPr>
        <p:spPr>
          <a:xfrm>
            <a:off x="12420600" y="-10541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E6C304-0335-C5F3-02F3-DB09ABC78A47}"/>
              </a:ext>
            </a:extLst>
          </p:cNvPr>
          <p:cNvSpPr/>
          <p:nvPr/>
        </p:nvSpPr>
        <p:spPr>
          <a:xfrm>
            <a:off x="12420600" y="69850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604A8B8-DB1A-4BDF-2F5F-8D98D4564554}"/>
              </a:ext>
            </a:extLst>
          </p:cNvPr>
          <p:cNvSpPr txBox="1">
            <a:spLocks/>
          </p:cNvSpPr>
          <p:nvPr/>
        </p:nvSpPr>
        <p:spPr bwMode="auto">
          <a:xfrm>
            <a:off x="1848683" y="3149600"/>
            <a:ext cx="344003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 anchor="t">
            <a:spAutoFit/>
          </a:bodyPr>
          <a:lstStyle/>
          <a:p>
            <a:pPr eaLnBrk="1">
              <a:lnSpc>
                <a:spcPct val="150000"/>
              </a:lnSpc>
              <a:defRPr/>
            </a:pPr>
            <a:r>
              <a:rPr lang="ru-RU" altLang="x-none" sz="1800" u="sng" spc="300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Хузуржанов Акбар</a:t>
            </a:r>
          </a:p>
          <a:p>
            <a:pPr eaLnBrk="1">
              <a:lnSpc>
                <a:spcPct val="150000"/>
              </a:lnSpc>
              <a:defRPr/>
            </a:pPr>
            <a:r>
              <a:rPr lang="ru-RU" altLang="x-none" u="sng" spc="300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Назиров Юрик</a:t>
            </a:r>
          </a:p>
          <a:p>
            <a:pPr eaLnBrk="1">
              <a:lnSpc>
                <a:spcPct val="150000"/>
              </a:lnSpc>
              <a:defRPr/>
            </a:pPr>
            <a:r>
              <a:rPr lang="ru-RU" altLang="x-none" u="sng" spc="300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Островский Сергей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15962E3-862C-C81B-44F5-0AFFD89D66EA}"/>
              </a:ext>
            </a:extLst>
          </p:cNvPr>
          <p:cNvCxnSpPr>
            <a:cxnSpLocks/>
          </p:cNvCxnSpPr>
          <p:nvPr/>
        </p:nvCxnSpPr>
        <p:spPr>
          <a:xfrm>
            <a:off x="1663700" y="3149600"/>
            <a:ext cx="0" cy="1519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58EF81-0C75-569E-9684-86ED6FC56D7C}"/>
              </a:ext>
            </a:extLst>
          </p:cNvPr>
          <p:cNvSpPr txBox="1"/>
          <p:nvPr/>
        </p:nvSpPr>
        <p:spPr>
          <a:xfrm>
            <a:off x="749300" y="1523188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Impact" panose="020B0806030902050204" pitchFamily="34" charset="0"/>
              </a:rPr>
              <a:t>Номинация </a:t>
            </a:r>
          </a:p>
          <a:p>
            <a:r>
              <a:rPr lang="ru-RU" sz="4000" dirty="0">
                <a:solidFill>
                  <a:schemeClr val="bg1"/>
                </a:solidFill>
                <a:latin typeface="Impact" panose="020B0806030902050204" pitchFamily="34" charset="0"/>
              </a:rPr>
              <a:t>Графический дизайн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B4459B2-818F-2A80-4259-6B666AEEE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603250"/>
            <a:ext cx="4349331" cy="53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7754271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D5DE838-2020-00C4-0D7B-E3A60AE2176F}"/>
              </a:ext>
            </a:extLst>
          </p:cNvPr>
          <p:cNvSpPr/>
          <p:nvPr/>
        </p:nvSpPr>
        <p:spPr>
          <a:xfrm>
            <a:off x="12559393" y="49802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B837BB9D-20A9-6D2F-7C7E-B8005D92651A}"/>
              </a:ext>
            </a:extLst>
          </p:cNvPr>
          <p:cNvSpPr/>
          <p:nvPr/>
        </p:nvSpPr>
        <p:spPr>
          <a:xfrm>
            <a:off x="-3030992" y="29663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45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5842702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493938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A215E3E-143A-B390-B696-BD68FCD25843}"/>
              </a:ext>
            </a:extLst>
          </p:cNvPr>
          <p:cNvSpPr/>
          <p:nvPr/>
        </p:nvSpPr>
        <p:spPr>
          <a:xfrm>
            <a:off x="796834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B13F64F-1C01-A767-CE5D-59CB78A9CE82}"/>
              </a:ext>
            </a:extLst>
          </p:cNvPr>
          <p:cNvSpPr/>
          <p:nvPr/>
        </p:nvSpPr>
        <p:spPr>
          <a:xfrm>
            <a:off x="2485016" y="2000922"/>
            <a:ext cx="321653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C0A5C49-C553-752F-434D-5E6637748A7F}"/>
              </a:ext>
            </a:extLst>
          </p:cNvPr>
          <p:cNvSpPr/>
          <p:nvPr/>
        </p:nvSpPr>
        <p:spPr>
          <a:xfrm>
            <a:off x="2485016" y="3102797"/>
            <a:ext cx="321653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88EC46-EAF1-5191-FF5A-95BEEACD92BF}"/>
              </a:ext>
            </a:extLst>
          </p:cNvPr>
          <p:cNvSpPr/>
          <p:nvPr/>
        </p:nvSpPr>
        <p:spPr>
          <a:xfrm>
            <a:off x="2485015" y="4139342"/>
            <a:ext cx="321653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ADC159-716D-C974-5992-EFF88FF6FF49}"/>
              </a:ext>
            </a:extLst>
          </p:cNvPr>
          <p:cNvSpPr/>
          <p:nvPr/>
        </p:nvSpPr>
        <p:spPr>
          <a:xfrm>
            <a:off x="2485014" y="5244244"/>
            <a:ext cx="321653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19A4C9-18B6-6993-5483-50A93875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2000922"/>
            <a:ext cx="4134522" cy="49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5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5842702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493938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A215E3E-143A-B390-B696-BD68FCD25843}"/>
              </a:ext>
            </a:extLst>
          </p:cNvPr>
          <p:cNvSpPr/>
          <p:nvPr/>
        </p:nvSpPr>
        <p:spPr>
          <a:xfrm>
            <a:off x="796834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B13F64F-1C01-A767-CE5D-59CB78A9CE82}"/>
              </a:ext>
            </a:extLst>
          </p:cNvPr>
          <p:cNvSpPr/>
          <p:nvPr/>
        </p:nvSpPr>
        <p:spPr>
          <a:xfrm>
            <a:off x="2485016" y="2000922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C0A5C49-C553-752F-434D-5E6637748A7F}"/>
              </a:ext>
            </a:extLst>
          </p:cNvPr>
          <p:cNvSpPr/>
          <p:nvPr/>
        </p:nvSpPr>
        <p:spPr>
          <a:xfrm>
            <a:off x="2485016" y="3102797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88EC46-EAF1-5191-FF5A-95BEEACD92BF}"/>
              </a:ext>
            </a:extLst>
          </p:cNvPr>
          <p:cNvSpPr/>
          <p:nvPr/>
        </p:nvSpPr>
        <p:spPr>
          <a:xfrm>
            <a:off x="2485015" y="41393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ADC159-716D-C974-5992-EFF88FF6FF49}"/>
              </a:ext>
            </a:extLst>
          </p:cNvPr>
          <p:cNvSpPr/>
          <p:nvPr/>
        </p:nvSpPr>
        <p:spPr>
          <a:xfrm>
            <a:off x="2485014" y="52442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19A4C9-18B6-6993-5483-50A93875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062" y="2000922"/>
            <a:ext cx="4134522" cy="49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0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5842702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493938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A215E3E-143A-B390-B696-BD68FCD25843}"/>
              </a:ext>
            </a:extLst>
          </p:cNvPr>
          <p:cNvSpPr/>
          <p:nvPr/>
        </p:nvSpPr>
        <p:spPr>
          <a:xfrm>
            <a:off x="796834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B13F64F-1C01-A767-CE5D-59CB78A9CE82}"/>
              </a:ext>
            </a:extLst>
          </p:cNvPr>
          <p:cNvSpPr/>
          <p:nvPr/>
        </p:nvSpPr>
        <p:spPr>
          <a:xfrm>
            <a:off x="3098202" y="1997895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C0A5C49-C553-752F-434D-5E6637748A7F}"/>
              </a:ext>
            </a:extLst>
          </p:cNvPr>
          <p:cNvSpPr/>
          <p:nvPr/>
        </p:nvSpPr>
        <p:spPr>
          <a:xfrm>
            <a:off x="2485016" y="3102797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88EC46-EAF1-5191-FF5A-95BEEACD92BF}"/>
              </a:ext>
            </a:extLst>
          </p:cNvPr>
          <p:cNvSpPr/>
          <p:nvPr/>
        </p:nvSpPr>
        <p:spPr>
          <a:xfrm>
            <a:off x="2485015" y="41393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ADC159-716D-C974-5992-EFF88FF6FF49}"/>
              </a:ext>
            </a:extLst>
          </p:cNvPr>
          <p:cNvSpPr/>
          <p:nvPr/>
        </p:nvSpPr>
        <p:spPr>
          <a:xfrm>
            <a:off x="2485014" y="52442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19A4C9-18B6-6993-5483-50A93875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062" y="2000922"/>
            <a:ext cx="4134522" cy="4974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36AD5-5ADE-5CF8-D9B3-7A2A03B2503E}"/>
              </a:ext>
            </a:extLst>
          </p:cNvPr>
          <p:cNvSpPr txBox="1"/>
          <p:nvPr/>
        </p:nvSpPr>
        <p:spPr>
          <a:xfrm>
            <a:off x="5970494" y="2094267"/>
            <a:ext cx="634075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  <a:r>
              <a:rPr lang="en-US" sz="2400" b="1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 </a:t>
            </a:r>
            <a:r>
              <a:rPr lang="ru-RU" sz="2400" b="1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Буква К в названии модели CMYK взята у слова. Black, и она обозначает ключевой цвет — Key Color. Это аббревиатура с английских слов: Hue, Saturation, Brightness — тон, насыщенность, яркость.</a:t>
            </a:r>
            <a:endParaRPr lang="ru-RU" sz="2400" b="1" dirty="0">
              <a:solidFill>
                <a:srgbClr val="25002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9EA467-6906-9126-8BFB-4E2278FF96A3}"/>
              </a:ext>
            </a:extLst>
          </p:cNvPr>
          <p:cNvSpPr/>
          <p:nvPr/>
        </p:nvSpPr>
        <p:spPr>
          <a:xfrm>
            <a:off x="-5429931" y="2676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</p:spTree>
    <p:extLst>
      <p:ext uri="{BB962C8B-B14F-4D97-AF65-F5344CB8AC3E}">
        <p14:creationId xmlns:p14="http://schemas.microsoft.com/office/powerpoint/2010/main" val="4252355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3669248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6212342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493938" y="2451921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2F27423-F78C-F317-742F-A526BF009C91}"/>
              </a:ext>
            </a:extLst>
          </p:cNvPr>
          <p:cNvSpPr/>
          <p:nvPr/>
        </p:nvSpPr>
        <p:spPr>
          <a:xfrm>
            <a:off x="3098202" y="-2345505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7911CA-91B8-F15D-DA3B-5A8DDB209FD0}"/>
              </a:ext>
            </a:extLst>
          </p:cNvPr>
          <p:cNvSpPr/>
          <p:nvPr/>
        </p:nvSpPr>
        <p:spPr>
          <a:xfrm>
            <a:off x="2485016" y="-1240603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A0401D5-E012-1BD7-4421-DED7120643AA}"/>
              </a:ext>
            </a:extLst>
          </p:cNvPr>
          <p:cNvSpPr/>
          <p:nvPr/>
        </p:nvSpPr>
        <p:spPr>
          <a:xfrm>
            <a:off x="2485015" y="74921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DED641F-8BB9-CA54-C6FA-5A1761D94DF3}"/>
              </a:ext>
            </a:extLst>
          </p:cNvPr>
          <p:cNvSpPr/>
          <p:nvPr/>
        </p:nvSpPr>
        <p:spPr>
          <a:xfrm>
            <a:off x="2485014" y="88637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92637BD-8796-DA1E-6D48-9ACE077CF69F}"/>
              </a:ext>
            </a:extLst>
          </p:cNvPr>
          <p:cNvSpPr/>
          <p:nvPr/>
        </p:nvSpPr>
        <p:spPr>
          <a:xfrm>
            <a:off x="1286419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B103F8E-F50A-9981-8805-3EC7DEBA959C}"/>
              </a:ext>
            </a:extLst>
          </p:cNvPr>
          <p:cNvSpPr/>
          <p:nvPr/>
        </p:nvSpPr>
        <p:spPr>
          <a:xfrm>
            <a:off x="1447118" y="2676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789885D-9E32-FC3E-83F3-C4601FED3873}"/>
              </a:ext>
            </a:extLst>
          </p:cNvPr>
          <p:cNvSpPr/>
          <p:nvPr/>
        </p:nvSpPr>
        <p:spPr>
          <a:xfrm>
            <a:off x="8276216" y="3473108"/>
            <a:ext cx="3421846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Характер чередования элементов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9259958-E39C-8494-4366-B1B683AC57EC}"/>
              </a:ext>
            </a:extLst>
          </p:cNvPr>
          <p:cNvSpPr/>
          <p:nvPr/>
        </p:nvSpPr>
        <p:spPr>
          <a:xfrm>
            <a:off x="8276216" y="2334853"/>
            <a:ext cx="3421846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) Порядок крупностей элементов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CA0236A-96FD-A22F-58F5-6C8A31263C25}"/>
              </a:ext>
            </a:extLst>
          </p:cNvPr>
          <p:cNvSpPr/>
          <p:nvPr/>
        </p:nvSpPr>
        <p:spPr>
          <a:xfrm>
            <a:off x="8276216" y="4611363"/>
            <a:ext cx="3471284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Ассоциация с музыкальным произведением</a:t>
            </a:r>
          </a:p>
        </p:txBody>
      </p:sp>
    </p:spTree>
    <p:extLst>
      <p:ext uri="{BB962C8B-B14F-4D97-AF65-F5344CB8AC3E}">
        <p14:creationId xmlns:p14="http://schemas.microsoft.com/office/powerpoint/2010/main" val="2802038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3669248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6212342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493938" y="2451921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2F27423-F78C-F317-742F-A526BF009C91}"/>
              </a:ext>
            </a:extLst>
          </p:cNvPr>
          <p:cNvSpPr/>
          <p:nvPr/>
        </p:nvSpPr>
        <p:spPr>
          <a:xfrm>
            <a:off x="3098202" y="-2345505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7911CA-91B8-F15D-DA3B-5A8DDB209FD0}"/>
              </a:ext>
            </a:extLst>
          </p:cNvPr>
          <p:cNvSpPr/>
          <p:nvPr/>
        </p:nvSpPr>
        <p:spPr>
          <a:xfrm>
            <a:off x="2485016" y="-1240603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A0401D5-E012-1BD7-4421-DED7120643AA}"/>
              </a:ext>
            </a:extLst>
          </p:cNvPr>
          <p:cNvSpPr/>
          <p:nvPr/>
        </p:nvSpPr>
        <p:spPr>
          <a:xfrm>
            <a:off x="2485015" y="74921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DED641F-8BB9-CA54-C6FA-5A1761D94DF3}"/>
              </a:ext>
            </a:extLst>
          </p:cNvPr>
          <p:cNvSpPr/>
          <p:nvPr/>
        </p:nvSpPr>
        <p:spPr>
          <a:xfrm>
            <a:off x="2485014" y="88637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92637BD-8796-DA1E-6D48-9ACE077CF69F}"/>
              </a:ext>
            </a:extLst>
          </p:cNvPr>
          <p:cNvSpPr/>
          <p:nvPr/>
        </p:nvSpPr>
        <p:spPr>
          <a:xfrm>
            <a:off x="1286419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B103F8E-F50A-9981-8805-3EC7DEBA959C}"/>
              </a:ext>
            </a:extLst>
          </p:cNvPr>
          <p:cNvSpPr/>
          <p:nvPr/>
        </p:nvSpPr>
        <p:spPr>
          <a:xfrm>
            <a:off x="1447118" y="2676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C45B6F9-2182-D891-B6C8-688E06C87BD9}"/>
              </a:ext>
            </a:extLst>
          </p:cNvPr>
          <p:cNvSpPr/>
          <p:nvPr/>
        </p:nvSpPr>
        <p:spPr>
          <a:xfrm>
            <a:off x="8276216" y="4527572"/>
            <a:ext cx="3421846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Ассоциация с музыкальным произведением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E59D865-EDE2-EB66-7C19-2E0AAEFAE1A3}"/>
              </a:ext>
            </a:extLst>
          </p:cNvPr>
          <p:cNvSpPr/>
          <p:nvPr/>
        </p:nvSpPr>
        <p:spPr>
          <a:xfrm>
            <a:off x="8276216" y="3313799"/>
            <a:ext cx="3421846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Характер чередования элементов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E9C7F4D-5468-902C-076E-44DFBFCCD4DC}"/>
              </a:ext>
            </a:extLst>
          </p:cNvPr>
          <p:cNvSpPr/>
          <p:nvPr/>
        </p:nvSpPr>
        <p:spPr>
          <a:xfrm>
            <a:off x="8276216" y="2100026"/>
            <a:ext cx="3421846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) Порядок крупностей элементов</a:t>
            </a:r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36B10F40-E5B7-1625-3E13-74E2017D6A73}"/>
              </a:ext>
            </a:extLst>
          </p:cNvPr>
          <p:cNvSpPr/>
          <p:nvPr/>
        </p:nvSpPr>
        <p:spPr>
          <a:xfrm>
            <a:off x="-8391797" y="1884720"/>
            <a:ext cx="6841863" cy="4485939"/>
          </a:xfrm>
          <a:custGeom>
            <a:avLst/>
            <a:gdLst>
              <a:gd name="connsiteX0" fmla="*/ 747671 w 6841863"/>
              <a:gd name="connsiteY0" fmla="*/ 0 h 4485939"/>
              <a:gd name="connsiteX1" fmla="*/ 6094192 w 6841863"/>
              <a:gd name="connsiteY1" fmla="*/ 0 h 4485939"/>
              <a:gd name="connsiteX2" fmla="*/ 6841863 w 6841863"/>
              <a:gd name="connsiteY2" fmla="*/ 747671 h 4485939"/>
              <a:gd name="connsiteX3" fmla="*/ 6841863 w 6841863"/>
              <a:gd name="connsiteY3" fmla="*/ 1356945 h 4485939"/>
              <a:gd name="connsiteX4" fmla="*/ 6101882 w 6841863"/>
              <a:gd name="connsiteY4" fmla="*/ 1356945 h 4485939"/>
              <a:gd name="connsiteX5" fmla="*/ 5927963 w 6841863"/>
              <a:gd name="connsiteY5" fmla="*/ 1530864 h 4485939"/>
              <a:gd name="connsiteX6" fmla="*/ 5927963 w 6841863"/>
              <a:gd name="connsiteY6" fmla="*/ 2226518 h 4485939"/>
              <a:gd name="connsiteX7" fmla="*/ 6101882 w 6841863"/>
              <a:gd name="connsiteY7" fmla="*/ 2400437 h 4485939"/>
              <a:gd name="connsiteX8" fmla="*/ 6841863 w 6841863"/>
              <a:gd name="connsiteY8" fmla="*/ 2400437 h 4485939"/>
              <a:gd name="connsiteX9" fmla="*/ 6841863 w 6841863"/>
              <a:gd name="connsiteY9" fmla="*/ 3738268 h 4485939"/>
              <a:gd name="connsiteX10" fmla="*/ 6094192 w 6841863"/>
              <a:gd name="connsiteY10" fmla="*/ 4485939 h 4485939"/>
              <a:gd name="connsiteX11" fmla="*/ 747671 w 6841863"/>
              <a:gd name="connsiteY11" fmla="*/ 4485939 h 4485939"/>
              <a:gd name="connsiteX12" fmla="*/ 0 w 6841863"/>
              <a:gd name="connsiteY12" fmla="*/ 3738268 h 4485939"/>
              <a:gd name="connsiteX13" fmla="*/ 0 w 6841863"/>
              <a:gd name="connsiteY13" fmla="*/ 747671 h 4485939"/>
              <a:gd name="connsiteX14" fmla="*/ 747671 w 6841863"/>
              <a:gd name="connsiteY14" fmla="*/ 0 h 448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1863" h="4485939">
                <a:moveTo>
                  <a:pt x="747671" y="0"/>
                </a:moveTo>
                <a:lnTo>
                  <a:pt x="6094192" y="0"/>
                </a:lnTo>
                <a:cubicBezTo>
                  <a:pt x="6507119" y="0"/>
                  <a:pt x="6841863" y="334744"/>
                  <a:pt x="6841863" y="747671"/>
                </a:cubicBezTo>
                <a:lnTo>
                  <a:pt x="6841863" y="1356945"/>
                </a:lnTo>
                <a:lnTo>
                  <a:pt x="6101882" y="1356945"/>
                </a:lnTo>
                <a:cubicBezTo>
                  <a:pt x="6005829" y="1356945"/>
                  <a:pt x="5927963" y="1434811"/>
                  <a:pt x="5927963" y="1530864"/>
                </a:cubicBezTo>
                <a:lnTo>
                  <a:pt x="5927963" y="2226518"/>
                </a:lnTo>
                <a:cubicBezTo>
                  <a:pt x="5927963" y="2322571"/>
                  <a:pt x="6005829" y="2400437"/>
                  <a:pt x="6101882" y="2400437"/>
                </a:cubicBezTo>
                <a:lnTo>
                  <a:pt x="6841863" y="2400437"/>
                </a:lnTo>
                <a:lnTo>
                  <a:pt x="6841863" y="3738268"/>
                </a:lnTo>
                <a:cubicBezTo>
                  <a:pt x="6841863" y="4151195"/>
                  <a:pt x="6507119" y="4485939"/>
                  <a:pt x="6094192" y="4485939"/>
                </a:cubicBezTo>
                <a:lnTo>
                  <a:pt x="747671" y="4485939"/>
                </a:lnTo>
                <a:cubicBezTo>
                  <a:pt x="334744" y="4485939"/>
                  <a:pt x="0" y="4151195"/>
                  <a:pt x="0" y="3738268"/>
                </a:cubicBezTo>
                <a:lnTo>
                  <a:pt x="0" y="747671"/>
                </a:lnTo>
                <a:cubicBezTo>
                  <a:pt x="0" y="334744"/>
                  <a:pt x="334744" y="0"/>
                  <a:pt x="747671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b="1" i="0" dirty="0">
              <a:solidFill>
                <a:schemeClr val="tx1"/>
              </a:solidFill>
              <a:effectLst/>
              <a:latin typeface="YS Text"/>
            </a:endParaRPr>
          </a:p>
          <a:p>
            <a:pPr algn="ctr"/>
            <a:endParaRPr lang="en-US" sz="19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Ритм </a:t>
            </a:r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более сложный, чем метр, порядок </a:t>
            </a:r>
            <a:r>
              <a:rPr lang="ru-RU" sz="1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чередования элементов композиции</a:t>
            </a:r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Он основан на неравномерном изменении их свойств.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 постоянном их изменении образуется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непрерывное множество, которое может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носить разный характер – резко или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плавно изменяющийся. Резкое изменение типично для простых «жестких» геометрических форм (квадраты, треугольники, ромбы). Плавное изменение характерно для более сложных и «мягких» форм – парабол, овалов, спиралей.</a:t>
            </a:r>
            <a:endParaRPr lang="ru-RU" sz="1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7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3669248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6212342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493938" y="2451921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2F27423-F78C-F317-742F-A526BF009C91}"/>
              </a:ext>
            </a:extLst>
          </p:cNvPr>
          <p:cNvSpPr/>
          <p:nvPr/>
        </p:nvSpPr>
        <p:spPr>
          <a:xfrm>
            <a:off x="3098202" y="-2345505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7911CA-91B8-F15D-DA3B-5A8DDB209FD0}"/>
              </a:ext>
            </a:extLst>
          </p:cNvPr>
          <p:cNvSpPr/>
          <p:nvPr/>
        </p:nvSpPr>
        <p:spPr>
          <a:xfrm>
            <a:off x="2485016" y="-1240603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A0401D5-E012-1BD7-4421-DED7120643AA}"/>
              </a:ext>
            </a:extLst>
          </p:cNvPr>
          <p:cNvSpPr/>
          <p:nvPr/>
        </p:nvSpPr>
        <p:spPr>
          <a:xfrm>
            <a:off x="2485015" y="74921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DED641F-8BB9-CA54-C6FA-5A1761D94DF3}"/>
              </a:ext>
            </a:extLst>
          </p:cNvPr>
          <p:cNvSpPr/>
          <p:nvPr/>
        </p:nvSpPr>
        <p:spPr>
          <a:xfrm>
            <a:off x="2485014" y="88637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92637BD-8796-DA1E-6D48-9ACE077CF69F}"/>
              </a:ext>
            </a:extLst>
          </p:cNvPr>
          <p:cNvSpPr/>
          <p:nvPr/>
        </p:nvSpPr>
        <p:spPr>
          <a:xfrm>
            <a:off x="1286419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B103F8E-F50A-9981-8805-3EC7DEBA959C}"/>
              </a:ext>
            </a:extLst>
          </p:cNvPr>
          <p:cNvSpPr/>
          <p:nvPr/>
        </p:nvSpPr>
        <p:spPr>
          <a:xfrm>
            <a:off x="1734908" y="38189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789885D-9E32-FC3E-83F3-C4601FED3873}"/>
              </a:ext>
            </a:extLst>
          </p:cNvPr>
          <p:cNvSpPr/>
          <p:nvPr/>
        </p:nvSpPr>
        <p:spPr>
          <a:xfrm>
            <a:off x="7953486" y="3313799"/>
            <a:ext cx="3421846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Характер чередования элементов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CA0236A-96FD-A22F-58F5-6C8A31263C25}"/>
              </a:ext>
            </a:extLst>
          </p:cNvPr>
          <p:cNvSpPr/>
          <p:nvPr/>
        </p:nvSpPr>
        <p:spPr>
          <a:xfrm>
            <a:off x="9330466" y="4611363"/>
            <a:ext cx="3421846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Ассоциация с музыкальным произведением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4E1A74-10E9-B643-FE91-0F3494CB0BDA}"/>
              </a:ext>
            </a:extLst>
          </p:cNvPr>
          <p:cNvSpPr/>
          <p:nvPr/>
        </p:nvSpPr>
        <p:spPr>
          <a:xfrm>
            <a:off x="9330466" y="2164572"/>
            <a:ext cx="3421846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) Порядок крупностей элементов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A76F48E9-8F29-5801-5A6B-F21587C0EB7D}"/>
              </a:ext>
            </a:extLst>
          </p:cNvPr>
          <p:cNvSpPr/>
          <p:nvPr/>
        </p:nvSpPr>
        <p:spPr>
          <a:xfrm>
            <a:off x="1929395" y="1884720"/>
            <a:ext cx="6841863" cy="4485939"/>
          </a:xfrm>
          <a:custGeom>
            <a:avLst/>
            <a:gdLst>
              <a:gd name="connsiteX0" fmla="*/ 747671 w 6841863"/>
              <a:gd name="connsiteY0" fmla="*/ 0 h 4485939"/>
              <a:gd name="connsiteX1" fmla="*/ 6094192 w 6841863"/>
              <a:gd name="connsiteY1" fmla="*/ 0 h 4485939"/>
              <a:gd name="connsiteX2" fmla="*/ 6841863 w 6841863"/>
              <a:gd name="connsiteY2" fmla="*/ 747671 h 4485939"/>
              <a:gd name="connsiteX3" fmla="*/ 6841863 w 6841863"/>
              <a:gd name="connsiteY3" fmla="*/ 1356945 h 4485939"/>
              <a:gd name="connsiteX4" fmla="*/ 6101882 w 6841863"/>
              <a:gd name="connsiteY4" fmla="*/ 1356945 h 4485939"/>
              <a:gd name="connsiteX5" fmla="*/ 5927963 w 6841863"/>
              <a:gd name="connsiteY5" fmla="*/ 1530864 h 4485939"/>
              <a:gd name="connsiteX6" fmla="*/ 5927963 w 6841863"/>
              <a:gd name="connsiteY6" fmla="*/ 2226518 h 4485939"/>
              <a:gd name="connsiteX7" fmla="*/ 6101882 w 6841863"/>
              <a:gd name="connsiteY7" fmla="*/ 2400437 h 4485939"/>
              <a:gd name="connsiteX8" fmla="*/ 6841863 w 6841863"/>
              <a:gd name="connsiteY8" fmla="*/ 2400437 h 4485939"/>
              <a:gd name="connsiteX9" fmla="*/ 6841863 w 6841863"/>
              <a:gd name="connsiteY9" fmla="*/ 3738268 h 4485939"/>
              <a:gd name="connsiteX10" fmla="*/ 6094192 w 6841863"/>
              <a:gd name="connsiteY10" fmla="*/ 4485939 h 4485939"/>
              <a:gd name="connsiteX11" fmla="*/ 747671 w 6841863"/>
              <a:gd name="connsiteY11" fmla="*/ 4485939 h 4485939"/>
              <a:gd name="connsiteX12" fmla="*/ 0 w 6841863"/>
              <a:gd name="connsiteY12" fmla="*/ 3738268 h 4485939"/>
              <a:gd name="connsiteX13" fmla="*/ 0 w 6841863"/>
              <a:gd name="connsiteY13" fmla="*/ 747671 h 4485939"/>
              <a:gd name="connsiteX14" fmla="*/ 747671 w 6841863"/>
              <a:gd name="connsiteY14" fmla="*/ 0 h 448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1863" h="4485939">
                <a:moveTo>
                  <a:pt x="747671" y="0"/>
                </a:moveTo>
                <a:lnTo>
                  <a:pt x="6094192" y="0"/>
                </a:lnTo>
                <a:cubicBezTo>
                  <a:pt x="6507119" y="0"/>
                  <a:pt x="6841863" y="334744"/>
                  <a:pt x="6841863" y="747671"/>
                </a:cubicBezTo>
                <a:lnTo>
                  <a:pt x="6841863" y="1356945"/>
                </a:lnTo>
                <a:lnTo>
                  <a:pt x="6101882" y="1356945"/>
                </a:lnTo>
                <a:cubicBezTo>
                  <a:pt x="6005829" y="1356945"/>
                  <a:pt x="5927963" y="1434811"/>
                  <a:pt x="5927963" y="1530864"/>
                </a:cubicBezTo>
                <a:lnTo>
                  <a:pt x="5927963" y="2226518"/>
                </a:lnTo>
                <a:cubicBezTo>
                  <a:pt x="5927963" y="2322571"/>
                  <a:pt x="6005829" y="2400437"/>
                  <a:pt x="6101882" y="2400437"/>
                </a:cubicBezTo>
                <a:lnTo>
                  <a:pt x="6841863" y="2400437"/>
                </a:lnTo>
                <a:lnTo>
                  <a:pt x="6841863" y="3738268"/>
                </a:lnTo>
                <a:cubicBezTo>
                  <a:pt x="6841863" y="4151195"/>
                  <a:pt x="6507119" y="4485939"/>
                  <a:pt x="6094192" y="4485939"/>
                </a:cubicBezTo>
                <a:lnTo>
                  <a:pt x="747671" y="4485939"/>
                </a:lnTo>
                <a:cubicBezTo>
                  <a:pt x="334744" y="4485939"/>
                  <a:pt x="0" y="4151195"/>
                  <a:pt x="0" y="3738268"/>
                </a:cubicBezTo>
                <a:lnTo>
                  <a:pt x="0" y="747671"/>
                </a:lnTo>
                <a:cubicBezTo>
                  <a:pt x="0" y="334744"/>
                  <a:pt x="334744" y="0"/>
                  <a:pt x="747671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b="1" i="0" dirty="0">
              <a:solidFill>
                <a:schemeClr val="tx1"/>
              </a:solidFill>
              <a:effectLst/>
              <a:latin typeface="YS Text"/>
            </a:endParaRPr>
          </a:p>
          <a:p>
            <a:pPr algn="ctr"/>
            <a:endParaRPr lang="en-US" sz="19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Ритм </a:t>
            </a:r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более сложный, чем метр, порядок </a:t>
            </a:r>
            <a:r>
              <a:rPr lang="ru-RU" sz="1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чередования элементов композиции</a:t>
            </a:r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Он основан на неравномерном изменении их свойств.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 постоянном их изменении образуется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непрерывное множество, которое может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носить разный характер – резко или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плавно изменяющийся. Резкое изменение типично для простых «жестких» геометрических форм (квадраты, треугольники, ромбы). Плавное изменение характерно для более сложных и «мягких» форм – парабол, овалов, спиралей.</a:t>
            </a:r>
            <a:endParaRPr lang="ru-RU" sz="1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9C4755B0-2446-90B2-433E-E0EBA003BE3E}"/>
              </a:ext>
            </a:extLst>
          </p:cNvPr>
          <p:cNvSpPr/>
          <p:nvPr/>
        </p:nvSpPr>
        <p:spPr>
          <a:xfrm>
            <a:off x="8771258" y="7902133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3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относится к константам фирменного стиля</a:t>
            </a:r>
          </a:p>
        </p:txBody>
      </p:sp>
    </p:spTree>
    <p:extLst>
      <p:ext uri="{BB962C8B-B14F-4D97-AF65-F5344CB8AC3E}">
        <p14:creationId xmlns:p14="http://schemas.microsoft.com/office/powerpoint/2010/main" val="2259845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1086</Words>
  <Application>Microsoft Office PowerPoint</Application>
  <PresentationFormat>Широкоэкранный</PresentationFormat>
  <Paragraphs>245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Impact</vt:lpstr>
      <vt:lpstr>Roboto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Юрик</dc:creator>
  <cp:lastModifiedBy>Юрик</cp:lastModifiedBy>
  <cp:revision>2</cp:revision>
  <dcterms:created xsi:type="dcterms:W3CDTF">2023-02-09T16:44:39Z</dcterms:created>
  <dcterms:modified xsi:type="dcterms:W3CDTF">2023-02-09T22:34:50Z</dcterms:modified>
</cp:coreProperties>
</file>