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4" r:id="rId9"/>
    <p:sldId id="265" r:id="rId10"/>
    <p:sldId id="266" r:id="rId11"/>
    <p:sldId id="261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74" r:id="rId2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  <a:srgbClr val="25002D"/>
    <a:srgbClr val="FF9900"/>
    <a:srgbClr val="1918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>
        <p:scale>
          <a:sx n="33" d="100"/>
          <a:sy n="33" d="100"/>
        </p:scale>
        <p:origin x="2682" y="13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21:15:41.5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24575,'0'62'0,"2"0"0,3 0 0,3-1 0,2 1 0,3-2 0,31 88 0,-3-45 0,4-2 0,6-2 0,75 112 0,-18-55 0,137 152 0,-137-189-150,5-5-1,212 165 1,-155-155-347,292 160 0,-143-125 16,7-13-1,419 126 0,591 89-374,20-79-722,-898-191 1142,-342-68 90,1575 293-1813,22-138 1560,-271-175 1014,-1160-13-23,480-78-1,-606 56-230,-2-5-1,-1-8 1,-3-6 0,228-112 0,194-179 2308,-33-49 1176,50-79-2856,-40 30-830,-447 358 41,-3-5 0,-4-3 0,-4-5 0,-5-4 0,125-185 0,-175 229 0,131-210 0,-140 215 0,-2-2 0,-2 0 0,24-84 0,-29 68 0,-3 0 0,-3-2 0,-3 1 0,1-129 0,-13 42-1365,3 122-5461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21:15:43.1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0 975 24575,'27'44'0,"26"43"0,275 361 0,-239-342 0,5-3 0,107 90 0,-79-94 0,259 162 0,169 23 0,-410-226 0,3-6 0,295 64 0,313-16 0,-665-93 0,2-5 0,-1-3 0,0-4 0,152-28 0,-194 23 0,0-3 0,-1-1 0,0-2 0,-1-2 0,-1-2 0,-1-2 0,-1-1 0,0-3 0,-2-1 0,55-50 0,-49 30 0,-1-1 0,-2-3 0,-3-1 0,-2-1 0,-2-2 0,-3-2 0,-2-1 0,-3-1 0,-2-1 0,-3-1 0,-3-1 0,-3-1 0,12-92 0,-24 119 0,-1 0 0,-2 0 0,-1 0 0,-2 0 0,-1 0 0,-2 1 0,-2 0 0,-1 0 0,-1 0 0,-2 1 0,-2 1 0,-1 0 0,-1 1 0,-2 0 0,-39-51 0,6 18 0,-3 3 0,-2 1 0,-3 4 0,-112-85 0,-290-160 0,101 96 81,-73-45-1458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21:15:44.0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24575,'1'5'0,"1"0"0,0 0 0,0-1 0,0 1 0,1-1 0,0 1 0,0-1 0,0 0 0,0 0 0,0 0 0,1 0 0,0-1 0,-1 1 0,10 4 0,1 6 0,128 107 0,311 201 0,464 203-948,43-68 900,-927-442 19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8020BF-7BD8-2E35-C2D6-BC29D21DDD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7B0F5A4-9873-AA86-ABA0-FC1A979BDA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D83A92A-7AD9-285A-CE9D-939DBFEF9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AF76F-2091-458D-94FA-AC8ECF713C2C}" type="datetimeFigureOut">
              <a:rPr lang="ru-RU" smtClean="0"/>
              <a:t>10.02.2023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C26FF14-3C1E-C05F-1F6D-8813AD798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E31FC1-9663-6F7A-EAF8-776AC754A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CA58C-BA9A-4D79-BD13-50F7B2B4BF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2972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C23522-CB0F-034B-3DBC-F77BCA6B7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8438387-054B-EF47-A7D8-8BE1978AA5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0EE44C9-6028-CE36-074B-3D9E4C729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AF76F-2091-458D-94FA-AC8ECF713C2C}" type="datetimeFigureOut">
              <a:rPr lang="ru-RU" smtClean="0"/>
              <a:t>10.02.2023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340096F-3254-E2A0-C400-05F4CC1D1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BF532EC-95B8-1936-F09D-CA63512F1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CA58C-BA9A-4D79-BD13-50F7B2B4BF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4165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3EF8FB7-124D-9415-6133-67170B1518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FBD9DF6-E086-66EC-F5D7-9B4E1AEB72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06F2D64-C160-2309-D47A-0A34AD4FD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AF76F-2091-458D-94FA-AC8ECF713C2C}" type="datetimeFigureOut">
              <a:rPr lang="ru-RU" smtClean="0"/>
              <a:t>10.02.2023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3E5DF2F-F79A-55EB-A60D-82D82B4AD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F4ACFB0-6632-BBB3-1B94-910995E41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CA58C-BA9A-4D79-BD13-50F7B2B4BF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2851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9E94AC-4E36-1115-016B-9A5F2BC7F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34352C-D859-118A-8406-D1A6A15C8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2546002-9B2E-37B1-EEFA-E224F5B05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AF76F-2091-458D-94FA-AC8ECF713C2C}" type="datetimeFigureOut">
              <a:rPr lang="ru-RU" smtClean="0"/>
              <a:t>10.02.2023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D11C602-125C-5BD1-5EC9-FDE1514CA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49FC0EC-27A2-FC6C-FD49-032D39CF5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CA58C-BA9A-4D79-BD13-50F7B2B4BF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4773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37BBFD-ADF9-B414-03FC-619B0736F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3277D59-E236-89ED-CEFC-A432979B71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E033808-8EB6-E2EA-8E9E-619A120F9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AF76F-2091-458D-94FA-AC8ECF713C2C}" type="datetimeFigureOut">
              <a:rPr lang="ru-RU" smtClean="0"/>
              <a:t>10.02.2023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28C32A8-E756-3430-3260-71B093714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F7D4C3-EB24-38F7-7527-F2B167EA9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CA58C-BA9A-4D79-BD13-50F7B2B4BF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3234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CBF145-C8E9-4636-65C2-571086E57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CC3FF5-681B-C124-B6C9-8717B4F8FD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47B2B8A-9D1E-4D1A-4599-12E925BC25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E5F8A88-98C1-C2B3-3789-9DE6DC192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AF76F-2091-458D-94FA-AC8ECF713C2C}" type="datetimeFigureOut">
              <a:rPr lang="ru-RU" smtClean="0"/>
              <a:t>10.02.2023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315BB31-E0E3-F0EB-83F8-D8471D845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FBD4CB0-1F38-1993-5CC4-498FB852B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CA58C-BA9A-4D79-BD13-50F7B2B4BF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8975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82AFF7-3BF7-B8A6-8CBD-102DA0AEA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87BFDCB-BEC7-F9C0-4B32-8D57473916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8F16F4A-3523-2181-A6E2-E989356522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F62155C-E074-A56C-2752-6491D910F2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6AFBD89-740B-9E20-478E-55205BF12E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6A06704-B6D9-3D5E-C4EB-24135DAAA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AF76F-2091-458D-94FA-AC8ECF713C2C}" type="datetimeFigureOut">
              <a:rPr lang="ru-RU" smtClean="0"/>
              <a:t>10.02.2023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F215F89-B878-D448-C8C2-545E193CE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C55F82A-15AC-E763-137E-0C6949762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CA58C-BA9A-4D79-BD13-50F7B2B4BF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337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5F467C-DE69-B273-BE6B-BC3FB90EF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E9019C5-53FD-EF4C-D0E5-B7186B495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AF76F-2091-458D-94FA-AC8ECF713C2C}" type="datetimeFigureOut">
              <a:rPr lang="ru-RU" smtClean="0"/>
              <a:t>10.02.2023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4A46B4A-1370-DB03-5E63-340DB67C7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31D3A74-C99E-0522-92E2-36EEC8316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CA58C-BA9A-4D79-BD13-50F7B2B4BF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0096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D11DC67-B18C-B13E-06C7-A352DB6AB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AF76F-2091-458D-94FA-AC8ECF713C2C}" type="datetimeFigureOut">
              <a:rPr lang="ru-RU" smtClean="0"/>
              <a:t>10.02.2023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972FE45-88AD-BAA7-C7AB-B7924D128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2FD83EB-34D3-798D-0B81-890D395D1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CA58C-BA9A-4D79-BD13-50F7B2B4BF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0019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27F1EF-5406-8EED-7675-80208871C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C3C4B5-199B-9255-6DEC-B8FD7217F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01D36D4-C028-7C00-089E-374C39DD75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E0CBA50-C9DF-6EA0-8666-8F29C7BA9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AF76F-2091-458D-94FA-AC8ECF713C2C}" type="datetimeFigureOut">
              <a:rPr lang="ru-RU" smtClean="0"/>
              <a:t>10.02.2023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95C055D-A198-D251-5BB6-46795177B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A8DC5E5-EEA5-FDE0-9920-36A355103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CA58C-BA9A-4D79-BD13-50F7B2B4BF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2266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D68AD5-F679-F2E7-371B-030D6077D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E5CE595-1ACC-7DB4-92A6-99DEDDE689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BC31C43-88EA-529A-F48C-73F4C8AA69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480AA31-5004-1C13-0E34-E8269D553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AF76F-2091-458D-94FA-AC8ECF713C2C}" type="datetimeFigureOut">
              <a:rPr lang="ru-RU" smtClean="0"/>
              <a:t>10.02.2023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A3EA834-28E7-4848-7E9F-964B99FF1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42883B8-5FC7-C1FD-6A29-75367B63C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CA58C-BA9A-4D79-BD13-50F7B2B4BF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1578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00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20F27B-4D0D-5616-BD35-50BBB2372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22B1840-7B67-E4CE-5953-2D8301BC0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DCCBDAA-E74D-FF46-7F71-F8A35B1A9B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AF76F-2091-458D-94FA-AC8ECF713C2C}" type="datetimeFigureOut">
              <a:rPr lang="ru-RU" smtClean="0"/>
              <a:t>10.02.2023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955B243-6779-97C2-9FDC-1F3816ACA2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A2398A3-26E6-3B94-233B-C3104528C0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CA58C-BA9A-4D79-BD13-50F7B2B4BF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3426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7.png"/><Relationship Id="rId4" Type="http://schemas.openxmlformats.org/officeDocument/2006/relationships/customXml" Target="../ink/ink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C6E7EC2A-2BA6-CBCF-DCCD-75FB7C03F712}"/>
              </a:ext>
            </a:extLst>
          </p:cNvPr>
          <p:cNvSpPr/>
          <p:nvPr/>
        </p:nvSpPr>
        <p:spPr>
          <a:xfrm>
            <a:off x="4508500" y="1930400"/>
            <a:ext cx="1092200" cy="952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F3DBE394-1448-2A5A-32D6-FFBBE501DBD5}"/>
              </a:ext>
            </a:extLst>
          </p:cNvPr>
          <p:cNvSpPr/>
          <p:nvPr/>
        </p:nvSpPr>
        <p:spPr>
          <a:xfrm>
            <a:off x="4508500" y="3327400"/>
            <a:ext cx="1092200" cy="952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B381B527-57E7-6B9E-46A3-4CA75C762CBF}"/>
              </a:ext>
            </a:extLst>
          </p:cNvPr>
          <p:cNvSpPr/>
          <p:nvPr/>
        </p:nvSpPr>
        <p:spPr>
          <a:xfrm>
            <a:off x="6096000" y="1930400"/>
            <a:ext cx="1092200" cy="952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EE6C304-0335-C5F3-02F3-DB09ABC78A47}"/>
              </a:ext>
            </a:extLst>
          </p:cNvPr>
          <p:cNvSpPr/>
          <p:nvPr/>
        </p:nvSpPr>
        <p:spPr>
          <a:xfrm>
            <a:off x="6096000" y="3327400"/>
            <a:ext cx="1092200" cy="952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EB39A9C8-DDC1-0F3A-27F9-D9445F4AD1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9997" y="1930400"/>
            <a:ext cx="2008671" cy="24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0739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802E0EB-D488-4125-1D3A-93A52ACE88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475" y="-582703"/>
            <a:ext cx="8023405" cy="8023405"/>
          </a:xfrm>
          <a:prstGeom prst="rect">
            <a:avLst/>
          </a:prstGeom>
        </p:spPr>
      </p:pic>
      <p:sp>
        <p:nvSpPr>
          <p:cNvPr id="25" name="Полилиния: фигура 24">
            <a:extLst>
              <a:ext uri="{FF2B5EF4-FFF2-40B4-BE49-F238E27FC236}">
                <a16:creationId xmlns:a16="http://schemas.microsoft.com/office/drawing/2014/main" id="{6D67731C-A7D4-724E-8930-A488499D240C}"/>
              </a:ext>
            </a:extLst>
          </p:cNvPr>
          <p:cNvSpPr/>
          <p:nvPr/>
        </p:nvSpPr>
        <p:spPr>
          <a:xfrm>
            <a:off x="-1412422" y="-1415845"/>
            <a:ext cx="2571750" cy="17432592"/>
          </a:xfrm>
          <a:custGeom>
            <a:avLst/>
            <a:gdLst>
              <a:gd name="connsiteX0" fmla="*/ 0 w 2571750"/>
              <a:gd name="connsiteY0" fmla="*/ 0 h 17432592"/>
              <a:gd name="connsiteX1" fmla="*/ 2571750 w 2571750"/>
              <a:gd name="connsiteY1" fmla="*/ 0 h 17432592"/>
              <a:gd name="connsiteX2" fmla="*/ 2571750 w 2571750"/>
              <a:gd name="connsiteY2" fmla="*/ 5987845 h 17432592"/>
              <a:gd name="connsiteX3" fmla="*/ 1721757 w 2571750"/>
              <a:gd name="connsiteY3" fmla="*/ 6837838 h 17432592"/>
              <a:gd name="connsiteX4" fmla="*/ 2571750 w 2571750"/>
              <a:gd name="connsiteY4" fmla="*/ 7687831 h 17432592"/>
              <a:gd name="connsiteX5" fmla="*/ 2571750 w 2571750"/>
              <a:gd name="connsiteY5" fmla="*/ 17432592 h 17432592"/>
              <a:gd name="connsiteX6" fmla="*/ 0 w 2571750"/>
              <a:gd name="connsiteY6" fmla="*/ 17432592 h 17432592"/>
              <a:gd name="connsiteX7" fmla="*/ 0 w 2571750"/>
              <a:gd name="connsiteY7" fmla="*/ 0 h 17432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71750" h="17432592">
                <a:moveTo>
                  <a:pt x="0" y="0"/>
                </a:moveTo>
                <a:lnTo>
                  <a:pt x="2571750" y="0"/>
                </a:lnTo>
                <a:lnTo>
                  <a:pt x="2571750" y="5987845"/>
                </a:lnTo>
                <a:cubicBezTo>
                  <a:pt x="2102312" y="5987845"/>
                  <a:pt x="1721757" y="6368400"/>
                  <a:pt x="1721757" y="6837838"/>
                </a:cubicBezTo>
                <a:cubicBezTo>
                  <a:pt x="1721757" y="7307276"/>
                  <a:pt x="2102312" y="7687831"/>
                  <a:pt x="2571750" y="7687831"/>
                </a:cubicBezTo>
                <a:lnTo>
                  <a:pt x="2571750" y="17432592"/>
                </a:lnTo>
                <a:lnTo>
                  <a:pt x="0" y="17432592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/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7629418F-4C31-D5C7-6551-932BCADBE3E6}"/>
              </a:ext>
            </a:extLst>
          </p:cNvPr>
          <p:cNvSpPr/>
          <p:nvPr/>
        </p:nvSpPr>
        <p:spPr>
          <a:xfrm>
            <a:off x="-3030992" y="296635"/>
            <a:ext cx="1330780" cy="13307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rgbClr val="25002D"/>
                </a:solidFill>
              </a:rPr>
              <a:t>01</a:t>
            </a:r>
            <a:endParaRPr lang="ru-RU" sz="4400" b="1" dirty="0">
              <a:solidFill>
                <a:srgbClr val="25002D"/>
              </a:solidFill>
            </a:endParaRPr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2A195D4D-AE81-E750-E987-A2370EDE981A}"/>
              </a:ext>
            </a:extLst>
          </p:cNvPr>
          <p:cNvSpPr/>
          <p:nvPr/>
        </p:nvSpPr>
        <p:spPr>
          <a:xfrm>
            <a:off x="-3030992" y="2437407"/>
            <a:ext cx="1330780" cy="13307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rgbClr val="25002D"/>
                </a:solidFill>
              </a:rPr>
              <a:t>02</a:t>
            </a:r>
            <a:endParaRPr lang="ru-RU" sz="4400" b="1" dirty="0">
              <a:solidFill>
                <a:srgbClr val="25002D"/>
              </a:solidFill>
            </a:endParaRPr>
          </a:p>
        </p:txBody>
      </p:sp>
      <p:sp>
        <p:nvSpPr>
          <p:cNvPr id="32" name="Овал 31">
            <a:extLst>
              <a:ext uri="{FF2B5EF4-FFF2-40B4-BE49-F238E27FC236}">
                <a16:creationId xmlns:a16="http://schemas.microsoft.com/office/drawing/2014/main" id="{2B0691CF-F83A-7FD2-5CCD-BFB1BC1DC189}"/>
              </a:ext>
            </a:extLst>
          </p:cNvPr>
          <p:cNvSpPr/>
          <p:nvPr/>
        </p:nvSpPr>
        <p:spPr>
          <a:xfrm>
            <a:off x="493938" y="4713219"/>
            <a:ext cx="1330780" cy="13307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rgbClr val="25002D"/>
                </a:solidFill>
              </a:rPr>
              <a:t>03</a:t>
            </a:r>
            <a:endParaRPr lang="ru-RU" sz="4400" b="1" dirty="0">
              <a:solidFill>
                <a:srgbClr val="25002D"/>
              </a:solidFill>
            </a:endParaRP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C041100-2C60-AD1D-BE55-2A052936C842}"/>
              </a:ext>
            </a:extLst>
          </p:cNvPr>
          <p:cNvSpPr/>
          <p:nvPr/>
        </p:nvSpPr>
        <p:spPr>
          <a:xfrm>
            <a:off x="7968343" y="5047048"/>
            <a:ext cx="3729719" cy="133078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Вопрос 3</a:t>
            </a:r>
          </a:p>
          <a:p>
            <a:pPr algn="ctr"/>
            <a:r>
              <a:rPr lang="ru-RU" b="1" dirty="0">
                <a:solidFill>
                  <a:schemeClr val="tx1"/>
                </a:solidFill>
              </a:rPr>
              <a:t>Что из перечисленного относится к константам фирменного стиля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5FEA75D8-9C35-FBAB-27DA-0385BBD36C5A}"/>
              </a:ext>
            </a:extLst>
          </p:cNvPr>
          <p:cNvSpPr/>
          <p:nvPr/>
        </p:nvSpPr>
        <p:spPr>
          <a:xfrm>
            <a:off x="2248090" y="691767"/>
            <a:ext cx="2571751" cy="87137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b="1" dirty="0">
                <a:solidFill>
                  <a:schemeClr val="tx1"/>
                </a:solidFill>
              </a:rPr>
              <a:t>А) Визитка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027AEC0C-B431-2FA4-6ADC-6F0C02D6736D}"/>
              </a:ext>
            </a:extLst>
          </p:cNvPr>
          <p:cNvSpPr/>
          <p:nvPr/>
        </p:nvSpPr>
        <p:spPr>
          <a:xfrm>
            <a:off x="2248089" y="2001722"/>
            <a:ext cx="2571751" cy="87137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b="1" dirty="0">
                <a:solidFill>
                  <a:schemeClr val="tx1"/>
                </a:solidFill>
              </a:rPr>
              <a:t>В) Шрифт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A6D2080F-2687-A782-AEE8-436AEE8F2E09}"/>
              </a:ext>
            </a:extLst>
          </p:cNvPr>
          <p:cNvSpPr/>
          <p:nvPr/>
        </p:nvSpPr>
        <p:spPr>
          <a:xfrm>
            <a:off x="2248089" y="3270311"/>
            <a:ext cx="2571751" cy="87137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b="1" dirty="0">
                <a:solidFill>
                  <a:schemeClr val="tx1"/>
                </a:solidFill>
              </a:rPr>
              <a:t>С) Логотип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994E02E7-A6FE-B6DE-D731-14ABE99F56A5}"/>
              </a:ext>
            </a:extLst>
          </p:cNvPr>
          <p:cNvSpPr/>
          <p:nvPr/>
        </p:nvSpPr>
        <p:spPr>
          <a:xfrm>
            <a:off x="2248089" y="4538900"/>
            <a:ext cx="2571751" cy="87137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D</a:t>
            </a:r>
            <a:r>
              <a:rPr lang="ru-RU" b="1" dirty="0">
                <a:solidFill>
                  <a:schemeClr val="tx1"/>
                </a:solidFill>
              </a:rPr>
              <a:t>) Размер Листа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73382C0F-86F2-872D-65A6-A91BE91F93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4049" y="-72454"/>
            <a:ext cx="5019722" cy="5019722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AF543BD8-9E83-7525-1139-2613F52AA5E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21" b="32872"/>
          <a:stretch/>
        </p:blipFill>
        <p:spPr>
          <a:xfrm>
            <a:off x="1256713" y="7181955"/>
            <a:ext cx="6479401" cy="4603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118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олилиния: фигура 24">
            <a:extLst>
              <a:ext uri="{FF2B5EF4-FFF2-40B4-BE49-F238E27FC236}">
                <a16:creationId xmlns:a16="http://schemas.microsoft.com/office/drawing/2014/main" id="{6D67731C-A7D4-724E-8930-A488499D240C}"/>
              </a:ext>
            </a:extLst>
          </p:cNvPr>
          <p:cNvSpPr/>
          <p:nvPr/>
        </p:nvSpPr>
        <p:spPr>
          <a:xfrm>
            <a:off x="-1412422" y="-1415845"/>
            <a:ext cx="2571750" cy="17432592"/>
          </a:xfrm>
          <a:custGeom>
            <a:avLst/>
            <a:gdLst>
              <a:gd name="connsiteX0" fmla="*/ 0 w 2571750"/>
              <a:gd name="connsiteY0" fmla="*/ 0 h 17432592"/>
              <a:gd name="connsiteX1" fmla="*/ 2571750 w 2571750"/>
              <a:gd name="connsiteY1" fmla="*/ 0 h 17432592"/>
              <a:gd name="connsiteX2" fmla="*/ 2571750 w 2571750"/>
              <a:gd name="connsiteY2" fmla="*/ 5987845 h 17432592"/>
              <a:gd name="connsiteX3" fmla="*/ 1721757 w 2571750"/>
              <a:gd name="connsiteY3" fmla="*/ 6837838 h 17432592"/>
              <a:gd name="connsiteX4" fmla="*/ 2571750 w 2571750"/>
              <a:gd name="connsiteY4" fmla="*/ 7687831 h 17432592"/>
              <a:gd name="connsiteX5" fmla="*/ 2571750 w 2571750"/>
              <a:gd name="connsiteY5" fmla="*/ 17432592 h 17432592"/>
              <a:gd name="connsiteX6" fmla="*/ 0 w 2571750"/>
              <a:gd name="connsiteY6" fmla="*/ 17432592 h 17432592"/>
              <a:gd name="connsiteX7" fmla="*/ 0 w 2571750"/>
              <a:gd name="connsiteY7" fmla="*/ 0 h 17432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71750" h="17432592">
                <a:moveTo>
                  <a:pt x="0" y="0"/>
                </a:moveTo>
                <a:lnTo>
                  <a:pt x="2571750" y="0"/>
                </a:lnTo>
                <a:lnTo>
                  <a:pt x="2571750" y="5987845"/>
                </a:lnTo>
                <a:cubicBezTo>
                  <a:pt x="2102312" y="5987845"/>
                  <a:pt x="1721757" y="6368400"/>
                  <a:pt x="1721757" y="6837838"/>
                </a:cubicBezTo>
                <a:cubicBezTo>
                  <a:pt x="1721757" y="7307276"/>
                  <a:pt x="2102312" y="7687831"/>
                  <a:pt x="2571750" y="7687831"/>
                </a:cubicBezTo>
                <a:lnTo>
                  <a:pt x="2571750" y="17432592"/>
                </a:lnTo>
                <a:lnTo>
                  <a:pt x="0" y="17432592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/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7629418F-4C31-D5C7-6551-932BCADBE3E6}"/>
              </a:ext>
            </a:extLst>
          </p:cNvPr>
          <p:cNvSpPr/>
          <p:nvPr/>
        </p:nvSpPr>
        <p:spPr>
          <a:xfrm>
            <a:off x="-3030992" y="296635"/>
            <a:ext cx="1330780" cy="13307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rgbClr val="25002D"/>
                </a:solidFill>
              </a:rPr>
              <a:t>01</a:t>
            </a:r>
            <a:endParaRPr lang="ru-RU" sz="4400" b="1" dirty="0">
              <a:solidFill>
                <a:srgbClr val="25002D"/>
              </a:solidFill>
            </a:endParaRPr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2A195D4D-AE81-E750-E987-A2370EDE981A}"/>
              </a:ext>
            </a:extLst>
          </p:cNvPr>
          <p:cNvSpPr/>
          <p:nvPr/>
        </p:nvSpPr>
        <p:spPr>
          <a:xfrm>
            <a:off x="-3030992" y="2437407"/>
            <a:ext cx="1330780" cy="13307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rgbClr val="25002D"/>
                </a:solidFill>
              </a:rPr>
              <a:t>02</a:t>
            </a:r>
            <a:endParaRPr lang="ru-RU" sz="4400" b="1" dirty="0">
              <a:solidFill>
                <a:srgbClr val="25002D"/>
              </a:solidFill>
            </a:endParaRPr>
          </a:p>
        </p:txBody>
      </p:sp>
      <p:sp>
        <p:nvSpPr>
          <p:cNvPr id="32" name="Овал 31">
            <a:extLst>
              <a:ext uri="{FF2B5EF4-FFF2-40B4-BE49-F238E27FC236}">
                <a16:creationId xmlns:a16="http://schemas.microsoft.com/office/drawing/2014/main" id="{2B0691CF-F83A-7FD2-5CCD-BFB1BC1DC189}"/>
              </a:ext>
            </a:extLst>
          </p:cNvPr>
          <p:cNvSpPr/>
          <p:nvPr/>
        </p:nvSpPr>
        <p:spPr>
          <a:xfrm>
            <a:off x="493938" y="4713219"/>
            <a:ext cx="1330780" cy="13307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rgbClr val="25002D"/>
                </a:solidFill>
              </a:rPr>
              <a:t>03</a:t>
            </a:r>
            <a:endParaRPr lang="ru-RU" sz="4400" b="1" dirty="0">
              <a:solidFill>
                <a:srgbClr val="25002D"/>
              </a:solidFill>
            </a:endParaRPr>
          </a:p>
        </p:txBody>
      </p:sp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36382834-077A-767C-BE73-904A1CE1D924}"/>
              </a:ext>
            </a:extLst>
          </p:cNvPr>
          <p:cNvSpPr/>
          <p:nvPr/>
        </p:nvSpPr>
        <p:spPr>
          <a:xfrm>
            <a:off x="1734908" y="-3659162"/>
            <a:ext cx="3729719" cy="133078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Вопрос </a:t>
            </a:r>
            <a:r>
              <a:rPr lang="en-US" b="1" dirty="0">
                <a:solidFill>
                  <a:schemeClr val="tx1"/>
                </a:solidFill>
              </a:rPr>
              <a:t>2</a:t>
            </a:r>
            <a:endParaRPr lang="ru-RU" b="1" dirty="0">
              <a:solidFill>
                <a:schemeClr val="tx1"/>
              </a:solidFill>
            </a:endParaRPr>
          </a:p>
          <a:p>
            <a:pPr algn="ctr"/>
            <a:r>
              <a:rPr lang="ru-RU" b="1" dirty="0">
                <a:solidFill>
                  <a:schemeClr val="tx1"/>
                </a:solidFill>
              </a:rPr>
              <a:t>Что такое ритм с точки зрения композиции: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521AFB64-5BBE-5EF7-3736-5F00615CA192}"/>
              </a:ext>
            </a:extLst>
          </p:cNvPr>
          <p:cNvSpPr/>
          <p:nvPr/>
        </p:nvSpPr>
        <p:spPr>
          <a:xfrm>
            <a:off x="-6798922" y="3298954"/>
            <a:ext cx="3480140" cy="886215"/>
          </a:xfrm>
          <a:prstGeom prst="roundRect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B</a:t>
            </a:r>
            <a:r>
              <a:rPr lang="ru-RU" b="1" dirty="0">
                <a:solidFill>
                  <a:schemeClr val="tx1"/>
                </a:solidFill>
              </a:rPr>
              <a:t>) Характер чередования элементов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C041100-2C60-AD1D-BE55-2A052936C842}"/>
              </a:ext>
            </a:extLst>
          </p:cNvPr>
          <p:cNvSpPr/>
          <p:nvPr/>
        </p:nvSpPr>
        <p:spPr>
          <a:xfrm>
            <a:off x="8298504" y="211492"/>
            <a:ext cx="3729719" cy="133078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Вопрос 3</a:t>
            </a:r>
          </a:p>
          <a:p>
            <a:pPr algn="ctr"/>
            <a:r>
              <a:rPr lang="ru-RU" b="1" dirty="0">
                <a:solidFill>
                  <a:schemeClr val="tx1"/>
                </a:solidFill>
              </a:rPr>
              <a:t>Что из перечисленного относится к константам фирменного стиля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5FEA75D8-9C35-FBAB-27DA-0385BBD36C5A}"/>
              </a:ext>
            </a:extLst>
          </p:cNvPr>
          <p:cNvSpPr/>
          <p:nvPr/>
        </p:nvSpPr>
        <p:spPr>
          <a:xfrm>
            <a:off x="-5097235" y="691767"/>
            <a:ext cx="2571751" cy="87137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b="1" dirty="0">
                <a:solidFill>
                  <a:schemeClr val="tx1"/>
                </a:solidFill>
              </a:rPr>
              <a:t>А) Визитка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027AEC0C-B431-2FA4-6ADC-6F0C02D6736D}"/>
              </a:ext>
            </a:extLst>
          </p:cNvPr>
          <p:cNvSpPr/>
          <p:nvPr/>
        </p:nvSpPr>
        <p:spPr>
          <a:xfrm>
            <a:off x="8877489" y="2231427"/>
            <a:ext cx="2571751" cy="871370"/>
          </a:xfrm>
          <a:prstGeom prst="roundRect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b="1" dirty="0">
                <a:solidFill>
                  <a:schemeClr val="tx1"/>
                </a:solidFill>
              </a:rPr>
              <a:t>В) Шрифт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A6D2080F-2687-A782-AEE8-436AEE8F2E09}"/>
              </a:ext>
            </a:extLst>
          </p:cNvPr>
          <p:cNvSpPr/>
          <p:nvPr/>
        </p:nvSpPr>
        <p:spPr>
          <a:xfrm>
            <a:off x="8877489" y="4075898"/>
            <a:ext cx="2571751" cy="871370"/>
          </a:xfrm>
          <a:prstGeom prst="roundRect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b="1" dirty="0">
                <a:solidFill>
                  <a:schemeClr val="tx1"/>
                </a:solidFill>
              </a:rPr>
              <a:t>С) Логотип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994E02E7-A6FE-B6DE-D731-14ABE99F56A5}"/>
              </a:ext>
            </a:extLst>
          </p:cNvPr>
          <p:cNvSpPr/>
          <p:nvPr/>
        </p:nvSpPr>
        <p:spPr>
          <a:xfrm>
            <a:off x="-5719669" y="4538900"/>
            <a:ext cx="2571751" cy="87137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D</a:t>
            </a:r>
            <a:r>
              <a:rPr lang="ru-RU" b="1" dirty="0">
                <a:solidFill>
                  <a:schemeClr val="tx1"/>
                </a:solidFill>
              </a:rPr>
              <a:t>) Размер Листа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73382C0F-86F2-872D-65A6-A91BE91F93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2800" y="-72454"/>
            <a:ext cx="5019722" cy="501972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1D78CB7-4048-3568-854A-9335F99B6250}"/>
              </a:ext>
            </a:extLst>
          </p:cNvPr>
          <p:cNvSpPr txBox="1"/>
          <p:nvPr/>
        </p:nvSpPr>
        <p:spPr>
          <a:xfrm>
            <a:off x="1159328" y="544581"/>
            <a:ext cx="7585075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  </a:t>
            </a:r>
            <a:r>
              <a:rPr lang="ru-RU" sz="2400" b="0" i="0" dirty="0">
                <a:solidFill>
                  <a:srgbClr val="25002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В составе базовых элементов</a:t>
            </a:r>
            <a:endParaRPr lang="en-US" sz="2400" b="0" i="0" dirty="0">
              <a:solidFill>
                <a:srgbClr val="25002D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l"/>
            <a:r>
              <a:rPr lang="ru-RU" sz="2400" b="0" i="0" dirty="0">
                <a:solidFill>
                  <a:srgbClr val="25002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фирменного стиля (констант) выделяют:</a:t>
            </a:r>
            <a:endParaRPr lang="en-US" sz="2400" b="0" i="0" dirty="0">
              <a:solidFill>
                <a:srgbClr val="25002D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l"/>
            <a:endParaRPr lang="ru-RU" sz="2400" b="0" i="0" dirty="0">
              <a:solidFill>
                <a:srgbClr val="25002D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400" b="0" i="0" dirty="0">
                <a:solidFill>
                  <a:srgbClr val="25002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коммерческое (фирменное) наименование;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400" b="0" i="0" dirty="0">
                <a:solidFill>
                  <a:srgbClr val="25002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торговая марка (товарный знак)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400" b="0" i="0" dirty="0">
                <a:solidFill>
                  <a:srgbClr val="25002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графический символ (</a:t>
            </a:r>
            <a:r>
              <a:rPr lang="ru-RU" sz="2400" b="1" i="0" u="sng" dirty="0">
                <a:solidFill>
                  <a:srgbClr val="25002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логотип</a:t>
            </a:r>
            <a:r>
              <a:rPr lang="ru-RU" sz="2400" b="0" i="0" dirty="0">
                <a:solidFill>
                  <a:srgbClr val="25002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400" b="0" i="0" dirty="0">
                <a:solidFill>
                  <a:srgbClr val="25002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фирменные цвета;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400" b="0" i="0" dirty="0">
                <a:solidFill>
                  <a:srgbClr val="25002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фирменные </a:t>
            </a:r>
            <a:r>
              <a:rPr lang="ru-RU" sz="2400" b="1" i="0" u="sng" dirty="0">
                <a:solidFill>
                  <a:srgbClr val="25002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шрифты</a:t>
            </a:r>
            <a:r>
              <a:rPr lang="ru-RU" sz="2400" b="0" i="0" dirty="0">
                <a:solidFill>
                  <a:srgbClr val="25002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400" b="0" i="0" dirty="0">
                <a:solidFill>
                  <a:srgbClr val="25002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слоган компании или набор слоганов;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400" b="0" i="0" dirty="0">
                <a:solidFill>
                  <a:srgbClr val="25002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постоянный коммуникант (лицо компании).</a:t>
            </a: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E82B1AF7-4A71-ACAA-1E05-9CDBE8AD55D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21" b="32872"/>
          <a:stretch/>
        </p:blipFill>
        <p:spPr>
          <a:xfrm>
            <a:off x="1256713" y="4075898"/>
            <a:ext cx="6479401" cy="4603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4881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4" dur="5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8" dur="500" fill="hold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2" dur="500" fill="hold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6" dur="500" fill="hold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0" dur="500" fill="hold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4" dur="500" fill="hold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8" dur="500" fill="hold"/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олилиния: фигура 24">
            <a:extLst>
              <a:ext uri="{FF2B5EF4-FFF2-40B4-BE49-F238E27FC236}">
                <a16:creationId xmlns:a16="http://schemas.microsoft.com/office/drawing/2014/main" id="{6D67731C-A7D4-724E-8930-A488499D240C}"/>
              </a:ext>
            </a:extLst>
          </p:cNvPr>
          <p:cNvSpPr/>
          <p:nvPr/>
        </p:nvSpPr>
        <p:spPr>
          <a:xfrm rot="16200000">
            <a:off x="2189829" y="-1727265"/>
            <a:ext cx="2571750" cy="17432592"/>
          </a:xfrm>
          <a:custGeom>
            <a:avLst/>
            <a:gdLst>
              <a:gd name="connsiteX0" fmla="*/ 0 w 2571750"/>
              <a:gd name="connsiteY0" fmla="*/ 0 h 17432592"/>
              <a:gd name="connsiteX1" fmla="*/ 2571750 w 2571750"/>
              <a:gd name="connsiteY1" fmla="*/ 0 h 17432592"/>
              <a:gd name="connsiteX2" fmla="*/ 2571750 w 2571750"/>
              <a:gd name="connsiteY2" fmla="*/ 5987845 h 17432592"/>
              <a:gd name="connsiteX3" fmla="*/ 1721757 w 2571750"/>
              <a:gd name="connsiteY3" fmla="*/ 6837838 h 17432592"/>
              <a:gd name="connsiteX4" fmla="*/ 2571750 w 2571750"/>
              <a:gd name="connsiteY4" fmla="*/ 7687831 h 17432592"/>
              <a:gd name="connsiteX5" fmla="*/ 2571750 w 2571750"/>
              <a:gd name="connsiteY5" fmla="*/ 17432592 h 17432592"/>
              <a:gd name="connsiteX6" fmla="*/ 0 w 2571750"/>
              <a:gd name="connsiteY6" fmla="*/ 17432592 h 17432592"/>
              <a:gd name="connsiteX7" fmla="*/ 0 w 2571750"/>
              <a:gd name="connsiteY7" fmla="*/ 0 h 17432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71750" h="17432592">
                <a:moveTo>
                  <a:pt x="0" y="0"/>
                </a:moveTo>
                <a:lnTo>
                  <a:pt x="2571750" y="0"/>
                </a:lnTo>
                <a:lnTo>
                  <a:pt x="2571750" y="5987845"/>
                </a:lnTo>
                <a:cubicBezTo>
                  <a:pt x="2102312" y="5987845"/>
                  <a:pt x="1721757" y="6368400"/>
                  <a:pt x="1721757" y="6837838"/>
                </a:cubicBezTo>
                <a:cubicBezTo>
                  <a:pt x="1721757" y="7307276"/>
                  <a:pt x="2102312" y="7687831"/>
                  <a:pt x="2571750" y="7687831"/>
                </a:cubicBezTo>
                <a:lnTo>
                  <a:pt x="2571750" y="17432592"/>
                </a:lnTo>
                <a:lnTo>
                  <a:pt x="0" y="17432592"/>
                </a:lnTo>
                <a:lnTo>
                  <a:pt x="0" y="0"/>
                </a:lnTo>
                <a:close/>
              </a:path>
            </a:pathLst>
          </a:custGeom>
          <a:solidFill>
            <a:srgbClr val="FF99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/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2A195D4D-AE81-E750-E987-A2370EDE981A}"/>
              </a:ext>
            </a:extLst>
          </p:cNvPr>
          <p:cNvSpPr/>
          <p:nvPr/>
        </p:nvSpPr>
        <p:spPr>
          <a:xfrm>
            <a:off x="932175" y="7237012"/>
            <a:ext cx="1330780" cy="13307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>
                <a:solidFill>
                  <a:srgbClr val="25002D"/>
                </a:solidFill>
              </a:rPr>
              <a:t>4</a:t>
            </a: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754E3D2F-C9D3-48F0-E18A-ABC46C564DBC}"/>
              </a:ext>
            </a:extLst>
          </p:cNvPr>
          <p:cNvSpPr/>
          <p:nvPr/>
        </p:nvSpPr>
        <p:spPr>
          <a:xfrm>
            <a:off x="5430610" y="7237012"/>
            <a:ext cx="1330780" cy="13307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>
                <a:solidFill>
                  <a:srgbClr val="25002D"/>
                </a:solidFill>
              </a:rPr>
              <a:t>5</a:t>
            </a: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54132427-DCBD-E5CC-B99E-D27FD07B6EFB}"/>
              </a:ext>
            </a:extLst>
          </p:cNvPr>
          <p:cNvSpPr/>
          <p:nvPr/>
        </p:nvSpPr>
        <p:spPr>
          <a:xfrm>
            <a:off x="10078810" y="7237012"/>
            <a:ext cx="1330780" cy="13307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>
                <a:solidFill>
                  <a:srgbClr val="25002D"/>
                </a:solidFill>
              </a:rPr>
              <a:t>6</a:t>
            </a:r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0308FC17-11D7-4742-A86A-2304CE65D8DC}"/>
              </a:ext>
            </a:extLst>
          </p:cNvPr>
          <p:cNvSpPr/>
          <p:nvPr/>
        </p:nvSpPr>
        <p:spPr>
          <a:xfrm>
            <a:off x="0" y="-1656315"/>
            <a:ext cx="3729719" cy="133078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Вопрос 4</a:t>
            </a:r>
          </a:p>
          <a:p>
            <a:pPr algn="ctr"/>
            <a:r>
              <a:rPr lang="ru-RU" b="1" dirty="0">
                <a:solidFill>
                  <a:schemeClr val="tx1"/>
                </a:solidFill>
              </a:rPr>
              <a:t>Какой из стилей дизайна является наиболее новым?</a:t>
            </a:r>
          </a:p>
        </p:txBody>
      </p:sp>
    </p:spTree>
    <p:extLst>
      <p:ext uri="{BB962C8B-B14F-4D97-AF65-F5344CB8AC3E}">
        <p14:creationId xmlns:p14="http://schemas.microsoft.com/office/powerpoint/2010/main" val="37040106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олилиния: фигура 24">
            <a:extLst>
              <a:ext uri="{FF2B5EF4-FFF2-40B4-BE49-F238E27FC236}">
                <a16:creationId xmlns:a16="http://schemas.microsoft.com/office/drawing/2014/main" id="{6D67731C-A7D4-724E-8930-A488499D240C}"/>
              </a:ext>
            </a:extLst>
          </p:cNvPr>
          <p:cNvSpPr/>
          <p:nvPr/>
        </p:nvSpPr>
        <p:spPr>
          <a:xfrm rot="16200000">
            <a:off x="2189829" y="-1727265"/>
            <a:ext cx="2571750" cy="17432592"/>
          </a:xfrm>
          <a:custGeom>
            <a:avLst/>
            <a:gdLst>
              <a:gd name="connsiteX0" fmla="*/ 0 w 2571750"/>
              <a:gd name="connsiteY0" fmla="*/ 0 h 17432592"/>
              <a:gd name="connsiteX1" fmla="*/ 2571750 w 2571750"/>
              <a:gd name="connsiteY1" fmla="*/ 0 h 17432592"/>
              <a:gd name="connsiteX2" fmla="*/ 2571750 w 2571750"/>
              <a:gd name="connsiteY2" fmla="*/ 5987845 h 17432592"/>
              <a:gd name="connsiteX3" fmla="*/ 1721757 w 2571750"/>
              <a:gd name="connsiteY3" fmla="*/ 6837838 h 17432592"/>
              <a:gd name="connsiteX4" fmla="*/ 2571750 w 2571750"/>
              <a:gd name="connsiteY4" fmla="*/ 7687831 h 17432592"/>
              <a:gd name="connsiteX5" fmla="*/ 2571750 w 2571750"/>
              <a:gd name="connsiteY5" fmla="*/ 17432592 h 17432592"/>
              <a:gd name="connsiteX6" fmla="*/ 0 w 2571750"/>
              <a:gd name="connsiteY6" fmla="*/ 17432592 h 17432592"/>
              <a:gd name="connsiteX7" fmla="*/ 0 w 2571750"/>
              <a:gd name="connsiteY7" fmla="*/ 0 h 17432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71750" h="17432592">
                <a:moveTo>
                  <a:pt x="0" y="0"/>
                </a:moveTo>
                <a:lnTo>
                  <a:pt x="2571750" y="0"/>
                </a:lnTo>
                <a:lnTo>
                  <a:pt x="2571750" y="5987845"/>
                </a:lnTo>
                <a:cubicBezTo>
                  <a:pt x="2102312" y="5987845"/>
                  <a:pt x="1721757" y="6368400"/>
                  <a:pt x="1721757" y="6837838"/>
                </a:cubicBezTo>
                <a:cubicBezTo>
                  <a:pt x="1721757" y="7307276"/>
                  <a:pt x="2102312" y="7687831"/>
                  <a:pt x="2571750" y="7687831"/>
                </a:cubicBezTo>
                <a:lnTo>
                  <a:pt x="2571750" y="17432592"/>
                </a:lnTo>
                <a:lnTo>
                  <a:pt x="0" y="17432592"/>
                </a:lnTo>
                <a:lnTo>
                  <a:pt x="0" y="0"/>
                </a:lnTo>
                <a:close/>
              </a:path>
            </a:pathLst>
          </a:custGeom>
          <a:solidFill>
            <a:srgbClr val="FF99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/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2A195D4D-AE81-E750-E987-A2370EDE981A}"/>
              </a:ext>
            </a:extLst>
          </p:cNvPr>
          <p:cNvSpPr/>
          <p:nvPr/>
        </p:nvSpPr>
        <p:spPr>
          <a:xfrm>
            <a:off x="932175" y="5037765"/>
            <a:ext cx="1330780" cy="13307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>
                <a:solidFill>
                  <a:srgbClr val="25002D"/>
                </a:solidFill>
              </a:rPr>
              <a:t>4</a:t>
            </a: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754E3D2F-C9D3-48F0-E18A-ABC46C564DBC}"/>
              </a:ext>
            </a:extLst>
          </p:cNvPr>
          <p:cNvSpPr/>
          <p:nvPr/>
        </p:nvSpPr>
        <p:spPr>
          <a:xfrm>
            <a:off x="5430610" y="7237012"/>
            <a:ext cx="1330780" cy="13307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>
                <a:solidFill>
                  <a:srgbClr val="25002D"/>
                </a:solidFill>
              </a:rPr>
              <a:t>5</a:t>
            </a: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54132427-DCBD-E5CC-B99E-D27FD07B6EFB}"/>
              </a:ext>
            </a:extLst>
          </p:cNvPr>
          <p:cNvSpPr/>
          <p:nvPr/>
        </p:nvSpPr>
        <p:spPr>
          <a:xfrm>
            <a:off x="10078810" y="7237012"/>
            <a:ext cx="1330780" cy="13307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>
                <a:solidFill>
                  <a:srgbClr val="25002D"/>
                </a:solidFill>
              </a:rPr>
              <a:t>6</a:t>
            </a:r>
          </a:p>
        </p:txBody>
      </p:sp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2DB00D30-C5F4-5FDA-7FB5-D3DFD65DC339}"/>
              </a:ext>
            </a:extLst>
          </p:cNvPr>
          <p:cNvSpPr/>
          <p:nvPr/>
        </p:nvSpPr>
        <p:spPr>
          <a:xfrm>
            <a:off x="257590" y="153435"/>
            <a:ext cx="3729719" cy="133078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Вопрос 4</a:t>
            </a:r>
          </a:p>
          <a:p>
            <a:pPr algn="ctr"/>
            <a:r>
              <a:rPr lang="ru-RU" b="1" dirty="0">
                <a:solidFill>
                  <a:schemeClr val="tx1"/>
                </a:solidFill>
              </a:rPr>
              <a:t>Какой из стилей дизайна является наиболее новым?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144E2810-2F95-27F3-238D-6974D375F6B6}"/>
              </a:ext>
            </a:extLst>
          </p:cNvPr>
          <p:cNvSpPr/>
          <p:nvPr/>
        </p:nvSpPr>
        <p:spPr>
          <a:xfrm>
            <a:off x="4320003" y="383140"/>
            <a:ext cx="2571751" cy="871370"/>
          </a:xfrm>
          <a:prstGeom prst="roundRect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b="1" dirty="0">
                <a:solidFill>
                  <a:schemeClr val="tx1"/>
                </a:solidFill>
              </a:rPr>
              <a:t>А) Конструктивизм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4E65AC43-9D5F-DB5A-8F57-C89EC435D36A}"/>
              </a:ext>
            </a:extLst>
          </p:cNvPr>
          <p:cNvSpPr/>
          <p:nvPr/>
        </p:nvSpPr>
        <p:spPr>
          <a:xfrm>
            <a:off x="9333630" y="383140"/>
            <a:ext cx="2571751" cy="871370"/>
          </a:xfrm>
          <a:prstGeom prst="roundRect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b="1" dirty="0">
                <a:solidFill>
                  <a:schemeClr val="tx1"/>
                </a:solidFill>
              </a:rPr>
              <a:t>В) Сецессион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21D7FBB8-B878-3CEB-83AA-E1F66E0A3BA8}"/>
              </a:ext>
            </a:extLst>
          </p:cNvPr>
          <p:cNvSpPr/>
          <p:nvPr/>
        </p:nvSpPr>
        <p:spPr>
          <a:xfrm>
            <a:off x="6891753" y="1484215"/>
            <a:ext cx="2441877" cy="871370"/>
          </a:xfrm>
          <a:prstGeom prst="roundRect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b="1" dirty="0">
                <a:solidFill>
                  <a:schemeClr val="tx1"/>
                </a:solidFill>
              </a:rPr>
              <a:t>С) Стимпанк</a:t>
            </a:r>
          </a:p>
        </p:txBody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52A9D927-FEC2-6D8C-A27C-4967CF7840A0}"/>
              </a:ext>
            </a:extLst>
          </p:cNvPr>
          <p:cNvGrpSpPr/>
          <p:nvPr/>
        </p:nvGrpSpPr>
        <p:grpSpPr>
          <a:xfrm>
            <a:off x="4760229" y="2161966"/>
            <a:ext cx="6024960" cy="2234160"/>
            <a:chOff x="4760229" y="2161966"/>
            <a:chExt cx="6024960" cy="2234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9" name="Рукописный ввод 8">
                  <a:extLst>
                    <a:ext uri="{FF2B5EF4-FFF2-40B4-BE49-F238E27FC236}">
                      <a16:creationId xmlns:a16="http://schemas.microsoft.com/office/drawing/2014/main" id="{D27B52D3-C79F-E789-C258-56B12BEA5097}"/>
                    </a:ext>
                  </a:extLst>
                </p14:cNvPr>
                <p14:cNvContentPartPr/>
                <p14:nvPr/>
              </p14:nvContentPartPr>
              <p14:xfrm>
                <a:off x="4760229" y="2161966"/>
                <a:ext cx="6024960" cy="1528920"/>
              </p14:xfrm>
            </p:contentPart>
          </mc:Choice>
          <mc:Fallback xmlns="">
            <p:pic>
              <p:nvPicPr>
                <p:cNvPr id="9" name="Рукописный ввод 8">
                  <a:extLst>
                    <a:ext uri="{FF2B5EF4-FFF2-40B4-BE49-F238E27FC236}">
                      <a16:creationId xmlns:a16="http://schemas.microsoft.com/office/drawing/2014/main" id="{D27B52D3-C79F-E789-C258-56B12BEA509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751229" y="2152966"/>
                  <a:ext cx="6042600" cy="154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6" name="Рукописный ввод 25">
                  <a:extLst>
                    <a:ext uri="{FF2B5EF4-FFF2-40B4-BE49-F238E27FC236}">
                      <a16:creationId xmlns:a16="http://schemas.microsoft.com/office/drawing/2014/main" id="{97B8145C-5318-6AFD-00EB-B4D80B114911}"/>
                    </a:ext>
                  </a:extLst>
                </p14:cNvPr>
                <p14:cNvContentPartPr/>
                <p14:nvPr/>
              </p14:nvContentPartPr>
              <p14:xfrm>
                <a:off x="8805549" y="3339166"/>
                <a:ext cx="1746720" cy="1056960"/>
              </p14:xfrm>
            </p:contentPart>
          </mc:Choice>
          <mc:Fallback xmlns="">
            <p:pic>
              <p:nvPicPr>
                <p:cNvPr id="26" name="Рукописный ввод 25">
                  <a:extLst>
                    <a:ext uri="{FF2B5EF4-FFF2-40B4-BE49-F238E27FC236}">
                      <a16:creationId xmlns:a16="http://schemas.microsoft.com/office/drawing/2014/main" id="{97B8145C-5318-6AFD-00EB-B4D80B11491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796549" y="3330166"/>
                  <a:ext cx="1764360" cy="10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7" name="Рукописный ввод 16">
                  <a:extLst>
                    <a:ext uri="{FF2B5EF4-FFF2-40B4-BE49-F238E27FC236}">
                      <a16:creationId xmlns:a16="http://schemas.microsoft.com/office/drawing/2014/main" id="{C4DCF402-D605-C854-62D1-8B4DA7568FBA}"/>
                    </a:ext>
                  </a:extLst>
                </p14:cNvPr>
                <p14:cNvContentPartPr/>
                <p14:nvPr/>
              </p14:nvContentPartPr>
              <p14:xfrm>
                <a:off x="9579189" y="3584686"/>
                <a:ext cx="925560" cy="548280"/>
              </p14:xfrm>
            </p:contentPart>
          </mc:Choice>
          <mc:Fallback xmlns="">
            <p:pic>
              <p:nvPicPr>
                <p:cNvPr id="17" name="Рукописный ввод 16">
                  <a:extLst>
                    <a:ext uri="{FF2B5EF4-FFF2-40B4-BE49-F238E27FC236}">
                      <a16:creationId xmlns:a16="http://schemas.microsoft.com/office/drawing/2014/main" id="{C4DCF402-D605-C854-62D1-8B4DA7568FB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570189" y="3575686"/>
                  <a:ext cx="943200" cy="565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008884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олилиния: фигура 24">
            <a:extLst>
              <a:ext uri="{FF2B5EF4-FFF2-40B4-BE49-F238E27FC236}">
                <a16:creationId xmlns:a16="http://schemas.microsoft.com/office/drawing/2014/main" id="{6D67731C-A7D4-724E-8930-A488499D240C}"/>
              </a:ext>
            </a:extLst>
          </p:cNvPr>
          <p:cNvSpPr/>
          <p:nvPr/>
        </p:nvSpPr>
        <p:spPr>
          <a:xfrm rot="16200000">
            <a:off x="2189829" y="-1727265"/>
            <a:ext cx="2571750" cy="17432592"/>
          </a:xfrm>
          <a:custGeom>
            <a:avLst/>
            <a:gdLst>
              <a:gd name="connsiteX0" fmla="*/ 0 w 2571750"/>
              <a:gd name="connsiteY0" fmla="*/ 0 h 17432592"/>
              <a:gd name="connsiteX1" fmla="*/ 2571750 w 2571750"/>
              <a:gd name="connsiteY1" fmla="*/ 0 h 17432592"/>
              <a:gd name="connsiteX2" fmla="*/ 2571750 w 2571750"/>
              <a:gd name="connsiteY2" fmla="*/ 5987845 h 17432592"/>
              <a:gd name="connsiteX3" fmla="*/ 1721757 w 2571750"/>
              <a:gd name="connsiteY3" fmla="*/ 6837838 h 17432592"/>
              <a:gd name="connsiteX4" fmla="*/ 2571750 w 2571750"/>
              <a:gd name="connsiteY4" fmla="*/ 7687831 h 17432592"/>
              <a:gd name="connsiteX5" fmla="*/ 2571750 w 2571750"/>
              <a:gd name="connsiteY5" fmla="*/ 17432592 h 17432592"/>
              <a:gd name="connsiteX6" fmla="*/ 0 w 2571750"/>
              <a:gd name="connsiteY6" fmla="*/ 17432592 h 17432592"/>
              <a:gd name="connsiteX7" fmla="*/ 0 w 2571750"/>
              <a:gd name="connsiteY7" fmla="*/ 0 h 17432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71750" h="17432592">
                <a:moveTo>
                  <a:pt x="0" y="0"/>
                </a:moveTo>
                <a:lnTo>
                  <a:pt x="2571750" y="0"/>
                </a:lnTo>
                <a:lnTo>
                  <a:pt x="2571750" y="5987845"/>
                </a:lnTo>
                <a:cubicBezTo>
                  <a:pt x="2102312" y="5987845"/>
                  <a:pt x="1721757" y="6368400"/>
                  <a:pt x="1721757" y="6837838"/>
                </a:cubicBezTo>
                <a:cubicBezTo>
                  <a:pt x="1721757" y="7307276"/>
                  <a:pt x="2102312" y="7687831"/>
                  <a:pt x="2571750" y="7687831"/>
                </a:cubicBezTo>
                <a:lnTo>
                  <a:pt x="2571750" y="17432592"/>
                </a:lnTo>
                <a:lnTo>
                  <a:pt x="0" y="17432592"/>
                </a:lnTo>
                <a:lnTo>
                  <a:pt x="0" y="0"/>
                </a:lnTo>
                <a:close/>
              </a:path>
            </a:pathLst>
          </a:custGeom>
          <a:solidFill>
            <a:srgbClr val="FF99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/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2A195D4D-AE81-E750-E987-A2370EDE981A}"/>
              </a:ext>
            </a:extLst>
          </p:cNvPr>
          <p:cNvSpPr/>
          <p:nvPr/>
        </p:nvSpPr>
        <p:spPr>
          <a:xfrm>
            <a:off x="932175" y="5037765"/>
            <a:ext cx="1330780" cy="13307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>
                <a:solidFill>
                  <a:srgbClr val="25002D"/>
                </a:solidFill>
              </a:rPr>
              <a:t>4</a:t>
            </a: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754E3D2F-C9D3-48F0-E18A-ABC46C564DBC}"/>
              </a:ext>
            </a:extLst>
          </p:cNvPr>
          <p:cNvSpPr/>
          <p:nvPr/>
        </p:nvSpPr>
        <p:spPr>
          <a:xfrm>
            <a:off x="5430610" y="7237012"/>
            <a:ext cx="1330780" cy="13307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>
                <a:solidFill>
                  <a:srgbClr val="25002D"/>
                </a:solidFill>
              </a:rPr>
              <a:t>5</a:t>
            </a: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54132427-DCBD-E5CC-B99E-D27FD07B6EFB}"/>
              </a:ext>
            </a:extLst>
          </p:cNvPr>
          <p:cNvSpPr/>
          <p:nvPr/>
        </p:nvSpPr>
        <p:spPr>
          <a:xfrm>
            <a:off x="10078810" y="7237012"/>
            <a:ext cx="1330780" cy="13307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>
                <a:solidFill>
                  <a:srgbClr val="25002D"/>
                </a:solidFill>
              </a:rPr>
              <a:t>6</a:t>
            </a:r>
          </a:p>
        </p:txBody>
      </p:sp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2DB00D30-C5F4-5FDA-7FB5-D3DFD65DC339}"/>
              </a:ext>
            </a:extLst>
          </p:cNvPr>
          <p:cNvSpPr/>
          <p:nvPr/>
        </p:nvSpPr>
        <p:spPr>
          <a:xfrm>
            <a:off x="8213950" y="153435"/>
            <a:ext cx="3729719" cy="133078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Вопрос 4</a:t>
            </a:r>
          </a:p>
          <a:p>
            <a:pPr algn="ctr"/>
            <a:r>
              <a:rPr lang="ru-RU" b="1" dirty="0">
                <a:solidFill>
                  <a:schemeClr val="tx1"/>
                </a:solidFill>
              </a:rPr>
              <a:t>Какой из стилей дизайна является наиболее новым?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144E2810-2F95-27F3-238D-6974D375F6B6}"/>
              </a:ext>
            </a:extLst>
          </p:cNvPr>
          <p:cNvSpPr/>
          <p:nvPr/>
        </p:nvSpPr>
        <p:spPr>
          <a:xfrm>
            <a:off x="901510" y="1631591"/>
            <a:ext cx="2571751" cy="87137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b="1" dirty="0">
                <a:solidFill>
                  <a:schemeClr val="tx1"/>
                </a:solidFill>
              </a:rPr>
              <a:t>А) Конструктивизм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77BE68-B535-0002-17FC-8755ECB9CB5D}"/>
              </a:ext>
            </a:extLst>
          </p:cNvPr>
          <p:cNvSpPr txBox="1"/>
          <p:nvPr/>
        </p:nvSpPr>
        <p:spPr>
          <a:xfrm>
            <a:off x="3947887" y="1774888"/>
            <a:ext cx="1183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Impact" panose="020B0806030902050204" pitchFamily="34" charset="0"/>
              </a:rPr>
              <a:t>- </a:t>
            </a:r>
            <a:r>
              <a:rPr lang="ru-RU" sz="3200" dirty="0">
                <a:solidFill>
                  <a:schemeClr val="bg1"/>
                </a:solidFill>
                <a:latin typeface="Impact" panose="020B0806030902050204" pitchFamily="34" charset="0"/>
              </a:rPr>
              <a:t>1920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6771E4-8816-A173-8A9C-A8830C8FF50A}"/>
              </a:ext>
            </a:extLst>
          </p:cNvPr>
          <p:cNvSpPr txBox="1"/>
          <p:nvPr/>
        </p:nvSpPr>
        <p:spPr>
          <a:xfrm>
            <a:off x="3947887" y="3031773"/>
            <a:ext cx="1136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Impact" panose="020B0806030902050204" pitchFamily="34" charset="0"/>
              </a:rPr>
              <a:t>- </a:t>
            </a:r>
            <a:r>
              <a:rPr lang="ru-RU" sz="3200" dirty="0">
                <a:solidFill>
                  <a:schemeClr val="bg1"/>
                </a:solidFill>
                <a:latin typeface="Impact" panose="020B0806030902050204" pitchFamily="34" charset="0"/>
              </a:rPr>
              <a:t>1987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E97556-D8A3-0420-D9B0-D1283E8401A9}"/>
              </a:ext>
            </a:extLst>
          </p:cNvPr>
          <p:cNvSpPr txBox="1"/>
          <p:nvPr/>
        </p:nvSpPr>
        <p:spPr>
          <a:xfrm>
            <a:off x="3994374" y="4174140"/>
            <a:ext cx="1183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Impact" panose="020B0806030902050204" pitchFamily="34" charset="0"/>
              </a:rPr>
              <a:t>- </a:t>
            </a:r>
            <a:r>
              <a:rPr lang="ru-RU" sz="3200" dirty="0">
                <a:solidFill>
                  <a:schemeClr val="bg1"/>
                </a:solidFill>
                <a:latin typeface="Impact" panose="020B0806030902050204" pitchFamily="34" charset="0"/>
              </a:rPr>
              <a:t>1892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11E05CE5-0B14-D238-7707-60F480019575}"/>
              </a:ext>
            </a:extLst>
          </p:cNvPr>
          <p:cNvSpPr/>
          <p:nvPr/>
        </p:nvSpPr>
        <p:spPr>
          <a:xfrm>
            <a:off x="901511" y="4031265"/>
            <a:ext cx="2571751" cy="87137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b="1" dirty="0">
                <a:solidFill>
                  <a:schemeClr val="tx1"/>
                </a:solidFill>
              </a:rPr>
              <a:t>В) Сецессион</a:t>
            </a: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FAD13BB0-644C-3524-4E8B-C3B56513822B}"/>
              </a:ext>
            </a:extLst>
          </p:cNvPr>
          <p:cNvSpPr/>
          <p:nvPr/>
        </p:nvSpPr>
        <p:spPr>
          <a:xfrm>
            <a:off x="901511" y="2888475"/>
            <a:ext cx="2441877" cy="871370"/>
          </a:xfrm>
          <a:prstGeom prst="roundRect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b="1" dirty="0">
                <a:solidFill>
                  <a:schemeClr val="tx1"/>
                </a:solidFill>
              </a:rPr>
              <a:t>С) Стимпанк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C4A3D161-DBCF-9B81-8892-129D50220E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101" y="1405309"/>
            <a:ext cx="4331025" cy="433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6020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олилиния: фигура 24">
            <a:extLst>
              <a:ext uri="{FF2B5EF4-FFF2-40B4-BE49-F238E27FC236}">
                <a16:creationId xmlns:a16="http://schemas.microsoft.com/office/drawing/2014/main" id="{6D67731C-A7D4-724E-8930-A488499D240C}"/>
              </a:ext>
            </a:extLst>
          </p:cNvPr>
          <p:cNvSpPr/>
          <p:nvPr/>
        </p:nvSpPr>
        <p:spPr>
          <a:xfrm rot="16200000">
            <a:off x="6760061" y="-1727265"/>
            <a:ext cx="2571750" cy="17432592"/>
          </a:xfrm>
          <a:custGeom>
            <a:avLst/>
            <a:gdLst>
              <a:gd name="connsiteX0" fmla="*/ 0 w 2571750"/>
              <a:gd name="connsiteY0" fmla="*/ 0 h 17432592"/>
              <a:gd name="connsiteX1" fmla="*/ 2571750 w 2571750"/>
              <a:gd name="connsiteY1" fmla="*/ 0 h 17432592"/>
              <a:gd name="connsiteX2" fmla="*/ 2571750 w 2571750"/>
              <a:gd name="connsiteY2" fmla="*/ 5987845 h 17432592"/>
              <a:gd name="connsiteX3" fmla="*/ 1721757 w 2571750"/>
              <a:gd name="connsiteY3" fmla="*/ 6837838 h 17432592"/>
              <a:gd name="connsiteX4" fmla="*/ 2571750 w 2571750"/>
              <a:gd name="connsiteY4" fmla="*/ 7687831 h 17432592"/>
              <a:gd name="connsiteX5" fmla="*/ 2571750 w 2571750"/>
              <a:gd name="connsiteY5" fmla="*/ 17432592 h 17432592"/>
              <a:gd name="connsiteX6" fmla="*/ 0 w 2571750"/>
              <a:gd name="connsiteY6" fmla="*/ 17432592 h 17432592"/>
              <a:gd name="connsiteX7" fmla="*/ 0 w 2571750"/>
              <a:gd name="connsiteY7" fmla="*/ 0 h 17432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71750" h="17432592">
                <a:moveTo>
                  <a:pt x="0" y="0"/>
                </a:moveTo>
                <a:lnTo>
                  <a:pt x="2571750" y="0"/>
                </a:lnTo>
                <a:lnTo>
                  <a:pt x="2571750" y="5987845"/>
                </a:lnTo>
                <a:cubicBezTo>
                  <a:pt x="2102312" y="5987845"/>
                  <a:pt x="1721757" y="6368400"/>
                  <a:pt x="1721757" y="6837838"/>
                </a:cubicBezTo>
                <a:cubicBezTo>
                  <a:pt x="1721757" y="7307276"/>
                  <a:pt x="2102312" y="7687831"/>
                  <a:pt x="2571750" y="7687831"/>
                </a:cubicBezTo>
                <a:lnTo>
                  <a:pt x="2571750" y="17432592"/>
                </a:lnTo>
                <a:lnTo>
                  <a:pt x="0" y="17432592"/>
                </a:lnTo>
                <a:lnTo>
                  <a:pt x="0" y="0"/>
                </a:lnTo>
                <a:close/>
              </a:path>
            </a:pathLst>
          </a:custGeom>
          <a:solidFill>
            <a:srgbClr val="FF99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/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2A195D4D-AE81-E750-E987-A2370EDE981A}"/>
              </a:ext>
            </a:extLst>
          </p:cNvPr>
          <p:cNvSpPr/>
          <p:nvPr/>
        </p:nvSpPr>
        <p:spPr>
          <a:xfrm>
            <a:off x="932175" y="7237012"/>
            <a:ext cx="1330780" cy="13307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>
                <a:solidFill>
                  <a:srgbClr val="25002D"/>
                </a:solidFill>
              </a:rPr>
              <a:t>4</a:t>
            </a: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754E3D2F-C9D3-48F0-E18A-ABC46C564DBC}"/>
              </a:ext>
            </a:extLst>
          </p:cNvPr>
          <p:cNvSpPr/>
          <p:nvPr/>
        </p:nvSpPr>
        <p:spPr>
          <a:xfrm>
            <a:off x="5527429" y="5037765"/>
            <a:ext cx="1330780" cy="13307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>
                <a:solidFill>
                  <a:srgbClr val="25002D"/>
                </a:solidFill>
              </a:rPr>
              <a:t>5</a:t>
            </a: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54132427-DCBD-E5CC-B99E-D27FD07B6EFB}"/>
              </a:ext>
            </a:extLst>
          </p:cNvPr>
          <p:cNvSpPr/>
          <p:nvPr/>
        </p:nvSpPr>
        <p:spPr>
          <a:xfrm>
            <a:off x="10078810" y="7237012"/>
            <a:ext cx="1330780" cy="13307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>
                <a:solidFill>
                  <a:srgbClr val="25002D"/>
                </a:solidFill>
              </a:rPr>
              <a:t>6</a:t>
            </a:r>
          </a:p>
        </p:txBody>
      </p:sp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2DB00D30-C5F4-5FDA-7FB5-D3DFD65DC339}"/>
              </a:ext>
            </a:extLst>
          </p:cNvPr>
          <p:cNvSpPr/>
          <p:nvPr/>
        </p:nvSpPr>
        <p:spPr>
          <a:xfrm>
            <a:off x="8213950" y="-2074394"/>
            <a:ext cx="3729719" cy="133078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Вопрос 4</a:t>
            </a:r>
          </a:p>
          <a:p>
            <a:pPr algn="ctr"/>
            <a:r>
              <a:rPr lang="ru-RU" b="1" dirty="0">
                <a:solidFill>
                  <a:schemeClr val="tx1"/>
                </a:solidFill>
              </a:rPr>
              <a:t>Какой из стилей дизайна является наиболее новым?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144E2810-2F95-27F3-238D-6974D375F6B6}"/>
              </a:ext>
            </a:extLst>
          </p:cNvPr>
          <p:cNvSpPr/>
          <p:nvPr/>
        </p:nvSpPr>
        <p:spPr>
          <a:xfrm>
            <a:off x="-3098990" y="1631590"/>
            <a:ext cx="2571751" cy="87137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b="1" dirty="0">
                <a:solidFill>
                  <a:schemeClr val="tx1"/>
                </a:solidFill>
              </a:rPr>
              <a:t>А) Конструктивизм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11E05CE5-0B14-D238-7707-60F480019575}"/>
              </a:ext>
            </a:extLst>
          </p:cNvPr>
          <p:cNvSpPr/>
          <p:nvPr/>
        </p:nvSpPr>
        <p:spPr>
          <a:xfrm>
            <a:off x="-3034077" y="4116970"/>
            <a:ext cx="2571751" cy="87137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b="1" dirty="0">
                <a:solidFill>
                  <a:schemeClr val="tx1"/>
                </a:solidFill>
              </a:rPr>
              <a:t>В) Сецессион</a:t>
            </a: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FAD13BB0-644C-3524-4E8B-C3B56513822B}"/>
              </a:ext>
            </a:extLst>
          </p:cNvPr>
          <p:cNvSpPr/>
          <p:nvPr/>
        </p:nvSpPr>
        <p:spPr>
          <a:xfrm>
            <a:off x="-3112237" y="2993315"/>
            <a:ext cx="2441877" cy="871370"/>
          </a:xfrm>
          <a:prstGeom prst="roundRect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b="1" dirty="0">
                <a:solidFill>
                  <a:schemeClr val="tx1"/>
                </a:solidFill>
              </a:rPr>
              <a:t>С) Стимпанк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C4A3D161-DBCF-9B81-8892-129D50220E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1390" y="8838463"/>
            <a:ext cx="4331025" cy="4331025"/>
          </a:xfrm>
          <a:prstGeom prst="rect">
            <a:avLst/>
          </a:prstGeom>
        </p:spPr>
      </p:pic>
      <p:sp>
        <p:nvSpPr>
          <p:cNvPr id="22" name="Прямоугольник: скругленные углы 21">
            <a:extLst>
              <a:ext uri="{FF2B5EF4-FFF2-40B4-BE49-F238E27FC236}">
                <a16:creationId xmlns:a16="http://schemas.microsoft.com/office/drawing/2014/main" id="{A45287F9-FDA1-4661-D0D3-ED4DE88A92ED}"/>
              </a:ext>
            </a:extLst>
          </p:cNvPr>
          <p:cNvSpPr/>
          <p:nvPr/>
        </p:nvSpPr>
        <p:spPr>
          <a:xfrm>
            <a:off x="8213950" y="4173456"/>
            <a:ext cx="3729719" cy="133078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Вопрос 5</a:t>
            </a:r>
          </a:p>
          <a:p>
            <a:pPr algn="ctr"/>
            <a:r>
              <a:rPr lang="ru-RU" b="1" dirty="0">
                <a:solidFill>
                  <a:schemeClr val="tx1"/>
                </a:solidFill>
              </a:rPr>
              <a:t>Установите соответствие между форматами растровых файлов и определениями</a:t>
            </a:r>
          </a:p>
        </p:txBody>
      </p:sp>
      <p:sp>
        <p:nvSpPr>
          <p:cNvPr id="23" name="Прямоугольник: скругленные углы 22">
            <a:extLst>
              <a:ext uri="{FF2B5EF4-FFF2-40B4-BE49-F238E27FC236}">
                <a16:creationId xmlns:a16="http://schemas.microsoft.com/office/drawing/2014/main" id="{4EF5DB05-DC9A-A6D7-AB58-CCBF4CF9023E}"/>
              </a:ext>
            </a:extLst>
          </p:cNvPr>
          <p:cNvSpPr/>
          <p:nvPr/>
        </p:nvSpPr>
        <p:spPr>
          <a:xfrm>
            <a:off x="457200" y="808870"/>
            <a:ext cx="1638300" cy="6858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JPG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24" name="Прямоугольник: скругленные углы 23">
            <a:extLst>
              <a:ext uri="{FF2B5EF4-FFF2-40B4-BE49-F238E27FC236}">
                <a16:creationId xmlns:a16="http://schemas.microsoft.com/office/drawing/2014/main" id="{EDE8289F-4147-311B-E3EB-36B4ED337241}"/>
              </a:ext>
            </a:extLst>
          </p:cNvPr>
          <p:cNvSpPr/>
          <p:nvPr/>
        </p:nvSpPr>
        <p:spPr>
          <a:xfrm>
            <a:off x="457200" y="1817160"/>
            <a:ext cx="1638300" cy="6858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PNG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26" name="Прямоугольник: скругленные углы 25">
            <a:extLst>
              <a:ext uri="{FF2B5EF4-FFF2-40B4-BE49-F238E27FC236}">
                <a16:creationId xmlns:a16="http://schemas.microsoft.com/office/drawing/2014/main" id="{72A4C89C-A9F3-C801-ECC1-FF3E48E8D57D}"/>
              </a:ext>
            </a:extLst>
          </p:cNvPr>
          <p:cNvSpPr/>
          <p:nvPr/>
        </p:nvSpPr>
        <p:spPr>
          <a:xfrm>
            <a:off x="457200" y="2825450"/>
            <a:ext cx="1638300" cy="6858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PSD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27" name="Прямоугольник: скругленные углы 26">
            <a:extLst>
              <a:ext uri="{FF2B5EF4-FFF2-40B4-BE49-F238E27FC236}">
                <a16:creationId xmlns:a16="http://schemas.microsoft.com/office/drawing/2014/main" id="{F382D6AB-8068-4DAF-3562-6BC3B8DFA059}"/>
              </a:ext>
            </a:extLst>
          </p:cNvPr>
          <p:cNvSpPr/>
          <p:nvPr/>
        </p:nvSpPr>
        <p:spPr>
          <a:xfrm>
            <a:off x="457200" y="3833740"/>
            <a:ext cx="1638300" cy="6858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GIF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28" name="Прямоугольник: скругленные углы 27">
            <a:extLst>
              <a:ext uri="{FF2B5EF4-FFF2-40B4-BE49-F238E27FC236}">
                <a16:creationId xmlns:a16="http://schemas.microsoft.com/office/drawing/2014/main" id="{526E77C0-371C-F84D-442A-6DF0C4A04C19}"/>
              </a:ext>
            </a:extLst>
          </p:cNvPr>
          <p:cNvSpPr/>
          <p:nvPr/>
        </p:nvSpPr>
        <p:spPr>
          <a:xfrm>
            <a:off x="8213950" y="141473"/>
            <a:ext cx="3581400" cy="104896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Растровый формат хранения графической информации, использующий сжатие без потерь</a:t>
            </a:r>
          </a:p>
        </p:txBody>
      </p:sp>
      <p:sp>
        <p:nvSpPr>
          <p:cNvPr id="29" name="Прямоугольник: скругленные углы 28">
            <a:extLst>
              <a:ext uri="{FF2B5EF4-FFF2-40B4-BE49-F238E27FC236}">
                <a16:creationId xmlns:a16="http://schemas.microsoft.com/office/drawing/2014/main" id="{7656A776-0201-BB7F-4E93-70679D023504}"/>
              </a:ext>
            </a:extLst>
          </p:cNvPr>
          <p:cNvSpPr/>
          <p:nvPr/>
        </p:nvSpPr>
        <p:spPr>
          <a:xfrm>
            <a:off x="8213950" y="1292677"/>
            <a:ext cx="3581400" cy="104896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Полноценный, без слоев, с поддержкой прозрачностью фона</a:t>
            </a:r>
          </a:p>
        </p:txBody>
      </p:sp>
      <p:sp>
        <p:nvSpPr>
          <p:cNvPr id="30" name="Прямоугольник: скругленные углы 29">
            <a:extLst>
              <a:ext uri="{FF2B5EF4-FFF2-40B4-BE49-F238E27FC236}">
                <a16:creationId xmlns:a16="http://schemas.microsoft.com/office/drawing/2014/main" id="{ECA941C9-892A-28A7-315D-286F5C1669CC}"/>
              </a:ext>
            </a:extLst>
          </p:cNvPr>
          <p:cNvSpPr/>
          <p:nvPr/>
        </p:nvSpPr>
        <p:spPr>
          <a:xfrm>
            <a:off x="3978051" y="448859"/>
            <a:ext cx="3581400" cy="6858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Неполноценный, с поддержкой анимации и прозрачности фона</a:t>
            </a:r>
          </a:p>
        </p:txBody>
      </p:sp>
      <p:sp>
        <p:nvSpPr>
          <p:cNvPr id="32" name="Прямоугольник: скругленные углы 31">
            <a:extLst>
              <a:ext uri="{FF2B5EF4-FFF2-40B4-BE49-F238E27FC236}">
                <a16:creationId xmlns:a16="http://schemas.microsoft.com/office/drawing/2014/main" id="{F522FB6F-F108-6D16-82E7-AD326A18C4FD}"/>
              </a:ext>
            </a:extLst>
          </p:cNvPr>
          <p:cNvSpPr/>
          <p:nvPr/>
        </p:nvSpPr>
        <p:spPr>
          <a:xfrm>
            <a:off x="3978051" y="1516991"/>
            <a:ext cx="3581400" cy="6858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Полноценный, с поддержкой настраиваемого сжатия файла</a:t>
            </a:r>
          </a:p>
        </p:txBody>
      </p:sp>
    </p:spTree>
    <p:extLst>
      <p:ext uri="{BB962C8B-B14F-4D97-AF65-F5344CB8AC3E}">
        <p14:creationId xmlns:p14="http://schemas.microsoft.com/office/powerpoint/2010/main" val="27646114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олилиния: фигура 24">
            <a:extLst>
              <a:ext uri="{FF2B5EF4-FFF2-40B4-BE49-F238E27FC236}">
                <a16:creationId xmlns:a16="http://schemas.microsoft.com/office/drawing/2014/main" id="{6D67731C-A7D4-724E-8930-A488499D240C}"/>
              </a:ext>
            </a:extLst>
          </p:cNvPr>
          <p:cNvSpPr/>
          <p:nvPr/>
        </p:nvSpPr>
        <p:spPr>
          <a:xfrm rot="16200000">
            <a:off x="6760061" y="-1727265"/>
            <a:ext cx="2571750" cy="17432592"/>
          </a:xfrm>
          <a:custGeom>
            <a:avLst/>
            <a:gdLst>
              <a:gd name="connsiteX0" fmla="*/ 0 w 2571750"/>
              <a:gd name="connsiteY0" fmla="*/ 0 h 17432592"/>
              <a:gd name="connsiteX1" fmla="*/ 2571750 w 2571750"/>
              <a:gd name="connsiteY1" fmla="*/ 0 h 17432592"/>
              <a:gd name="connsiteX2" fmla="*/ 2571750 w 2571750"/>
              <a:gd name="connsiteY2" fmla="*/ 5987845 h 17432592"/>
              <a:gd name="connsiteX3" fmla="*/ 1721757 w 2571750"/>
              <a:gd name="connsiteY3" fmla="*/ 6837838 h 17432592"/>
              <a:gd name="connsiteX4" fmla="*/ 2571750 w 2571750"/>
              <a:gd name="connsiteY4" fmla="*/ 7687831 h 17432592"/>
              <a:gd name="connsiteX5" fmla="*/ 2571750 w 2571750"/>
              <a:gd name="connsiteY5" fmla="*/ 17432592 h 17432592"/>
              <a:gd name="connsiteX6" fmla="*/ 0 w 2571750"/>
              <a:gd name="connsiteY6" fmla="*/ 17432592 h 17432592"/>
              <a:gd name="connsiteX7" fmla="*/ 0 w 2571750"/>
              <a:gd name="connsiteY7" fmla="*/ 0 h 17432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71750" h="17432592">
                <a:moveTo>
                  <a:pt x="0" y="0"/>
                </a:moveTo>
                <a:lnTo>
                  <a:pt x="2571750" y="0"/>
                </a:lnTo>
                <a:lnTo>
                  <a:pt x="2571750" y="5987845"/>
                </a:lnTo>
                <a:cubicBezTo>
                  <a:pt x="2102312" y="5987845"/>
                  <a:pt x="1721757" y="6368400"/>
                  <a:pt x="1721757" y="6837838"/>
                </a:cubicBezTo>
                <a:cubicBezTo>
                  <a:pt x="1721757" y="7307276"/>
                  <a:pt x="2102312" y="7687831"/>
                  <a:pt x="2571750" y="7687831"/>
                </a:cubicBezTo>
                <a:lnTo>
                  <a:pt x="2571750" y="17432592"/>
                </a:lnTo>
                <a:lnTo>
                  <a:pt x="0" y="17432592"/>
                </a:lnTo>
                <a:lnTo>
                  <a:pt x="0" y="0"/>
                </a:lnTo>
                <a:close/>
              </a:path>
            </a:pathLst>
          </a:custGeom>
          <a:solidFill>
            <a:srgbClr val="FF99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/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2A195D4D-AE81-E750-E987-A2370EDE981A}"/>
              </a:ext>
            </a:extLst>
          </p:cNvPr>
          <p:cNvSpPr/>
          <p:nvPr/>
        </p:nvSpPr>
        <p:spPr>
          <a:xfrm>
            <a:off x="932175" y="7237012"/>
            <a:ext cx="1330780" cy="13307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>
                <a:solidFill>
                  <a:srgbClr val="25002D"/>
                </a:solidFill>
              </a:rPr>
              <a:t>4</a:t>
            </a: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754E3D2F-C9D3-48F0-E18A-ABC46C564DBC}"/>
              </a:ext>
            </a:extLst>
          </p:cNvPr>
          <p:cNvSpPr/>
          <p:nvPr/>
        </p:nvSpPr>
        <p:spPr>
          <a:xfrm>
            <a:off x="5527429" y="5037765"/>
            <a:ext cx="1330780" cy="13307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>
                <a:solidFill>
                  <a:srgbClr val="25002D"/>
                </a:solidFill>
              </a:rPr>
              <a:t>5</a:t>
            </a: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54132427-DCBD-E5CC-B99E-D27FD07B6EFB}"/>
              </a:ext>
            </a:extLst>
          </p:cNvPr>
          <p:cNvSpPr/>
          <p:nvPr/>
        </p:nvSpPr>
        <p:spPr>
          <a:xfrm>
            <a:off x="10078810" y="7237012"/>
            <a:ext cx="1330780" cy="13307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>
                <a:solidFill>
                  <a:srgbClr val="25002D"/>
                </a:solidFill>
              </a:rPr>
              <a:t>6</a:t>
            </a:r>
          </a:p>
        </p:txBody>
      </p:sp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2DB00D30-C5F4-5FDA-7FB5-D3DFD65DC339}"/>
              </a:ext>
            </a:extLst>
          </p:cNvPr>
          <p:cNvSpPr/>
          <p:nvPr/>
        </p:nvSpPr>
        <p:spPr>
          <a:xfrm>
            <a:off x="8213950" y="-2074394"/>
            <a:ext cx="3729719" cy="133078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Вопрос 4</a:t>
            </a:r>
          </a:p>
          <a:p>
            <a:pPr algn="ctr"/>
            <a:r>
              <a:rPr lang="ru-RU" b="1" dirty="0">
                <a:solidFill>
                  <a:schemeClr val="tx1"/>
                </a:solidFill>
              </a:rPr>
              <a:t>Какой из стилей дизайна является наиболее новым?</a:t>
            </a:r>
          </a:p>
        </p:txBody>
      </p:sp>
      <p:sp>
        <p:nvSpPr>
          <p:cNvPr id="22" name="Прямоугольник: скругленные углы 21">
            <a:extLst>
              <a:ext uri="{FF2B5EF4-FFF2-40B4-BE49-F238E27FC236}">
                <a16:creationId xmlns:a16="http://schemas.microsoft.com/office/drawing/2014/main" id="{A45287F9-FDA1-4661-D0D3-ED4DE88A92ED}"/>
              </a:ext>
            </a:extLst>
          </p:cNvPr>
          <p:cNvSpPr/>
          <p:nvPr/>
        </p:nvSpPr>
        <p:spPr>
          <a:xfrm>
            <a:off x="8213950" y="4173456"/>
            <a:ext cx="3729719" cy="133078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Вопрос 5</a:t>
            </a:r>
          </a:p>
          <a:p>
            <a:pPr algn="ctr"/>
            <a:r>
              <a:rPr lang="ru-RU" b="1" dirty="0">
                <a:solidFill>
                  <a:schemeClr val="tx1"/>
                </a:solidFill>
              </a:rPr>
              <a:t>Установите соответствие между форматами растровых файлов и определениями</a:t>
            </a:r>
          </a:p>
        </p:txBody>
      </p:sp>
      <p:sp>
        <p:nvSpPr>
          <p:cNvPr id="23" name="Прямоугольник: скругленные углы 22">
            <a:extLst>
              <a:ext uri="{FF2B5EF4-FFF2-40B4-BE49-F238E27FC236}">
                <a16:creationId xmlns:a16="http://schemas.microsoft.com/office/drawing/2014/main" id="{4EF5DB05-DC9A-A6D7-AB58-CCBF4CF9023E}"/>
              </a:ext>
            </a:extLst>
          </p:cNvPr>
          <p:cNvSpPr/>
          <p:nvPr/>
        </p:nvSpPr>
        <p:spPr>
          <a:xfrm>
            <a:off x="457200" y="808870"/>
            <a:ext cx="1638300" cy="6858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JPG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24" name="Прямоугольник: скругленные углы 23">
            <a:extLst>
              <a:ext uri="{FF2B5EF4-FFF2-40B4-BE49-F238E27FC236}">
                <a16:creationId xmlns:a16="http://schemas.microsoft.com/office/drawing/2014/main" id="{EDE8289F-4147-311B-E3EB-36B4ED337241}"/>
              </a:ext>
            </a:extLst>
          </p:cNvPr>
          <p:cNvSpPr/>
          <p:nvPr/>
        </p:nvSpPr>
        <p:spPr>
          <a:xfrm>
            <a:off x="457200" y="1817160"/>
            <a:ext cx="1638300" cy="6858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PNG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26" name="Прямоугольник: скругленные углы 25">
            <a:extLst>
              <a:ext uri="{FF2B5EF4-FFF2-40B4-BE49-F238E27FC236}">
                <a16:creationId xmlns:a16="http://schemas.microsoft.com/office/drawing/2014/main" id="{72A4C89C-A9F3-C801-ECC1-FF3E48E8D57D}"/>
              </a:ext>
            </a:extLst>
          </p:cNvPr>
          <p:cNvSpPr/>
          <p:nvPr/>
        </p:nvSpPr>
        <p:spPr>
          <a:xfrm>
            <a:off x="457200" y="2825450"/>
            <a:ext cx="1638300" cy="6858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PSD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27" name="Прямоугольник: скругленные углы 26">
            <a:extLst>
              <a:ext uri="{FF2B5EF4-FFF2-40B4-BE49-F238E27FC236}">
                <a16:creationId xmlns:a16="http://schemas.microsoft.com/office/drawing/2014/main" id="{F382D6AB-8068-4DAF-3562-6BC3B8DFA059}"/>
              </a:ext>
            </a:extLst>
          </p:cNvPr>
          <p:cNvSpPr/>
          <p:nvPr/>
        </p:nvSpPr>
        <p:spPr>
          <a:xfrm>
            <a:off x="457200" y="3833740"/>
            <a:ext cx="1638300" cy="6858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GIF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28" name="Прямоугольник: скругленные углы 27">
            <a:extLst>
              <a:ext uri="{FF2B5EF4-FFF2-40B4-BE49-F238E27FC236}">
                <a16:creationId xmlns:a16="http://schemas.microsoft.com/office/drawing/2014/main" id="{526E77C0-371C-F84D-442A-6DF0C4A04C19}"/>
              </a:ext>
            </a:extLst>
          </p:cNvPr>
          <p:cNvSpPr/>
          <p:nvPr/>
        </p:nvSpPr>
        <p:spPr>
          <a:xfrm>
            <a:off x="2514600" y="2620499"/>
            <a:ext cx="3581400" cy="104896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Растровый формат хранения графической информации, использующий сжатие без потерь</a:t>
            </a:r>
          </a:p>
        </p:txBody>
      </p:sp>
      <p:sp>
        <p:nvSpPr>
          <p:cNvPr id="29" name="Прямоугольник: скругленные углы 28">
            <a:extLst>
              <a:ext uri="{FF2B5EF4-FFF2-40B4-BE49-F238E27FC236}">
                <a16:creationId xmlns:a16="http://schemas.microsoft.com/office/drawing/2014/main" id="{7656A776-0201-BB7F-4E93-70679D023504}"/>
              </a:ext>
            </a:extLst>
          </p:cNvPr>
          <p:cNvSpPr/>
          <p:nvPr/>
        </p:nvSpPr>
        <p:spPr>
          <a:xfrm>
            <a:off x="2514600" y="1817160"/>
            <a:ext cx="3581400" cy="68580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Полноценный, без слоев, с поддержкой прозрачностью фона</a:t>
            </a:r>
          </a:p>
        </p:txBody>
      </p:sp>
      <p:sp>
        <p:nvSpPr>
          <p:cNvPr id="30" name="Прямоугольник: скругленные углы 29">
            <a:extLst>
              <a:ext uri="{FF2B5EF4-FFF2-40B4-BE49-F238E27FC236}">
                <a16:creationId xmlns:a16="http://schemas.microsoft.com/office/drawing/2014/main" id="{ECA941C9-892A-28A7-315D-286F5C1669CC}"/>
              </a:ext>
            </a:extLst>
          </p:cNvPr>
          <p:cNvSpPr/>
          <p:nvPr/>
        </p:nvSpPr>
        <p:spPr>
          <a:xfrm>
            <a:off x="2514600" y="3833740"/>
            <a:ext cx="3581400" cy="6858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Неполноценный, с поддержкой анимации и прозрачности фона</a:t>
            </a:r>
          </a:p>
        </p:txBody>
      </p:sp>
      <p:sp>
        <p:nvSpPr>
          <p:cNvPr id="32" name="Прямоугольник: скругленные углы 31">
            <a:extLst>
              <a:ext uri="{FF2B5EF4-FFF2-40B4-BE49-F238E27FC236}">
                <a16:creationId xmlns:a16="http://schemas.microsoft.com/office/drawing/2014/main" id="{F522FB6F-F108-6D16-82E7-AD326A18C4FD}"/>
              </a:ext>
            </a:extLst>
          </p:cNvPr>
          <p:cNvSpPr/>
          <p:nvPr/>
        </p:nvSpPr>
        <p:spPr>
          <a:xfrm>
            <a:off x="2514600" y="791759"/>
            <a:ext cx="3581400" cy="6858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Полноценный, с поддержкой настраиваемого сжатия файла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FF77B168-1E3E-6F9F-047E-ED3258FE4F83}"/>
              </a:ext>
            </a:extLst>
          </p:cNvPr>
          <p:cNvSpPr/>
          <p:nvPr/>
        </p:nvSpPr>
        <p:spPr>
          <a:xfrm>
            <a:off x="878537" y="8672713"/>
            <a:ext cx="3729719" cy="133078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Вопрос 5</a:t>
            </a:r>
          </a:p>
          <a:p>
            <a:pPr algn="ctr"/>
            <a:r>
              <a:rPr lang="ru-RU" b="1" dirty="0">
                <a:solidFill>
                  <a:schemeClr val="tx1"/>
                </a:solidFill>
              </a:rPr>
              <a:t>Самый простой способ сохранить из Иллюстратора документ в формате </a:t>
            </a:r>
            <a:r>
              <a:rPr lang="en-US" b="1" dirty="0">
                <a:solidFill>
                  <a:schemeClr val="tx1"/>
                </a:solidFill>
              </a:rPr>
              <a:t>PDF</a:t>
            </a:r>
            <a:r>
              <a:rPr lang="ru-RU" b="1" dirty="0">
                <a:solidFill>
                  <a:schemeClr val="tx1"/>
                </a:solidFill>
              </a:rPr>
              <a:t> – это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BB1DF96-33EE-7406-73C0-2AE1F5B81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0225" y="882480"/>
            <a:ext cx="2730000" cy="2567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7597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олилиния: фигура 24">
            <a:extLst>
              <a:ext uri="{FF2B5EF4-FFF2-40B4-BE49-F238E27FC236}">
                <a16:creationId xmlns:a16="http://schemas.microsoft.com/office/drawing/2014/main" id="{6D67731C-A7D4-724E-8930-A488499D240C}"/>
              </a:ext>
            </a:extLst>
          </p:cNvPr>
          <p:cNvSpPr/>
          <p:nvPr/>
        </p:nvSpPr>
        <p:spPr>
          <a:xfrm rot="16200000">
            <a:off x="11332061" y="-1727265"/>
            <a:ext cx="2571750" cy="17432592"/>
          </a:xfrm>
          <a:custGeom>
            <a:avLst/>
            <a:gdLst>
              <a:gd name="connsiteX0" fmla="*/ 0 w 2571750"/>
              <a:gd name="connsiteY0" fmla="*/ 0 h 17432592"/>
              <a:gd name="connsiteX1" fmla="*/ 2571750 w 2571750"/>
              <a:gd name="connsiteY1" fmla="*/ 0 h 17432592"/>
              <a:gd name="connsiteX2" fmla="*/ 2571750 w 2571750"/>
              <a:gd name="connsiteY2" fmla="*/ 5987845 h 17432592"/>
              <a:gd name="connsiteX3" fmla="*/ 1721757 w 2571750"/>
              <a:gd name="connsiteY3" fmla="*/ 6837838 h 17432592"/>
              <a:gd name="connsiteX4" fmla="*/ 2571750 w 2571750"/>
              <a:gd name="connsiteY4" fmla="*/ 7687831 h 17432592"/>
              <a:gd name="connsiteX5" fmla="*/ 2571750 w 2571750"/>
              <a:gd name="connsiteY5" fmla="*/ 17432592 h 17432592"/>
              <a:gd name="connsiteX6" fmla="*/ 0 w 2571750"/>
              <a:gd name="connsiteY6" fmla="*/ 17432592 h 17432592"/>
              <a:gd name="connsiteX7" fmla="*/ 0 w 2571750"/>
              <a:gd name="connsiteY7" fmla="*/ 0 h 17432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71750" h="17432592">
                <a:moveTo>
                  <a:pt x="0" y="0"/>
                </a:moveTo>
                <a:lnTo>
                  <a:pt x="2571750" y="0"/>
                </a:lnTo>
                <a:lnTo>
                  <a:pt x="2571750" y="5987845"/>
                </a:lnTo>
                <a:cubicBezTo>
                  <a:pt x="2102312" y="5987845"/>
                  <a:pt x="1721757" y="6368400"/>
                  <a:pt x="1721757" y="6837838"/>
                </a:cubicBezTo>
                <a:cubicBezTo>
                  <a:pt x="1721757" y="7307276"/>
                  <a:pt x="2102312" y="7687831"/>
                  <a:pt x="2571750" y="7687831"/>
                </a:cubicBezTo>
                <a:lnTo>
                  <a:pt x="2571750" y="17432592"/>
                </a:lnTo>
                <a:lnTo>
                  <a:pt x="0" y="17432592"/>
                </a:lnTo>
                <a:lnTo>
                  <a:pt x="0" y="0"/>
                </a:lnTo>
                <a:close/>
              </a:path>
            </a:pathLst>
          </a:custGeom>
          <a:solidFill>
            <a:srgbClr val="FF99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/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2A195D4D-AE81-E750-E987-A2370EDE981A}"/>
              </a:ext>
            </a:extLst>
          </p:cNvPr>
          <p:cNvSpPr/>
          <p:nvPr/>
        </p:nvSpPr>
        <p:spPr>
          <a:xfrm>
            <a:off x="932175" y="7237012"/>
            <a:ext cx="1330780" cy="13307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>
                <a:solidFill>
                  <a:srgbClr val="25002D"/>
                </a:solidFill>
              </a:rPr>
              <a:t>4</a:t>
            </a: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754E3D2F-C9D3-48F0-E18A-ABC46C564DBC}"/>
              </a:ext>
            </a:extLst>
          </p:cNvPr>
          <p:cNvSpPr/>
          <p:nvPr/>
        </p:nvSpPr>
        <p:spPr>
          <a:xfrm>
            <a:off x="5527429" y="6728557"/>
            <a:ext cx="1330780" cy="13307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>
                <a:solidFill>
                  <a:srgbClr val="25002D"/>
                </a:solidFill>
              </a:rPr>
              <a:t>5</a:t>
            </a: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54132427-DCBD-E5CC-B99E-D27FD07B6EFB}"/>
              </a:ext>
            </a:extLst>
          </p:cNvPr>
          <p:cNvSpPr/>
          <p:nvPr/>
        </p:nvSpPr>
        <p:spPr>
          <a:xfrm>
            <a:off x="10078810" y="5037765"/>
            <a:ext cx="1330780" cy="13307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>
                <a:solidFill>
                  <a:srgbClr val="25002D"/>
                </a:solidFill>
              </a:rPr>
              <a:t>6</a:t>
            </a:r>
          </a:p>
        </p:txBody>
      </p:sp>
      <p:sp>
        <p:nvSpPr>
          <p:cNvPr id="22" name="Прямоугольник: скругленные углы 21">
            <a:extLst>
              <a:ext uri="{FF2B5EF4-FFF2-40B4-BE49-F238E27FC236}">
                <a16:creationId xmlns:a16="http://schemas.microsoft.com/office/drawing/2014/main" id="{A45287F9-FDA1-4661-D0D3-ED4DE88A92ED}"/>
              </a:ext>
            </a:extLst>
          </p:cNvPr>
          <p:cNvSpPr/>
          <p:nvPr/>
        </p:nvSpPr>
        <p:spPr>
          <a:xfrm>
            <a:off x="878537" y="328806"/>
            <a:ext cx="3729719" cy="133078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Вопрос 6</a:t>
            </a:r>
          </a:p>
          <a:p>
            <a:pPr algn="ctr"/>
            <a:r>
              <a:rPr lang="ru-RU" b="1" dirty="0">
                <a:solidFill>
                  <a:schemeClr val="tx1"/>
                </a:solidFill>
              </a:rPr>
              <a:t>Самый простой способ сохранить из Иллюстратора документ в формате </a:t>
            </a:r>
            <a:r>
              <a:rPr lang="en-US" b="1" dirty="0">
                <a:solidFill>
                  <a:schemeClr val="tx1"/>
                </a:solidFill>
              </a:rPr>
              <a:t>PDF</a:t>
            </a:r>
            <a:r>
              <a:rPr lang="ru-RU" b="1" dirty="0">
                <a:solidFill>
                  <a:schemeClr val="tx1"/>
                </a:solidFill>
              </a:rPr>
              <a:t> – это </a:t>
            </a:r>
          </a:p>
        </p:txBody>
      </p:sp>
      <p:sp>
        <p:nvSpPr>
          <p:cNvPr id="23" name="Прямоугольник: скругленные углы 22">
            <a:extLst>
              <a:ext uri="{FF2B5EF4-FFF2-40B4-BE49-F238E27FC236}">
                <a16:creationId xmlns:a16="http://schemas.microsoft.com/office/drawing/2014/main" id="{4EF5DB05-DC9A-A6D7-AB58-CCBF4CF9023E}"/>
              </a:ext>
            </a:extLst>
          </p:cNvPr>
          <p:cNvSpPr/>
          <p:nvPr/>
        </p:nvSpPr>
        <p:spPr>
          <a:xfrm>
            <a:off x="-2609850" y="808870"/>
            <a:ext cx="1638300" cy="6858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JPG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24" name="Прямоугольник: скругленные углы 23">
            <a:extLst>
              <a:ext uri="{FF2B5EF4-FFF2-40B4-BE49-F238E27FC236}">
                <a16:creationId xmlns:a16="http://schemas.microsoft.com/office/drawing/2014/main" id="{EDE8289F-4147-311B-E3EB-36B4ED337241}"/>
              </a:ext>
            </a:extLst>
          </p:cNvPr>
          <p:cNvSpPr/>
          <p:nvPr/>
        </p:nvSpPr>
        <p:spPr>
          <a:xfrm>
            <a:off x="-2609850" y="1817160"/>
            <a:ext cx="1638300" cy="6858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PNG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26" name="Прямоугольник: скругленные углы 25">
            <a:extLst>
              <a:ext uri="{FF2B5EF4-FFF2-40B4-BE49-F238E27FC236}">
                <a16:creationId xmlns:a16="http://schemas.microsoft.com/office/drawing/2014/main" id="{72A4C89C-A9F3-C801-ECC1-FF3E48E8D57D}"/>
              </a:ext>
            </a:extLst>
          </p:cNvPr>
          <p:cNvSpPr/>
          <p:nvPr/>
        </p:nvSpPr>
        <p:spPr>
          <a:xfrm>
            <a:off x="-2609850" y="2825450"/>
            <a:ext cx="1638300" cy="6858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PSD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27" name="Прямоугольник: скругленные углы 26">
            <a:extLst>
              <a:ext uri="{FF2B5EF4-FFF2-40B4-BE49-F238E27FC236}">
                <a16:creationId xmlns:a16="http://schemas.microsoft.com/office/drawing/2014/main" id="{F382D6AB-8068-4DAF-3562-6BC3B8DFA059}"/>
              </a:ext>
            </a:extLst>
          </p:cNvPr>
          <p:cNvSpPr/>
          <p:nvPr/>
        </p:nvSpPr>
        <p:spPr>
          <a:xfrm>
            <a:off x="-2609850" y="3833740"/>
            <a:ext cx="1638300" cy="6858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GIF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28" name="Прямоугольник: скругленные углы 27">
            <a:extLst>
              <a:ext uri="{FF2B5EF4-FFF2-40B4-BE49-F238E27FC236}">
                <a16:creationId xmlns:a16="http://schemas.microsoft.com/office/drawing/2014/main" id="{526E77C0-371C-F84D-442A-6DF0C4A04C19}"/>
              </a:ext>
            </a:extLst>
          </p:cNvPr>
          <p:cNvSpPr/>
          <p:nvPr/>
        </p:nvSpPr>
        <p:spPr>
          <a:xfrm>
            <a:off x="2817556" y="-2500450"/>
            <a:ext cx="3581400" cy="104896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Растровый формат хранения графической информации, использующий сжатие без потерь</a:t>
            </a:r>
          </a:p>
        </p:txBody>
      </p:sp>
      <p:sp>
        <p:nvSpPr>
          <p:cNvPr id="29" name="Прямоугольник: скругленные углы 28">
            <a:extLst>
              <a:ext uri="{FF2B5EF4-FFF2-40B4-BE49-F238E27FC236}">
                <a16:creationId xmlns:a16="http://schemas.microsoft.com/office/drawing/2014/main" id="{7656A776-0201-BB7F-4E93-70679D023504}"/>
              </a:ext>
            </a:extLst>
          </p:cNvPr>
          <p:cNvSpPr/>
          <p:nvPr/>
        </p:nvSpPr>
        <p:spPr>
          <a:xfrm>
            <a:off x="2817556" y="-3303789"/>
            <a:ext cx="3581400" cy="68580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Полноценный, без слоев, с поддержкой прозрачностью фона</a:t>
            </a:r>
          </a:p>
        </p:txBody>
      </p:sp>
      <p:sp>
        <p:nvSpPr>
          <p:cNvPr id="30" name="Прямоугольник: скругленные углы 29">
            <a:extLst>
              <a:ext uri="{FF2B5EF4-FFF2-40B4-BE49-F238E27FC236}">
                <a16:creationId xmlns:a16="http://schemas.microsoft.com/office/drawing/2014/main" id="{ECA941C9-892A-28A7-315D-286F5C1669CC}"/>
              </a:ext>
            </a:extLst>
          </p:cNvPr>
          <p:cNvSpPr/>
          <p:nvPr/>
        </p:nvSpPr>
        <p:spPr>
          <a:xfrm>
            <a:off x="2817556" y="-1287209"/>
            <a:ext cx="3581400" cy="6858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Неполноценный, с поддержкой анимации и прозрачности фона</a:t>
            </a:r>
          </a:p>
        </p:txBody>
      </p:sp>
      <p:sp>
        <p:nvSpPr>
          <p:cNvPr id="32" name="Прямоугольник: скругленные углы 31">
            <a:extLst>
              <a:ext uri="{FF2B5EF4-FFF2-40B4-BE49-F238E27FC236}">
                <a16:creationId xmlns:a16="http://schemas.microsoft.com/office/drawing/2014/main" id="{F522FB6F-F108-6D16-82E7-AD326A18C4FD}"/>
              </a:ext>
            </a:extLst>
          </p:cNvPr>
          <p:cNvSpPr/>
          <p:nvPr/>
        </p:nvSpPr>
        <p:spPr>
          <a:xfrm>
            <a:off x="2817556" y="-4329190"/>
            <a:ext cx="3581400" cy="6858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Полноценный, с поддержкой настраиваемого сжатия файла</a:t>
            </a:r>
          </a:p>
        </p:txBody>
      </p:sp>
      <p:sp>
        <p:nvSpPr>
          <p:cNvPr id="3" name="Полилиния: фигура 2">
            <a:extLst>
              <a:ext uri="{FF2B5EF4-FFF2-40B4-BE49-F238E27FC236}">
                <a16:creationId xmlns:a16="http://schemas.microsoft.com/office/drawing/2014/main" id="{10ECDE06-4A51-D29A-5057-DFAFBBBAC50F}"/>
              </a:ext>
            </a:extLst>
          </p:cNvPr>
          <p:cNvSpPr/>
          <p:nvPr/>
        </p:nvSpPr>
        <p:spPr>
          <a:xfrm rot="16200000">
            <a:off x="-4474742" y="-1700503"/>
            <a:ext cx="2571750" cy="17432592"/>
          </a:xfrm>
          <a:custGeom>
            <a:avLst/>
            <a:gdLst>
              <a:gd name="connsiteX0" fmla="*/ 0 w 2571750"/>
              <a:gd name="connsiteY0" fmla="*/ 0 h 17432592"/>
              <a:gd name="connsiteX1" fmla="*/ 2571750 w 2571750"/>
              <a:gd name="connsiteY1" fmla="*/ 0 h 17432592"/>
              <a:gd name="connsiteX2" fmla="*/ 2571750 w 2571750"/>
              <a:gd name="connsiteY2" fmla="*/ 5987845 h 17432592"/>
              <a:gd name="connsiteX3" fmla="*/ 1721757 w 2571750"/>
              <a:gd name="connsiteY3" fmla="*/ 6837838 h 17432592"/>
              <a:gd name="connsiteX4" fmla="*/ 2571750 w 2571750"/>
              <a:gd name="connsiteY4" fmla="*/ 7687831 h 17432592"/>
              <a:gd name="connsiteX5" fmla="*/ 2571750 w 2571750"/>
              <a:gd name="connsiteY5" fmla="*/ 17432592 h 17432592"/>
              <a:gd name="connsiteX6" fmla="*/ 0 w 2571750"/>
              <a:gd name="connsiteY6" fmla="*/ 17432592 h 17432592"/>
              <a:gd name="connsiteX7" fmla="*/ 0 w 2571750"/>
              <a:gd name="connsiteY7" fmla="*/ 0 h 17432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71750" h="17432592">
                <a:moveTo>
                  <a:pt x="0" y="0"/>
                </a:moveTo>
                <a:lnTo>
                  <a:pt x="2571750" y="0"/>
                </a:lnTo>
                <a:lnTo>
                  <a:pt x="2571750" y="5987845"/>
                </a:lnTo>
                <a:cubicBezTo>
                  <a:pt x="2102312" y="5987845"/>
                  <a:pt x="1721757" y="6368400"/>
                  <a:pt x="1721757" y="6837838"/>
                </a:cubicBezTo>
                <a:cubicBezTo>
                  <a:pt x="1721757" y="7307276"/>
                  <a:pt x="2102312" y="7687831"/>
                  <a:pt x="2571750" y="7687831"/>
                </a:cubicBezTo>
                <a:lnTo>
                  <a:pt x="2571750" y="17432592"/>
                </a:lnTo>
                <a:lnTo>
                  <a:pt x="0" y="17432592"/>
                </a:lnTo>
                <a:lnTo>
                  <a:pt x="0" y="0"/>
                </a:lnTo>
                <a:close/>
              </a:path>
            </a:pathLst>
          </a:cu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54DEFEEE-8AC1-0F0D-BD03-4B45AC49BD77}"/>
              </a:ext>
            </a:extLst>
          </p:cNvPr>
          <p:cNvSpPr/>
          <p:nvPr/>
        </p:nvSpPr>
        <p:spPr>
          <a:xfrm>
            <a:off x="8302323" y="808870"/>
            <a:ext cx="2441877" cy="87137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b="1" dirty="0">
                <a:solidFill>
                  <a:schemeClr val="tx1"/>
                </a:solidFill>
              </a:rPr>
              <a:t>А) Команда «Сохранить как»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BA735A7C-AD9E-9CAD-458D-B486AEAEA62B}"/>
              </a:ext>
            </a:extLst>
          </p:cNvPr>
          <p:cNvSpPr/>
          <p:nvPr/>
        </p:nvSpPr>
        <p:spPr>
          <a:xfrm>
            <a:off x="8302322" y="1997516"/>
            <a:ext cx="2441877" cy="87137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b="1" dirty="0">
                <a:solidFill>
                  <a:schemeClr val="tx1"/>
                </a:solidFill>
              </a:rPr>
              <a:t>А) Команда «Собрать публикацию»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3F8C117E-78B0-0980-85CB-AACD51708440}"/>
              </a:ext>
            </a:extLst>
          </p:cNvPr>
          <p:cNvSpPr/>
          <p:nvPr/>
        </p:nvSpPr>
        <p:spPr>
          <a:xfrm>
            <a:off x="8302322" y="3256013"/>
            <a:ext cx="2441877" cy="87137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b="1" dirty="0">
                <a:solidFill>
                  <a:schemeClr val="tx1"/>
                </a:solidFill>
              </a:rPr>
              <a:t>А) Команда «Экспортировать для веба»</a:t>
            </a:r>
          </a:p>
        </p:txBody>
      </p:sp>
    </p:spTree>
    <p:extLst>
      <p:ext uri="{BB962C8B-B14F-4D97-AF65-F5344CB8AC3E}">
        <p14:creationId xmlns:p14="http://schemas.microsoft.com/office/powerpoint/2010/main" val="8635150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олилиния: фигура 24">
            <a:extLst>
              <a:ext uri="{FF2B5EF4-FFF2-40B4-BE49-F238E27FC236}">
                <a16:creationId xmlns:a16="http://schemas.microsoft.com/office/drawing/2014/main" id="{6D67731C-A7D4-724E-8930-A488499D240C}"/>
              </a:ext>
            </a:extLst>
          </p:cNvPr>
          <p:cNvSpPr/>
          <p:nvPr/>
        </p:nvSpPr>
        <p:spPr>
          <a:xfrm rot="16200000">
            <a:off x="11332061" y="-1727265"/>
            <a:ext cx="2571750" cy="17432592"/>
          </a:xfrm>
          <a:custGeom>
            <a:avLst/>
            <a:gdLst>
              <a:gd name="connsiteX0" fmla="*/ 0 w 2571750"/>
              <a:gd name="connsiteY0" fmla="*/ 0 h 17432592"/>
              <a:gd name="connsiteX1" fmla="*/ 2571750 w 2571750"/>
              <a:gd name="connsiteY1" fmla="*/ 0 h 17432592"/>
              <a:gd name="connsiteX2" fmla="*/ 2571750 w 2571750"/>
              <a:gd name="connsiteY2" fmla="*/ 5987845 h 17432592"/>
              <a:gd name="connsiteX3" fmla="*/ 1721757 w 2571750"/>
              <a:gd name="connsiteY3" fmla="*/ 6837838 h 17432592"/>
              <a:gd name="connsiteX4" fmla="*/ 2571750 w 2571750"/>
              <a:gd name="connsiteY4" fmla="*/ 7687831 h 17432592"/>
              <a:gd name="connsiteX5" fmla="*/ 2571750 w 2571750"/>
              <a:gd name="connsiteY5" fmla="*/ 17432592 h 17432592"/>
              <a:gd name="connsiteX6" fmla="*/ 0 w 2571750"/>
              <a:gd name="connsiteY6" fmla="*/ 17432592 h 17432592"/>
              <a:gd name="connsiteX7" fmla="*/ 0 w 2571750"/>
              <a:gd name="connsiteY7" fmla="*/ 0 h 17432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71750" h="17432592">
                <a:moveTo>
                  <a:pt x="0" y="0"/>
                </a:moveTo>
                <a:lnTo>
                  <a:pt x="2571750" y="0"/>
                </a:lnTo>
                <a:lnTo>
                  <a:pt x="2571750" y="5987845"/>
                </a:lnTo>
                <a:cubicBezTo>
                  <a:pt x="2102312" y="5987845"/>
                  <a:pt x="1721757" y="6368400"/>
                  <a:pt x="1721757" y="6837838"/>
                </a:cubicBezTo>
                <a:cubicBezTo>
                  <a:pt x="1721757" y="7307276"/>
                  <a:pt x="2102312" y="7687831"/>
                  <a:pt x="2571750" y="7687831"/>
                </a:cubicBezTo>
                <a:lnTo>
                  <a:pt x="2571750" y="17432592"/>
                </a:lnTo>
                <a:lnTo>
                  <a:pt x="0" y="17432592"/>
                </a:lnTo>
                <a:lnTo>
                  <a:pt x="0" y="0"/>
                </a:lnTo>
                <a:close/>
              </a:path>
            </a:pathLst>
          </a:custGeom>
          <a:solidFill>
            <a:srgbClr val="FF99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/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2A195D4D-AE81-E750-E987-A2370EDE981A}"/>
              </a:ext>
            </a:extLst>
          </p:cNvPr>
          <p:cNvSpPr/>
          <p:nvPr/>
        </p:nvSpPr>
        <p:spPr>
          <a:xfrm>
            <a:off x="932175" y="7237012"/>
            <a:ext cx="1330780" cy="13307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>
                <a:solidFill>
                  <a:srgbClr val="25002D"/>
                </a:solidFill>
              </a:rPr>
              <a:t>4</a:t>
            </a: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754E3D2F-C9D3-48F0-E18A-ABC46C564DBC}"/>
              </a:ext>
            </a:extLst>
          </p:cNvPr>
          <p:cNvSpPr/>
          <p:nvPr/>
        </p:nvSpPr>
        <p:spPr>
          <a:xfrm>
            <a:off x="5527429" y="7237012"/>
            <a:ext cx="1330780" cy="13307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>
                <a:solidFill>
                  <a:srgbClr val="25002D"/>
                </a:solidFill>
              </a:rPr>
              <a:t>5</a:t>
            </a: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54132427-DCBD-E5CC-B99E-D27FD07B6EFB}"/>
              </a:ext>
            </a:extLst>
          </p:cNvPr>
          <p:cNvSpPr/>
          <p:nvPr/>
        </p:nvSpPr>
        <p:spPr>
          <a:xfrm>
            <a:off x="10078810" y="5037765"/>
            <a:ext cx="1330780" cy="13307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>
                <a:solidFill>
                  <a:srgbClr val="25002D"/>
                </a:solidFill>
              </a:rPr>
              <a:t>6</a:t>
            </a:r>
          </a:p>
        </p:txBody>
      </p:sp>
      <p:sp>
        <p:nvSpPr>
          <p:cNvPr id="22" name="Прямоугольник: скругленные углы 21">
            <a:extLst>
              <a:ext uri="{FF2B5EF4-FFF2-40B4-BE49-F238E27FC236}">
                <a16:creationId xmlns:a16="http://schemas.microsoft.com/office/drawing/2014/main" id="{A45287F9-FDA1-4661-D0D3-ED4DE88A92ED}"/>
              </a:ext>
            </a:extLst>
          </p:cNvPr>
          <p:cNvSpPr/>
          <p:nvPr/>
        </p:nvSpPr>
        <p:spPr>
          <a:xfrm>
            <a:off x="878537" y="328806"/>
            <a:ext cx="3729719" cy="133078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Вопрос 6</a:t>
            </a:r>
          </a:p>
          <a:p>
            <a:pPr algn="ctr"/>
            <a:r>
              <a:rPr lang="ru-RU" b="1" dirty="0">
                <a:solidFill>
                  <a:schemeClr val="tx1"/>
                </a:solidFill>
              </a:rPr>
              <a:t>Самый простой способ сохранить из Иллюстратора документ в формате </a:t>
            </a:r>
            <a:r>
              <a:rPr lang="en-US" b="1" dirty="0">
                <a:solidFill>
                  <a:schemeClr val="tx1"/>
                </a:solidFill>
              </a:rPr>
              <a:t>PDF</a:t>
            </a:r>
            <a:r>
              <a:rPr lang="ru-RU" b="1" dirty="0">
                <a:solidFill>
                  <a:schemeClr val="tx1"/>
                </a:solidFill>
              </a:rPr>
              <a:t> – это </a:t>
            </a:r>
          </a:p>
        </p:txBody>
      </p:sp>
      <p:sp>
        <p:nvSpPr>
          <p:cNvPr id="23" name="Прямоугольник: скругленные углы 22">
            <a:extLst>
              <a:ext uri="{FF2B5EF4-FFF2-40B4-BE49-F238E27FC236}">
                <a16:creationId xmlns:a16="http://schemas.microsoft.com/office/drawing/2014/main" id="{4EF5DB05-DC9A-A6D7-AB58-CCBF4CF9023E}"/>
              </a:ext>
            </a:extLst>
          </p:cNvPr>
          <p:cNvSpPr/>
          <p:nvPr/>
        </p:nvSpPr>
        <p:spPr>
          <a:xfrm>
            <a:off x="-2609850" y="808870"/>
            <a:ext cx="1638300" cy="6858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JPG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24" name="Прямоугольник: скругленные углы 23">
            <a:extLst>
              <a:ext uri="{FF2B5EF4-FFF2-40B4-BE49-F238E27FC236}">
                <a16:creationId xmlns:a16="http://schemas.microsoft.com/office/drawing/2014/main" id="{EDE8289F-4147-311B-E3EB-36B4ED337241}"/>
              </a:ext>
            </a:extLst>
          </p:cNvPr>
          <p:cNvSpPr/>
          <p:nvPr/>
        </p:nvSpPr>
        <p:spPr>
          <a:xfrm>
            <a:off x="-2609850" y="1817160"/>
            <a:ext cx="1638300" cy="6858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PNG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26" name="Прямоугольник: скругленные углы 25">
            <a:extLst>
              <a:ext uri="{FF2B5EF4-FFF2-40B4-BE49-F238E27FC236}">
                <a16:creationId xmlns:a16="http://schemas.microsoft.com/office/drawing/2014/main" id="{72A4C89C-A9F3-C801-ECC1-FF3E48E8D57D}"/>
              </a:ext>
            </a:extLst>
          </p:cNvPr>
          <p:cNvSpPr/>
          <p:nvPr/>
        </p:nvSpPr>
        <p:spPr>
          <a:xfrm>
            <a:off x="-2609850" y="2825450"/>
            <a:ext cx="1638300" cy="6858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PSD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27" name="Прямоугольник: скругленные углы 26">
            <a:extLst>
              <a:ext uri="{FF2B5EF4-FFF2-40B4-BE49-F238E27FC236}">
                <a16:creationId xmlns:a16="http://schemas.microsoft.com/office/drawing/2014/main" id="{F382D6AB-8068-4DAF-3562-6BC3B8DFA059}"/>
              </a:ext>
            </a:extLst>
          </p:cNvPr>
          <p:cNvSpPr/>
          <p:nvPr/>
        </p:nvSpPr>
        <p:spPr>
          <a:xfrm>
            <a:off x="-2609850" y="3833740"/>
            <a:ext cx="1638300" cy="6858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GIF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3" name="Полилиния: фигура 2">
            <a:extLst>
              <a:ext uri="{FF2B5EF4-FFF2-40B4-BE49-F238E27FC236}">
                <a16:creationId xmlns:a16="http://schemas.microsoft.com/office/drawing/2014/main" id="{10ECDE06-4A51-D29A-5057-DFAFBBBAC50F}"/>
              </a:ext>
            </a:extLst>
          </p:cNvPr>
          <p:cNvSpPr/>
          <p:nvPr/>
        </p:nvSpPr>
        <p:spPr>
          <a:xfrm rot="16200000">
            <a:off x="-4474742" y="-1700503"/>
            <a:ext cx="2571750" cy="17432592"/>
          </a:xfrm>
          <a:custGeom>
            <a:avLst/>
            <a:gdLst>
              <a:gd name="connsiteX0" fmla="*/ 0 w 2571750"/>
              <a:gd name="connsiteY0" fmla="*/ 0 h 17432592"/>
              <a:gd name="connsiteX1" fmla="*/ 2571750 w 2571750"/>
              <a:gd name="connsiteY1" fmla="*/ 0 h 17432592"/>
              <a:gd name="connsiteX2" fmla="*/ 2571750 w 2571750"/>
              <a:gd name="connsiteY2" fmla="*/ 5987845 h 17432592"/>
              <a:gd name="connsiteX3" fmla="*/ 1721757 w 2571750"/>
              <a:gd name="connsiteY3" fmla="*/ 6837838 h 17432592"/>
              <a:gd name="connsiteX4" fmla="*/ 2571750 w 2571750"/>
              <a:gd name="connsiteY4" fmla="*/ 7687831 h 17432592"/>
              <a:gd name="connsiteX5" fmla="*/ 2571750 w 2571750"/>
              <a:gd name="connsiteY5" fmla="*/ 17432592 h 17432592"/>
              <a:gd name="connsiteX6" fmla="*/ 0 w 2571750"/>
              <a:gd name="connsiteY6" fmla="*/ 17432592 h 17432592"/>
              <a:gd name="connsiteX7" fmla="*/ 0 w 2571750"/>
              <a:gd name="connsiteY7" fmla="*/ 0 h 17432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71750" h="17432592">
                <a:moveTo>
                  <a:pt x="0" y="0"/>
                </a:moveTo>
                <a:lnTo>
                  <a:pt x="2571750" y="0"/>
                </a:lnTo>
                <a:lnTo>
                  <a:pt x="2571750" y="5987845"/>
                </a:lnTo>
                <a:cubicBezTo>
                  <a:pt x="2102312" y="5987845"/>
                  <a:pt x="1721757" y="6368400"/>
                  <a:pt x="1721757" y="6837838"/>
                </a:cubicBezTo>
                <a:cubicBezTo>
                  <a:pt x="1721757" y="7307276"/>
                  <a:pt x="2102312" y="7687831"/>
                  <a:pt x="2571750" y="7687831"/>
                </a:cubicBezTo>
                <a:lnTo>
                  <a:pt x="2571750" y="17432592"/>
                </a:lnTo>
                <a:lnTo>
                  <a:pt x="0" y="17432592"/>
                </a:lnTo>
                <a:lnTo>
                  <a:pt x="0" y="0"/>
                </a:lnTo>
                <a:close/>
              </a:path>
            </a:pathLst>
          </a:cu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54DEFEEE-8AC1-0F0D-BD03-4B45AC49BD77}"/>
              </a:ext>
            </a:extLst>
          </p:cNvPr>
          <p:cNvSpPr/>
          <p:nvPr/>
        </p:nvSpPr>
        <p:spPr>
          <a:xfrm>
            <a:off x="7636933" y="739019"/>
            <a:ext cx="2441877" cy="871370"/>
          </a:xfrm>
          <a:prstGeom prst="roundRect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b="1" dirty="0">
                <a:solidFill>
                  <a:schemeClr val="tx1"/>
                </a:solidFill>
              </a:rPr>
              <a:t>А) Команда «Сохранить как»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BA735A7C-AD9E-9CAD-458D-B486AEAEA62B}"/>
              </a:ext>
            </a:extLst>
          </p:cNvPr>
          <p:cNvSpPr/>
          <p:nvPr/>
        </p:nvSpPr>
        <p:spPr>
          <a:xfrm>
            <a:off x="8528232" y="1997516"/>
            <a:ext cx="2441877" cy="87137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b="1" dirty="0">
                <a:solidFill>
                  <a:schemeClr val="tx1"/>
                </a:solidFill>
              </a:rPr>
              <a:t>А) Команда «Собрать публикацию»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3F8C117E-78B0-0980-85CB-AACD51708440}"/>
              </a:ext>
            </a:extLst>
          </p:cNvPr>
          <p:cNvSpPr/>
          <p:nvPr/>
        </p:nvSpPr>
        <p:spPr>
          <a:xfrm>
            <a:off x="8528232" y="3256013"/>
            <a:ext cx="2441877" cy="87137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b="1" dirty="0">
                <a:solidFill>
                  <a:schemeClr val="tx1"/>
                </a:solidFill>
              </a:rPr>
              <a:t>А) Команда «Экспортировать для веба»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A3B353-012A-4C24-0045-B2741BBF5DE1}"/>
              </a:ext>
            </a:extLst>
          </p:cNvPr>
          <p:cNvSpPr txBox="1"/>
          <p:nvPr/>
        </p:nvSpPr>
        <p:spPr>
          <a:xfrm>
            <a:off x="494852" y="2002027"/>
            <a:ext cx="6077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solidFill>
                  <a:srgbClr val="25002D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Сохранить как </a:t>
            </a:r>
            <a:r>
              <a:rPr lang="en-US" sz="2400" b="1" dirty="0">
                <a:solidFill>
                  <a:srgbClr val="25002D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&gt; </a:t>
            </a:r>
            <a:r>
              <a:rPr lang="ru-RU" sz="2400" b="1" dirty="0">
                <a:solidFill>
                  <a:srgbClr val="25002D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выбираем формат</a:t>
            </a:r>
            <a:r>
              <a:rPr lang="en-US" sz="2400" b="1" dirty="0">
                <a:solidFill>
                  <a:srgbClr val="25002D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PDF</a:t>
            </a:r>
            <a:r>
              <a:rPr lang="ru-RU" sz="2400" b="1" dirty="0">
                <a:solidFill>
                  <a:srgbClr val="25002D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B4CA1C7-0EBD-1AC2-3EA7-4072C84E9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68" y="2481937"/>
            <a:ext cx="8029594" cy="3087613"/>
          </a:xfrm>
          <a:prstGeom prst="rect">
            <a:avLst/>
          </a:prstGeom>
        </p:spPr>
      </p:pic>
      <p:sp>
        <p:nvSpPr>
          <p:cNvPr id="5" name="Овал 4">
            <a:extLst>
              <a:ext uri="{FF2B5EF4-FFF2-40B4-BE49-F238E27FC236}">
                <a16:creationId xmlns:a16="http://schemas.microsoft.com/office/drawing/2014/main" id="{2274CE7E-583A-BB44-5254-0EF52B899549}"/>
              </a:ext>
            </a:extLst>
          </p:cNvPr>
          <p:cNvSpPr/>
          <p:nvPr/>
        </p:nvSpPr>
        <p:spPr>
          <a:xfrm>
            <a:off x="14079256" y="5071740"/>
            <a:ext cx="1330780" cy="13307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>
                <a:solidFill>
                  <a:srgbClr val="25002D"/>
                </a:solidFill>
              </a:rPr>
              <a:t>7</a:t>
            </a:r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CEB5082B-3934-C678-D998-13F97AA3CFFF}"/>
              </a:ext>
            </a:extLst>
          </p:cNvPr>
          <p:cNvSpPr/>
          <p:nvPr/>
        </p:nvSpPr>
        <p:spPr>
          <a:xfrm>
            <a:off x="494852" y="-2171874"/>
            <a:ext cx="4204148" cy="169079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Вопрос 7</a:t>
            </a:r>
          </a:p>
          <a:p>
            <a:pPr algn="ctr"/>
            <a:r>
              <a:rPr lang="ru-RU" b="1" dirty="0">
                <a:solidFill>
                  <a:schemeClr val="tx1"/>
                </a:solidFill>
              </a:rPr>
              <a:t>Вы работаете с клиентом для вашей компании, с которым у вас было мало опыта общения. Как лучше начать определять создание стилистики для его рекламы?</a:t>
            </a:r>
          </a:p>
        </p:txBody>
      </p:sp>
    </p:spTree>
    <p:extLst>
      <p:ext uri="{BB962C8B-B14F-4D97-AF65-F5344CB8AC3E}">
        <p14:creationId xmlns:p14="http://schemas.microsoft.com/office/powerpoint/2010/main" val="39187944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олилиния: фигура 24">
            <a:extLst>
              <a:ext uri="{FF2B5EF4-FFF2-40B4-BE49-F238E27FC236}">
                <a16:creationId xmlns:a16="http://schemas.microsoft.com/office/drawing/2014/main" id="{6D67731C-A7D4-724E-8930-A488499D240C}"/>
              </a:ext>
            </a:extLst>
          </p:cNvPr>
          <p:cNvSpPr/>
          <p:nvPr/>
        </p:nvSpPr>
        <p:spPr>
          <a:xfrm rot="10800000">
            <a:off x="11313463" y="-4874994"/>
            <a:ext cx="2571750" cy="17432592"/>
          </a:xfrm>
          <a:custGeom>
            <a:avLst/>
            <a:gdLst>
              <a:gd name="connsiteX0" fmla="*/ 0 w 2571750"/>
              <a:gd name="connsiteY0" fmla="*/ 0 h 17432592"/>
              <a:gd name="connsiteX1" fmla="*/ 2571750 w 2571750"/>
              <a:gd name="connsiteY1" fmla="*/ 0 h 17432592"/>
              <a:gd name="connsiteX2" fmla="*/ 2571750 w 2571750"/>
              <a:gd name="connsiteY2" fmla="*/ 5987845 h 17432592"/>
              <a:gd name="connsiteX3" fmla="*/ 1721757 w 2571750"/>
              <a:gd name="connsiteY3" fmla="*/ 6837838 h 17432592"/>
              <a:gd name="connsiteX4" fmla="*/ 2571750 w 2571750"/>
              <a:gd name="connsiteY4" fmla="*/ 7687831 h 17432592"/>
              <a:gd name="connsiteX5" fmla="*/ 2571750 w 2571750"/>
              <a:gd name="connsiteY5" fmla="*/ 17432592 h 17432592"/>
              <a:gd name="connsiteX6" fmla="*/ 0 w 2571750"/>
              <a:gd name="connsiteY6" fmla="*/ 17432592 h 17432592"/>
              <a:gd name="connsiteX7" fmla="*/ 0 w 2571750"/>
              <a:gd name="connsiteY7" fmla="*/ 0 h 17432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71750" h="17432592">
                <a:moveTo>
                  <a:pt x="0" y="0"/>
                </a:moveTo>
                <a:lnTo>
                  <a:pt x="2571750" y="0"/>
                </a:lnTo>
                <a:lnTo>
                  <a:pt x="2571750" y="5987845"/>
                </a:lnTo>
                <a:cubicBezTo>
                  <a:pt x="2102312" y="5987845"/>
                  <a:pt x="1721757" y="6368400"/>
                  <a:pt x="1721757" y="6837838"/>
                </a:cubicBezTo>
                <a:cubicBezTo>
                  <a:pt x="1721757" y="7307276"/>
                  <a:pt x="2102312" y="7687831"/>
                  <a:pt x="2571750" y="7687831"/>
                </a:cubicBezTo>
                <a:lnTo>
                  <a:pt x="2571750" y="17432592"/>
                </a:lnTo>
                <a:lnTo>
                  <a:pt x="0" y="17432592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/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2A195D4D-AE81-E750-E987-A2370EDE981A}"/>
              </a:ext>
            </a:extLst>
          </p:cNvPr>
          <p:cNvSpPr/>
          <p:nvPr/>
        </p:nvSpPr>
        <p:spPr>
          <a:xfrm>
            <a:off x="932175" y="7237012"/>
            <a:ext cx="1330780" cy="13307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>
                <a:solidFill>
                  <a:srgbClr val="25002D"/>
                </a:solidFill>
              </a:rPr>
              <a:t>4</a:t>
            </a: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754E3D2F-C9D3-48F0-E18A-ABC46C564DBC}"/>
              </a:ext>
            </a:extLst>
          </p:cNvPr>
          <p:cNvSpPr/>
          <p:nvPr/>
        </p:nvSpPr>
        <p:spPr>
          <a:xfrm>
            <a:off x="5527429" y="6989030"/>
            <a:ext cx="1330780" cy="13307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>
                <a:solidFill>
                  <a:srgbClr val="25002D"/>
                </a:solidFill>
              </a:rPr>
              <a:t>5</a:t>
            </a: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54132427-DCBD-E5CC-B99E-D27FD07B6EFB}"/>
              </a:ext>
            </a:extLst>
          </p:cNvPr>
          <p:cNvSpPr/>
          <p:nvPr/>
        </p:nvSpPr>
        <p:spPr>
          <a:xfrm>
            <a:off x="10078810" y="6989030"/>
            <a:ext cx="1330780" cy="13307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>
                <a:solidFill>
                  <a:srgbClr val="25002D"/>
                </a:solidFill>
              </a:rPr>
              <a:t>6</a:t>
            </a:r>
          </a:p>
        </p:txBody>
      </p:sp>
      <p:sp>
        <p:nvSpPr>
          <p:cNvPr id="22" name="Прямоугольник: скругленные углы 21">
            <a:extLst>
              <a:ext uri="{FF2B5EF4-FFF2-40B4-BE49-F238E27FC236}">
                <a16:creationId xmlns:a16="http://schemas.microsoft.com/office/drawing/2014/main" id="{A45287F9-FDA1-4661-D0D3-ED4DE88A92ED}"/>
              </a:ext>
            </a:extLst>
          </p:cNvPr>
          <p:cNvSpPr/>
          <p:nvPr/>
        </p:nvSpPr>
        <p:spPr>
          <a:xfrm>
            <a:off x="16934859" y="8177917"/>
            <a:ext cx="3729719" cy="133078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Вопрос 6</a:t>
            </a:r>
          </a:p>
          <a:p>
            <a:pPr algn="ctr"/>
            <a:r>
              <a:rPr lang="ru-RU" b="1" dirty="0">
                <a:solidFill>
                  <a:schemeClr val="tx1"/>
                </a:solidFill>
              </a:rPr>
              <a:t>Самый простой способ сохранить из Иллюстратора документ в формате </a:t>
            </a:r>
            <a:r>
              <a:rPr lang="en-US" b="1" dirty="0">
                <a:solidFill>
                  <a:schemeClr val="tx1"/>
                </a:solidFill>
              </a:rPr>
              <a:t>PDF</a:t>
            </a:r>
            <a:r>
              <a:rPr lang="ru-RU" b="1" dirty="0">
                <a:solidFill>
                  <a:schemeClr val="tx1"/>
                </a:solidFill>
              </a:rPr>
              <a:t> – это </a:t>
            </a:r>
          </a:p>
        </p:txBody>
      </p:sp>
      <p:sp>
        <p:nvSpPr>
          <p:cNvPr id="28" name="Прямоугольник: скругленные углы 27">
            <a:extLst>
              <a:ext uri="{FF2B5EF4-FFF2-40B4-BE49-F238E27FC236}">
                <a16:creationId xmlns:a16="http://schemas.microsoft.com/office/drawing/2014/main" id="{526E77C0-371C-F84D-442A-6DF0C4A04C19}"/>
              </a:ext>
            </a:extLst>
          </p:cNvPr>
          <p:cNvSpPr/>
          <p:nvPr/>
        </p:nvSpPr>
        <p:spPr>
          <a:xfrm>
            <a:off x="2817556" y="-2500450"/>
            <a:ext cx="3581400" cy="104896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Растровый формат хранения графической информации, использующий сжатие без потерь</a:t>
            </a:r>
          </a:p>
        </p:txBody>
      </p:sp>
      <p:sp>
        <p:nvSpPr>
          <p:cNvPr id="29" name="Прямоугольник: скругленные углы 28">
            <a:extLst>
              <a:ext uri="{FF2B5EF4-FFF2-40B4-BE49-F238E27FC236}">
                <a16:creationId xmlns:a16="http://schemas.microsoft.com/office/drawing/2014/main" id="{7656A776-0201-BB7F-4E93-70679D023504}"/>
              </a:ext>
            </a:extLst>
          </p:cNvPr>
          <p:cNvSpPr/>
          <p:nvPr/>
        </p:nvSpPr>
        <p:spPr>
          <a:xfrm>
            <a:off x="2817556" y="-3303789"/>
            <a:ext cx="3581400" cy="68580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Полноценный, без слоев, с поддержкой прозрачностью фона</a:t>
            </a:r>
          </a:p>
        </p:txBody>
      </p:sp>
      <p:sp>
        <p:nvSpPr>
          <p:cNvPr id="30" name="Прямоугольник: скругленные углы 29">
            <a:extLst>
              <a:ext uri="{FF2B5EF4-FFF2-40B4-BE49-F238E27FC236}">
                <a16:creationId xmlns:a16="http://schemas.microsoft.com/office/drawing/2014/main" id="{ECA941C9-892A-28A7-315D-286F5C1669CC}"/>
              </a:ext>
            </a:extLst>
          </p:cNvPr>
          <p:cNvSpPr/>
          <p:nvPr/>
        </p:nvSpPr>
        <p:spPr>
          <a:xfrm>
            <a:off x="2817556" y="-1287209"/>
            <a:ext cx="3581400" cy="6858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Неполноценный, с поддержкой анимации и прозрачности фона</a:t>
            </a:r>
          </a:p>
        </p:txBody>
      </p:sp>
      <p:sp>
        <p:nvSpPr>
          <p:cNvPr id="32" name="Прямоугольник: скругленные углы 31">
            <a:extLst>
              <a:ext uri="{FF2B5EF4-FFF2-40B4-BE49-F238E27FC236}">
                <a16:creationId xmlns:a16="http://schemas.microsoft.com/office/drawing/2014/main" id="{F522FB6F-F108-6D16-82E7-AD326A18C4FD}"/>
              </a:ext>
            </a:extLst>
          </p:cNvPr>
          <p:cNvSpPr/>
          <p:nvPr/>
        </p:nvSpPr>
        <p:spPr>
          <a:xfrm>
            <a:off x="2817556" y="-4329190"/>
            <a:ext cx="3581400" cy="6858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Полноценный, с поддержкой настраиваемого сжатия файла</a:t>
            </a:r>
          </a:p>
        </p:txBody>
      </p:sp>
      <p:sp>
        <p:nvSpPr>
          <p:cNvPr id="3" name="Полилиния: фигура 2">
            <a:extLst>
              <a:ext uri="{FF2B5EF4-FFF2-40B4-BE49-F238E27FC236}">
                <a16:creationId xmlns:a16="http://schemas.microsoft.com/office/drawing/2014/main" id="{10ECDE06-4A51-D29A-5057-DFAFBBBAC50F}"/>
              </a:ext>
            </a:extLst>
          </p:cNvPr>
          <p:cNvSpPr/>
          <p:nvPr/>
        </p:nvSpPr>
        <p:spPr>
          <a:xfrm rot="16200000">
            <a:off x="-4622246" y="1658969"/>
            <a:ext cx="2571750" cy="17432592"/>
          </a:xfrm>
          <a:custGeom>
            <a:avLst/>
            <a:gdLst>
              <a:gd name="connsiteX0" fmla="*/ 0 w 2571750"/>
              <a:gd name="connsiteY0" fmla="*/ 0 h 17432592"/>
              <a:gd name="connsiteX1" fmla="*/ 2571750 w 2571750"/>
              <a:gd name="connsiteY1" fmla="*/ 0 h 17432592"/>
              <a:gd name="connsiteX2" fmla="*/ 2571750 w 2571750"/>
              <a:gd name="connsiteY2" fmla="*/ 5987845 h 17432592"/>
              <a:gd name="connsiteX3" fmla="*/ 1721757 w 2571750"/>
              <a:gd name="connsiteY3" fmla="*/ 6837838 h 17432592"/>
              <a:gd name="connsiteX4" fmla="*/ 2571750 w 2571750"/>
              <a:gd name="connsiteY4" fmla="*/ 7687831 h 17432592"/>
              <a:gd name="connsiteX5" fmla="*/ 2571750 w 2571750"/>
              <a:gd name="connsiteY5" fmla="*/ 17432592 h 17432592"/>
              <a:gd name="connsiteX6" fmla="*/ 0 w 2571750"/>
              <a:gd name="connsiteY6" fmla="*/ 17432592 h 17432592"/>
              <a:gd name="connsiteX7" fmla="*/ 0 w 2571750"/>
              <a:gd name="connsiteY7" fmla="*/ 0 h 17432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71750" h="17432592">
                <a:moveTo>
                  <a:pt x="0" y="0"/>
                </a:moveTo>
                <a:lnTo>
                  <a:pt x="2571750" y="0"/>
                </a:lnTo>
                <a:lnTo>
                  <a:pt x="2571750" y="5987845"/>
                </a:lnTo>
                <a:cubicBezTo>
                  <a:pt x="2102312" y="5987845"/>
                  <a:pt x="1721757" y="6368400"/>
                  <a:pt x="1721757" y="6837838"/>
                </a:cubicBezTo>
                <a:cubicBezTo>
                  <a:pt x="1721757" y="7307276"/>
                  <a:pt x="2102312" y="7687831"/>
                  <a:pt x="2571750" y="7687831"/>
                </a:cubicBezTo>
                <a:lnTo>
                  <a:pt x="2571750" y="17432592"/>
                </a:lnTo>
                <a:lnTo>
                  <a:pt x="0" y="17432592"/>
                </a:lnTo>
                <a:lnTo>
                  <a:pt x="0" y="0"/>
                </a:lnTo>
                <a:close/>
              </a:path>
            </a:pathLst>
          </a:cu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54DEFEEE-8AC1-0F0D-BD03-4B45AC49BD77}"/>
              </a:ext>
            </a:extLst>
          </p:cNvPr>
          <p:cNvSpPr/>
          <p:nvPr/>
        </p:nvSpPr>
        <p:spPr>
          <a:xfrm>
            <a:off x="7636933" y="-3278539"/>
            <a:ext cx="2441877" cy="871370"/>
          </a:xfrm>
          <a:prstGeom prst="roundRect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b="1" dirty="0">
                <a:solidFill>
                  <a:schemeClr val="tx1"/>
                </a:solidFill>
              </a:rPr>
              <a:t>А) Команда «Сохранить как»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BA735A7C-AD9E-9CAD-458D-B486AEAEA62B}"/>
              </a:ext>
            </a:extLst>
          </p:cNvPr>
          <p:cNvSpPr/>
          <p:nvPr/>
        </p:nvSpPr>
        <p:spPr>
          <a:xfrm>
            <a:off x="17495251" y="2147120"/>
            <a:ext cx="2441877" cy="87137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b="1" dirty="0">
                <a:solidFill>
                  <a:schemeClr val="tx1"/>
                </a:solidFill>
              </a:rPr>
              <a:t>А) Команда «Собрать публикацию»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3F8C117E-78B0-0980-85CB-AACD51708440}"/>
              </a:ext>
            </a:extLst>
          </p:cNvPr>
          <p:cNvSpPr/>
          <p:nvPr/>
        </p:nvSpPr>
        <p:spPr>
          <a:xfrm>
            <a:off x="17495251" y="3405617"/>
            <a:ext cx="2441877" cy="87137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b="1" dirty="0">
                <a:solidFill>
                  <a:schemeClr val="tx1"/>
                </a:solidFill>
              </a:rPr>
              <a:t>А) Команда «Экспортировать для веба»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B4CA1C7-0EBD-1AC2-3EA7-4072C84E9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617481" y="2402864"/>
            <a:ext cx="8029594" cy="3087613"/>
          </a:xfrm>
          <a:prstGeom prst="rect">
            <a:avLst/>
          </a:prstGeom>
        </p:spPr>
      </p:pic>
      <p:sp>
        <p:nvSpPr>
          <p:cNvPr id="19" name="Овал 18">
            <a:extLst>
              <a:ext uri="{FF2B5EF4-FFF2-40B4-BE49-F238E27FC236}">
                <a16:creationId xmlns:a16="http://schemas.microsoft.com/office/drawing/2014/main" id="{4ED44300-282C-308C-513F-2DCE8DB920A9}"/>
              </a:ext>
            </a:extLst>
          </p:cNvPr>
          <p:cNvSpPr/>
          <p:nvPr/>
        </p:nvSpPr>
        <p:spPr>
          <a:xfrm>
            <a:off x="10648072" y="5101237"/>
            <a:ext cx="1330780" cy="13307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>
                <a:solidFill>
                  <a:srgbClr val="25002D"/>
                </a:solidFill>
              </a:rPr>
              <a:t>7</a:t>
            </a:r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B41FD2D4-B4AC-02B5-730E-A09B0B81445B}"/>
              </a:ext>
            </a:extLst>
          </p:cNvPr>
          <p:cNvSpPr/>
          <p:nvPr/>
        </p:nvSpPr>
        <p:spPr>
          <a:xfrm>
            <a:off x="494852" y="311235"/>
            <a:ext cx="4204148" cy="169079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Вопрос 7</a:t>
            </a:r>
          </a:p>
          <a:p>
            <a:pPr algn="ctr"/>
            <a:r>
              <a:rPr lang="ru-RU" b="1" dirty="0">
                <a:solidFill>
                  <a:schemeClr val="tx1"/>
                </a:solidFill>
              </a:rPr>
              <a:t>Вы работаете с клиентом для вашей компании, с которым у вас было мало опыта общения. Как лучше начать определять создание стилистики для его рекламы?</a:t>
            </a:r>
          </a:p>
        </p:txBody>
      </p:sp>
      <p:sp>
        <p:nvSpPr>
          <p:cNvPr id="33" name="Прямоугольник: скругленные углы 32">
            <a:extLst>
              <a:ext uri="{FF2B5EF4-FFF2-40B4-BE49-F238E27FC236}">
                <a16:creationId xmlns:a16="http://schemas.microsoft.com/office/drawing/2014/main" id="{53F1D2FF-428C-53FB-74C0-4C3DEEB4670E}"/>
              </a:ext>
            </a:extLst>
          </p:cNvPr>
          <p:cNvSpPr/>
          <p:nvPr/>
        </p:nvSpPr>
        <p:spPr>
          <a:xfrm>
            <a:off x="6633029" y="311235"/>
            <a:ext cx="4204148" cy="143047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А) Создать оригинальную идею, игнорируя внешние источники информации, и дизайн будет  развиваться, пока вы работаете в проекте.</a:t>
            </a:r>
          </a:p>
        </p:txBody>
      </p:sp>
      <p:sp>
        <p:nvSpPr>
          <p:cNvPr id="34" name="Прямоугольник: скругленные углы 33">
            <a:extLst>
              <a:ext uri="{FF2B5EF4-FFF2-40B4-BE49-F238E27FC236}">
                <a16:creationId xmlns:a16="http://schemas.microsoft.com/office/drawing/2014/main" id="{D923F24B-FD5C-0184-3D5A-6036670867CC}"/>
              </a:ext>
            </a:extLst>
          </p:cNvPr>
          <p:cNvSpPr/>
          <p:nvPr/>
        </p:nvSpPr>
        <p:spPr>
          <a:xfrm>
            <a:off x="6633029" y="2002027"/>
            <a:ext cx="4204148" cy="76554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В) Провести обзор аналогов </a:t>
            </a:r>
            <a:r>
              <a:rPr lang="en-US" b="1" dirty="0">
                <a:solidFill>
                  <a:schemeClr val="tx1"/>
                </a:solidFill>
              </a:rPr>
              <a:t>web-c</a:t>
            </a:r>
            <a:r>
              <a:rPr lang="ru-RU" b="1" dirty="0">
                <a:solidFill>
                  <a:schemeClr val="tx1"/>
                </a:solidFill>
              </a:rPr>
              <a:t>айтов конкурентов</a:t>
            </a:r>
          </a:p>
        </p:txBody>
      </p:sp>
      <p:sp>
        <p:nvSpPr>
          <p:cNvPr id="35" name="Прямоугольник: скругленные углы 34">
            <a:extLst>
              <a:ext uri="{FF2B5EF4-FFF2-40B4-BE49-F238E27FC236}">
                <a16:creationId xmlns:a16="http://schemas.microsoft.com/office/drawing/2014/main" id="{A337EECC-C93B-26D0-07AF-8E87B32138C0}"/>
              </a:ext>
            </a:extLst>
          </p:cNvPr>
          <p:cNvSpPr/>
          <p:nvPr/>
        </p:nvSpPr>
        <p:spPr>
          <a:xfrm>
            <a:off x="1700009" y="2678687"/>
            <a:ext cx="4204148" cy="126274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С) Так как стиль предназначен для тинэйджеров, сделать так, чтобы он выглядел как будто его создал тинэйджер.</a:t>
            </a:r>
          </a:p>
        </p:txBody>
      </p:sp>
      <p:sp>
        <p:nvSpPr>
          <p:cNvPr id="38" name="Прямоугольник: скругленные углы 37">
            <a:extLst>
              <a:ext uri="{FF2B5EF4-FFF2-40B4-BE49-F238E27FC236}">
                <a16:creationId xmlns:a16="http://schemas.microsoft.com/office/drawing/2014/main" id="{230D07B9-3AA3-D394-6FED-DAA93DBB3460}"/>
              </a:ext>
            </a:extLst>
          </p:cNvPr>
          <p:cNvSpPr/>
          <p:nvPr/>
        </p:nvSpPr>
        <p:spPr>
          <a:xfrm>
            <a:off x="3277851" y="4516574"/>
            <a:ext cx="4204148" cy="76554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D)</a:t>
            </a:r>
            <a:r>
              <a:rPr lang="ru-RU" b="1" dirty="0">
                <a:solidFill>
                  <a:schemeClr val="tx1"/>
                </a:solidFill>
              </a:rPr>
              <a:t> Поговорить с клиентом о его ожиданиях по поводу дизайна</a:t>
            </a:r>
          </a:p>
        </p:txBody>
      </p:sp>
    </p:spTree>
    <p:extLst>
      <p:ext uri="{BB962C8B-B14F-4D97-AF65-F5344CB8AC3E}">
        <p14:creationId xmlns:p14="http://schemas.microsoft.com/office/powerpoint/2010/main" val="38213310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3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C6E7EC2A-2BA6-CBCF-DCCD-75FB7C03F712}"/>
              </a:ext>
            </a:extLst>
          </p:cNvPr>
          <p:cNvSpPr/>
          <p:nvPr/>
        </p:nvSpPr>
        <p:spPr>
          <a:xfrm>
            <a:off x="-1181100" y="-1054100"/>
            <a:ext cx="1092200" cy="952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F3DBE394-1448-2A5A-32D6-FFBBE501DBD5}"/>
              </a:ext>
            </a:extLst>
          </p:cNvPr>
          <p:cNvSpPr/>
          <p:nvPr/>
        </p:nvSpPr>
        <p:spPr>
          <a:xfrm>
            <a:off x="-1181100" y="6985000"/>
            <a:ext cx="1092200" cy="952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B381B527-57E7-6B9E-46A3-4CA75C762CBF}"/>
              </a:ext>
            </a:extLst>
          </p:cNvPr>
          <p:cNvSpPr/>
          <p:nvPr/>
        </p:nvSpPr>
        <p:spPr>
          <a:xfrm>
            <a:off x="12420600" y="-1054100"/>
            <a:ext cx="1092200" cy="952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EE6C304-0335-C5F3-02F3-DB09ABC78A47}"/>
              </a:ext>
            </a:extLst>
          </p:cNvPr>
          <p:cNvSpPr/>
          <p:nvPr/>
        </p:nvSpPr>
        <p:spPr>
          <a:xfrm>
            <a:off x="12420600" y="6985000"/>
            <a:ext cx="1092200" cy="952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4604A8B8-DB1A-4BDF-2F5F-8D98D4564554}"/>
              </a:ext>
            </a:extLst>
          </p:cNvPr>
          <p:cNvSpPr txBox="1">
            <a:spLocks/>
          </p:cNvSpPr>
          <p:nvPr/>
        </p:nvSpPr>
        <p:spPr bwMode="auto">
          <a:xfrm>
            <a:off x="1848683" y="3149600"/>
            <a:ext cx="3440033" cy="168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38100" tIns="38100" rIns="38100" bIns="38100" anchor="t">
            <a:spAutoFit/>
          </a:bodyPr>
          <a:lstStyle/>
          <a:p>
            <a:pPr eaLnBrk="1">
              <a:lnSpc>
                <a:spcPct val="150000"/>
              </a:lnSpc>
              <a:defRPr/>
            </a:pPr>
            <a:r>
              <a:rPr lang="ru-RU" altLang="x-none" sz="1800" u="sng" spc="300" dirty="0">
                <a:solidFill>
                  <a:srgbClr val="25002D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" charset="0"/>
                <a:sym typeface="Poppins SemiBold" charset="0"/>
              </a:rPr>
              <a:t>Хузуржанов Акбар</a:t>
            </a:r>
          </a:p>
          <a:p>
            <a:pPr eaLnBrk="1">
              <a:lnSpc>
                <a:spcPct val="150000"/>
              </a:lnSpc>
              <a:defRPr/>
            </a:pPr>
            <a:r>
              <a:rPr lang="ru-RU" altLang="x-none" u="sng" spc="300" dirty="0">
                <a:solidFill>
                  <a:srgbClr val="25002D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" charset="0"/>
                <a:sym typeface="Poppins SemiBold" charset="0"/>
              </a:rPr>
              <a:t>Назиров Юрик</a:t>
            </a:r>
          </a:p>
          <a:p>
            <a:pPr eaLnBrk="1">
              <a:lnSpc>
                <a:spcPct val="150000"/>
              </a:lnSpc>
              <a:defRPr/>
            </a:pPr>
            <a:r>
              <a:rPr lang="ru-RU" altLang="x-none" u="sng" spc="300" dirty="0">
                <a:solidFill>
                  <a:srgbClr val="25002D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" charset="0"/>
                <a:sym typeface="Poppins SemiBold" charset="0"/>
              </a:rPr>
              <a:t>Островский Сергей</a:t>
            </a:r>
            <a:endParaRPr lang="en-US" altLang="x-none" u="sng" spc="300" dirty="0">
              <a:solidFill>
                <a:srgbClr val="25002D"/>
              </a:solidFill>
              <a:latin typeface="Roboto" panose="02000000000000000000" pitchFamily="2" charset="0"/>
              <a:ea typeface="Roboto" panose="02000000000000000000" pitchFamily="2" charset="0"/>
              <a:cs typeface="Montserrat" charset="0"/>
              <a:sym typeface="Poppins SemiBold" charset="0"/>
            </a:endParaRPr>
          </a:p>
          <a:p>
            <a:pPr eaLnBrk="1">
              <a:lnSpc>
                <a:spcPct val="150000"/>
              </a:lnSpc>
              <a:defRPr/>
            </a:pPr>
            <a:r>
              <a:rPr lang="ru-RU" altLang="x-none" u="sng" spc="300" dirty="0">
                <a:solidFill>
                  <a:srgbClr val="25002D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" charset="0"/>
                <a:sym typeface="Poppins SemiBold" charset="0"/>
              </a:rPr>
              <a:t>Кочунов Антон</a:t>
            </a: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E15962E3-862C-C81B-44F5-0AFFD89D66EA}"/>
              </a:ext>
            </a:extLst>
          </p:cNvPr>
          <p:cNvCxnSpPr>
            <a:cxnSpLocks/>
          </p:cNvCxnSpPr>
          <p:nvPr/>
        </p:nvCxnSpPr>
        <p:spPr>
          <a:xfrm>
            <a:off x="1663700" y="3149600"/>
            <a:ext cx="0" cy="184194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258EF81-0C75-569E-9684-86ED6FC56D7C}"/>
              </a:ext>
            </a:extLst>
          </p:cNvPr>
          <p:cNvSpPr txBox="1"/>
          <p:nvPr/>
        </p:nvSpPr>
        <p:spPr>
          <a:xfrm>
            <a:off x="749300" y="1523188"/>
            <a:ext cx="5638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chemeClr val="bg1"/>
                </a:solidFill>
                <a:latin typeface="Impact" panose="020B0806030902050204" pitchFamily="34" charset="0"/>
              </a:rPr>
              <a:t>Номинация </a:t>
            </a:r>
          </a:p>
          <a:p>
            <a:r>
              <a:rPr lang="ru-RU" sz="4000" dirty="0">
                <a:solidFill>
                  <a:schemeClr val="bg1"/>
                </a:solidFill>
                <a:latin typeface="Impact" panose="020B0806030902050204" pitchFamily="34" charset="0"/>
              </a:rPr>
              <a:t>Графический дизайн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AB4459B2-818F-2A80-4259-6B666AEEE0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100" y="603250"/>
            <a:ext cx="4349331" cy="5334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0961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Овал 18">
            <a:extLst>
              <a:ext uri="{FF2B5EF4-FFF2-40B4-BE49-F238E27FC236}">
                <a16:creationId xmlns:a16="http://schemas.microsoft.com/office/drawing/2014/main" id="{4ED44300-282C-308C-513F-2DCE8DB920A9}"/>
              </a:ext>
            </a:extLst>
          </p:cNvPr>
          <p:cNvSpPr/>
          <p:nvPr/>
        </p:nvSpPr>
        <p:spPr>
          <a:xfrm>
            <a:off x="10648072" y="5101237"/>
            <a:ext cx="1330780" cy="13307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>
                <a:solidFill>
                  <a:srgbClr val="25002D"/>
                </a:solidFill>
              </a:rPr>
              <a:t>7</a:t>
            </a:r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B41FD2D4-B4AC-02B5-730E-A09B0B81445B}"/>
              </a:ext>
            </a:extLst>
          </p:cNvPr>
          <p:cNvSpPr/>
          <p:nvPr/>
        </p:nvSpPr>
        <p:spPr>
          <a:xfrm>
            <a:off x="6443924" y="542545"/>
            <a:ext cx="4204148" cy="169079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Вопрос 7</a:t>
            </a:r>
          </a:p>
          <a:p>
            <a:pPr algn="ctr"/>
            <a:r>
              <a:rPr lang="ru-RU" b="1" dirty="0">
                <a:solidFill>
                  <a:schemeClr val="tx1"/>
                </a:solidFill>
              </a:rPr>
              <a:t>Вы работаете с клиентом для вашей компании, с которым у вас было мало опыта общения. Как лучше начать определять создание стилистики для его рекламы?</a:t>
            </a:r>
          </a:p>
        </p:txBody>
      </p:sp>
      <p:sp>
        <p:nvSpPr>
          <p:cNvPr id="33" name="Прямоугольник: скругленные углы 32">
            <a:extLst>
              <a:ext uri="{FF2B5EF4-FFF2-40B4-BE49-F238E27FC236}">
                <a16:creationId xmlns:a16="http://schemas.microsoft.com/office/drawing/2014/main" id="{53F1D2FF-428C-53FB-74C0-4C3DEEB4670E}"/>
              </a:ext>
            </a:extLst>
          </p:cNvPr>
          <p:cNvSpPr/>
          <p:nvPr/>
        </p:nvSpPr>
        <p:spPr>
          <a:xfrm>
            <a:off x="336119" y="802858"/>
            <a:ext cx="4204148" cy="1430479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А) Создать оригинальную идею, игнорируя внешние источники информации, и дизайн будет  развиваться, пока вы работаете в проекте.</a:t>
            </a:r>
          </a:p>
        </p:txBody>
      </p:sp>
      <p:sp>
        <p:nvSpPr>
          <p:cNvPr id="34" name="Прямоугольник: скругленные углы 33">
            <a:extLst>
              <a:ext uri="{FF2B5EF4-FFF2-40B4-BE49-F238E27FC236}">
                <a16:creationId xmlns:a16="http://schemas.microsoft.com/office/drawing/2014/main" id="{D923F24B-FD5C-0184-3D5A-6036670867CC}"/>
              </a:ext>
            </a:extLst>
          </p:cNvPr>
          <p:cNvSpPr/>
          <p:nvPr/>
        </p:nvSpPr>
        <p:spPr>
          <a:xfrm>
            <a:off x="336119" y="5666468"/>
            <a:ext cx="4204148" cy="765549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В) Провести обзор аналогов </a:t>
            </a:r>
            <a:r>
              <a:rPr lang="en-US" b="1" dirty="0">
                <a:solidFill>
                  <a:schemeClr val="tx1"/>
                </a:solidFill>
              </a:rPr>
              <a:t>web-c</a:t>
            </a:r>
            <a:r>
              <a:rPr lang="ru-RU" b="1" dirty="0">
                <a:solidFill>
                  <a:schemeClr val="tx1"/>
                </a:solidFill>
              </a:rPr>
              <a:t>айтов конкурентов</a:t>
            </a:r>
          </a:p>
        </p:txBody>
      </p:sp>
      <p:sp>
        <p:nvSpPr>
          <p:cNvPr id="35" name="Прямоугольник: скругленные углы 34">
            <a:extLst>
              <a:ext uri="{FF2B5EF4-FFF2-40B4-BE49-F238E27FC236}">
                <a16:creationId xmlns:a16="http://schemas.microsoft.com/office/drawing/2014/main" id="{A337EECC-C93B-26D0-07AF-8E87B32138C0}"/>
              </a:ext>
            </a:extLst>
          </p:cNvPr>
          <p:cNvSpPr/>
          <p:nvPr/>
        </p:nvSpPr>
        <p:spPr>
          <a:xfrm>
            <a:off x="336119" y="2629608"/>
            <a:ext cx="4204148" cy="1262743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С) Так как стиль предназначен для тинэйджеров, сделать так, чтобы он выглядел как будто его создал тинэйджер.</a:t>
            </a:r>
          </a:p>
        </p:txBody>
      </p:sp>
      <p:sp>
        <p:nvSpPr>
          <p:cNvPr id="38" name="Прямоугольник: скругленные углы 37">
            <a:extLst>
              <a:ext uri="{FF2B5EF4-FFF2-40B4-BE49-F238E27FC236}">
                <a16:creationId xmlns:a16="http://schemas.microsoft.com/office/drawing/2014/main" id="{230D07B9-3AA3-D394-6FED-DAA93DBB3460}"/>
              </a:ext>
            </a:extLst>
          </p:cNvPr>
          <p:cNvSpPr/>
          <p:nvPr/>
        </p:nvSpPr>
        <p:spPr>
          <a:xfrm>
            <a:off x="1001509" y="4396635"/>
            <a:ext cx="4204148" cy="765549"/>
          </a:xfrm>
          <a:prstGeom prst="roundRect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D)</a:t>
            </a:r>
            <a:r>
              <a:rPr lang="ru-RU" b="1" dirty="0">
                <a:solidFill>
                  <a:schemeClr val="tx1"/>
                </a:solidFill>
              </a:rPr>
              <a:t> Поговорить с клиентом о его ожиданиях по поводу дизайна</a:t>
            </a:r>
          </a:p>
        </p:txBody>
      </p:sp>
      <p:sp>
        <p:nvSpPr>
          <p:cNvPr id="25" name="Полилиния: фигура 24">
            <a:extLst>
              <a:ext uri="{FF2B5EF4-FFF2-40B4-BE49-F238E27FC236}">
                <a16:creationId xmlns:a16="http://schemas.microsoft.com/office/drawing/2014/main" id="{6D67731C-A7D4-724E-8930-A488499D240C}"/>
              </a:ext>
            </a:extLst>
          </p:cNvPr>
          <p:cNvSpPr/>
          <p:nvPr/>
        </p:nvSpPr>
        <p:spPr>
          <a:xfrm rot="10800000">
            <a:off x="11313463" y="-4874994"/>
            <a:ext cx="2571750" cy="17432592"/>
          </a:xfrm>
          <a:custGeom>
            <a:avLst/>
            <a:gdLst>
              <a:gd name="connsiteX0" fmla="*/ 0 w 2571750"/>
              <a:gd name="connsiteY0" fmla="*/ 0 h 17432592"/>
              <a:gd name="connsiteX1" fmla="*/ 2571750 w 2571750"/>
              <a:gd name="connsiteY1" fmla="*/ 0 h 17432592"/>
              <a:gd name="connsiteX2" fmla="*/ 2571750 w 2571750"/>
              <a:gd name="connsiteY2" fmla="*/ 5987845 h 17432592"/>
              <a:gd name="connsiteX3" fmla="*/ 1721757 w 2571750"/>
              <a:gd name="connsiteY3" fmla="*/ 6837838 h 17432592"/>
              <a:gd name="connsiteX4" fmla="*/ 2571750 w 2571750"/>
              <a:gd name="connsiteY4" fmla="*/ 7687831 h 17432592"/>
              <a:gd name="connsiteX5" fmla="*/ 2571750 w 2571750"/>
              <a:gd name="connsiteY5" fmla="*/ 17432592 h 17432592"/>
              <a:gd name="connsiteX6" fmla="*/ 0 w 2571750"/>
              <a:gd name="connsiteY6" fmla="*/ 17432592 h 17432592"/>
              <a:gd name="connsiteX7" fmla="*/ 0 w 2571750"/>
              <a:gd name="connsiteY7" fmla="*/ 0 h 17432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71750" h="17432592">
                <a:moveTo>
                  <a:pt x="0" y="0"/>
                </a:moveTo>
                <a:lnTo>
                  <a:pt x="2571750" y="0"/>
                </a:lnTo>
                <a:lnTo>
                  <a:pt x="2571750" y="5987845"/>
                </a:lnTo>
                <a:cubicBezTo>
                  <a:pt x="2102312" y="5987845"/>
                  <a:pt x="1721757" y="6368400"/>
                  <a:pt x="1721757" y="6837838"/>
                </a:cubicBezTo>
                <a:cubicBezTo>
                  <a:pt x="1721757" y="7307276"/>
                  <a:pt x="2102312" y="7687831"/>
                  <a:pt x="2571750" y="7687831"/>
                </a:cubicBezTo>
                <a:lnTo>
                  <a:pt x="2571750" y="17432592"/>
                </a:lnTo>
                <a:lnTo>
                  <a:pt x="0" y="17432592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4ABC1C-0797-5902-CF2D-CC6BCBB7D7D6}"/>
              </a:ext>
            </a:extLst>
          </p:cNvPr>
          <p:cNvSpPr txBox="1"/>
          <p:nvPr/>
        </p:nvSpPr>
        <p:spPr>
          <a:xfrm>
            <a:off x="5773982" y="3429000"/>
            <a:ext cx="446910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800" b="1" dirty="0">
                <a:solidFill>
                  <a:srgbClr val="25002D"/>
                </a:solidFill>
              </a:rPr>
              <a:t>Так надо</a:t>
            </a: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ABD1C254-30D9-359A-E115-536E1941DF56}"/>
              </a:ext>
            </a:extLst>
          </p:cNvPr>
          <p:cNvSpPr/>
          <p:nvPr/>
        </p:nvSpPr>
        <p:spPr>
          <a:xfrm>
            <a:off x="13885212" y="2949645"/>
            <a:ext cx="1330780" cy="13307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>
                <a:solidFill>
                  <a:srgbClr val="25002D"/>
                </a:solidFill>
              </a:rPr>
              <a:t>8</a:t>
            </a:r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E39C7C82-54E5-2EF3-53B7-5B4EB40ADBC6}"/>
              </a:ext>
            </a:extLst>
          </p:cNvPr>
          <p:cNvSpPr/>
          <p:nvPr/>
        </p:nvSpPr>
        <p:spPr>
          <a:xfrm>
            <a:off x="-4049464" y="5162184"/>
            <a:ext cx="3817258" cy="145633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Вопрос 8</a:t>
            </a:r>
          </a:p>
          <a:p>
            <a:pPr algn="ctr"/>
            <a:r>
              <a:rPr lang="ru-RU" b="1" dirty="0">
                <a:solidFill>
                  <a:schemeClr val="tx1"/>
                </a:solidFill>
              </a:rPr>
              <a:t>Фотографии с цифрового фотоаппарата сохраняются с максимальным качеством в формате …</a:t>
            </a:r>
          </a:p>
        </p:txBody>
      </p:sp>
    </p:spTree>
    <p:extLst>
      <p:ext uri="{BB962C8B-B14F-4D97-AF65-F5344CB8AC3E}">
        <p14:creationId xmlns:p14="http://schemas.microsoft.com/office/powerpoint/2010/main" val="40977908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Овал 18">
            <a:extLst>
              <a:ext uri="{FF2B5EF4-FFF2-40B4-BE49-F238E27FC236}">
                <a16:creationId xmlns:a16="http://schemas.microsoft.com/office/drawing/2014/main" id="{4ED44300-282C-308C-513F-2DCE8DB920A9}"/>
              </a:ext>
            </a:extLst>
          </p:cNvPr>
          <p:cNvSpPr/>
          <p:nvPr/>
        </p:nvSpPr>
        <p:spPr>
          <a:xfrm>
            <a:off x="13885212" y="5101237"/>
            <a:ext cx="1330780" cy="13307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>
                <a:solidFill>
                  <a:srgbClr val="25002D"/>
                </a:solidFill>
              </a:rPr>
              <a:t>7</a:t>
            </a:r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B41FD2D4-B4AC-02B5-730E-A09B0B81445B}"/>
              </a:ext>
            </a:extLst>
          </p:cNvPr>
          <p:cNvSpPr/>
          <p:nvPr/>
        </p:nvSpPr>
        <p:spPr>
          <a:xfrm>
            <a:off x="6443924" y="-3174048"/>
            <a:ext cx="4204148" cy="169079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Вопрос 7</a:t>
            </a:r>
          </a:p>
          <a:p>
            <a:pPr algn="ctr"/>
            <a:r>
              <a:rPr lang="ru-RU" b="1" dirty="0">
                <a:solidFill>
                  <a:schemeClr val="tx1"/>
                </a:solidFill>
              </a:rPr>
              <a:t>Вы работаете с клиентом для вашей компании, с которым у вас было мало опыта общения. Как лучше начать определять создание стилистики для его рекламы?</a:t>
            </a:r>
          </a:p>
        </p:txBody>
      </p:sp>
      <p:sp>
        <p:nvSpPr>
          <p:cNvPr id="33" name="Прямоугольник: скругленные углы 32">
            <a:extLst>
              <a:ext uri="{FF2B5EF4-FFF2-40B4-BE49-F238E27FC236}">
                <a16:creationId xmlns:a16="http://schemas.microsoft.com/office/drawing/2014/main" id="{53F1D2FF-428C-53FB-74C0-4C3DEEB4670E}"/>
              </a:ext>
            </a:extLst>
          </p:cNvPr>
          <p:cNvSpPr/>
          <p:nvPr/>
        </p:nvSpPr>
        <p:spPr>
          <a:xfrm>
            <a:off x="-5106296" y="802858"/>
            <a:ext cx="4204148" cy="1430479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А) Создать оригинальную идею, игнорируя внешние источники информации, и дизайн будет  развиваться, пока вы работаете в проекте.</a:t>
            </a:r>
          </a:p>
        </p:txBody>
      </p:sp>
      <p:sp>
        <p:nvSpPr>
          <p:cNvPr id="34" name="Прямоугольник: скругленные углы 33">
            <a:extLst>
              <a:ext uri="{FF2B5EF4-FFF2-40B4-BE49-F238E27FC236}">
                <a16:creationId xmlns:a16="http://schemas.microsoft.com/office/drawing/2014/main" id="{D923F24B-FD5C-0184-3D5A-6036670867CC}"/>
              </a:ext>
            </a:extLst>
          </p:cNvPr>
          <p:cNvSpPr/>
          <p:nvPr/>
        </p:nvSpPr>
        <p:spPr>
          <a:xfrm>
            <a:off x="-5106296" y="5666468"/>
            <a:ext cx="4204148" cy="765549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В) Провести обзор аналогов </a:t>
            </a:r>
            <a:r>
              <a:rPr lang="en-US" b="1" dirty="0">
                <a:solidFill>
                  <a:schemeClr val="tx1"/>
                </a:solidFill>
              </a:rPr>
              <a:t>web-c</a:t>
            </a:r>
            <a:r>
              <a:rPr lang="ru-RU" b="1" dirty="0">
                <a:solidFill>
                  <a:schemeClr val="tx1"/>
                </a:solidFill>
              </a:rPr>
              <a:t>айтов конкурентов</a:t>
            </a:r>
          </a:p>
        </p:txBody>
      </p:sp>
      <p:sp>
        <p:nvSpPr>
          <p:cNvPr id="35" name="Прямоугольник: скругленные углы 34">
            <a:extLst>
              <a:ext uri="{FF2B5EF4-FFF2-40B4-BE49-F238E27FC236}">
                <a16:creationId xmlns:a16="http://schemas.microsoft.com/office/drawing/2014/main" id="{A337EECC-C93B-26D0-07AF-8E87B32138C0}"/>
              </a:ext>
            </a:extLst>
          </p:cNvPr>
          <p:cNvSpPr/>
          <p:nvPr/>
        </p:nvSpPr>
        <p:spPr>
          <a:xfrm>
            <a:off x="-5106296" y="2629608"/>
            <a:ext cx="4204148" cy="1262743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С) Так как стиль предназначен для тинэйджеров, сделать так, чтобы он выглядел как будто его создал тинэйджер.</a:t>
            </a:r>
          </a:p>
        </p:txBody>
      </p:sp>
      <p:sp>
        <p:nvSpPr>
          <p:cNvPr id="38" name="Прямоугольник: скругленные углы 37">
            <a:extLst>
              <a:ext uri="{FF2B5EF4-FFF2-40B4-BE49-F238E27FC236}">
                <a16:creationId xmlns:a16="http://schemas.microsoft.com/office/drawing/2014/main" id="{230D07B9-3AA3-D394-6FED-DAA93DBB3460}"/>
              </a:ext>
            </a:extLst>
          </p:cNvPr>
          <p:cNvSpPr/>
          <p:nvPr/>
        </p:nvSpPr>
        <p:spPr>
          <a:xfrm>
            <a:off x="14475737" y="4396635"/>
            <a:ext cx="4204148" cy="765549"/>
          </a:xfrm>
          <a:prstGeom prst="roundRect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D)</a:t>
            </a:r>
            <a:r>
              <a:rPr lang="ru-RU" b="1" dirty="0">
                <a:solidFill>
                  <a:schemeClr val="tx1"/>
                </a:solidFill>
              </a:rPr>
              <a:t> Поговорить с клиентом о его ожиданиях по поводу дизайна</a:t>
            </a:r>
          </a:p>
        </p:txBody>
      </p:sp>
      <p:sp>
        <p:nvSpPr>
          <p:cNvPr id="25" name="Полилиния: фигура 24">
            <a:extLst>
              <a:ext uri="{FF2B5EF4-FFF2-40B4-BE49-F238E27FC236}">
                <a16:creationId xmlns:a16="http://schemas.microsoft.com/office/drawing/2014/main" id="{6D67731C-A7D4-724E-8930-A488499D240C}"/>
              </a:ext>
            </a:extLst>
          </p:cNvPr>
          <p:cNvSpPr/>
          <p:nvPr/>
        </p:nvSpPr>
        <p:spPr>
          <a:xfrm rot="10800000">
            <a:off x="11313462" y="-6910271"/>
            <a:ext cx="2571750" cy="17432592"/>
          </a:xfrm>
          <a:custGeom>
            <a:avLst/>
            <a:gdLst>
              <a:gd name="connsiteX0" fmla="*/ 0 w 2571750"/>
              <a:gd name="connsiteY0" fmla="*/ 0 h 17432592"/>
              <a:gd name="connsiteX1" fmla="*/ 2571750 w 2571750"/>
              <a:gd name="connsiteY1" fmla="*/ 0 h 17432592"/>
              <a:gd name="connsiteX2" fmla="*/ 2571750 w 2571750"/>
              <a:gd name="connsiteY2" fmla="*/ 5987845 h 17432592"/>
              <a:gd name="connsiteX3" fmla="*/ 1721757 w 2571750"/>
              <a:gd name="connsiteY3" fmla="*/ 6837838 h 17432592"/>
              <a:gd name="connsiteX4" fmla="*/ 2571750 w 2571750"/>
              <a:gd name="connsiteY4" fmla="*/ 7687831 h 17432592"/>
              <a:gd name="connsiteX5" fmla="*/ 2571750 w 2571750"/>
              <a:gd name="connsiteY5" fmla="*/ 17432592 h 17432592"/>
              <a:gd name="connsiteX6" fmla="*/ 0 w 2571750"/>
              <a:gd name="connsiteY6" fmla="*/ 17432592 h 17432592"/>
              <a:gd name="connsiteX7" fmla="*/ 0 w 2571750"/>
              <a:gd name="connsiteY7" fmla="*/ 0 h 17432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71750" h="17432592">
                <a:moveTo>
                  <a:pt x="0" y="0"/>
                </a:moveTo>
                <a:lnTo>
                  <a:pt x="2571750" y="0"/>
                </a:lnTo>
                <a:lnTo>
                  <a:pt x="2571750" y="5987845"/>
                </a:lnTo>
                <a:cubicBezTo>
                  <a:pt x="2102312" y="5987845"/>
                  <a:pt x="1721757" y="6368400"/>
                  <a:pt x="1721757" y="6837838"/>
                </a:cubicBezTo>
                <a:cubicBezTo>
                  <a:pt x="1721757" y="7307276"/>
                  <a:pt x="2102312" y="7687831"/>
                  <a:pt x="2571750" y="7687831"/>
                </a:cubicBezTo>
                <a:lnTo>
                  <a:pt x="2571750" y="17432592"/>
                </a:lnTo>
                <a:lnTo>
                  <a:pt x="0" y="17432592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66EB8E27-76D6-DEF9-CAD6-8996A3739E0F}"/>
              </a:ext>
            </a:extLst>
          </p:cNvPr>
          <p:cNvSpPr/>
          <p:nvPr/>
        </p:nvSpPr>
        <p:spPr>
          <a:xfrm>
            <a:off x="10648072" y="3065855"/>
            <a:ext cx="1330780" cy="13307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>
                <a:solidFill>
                  <a:srgbClr val="25002D"/>
                </a:solidFill>
              </a:rPr>
              <a:t>8</a:t>
            </a: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55E2D63A-F51F-65C3-4409-170BEFA1B9DB}"/>
              </a:ext>
            </a:extLst>
          </p:cNvPr>
          <p:cNvSpPr/>
          <p:nvPr/>
        </p:nvSpPr>
        <p:spPr>
          <a:xfrm>
            <a:off x="13810347" y="475245"/>
            <a:ext cx="1330780" cy="13307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>
                <a:solidFill>
                  <a:srgbClr val="25002D"/>
                </a:solidFill>
              </a:rPr>
              <a:t>9</a:t>
            </a: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9A32E6EE-B8D4-79E3-1805-655A565BB4C6}"/>
              </a:ext>
            </a:extLst>
          </p:cNvPr>
          <p:cNvSpPr/>
          <p:nvPr/>
        </p:nvSpPr>
        <p:spPr>
          <a:xfrm>
            <a:off x="4765906" y="5507575"/>
            <a:ext cx="1925180" cy="8061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</a:t>
            </a:r>
            <a:r>
              <a:rPr lang="ru-RU" b="1" dirty="0">
                <a:solidFill>
                  <a:schemeClr val="tx1"/>
                </a:solidFill>
              </a:rPr>
              <a:t>)</a:t>
            </a:r>
            <a:r>
              <a:rPr lang="en-US" b="1" dirty="0">
                <a:solidFill>
                  <a:schemeClr val="tx1"/>
                </a:solidFill>
                <a:latin typeface="Roboto" panose="02000000000000000000"/>
              </a:rPr>
              <a:t> RAW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0D101ED9-B7B6-36AF-AA3F-20D50F0B149E}"/>
              </a:ext>
            </a:extLst>
          </p:cNvPr>
          <p:cNvSpPr/>
          <p:nvPr/>
        </p:nvSpPr>
        <p:spPr>
          <a:xfrm>
            <a:off x="7077093" y="5507575"/>
            <a:ext cx="1925180" cy="8061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</a:t>
            </a:r>
            <a:r>
              <a:rPr lang="ru-RU" b="1" dirty="0">
                <a:solidFill>
                  <a:schemeClr val="tx1"/>
                </a:solidFill>
              </a:rPr>
              <a:t>)</a:t>
            </a:r>
            <a:r>
              <a:rPr lang="en-US" b="1" dirty="0">
                <a:solidFill>
                  <a:schemeClr val="tx1"/>
                </a:solidFill>
              </a:rPr>
              <a:t> JPG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B0DC5691-F570-30DF-74D6-3D79E6829C90}"/>
              </a:ext>
            </a:extLst>
          </p:cNvPr>
          <p:cNvSpPr/>
          <p:nvPr/>
        </p:nvSpPr>
        <p:spPr>
          <a:xfrm>
            <a:off x="9262837" y="5507575"/>
            <a:ext cx="1925180" cy="8061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</a:t>
            </a:r>
            <a:r>
              <a:rPr lang="ru-RU" b="1" dirty="0">
                <a:solidFill>
                  <a:schemeClr val="tx1"/>
                </a:solidFill>
              </a:rPr>
              <a:t>)</a:t>
            </a:r>
            <a:r>
              <a:rPr lang="en-US" b="1" dirty="0">
                <a:solidFill>
                  <a:schemeClr val="tx1"/>
                </a:solidFill>
                <a:latin typeface="Roboto" panose="02000000000000000000"/>
              </a:rPr>
              <a:t> PTS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F46C1563-E896-5AF1-A68F-E87FE0F14BB9}"/>
              </a:ext>
            </a:extLst>
          </p:cNvPr>
          <p:cNvSpPr/>
          <p:nvPr/>
        </p:nvSpPr>
        <p:spPr>
          <a:xfrm>
            <a:off x="326152" y="5162184"/>
            <a:ext cx="3817258" cy="145633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Вопрос 8</a:t>
            </a:r>
          </a:p>
          <a:p>
            <a:pPr algn="ctr"/>
            <a:r>
              <a:rPr lang="ru-RU" b="1" dirty="0">
                <a:solidFill>
                  <a:schemeClr val="tx1"/>
                </a:solidFill>
              </a:rPr>
              <a:t>Фотографии с цифрового фотоаппарата сохраняются с максимальным качеством в формате …</a:t>
            </a:r>
          </a:p>
        </p:txBody>
      </p:sp>
    </p:spTree>
    <p:extLst>
      <p:ext uri="{BB962C8B-B14F-4D97-AF65-F5344CB8AC3E}">
        <p14:creationId xmlns:p14="http://schemas.microsoft.com/office/powerpoint/2010/main" val="5943744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Овал 18">
            <a:extLst>
              <a:ext uri="{FF2B5EF4-FFF2-40B4-BE49-F238E27FC236}">
                <a16:creationId xmlns:a16="http://schemas.microsoft.com/office/drawing/2014/main" id="{4ED44300-282C-308C-513F-2DCE8DB920A9}"/>
              </a:ext>
            </a:extLst>
          </p:cNvPr>
          <p:cNvSpPr/>
          <p:nvPr/>
        </p:nvSpPr>
        <p:spPr>
          <a:xfrm>
            <a:off x="13885212" y="5101237"/>
            <a:ext cx="1330780" cy="13307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>
                <a:solidFill>
                  <a:srgbClr val="25002D"/>
                </a:solidFill>
              </a:rPr>
              <a:t>7</a:t>
            </a:r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B41FD2D4-B4AC-02B5-730E-A09B0B81445B}"/>
              </a:ext>
            </a:extLst>
          </p:cNvPr>
          <p:cNvSpPr/>
          <p:nvPr/>
        </p:nvSpPr>
        <p:spPr>
          <a:xfrm>
            <a:off x="6443924" y="-3174048"/>
            <a:ext cx="4204148" cy="169079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Вопрос 7</a:t>
            </a:r>
          </a:p>
          <a:p>
            <a:pPr algn="ctr"/>
            <a:r>
              <a:rPr lang="ru-RU" b="1" dirty="0">
                <a:solidFill>
                  <a:schemeClr val="tx1"/>
                </a:solidFill>
              </a:rPr>
              <a:t>Вы работаете с клиентом для вашей компании, с которым у вас было мало опыта общения. Как лучше начать определять создание стилистики для его рекламы?</a:t>
            </a:r>
          </a:p>
        </p:txBody>
      </p:sp>
      <p:sp>
        <p:nvSpPr>
          <p:cNvPr id="33" name="Прямоугольник: скругленные углы 32">
            <a:extLst>
              <a:ext uri="{FF2B5EF4-FFF2-40B4-BE49-F238E27FC236}">
                <a16:creationId xmlns:a16="http://schemas.microsoft.com/office/drawing/2014/main" id="{53F1D2FF-428C-53FB-74C0-4C3DEEB4670E}"/>
              </a:ext>
            </a:extLst>
          </p:cNvPr>
          <p:cNvSpPr/>
          <p:nvPr/>
        </p:nvSpPr>
        <p:spPr>
          <a:xfrm>
            <a:off x="-5106296" y="802858"/>
            <a:ext cx="4204148" cy="1430479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А) Создать оригинальную идею, игнорируя внешние источники информации, и дизайн будет  развиваться, пока вы работаете в проекте.</a:t>
            </a:r>
          </a:p>
        </p:txBody>
      </p:sp>
      <p:sp>
        <p:nvSpPr>
          <p:cNvPr id="34" name="Прямоугольник: скругленные углы 33">
            <a:extLst>
              <a:ext uri="{FF2B5EF4-FFF2-40B4-BE49-F238E27FC236}">
                <a16:creationId xmlns:a16="http://schemas.microsoft.com/office/drawing/2014/main" id="{D923F24B-FD5C-0184-3D5A-6036670867CC}"/>
              </a:ext>
            </a:extLst>
          </p:cNvPr>
          <p:cNvSpPr/>
          <p:nvPr/>
        </p:nvSpPr>
        <p:spPr>
          <a:xfrm>
            <a:off x="-5106296" y="5666468"/>
            <a:ext cx="4204148" cy="765549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В) Провести обзор аналогов </a:t>
            </a:r>
            <a:r>
              <a:rPr lang="en-US" b="1" dirty="0">
                <a:solidFill>
                  <a:schemeClr val="tx1"/>
                </a:solidFill>
              </a:rPr>
              <a:t>web-c</a:t>
            </a:r>
            <a:r>
              <a:rPr lang="ru-RU" b="1" dirty="0">
                <a:solidFill>
                  <a:schemeClr val="tx1"/>
                </a:solidFill>
              </a:rPr>
              <a:t>айтов конкурентов</a:t>
            </a:r>
          </a:p>
        </p:txBody>
      </p:sp>
      <p:sp>
        <p:nvSpPr>
          <p:cNvPr id="35" name="Прямоугольник: скругленные углы 34">
            <a:extLst>
              <a:ext uri="{FF2B5EF4-FFF2-40B4-BE49-F238E27FC236}">
                <a16:creationId xmlns:a16="http://schemas.microsoft.com/office/drawing/2014/main" id="{A337EECC-C93B-26D0-07AF-8E87B32138C0}"/>
              </a:ext>
            </a:extLst>
          </p:cNvPr>
          <p:cNvSpPr/>
          <p:nvPr/>
        </p:nvSpPr>
        <p:spPr>
          <a:xfrm>
            <a:off x="-5106296" y="2629608"/>
            <a:ext cx="4204148" cy="1262743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С) Так как стиль предназначен для тинэйджеров, сделать так, чтобы он выглядел как будто его создал тинэйджер.</a:t>
            </a:r>
          </a:p>
        </p:txBody>
      </p:sp>
      <p:sp>
        <p:nvSpPr>
          <p:cNvPr id="38" name="Прямоугольник: скругленные углы 37">
            <a:extLst>
              <a:ext uri="{FF2B5EF4-FFF2-40B4-BE49-F238E27FC236}">
                <a16:creationId xmlns:a16="http://schemas.microsoft.com/office/drawing/2014/main" id="{230D07B9-3AA3-D394-6FED-DAA93DBB3460}"/>
              </a:ext>
            </a:extLst>
          </p:cNvPr>
          <p:cNvSpPr/>
          <p:nvPr/>
        </p:nvSpPr>
        <p:spPr>
          <a:xfrm>
            <a:off x="14475737" y="4396635"/>
            <a:ext cx="4204148" cy="765549"/>
          </a:xfrm>
          <a:prstGeom prst="roundRect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D)</a:t>
            </a:r>
            <a:r>
              <a:rPr lang="ru-RU" b="1" dirty="0">
                <a:solidFill>
                  <a:schemeClr val="tx1"/>
                </a:solidFill>
              </a:rPr>
              <a:t> Поговорить с клиентом о его ожиданиях по поводу дизайна</a:t>
            </a:r>
          </a:p>
        </p:txBody>
      </p:sp>
      <p:sp>
        <p:nvSpPr>
          <p:cNvPr id="25" name="Полилиния: фигура 24">
            <a:extLst>
              <a:ext uri="{FF2B5EF4-FFF2-40B4-BE49-F238E27FC236}">
                <a16:creationId xmlns:a16="http://schemas.microsoft.com/office/drawing/2014/main" id="{6D67731C-A7D4-724E-8930-A488499D240C}"/>
              </a:ext>
            </a:extLst>
          </p:cNvPr>
          <p:cNvSpPr/>
          <p:nvPr/>
        </p:nvSpPr>
        <p:spPr>
          <a:xfrm rot="10800000">
            <a:off x="11313462" y="-6910271"/>
            <a:ext cx="2571750" cy="17432592"/>
          </a:xfrm>
          <a:custGeom>
            <a:avLst/>
            <a:gdLst>
              <a:gd name="connsiteX0" fmla="*/ 0 w 2571750"/>
              <a:gd name="connsiteY0" fmla="*/ 0 h 17432592"/>
              <a:gd name="connsiteX1" fmla="*/ 2571750 w 2571750"/>
              <a:gd name="connsiteY1" fmla="*/ 0 h 17432592"/>
              <a:gd name="connsiteX2" fmla="*/ 2571750 w 2571750"/>
              <a:gd name="connsiteY2" fmla="*/ 5987845 h 17432592"/>
              <a:gd name="connsiteX3" fmla="*/ 1721757 w 2571750"/>
              <a:gd name="connsiteY3" fmla="*/ 6837838 h 17432592"/>
              <a:gd name="connsiteX4" fmla="*/ 2571750 w 2571750"/>
              <a:gd name="connsiteY4" fmla="*/ 7687831 h 17432592"/>
              <a:gd name="connsiteX5" fmla="*/ 2571750 w 2571750"/>
              <a:gd name="connsiteY5" fmla="*/ 17432592 h 17432592"/>
              <a:gd name="connsiteX6" fmla="*/ 0 w 2571750"/>
              <a:gd name="connsiteY6" fmla="*/ 17432592 h 17432592"/>
              <a:gd name="connsiteX7" fmla="*/ 0 w 2571750"/>
              <a:gd name="connsiteY7" fmla="*/ 0 h 17432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71750" h="17432592">
                <a:moveTo>
                  <a:pt x="0" y="0"/>
                </a:moveTo>
                <a:lnTo>
                  <a:pt x="2571750" y="0"/>
                </a:lnTo>
                <a:lnTo>
                  <a:pt x="2571750" y="5987845"/>
                </a:lnTo>
                <a:cubicBezTo>
                  <a:pt x="2102312" y="5987845"/>
                  <a:pt x="1721757" y="6368400"/>
                  <a:pt x="1721757" y="6837838"/>
                </a:cubicBezTo>
                <a:cubicBezTo>
                  <a:pt x="1721757" y="7307276"/>
                  <a:pt x="2102312" y="7687831"/>
                  <a:pt x="2571750" y="7687831"/>
                </a:cubicBezTo>
                <a:lnTo>
                  <a:pt x="2571750" y="17432592"/>
                </a:lnTo>
                <a:lnTo>
                  <a:pt x="0" y="17432592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66EB8E27-76D6-DEF9-CAD6-8996A3739E0F}"/>
              </a:ext>
            </a:extLst>
          </p:cNvPr>
          <p:cNvSpPr/>
          <p:nvPr/>
        </p:nvSpPr>
        <p:spPr>
          <a:xfrm>
            <a:off x="10648072" y="3065855"/>
            <a:ext cx="1330780" cy="13307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>
                <a:solidFill>
                  <a:srgbClr val="25002D"/>
                </a:solidFill>
              </a:rPr>
              <a:t>8</a:t>
            </a: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55E2D63A-F51F-65C3-4409-170BEFA1B9DB}"/>
              </a:ext>
            </a:extLst>
          </p:cNvPr>
          <p:cNvSpPr/>
          <p:nvPr/>
        </p:nvSpPr>
        <p:spPr>
          <a:xfrm>
            <a:off x="13810347" y="475245"/>
            <a:ext cx="1330780" cy="13307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>
                <a:solidFill>
                  <a:srgbClr val="25002D"/>
                </a:solidFill>
              </a:rPr>
              <a:t>9</a:t>
            </a: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9A32E6EE-B8D4-79E3-1805-655A565BB4C6}"/>
              </a:ext>
            </a:extLst>
          </p:cNvPr>
          <p:cNvSpPr/>
          <p:nvPr/>
        </p:nvSpPr>
        <p:spPr>
          <a:xfrm>
            <a:off x="767423" y="1140635"/>
            <a:ext cx="1925180" cy="806140"/>
          </a:xfrm>
          <a:prstGeom prst="roundRect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</a:t>
            </a:r>
            <a:r>
              <a:rPr lang="ru-RU" b="1" dirty="0">
                <a:solidFill>
                  <a:schemeClr val="tx1"/>
                </a:solidFill>
              </a:rPr>
              <a:t>)</a:t>
            </a:r>
            <a:r>
              <a:rPr lang="en-US" b="1" dirty="0">
                <a:solidFill>
                  <a:schemeClr val="tx1"/>
                </a:solidFill>
                <a:latin typeface="Roboto" panose="02000000000000000000"/>
              </a:rPr>
              <a:t> RAW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0D101ED9-B7B6-36AF-AA3F-20D50F0B149E}"/>
              </a:ext>
            </a:extLst>
          </p:cNvPr>
          <p:cNvSpPr/>
          <p:nvPr/>
        </p:nvSpPr>
        <p:spPr>
          <a:xfrm>
            <a:off x="767423" y="2622860"/>
            <a:ext cx="1925180" cy="80614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</a:t>
            </a:r>
            <a:r>
              <a:rPr lang="ru-RU" b="1" dirty="0">
                <a:solidFill>
                  <a:schemeClr val="tx1"/>
                </a:solidFill>
              </a:rPr>
              <a:t>)</a:t>
            </a:r>
            <a:r>
              <a:rPr lang="en-US" b="1" dirty="0">
                <a:solidFill>
                  <a:schemeClr val="tx1"/>
                </a:solidFill>
              </a:rPr>
              <a:t> JPG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B0DC5691-F570-30DF-74D6-3D79E6829C90}"/>
              </a:ext>
            </a:extLst>
          </p:cNvPr>
          <p:cNvSpPr/>
          <p:nvPr/>
        </p:nvSpPr>
        <p:spPr>
          <a:xfrm>
            <a:off x="767423" y="3973269"/>
            <a:ext cx="1925180" cy="80614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</a:t>
            </a:r>
            <a:r>
              <a:rPr lang="ru-RU" b="1" dirty="0">
                <a:solidFill>
                  <a:schemeClr val="tx1"/>
                </a:solidFill>
              </a:rPr>
              <a:t>)</a:t>
            </a:r>
            <a:r>
              <a:rPr lang="en-US" b="1" dirty="0">
                <a:solidFill>
                  <a:schemeClr val="tx1"/>
                </a:solidFill>
                <a:latin typeface="Roboto" panose="02000000000000000000"/>
              </a:rPr>
              <a:t> PTS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2C0111-D3BA-3BCB-79FE-C3613EC1721E}"/>
              </a:ext>
            </a:extLst>
          </p:cNvPr>
          <p:cNvSpPr txBox="1"/>
          <p:nvPr/>
        </p:nvSpPr>
        <p:spPr>
          <a:xfrm>
            <a:off x="2722593" y="815813"/>
            <a:ext cx="8295606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rgbClr val="25002D"/>
                </a:solidFill>
              </a:rPr>
              <a:t>Файл в формате </a:t>
            </a:r>
            <a:r>
              <a:rPr lang="en-US" sz="2400" b="1" dirty="0">
                <a:solidFill>
                  <a:srgbClr val="25002D"/>
                </a:solidFill>
              </a:rPr>
              <a:t>RAW </a:t>
            </a:r>
            <a:r>
              <a:rPr lang="ru-RU" sz="2400" b="1" dirty="0">
                <a:solidFill>
                  <a:srgbClr val="25002D"/>
                </a:solidFill>
              </a:rPr>
              <a:t>часто называют «цифровым негативом», так данные можно обрабатывать и печатать различными способами, добиваясь различных результатов</a:t>
            </a:r>
            <a:r>
              <a:rPr lang="en-US" sz="2400" b="1" dirty="0">
                <a:solidFill>
                  <a:srgbClr val="25002D"/>
                </a:solidFill>
              </a:rPr>
              <a:t>. </a:t>
            </a:r>
            <a:r>
              <a:rPr lang="ru-RU" sz="2400" b="1" dirty="0">
                <a:solidFill>
                  <a:srgbClr val="25002D"/>
                </a:solidFill>
              </a:rPr>
              <a:t>Так же пленочный негатив файл </a:t>
            </a:r>
            <a:r>
              <a:rPr lang="en-US" sz="2400" b="1" dirty="0">
                <a:solidFill>
                  <a:srgbClr val="25002D"/>
                </a:solidFill>
              </a:rPr>
              <a:t>RAW</a:t>
            </a:r>
            <a:r>
              <a:rPr lang="ru-RU" sz="2400" b="1" dirty="0">
                <a:solidFill>
                  <a:srgbClr val="25002D"/>
                </a:solidFill>
              </a:rPr>
              <a:t> невозможно изменить… В формате </a:t>
            </a:r>
            <a:r>
              <a:rPr lang="en-US" sz="2400" b="1" dirty="0">
                <a:solidFill>
                  <a:srgbClr val="25002D"/>
                </a:solidFill>
              </a:rPr>
              <a:t>JPG </a:t>
            </a:r>
            <a:r>
              <a:rPr lang="ru-RU" sz="2400" b="1" dirty="0">
                <a:solidFill>
                  <a:srgbClr val="25002D"/>
                </a:solidFill>
              </a:rPr>
              <a:t>предусматриваются различные степени сжатия. Максимальный уровень сжатия позволяет сократить размер файла в 100 раз. Соответственно, ухудшение качества изображения не происходит. Сжатие без потерь используется цифровыми камерами </a:t>
            </a:r>
            <a:r>
              <a:rPr lang="en-US" sz="2400" b="1" dirty="0">
                <a:solidFill>
                  <a:srgbClr val="25002D"/>
                </a:solidFill>
              </a:rPr>
              <a:t>Canon</a:t>
            </a:r>
            <a:r>
              <a:rPr lang="ru-RU" sz="2400" b="1" dirty="0">
                <a:solidFill>
                  <a:srgbClr val="25002D"/>
                </a:solidFill>
              </a:rPr>
              <a:t>, когда изображение с максимальным разрешением сохраняется в формате </a:t>
            </a:r>
            <a:r>
              <a:rPr lang="en-US" sz="2400" b="1" dirty="0">
                <a:solidFill>
                  <a:srgbClr val="25002D"/>
                </a:solidFill>
              </a:rPr>
              <a:t>RAW</a:t>
            </a:r>
            <a:r>
              <a:rPr lang="ru-RU" sz="2400" b="1" dirty="0">
                <a:solidFill>
                  <a:srgbClr val="25002D"/>
                </a:solidFill>
              </a:rPr>
              <a:t> 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E4100E9A-DC40-034B-9DE7-C16357991956}"/>
              </a:ext>
            </a:extLst>
          </p:cNvPr>
          <p:cNvSpPr/>
          <p:nvPr/>
        </p:nvSpPr>
        <p:spPr>
          <a:xfrm>
            <a:off x="326152" y="5162184"/>
            <a:ext cx="3817258" cy="145633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Вопрос 8</a:t>
            </a:r>
          </a:p>
          <a:p>
            <a:pPr algn="ctr"/>
            <a:r>
              <a:rPr lang="ru-RU" b="1" dirty="0">
                <a:solidFill>
                  <a:schemeClr val="tx1"/>
                </a:solidFill>
              </a:rPr>
              <a:t>Фотографии с цифрового фотоаппарата сохраняются с максимальным качеством в формате …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A83A6FBF-F4EE-E2C4-2C6E-E612D25F1444}"/>
              </a:ext>
            </a:extLst>
          </p:cNvPr>
          <p:cNvSpPr/>
          <p:nvPr/>
        </p:nvSpPr>
        <p:spPr>
          <a:xfrm>
            <a:off x="14072349" y="83324"/>
            <a:ext cx="4115901" cy="1057311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Вопрос 9</a:t>
            </a:r>
          </a:p>
          <a:p>
            <a:pPr algn="ctr"/>
            <a:r>
              <a:rPr lang="ru-RU" b="1" dirty="0">
                <a:solidFill>
                  <a:schemeClr val="tx1"/>
                </a:solidFill>
              </a:rPr>
              <a:t>В начале 20 века в СССР одним из крупнейших дизайнеров был…</a:t>
            </a:r>
          </a:p>
        </p:txBody>
      </p:sp>
    </p:spTree>
    <p:extLst>
      <p:ext uri="{BB962C8B-B14F-4D97-AF65-F5344CB8AC3E}">
        <p14:creationId xmlns:p14="http://schemas.microsoft.com/office/powerpoint/2010/main" val="2168589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олилиния: фигура 24">
            <a:extLst>
              <a:ext uri="{FF2B5EF4-FFF2-40B4-BE49-F238E27FC236}">
                <a16:creationId xmlns:a16="http://schemas.microsoft.com/office/drawing/2014/main" id="{6D67731C-A7D4-724E-8930-A488499D240C}"/>
              </a:ext>
            </a:extLst>
          </p:cNvPr>
          <p:cNvSpPr/>
          <p:nvPr/>
        </p:nvSpPr>
        <p:spPr>
          <a:xfrm rot="10800000">
            <a:off x="11313462" y="-9367721"/>
            <a:ext cx="2571750" cy="17432592"/>
          </a:xfrm>
          <a:custGeom>
            <a:avLst/>
            <a:gdLst>
              <a:gd name="connsiteX0" fmla="*/ 0 w 2571750"/>
              <a:gd name="connsiteY0" fmla="*/ 0 h 17432592"/>
              <a:gd name="connsiteX1" fmla="*/ 2571750 w 2571750"/>
              <a:gd name="connsiteY1" fmla="*/ 0 h 17432592"/>
              <a:gd name="connsiteX2" fmla="*/ 2571750 w 2571750"/>
              <a:gd name="connsiteY2" fmla="*/ 5987845 h 17432592"/>
              <a:gd name="connsiteX3" fmla="*/ 1721757 w 2571750"/>
              <a:gd name="connsiteY3" fmla="*/ 6837838 h 17432592"/>
              <a:gd name="connsiteX4" fmla="*/ 2571750 w 2571750"/>
              <a:gd name="connsiteY4" fmla="*/ 7687831 h 17432592"/>
              <a:gd name="connsiteX5" fmla="*/ 2571750 w 2571750"/>
              <a:gd name="connsiteY5" fmla="*/ 17432592 h 17432592"/>
              <a:gd name="connsiteX6" fmla="*/ 0 w 2571750"/>
              <a:gd name="connsiteY6" fmla="*/ 17432592 h 17432592"/>
              <a:gd name="connsiteX7" fmla="*/ 0 w 2571750"/>
              <a:gd name="connsiteY7" fmla="*/ 0 h 17432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71750" h="17432592">
                <a:moveTo>
                  <a:pt x="0" y="0"/>
                </a:moveTo>
                <a:lnTo>
                  <a:pt x="2571750" y="0"/>
                </a:lnTo>
                <a:lnTo>
                  <a:pt x="2571750" y="5987845"/>
                </a:lnTo>
                <a:cubicBezTo>
                  <a:pt x="2102312" y="5987845"/>
                  <a:pt x="1721757" y="6368400"/>
                  <a:pt x="1721757" y="6837838"/>
                </a:cubicBezTo>
                <a:cubicBezTo>
                  <a:pt x="1721757" y="7307276"/>
                  <a:pt x="2102312" y="7687831"/>
                  <a:pt x="2571750" y="7687831"/>
                </a:cubicBezTo>
                <a:lnTo>
                  <a:pt x="2571750" y="17432592"/>
                </a:lnTo>
                <a:lnTo>
                  <a:pt x="0" y="17432592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66EB8E27-76D6-DEF9-CAD6-8996A3739E0F}"/>
              </a:ext>
            </a:extLst>
          </p:cNvPr>
          <p:cNvSpPr/>
          <p:nvPr/>
        </p:nvSpPr>
        <p:spPr>
          <a:xfrm>
            <a:off x="13885212" y="3065855"/>
            <a:ext cx="1330780" cy="13307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>
                <a:solidFill>
                  <a:srgbClr val="25002D"/>
                </a:solidFill>
              </a:rPr>
              <a:t>8</a:t>
            </a: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55E2D63A-F51F-65C3-4409-170BEFA1B9DB}"/>
              </a:ext>
            </a:extLst>
          </p:cNvPr>
          <p:cNvSpPr/>
          <p:nvPr/>
        </p:nvSpPr>
        <p:spPr>
          <a:xfrm>
            <a:off x="10662585" y="572452"/>
            <a:ext cx="1330780" cy="13307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>
                <a:solidFill>
                  <a:srgbClr val="25002D"/>
                </a:solidFill>
              </a:rPr>
              <a:t>9</a:t>
            </a: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9A32E6EE-B8D4-79E3-1805-655A565BB4C6}"/>
              </a:ext>
            </a:extLst>
          </p:cNvPr>
          <p:cNvSpPr/>
          <p:nvPr/>
        </p:nvSpPr>
        <p:spPr>
          <a:xfrm>
            <a:off x="-3427205" y="1140635"/>
            <a:ext cx="1925180" cy="806140"/>
          </a:xfrm>
          <a:prstGeom prst="roundRect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</a:t>
            </a:r>
            <a:r>
              <a:rPr lang="ru-RU" b="1" dirty="0">
                <a:solidFill>
                  <a:schemeClr val="tx1"/>
                </a:solidFill>
              </a:rPr>
              <a:t>)</a:t>
            </a:r>
            <a:r>
              <a:rPr lang="en-US" b="1" dirty="0">
                <a:solidFill>
                  <a:schemeClr val="tx1"/>
                </a:solidFill>
                <a:latin typeface="Roboto" panose="02000000000000000000"/>
              </a:rPr>
              <a:t> RAW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0D101ED9-B7B6-36AF-AA3F-20D50F0B149E}"/>
              </a:ext>
            </a:extLst>
          </p:cNvPr>
          <p:cNvSpPr/>
          <p:nvPr/>
        </p:nvSpPr>
        <p:spPr>
          <a:xfrm>
            <a:off x="-3427205" y="2622860"/>
            <a:ext cx="1925180" cy="80614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</a:t>
            </a:r>
            <a:r>
              <a:rPr lang="ru-RU" b="1" dirty="0">
                <a:solidFill>
                  <a:schemeClr val="tx1"/>
                </a:solidFill>
              </a:rPr>
              <a:t>)</a:t>
            </a:r>
            <a:r>
              <a:rPr lang="en-US" b="1" dirty="0">
                <a:solidFill>
                  <a:schemeClr val="tx1"/>
                </a:solidFill>
              </a:rPr>
              <a:t> JPG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B0DC5691-F570-30DF-74D6-3D79E6829C90}"/>
              </a:ext>
            </a:extLst>
          </p:cNvPr>
          <p:cNvSpPr/>
          <p:nvPr/>
        </p:nvSpPr>
        <p:spPr>
          <a:xfrm>
            <a:off x="-3427205" y="3973269"/>
            <a:ext cx="1925180" cy="80614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</a:t>
            </a:r>
            <a:r>
              <a:rPr lang="ru-RU" b="1" dirty="0">
                <a:solidFill>
                  <a:schemeClr val="tx1"/>
                </a:solidFill>
              </a:rPr>
              <a:t>)</a:t>
            </a:r>
            <a:r>
              <a:rPr lang="en-US" b="1" dirty="0">
                <a:solidFill>
                  <a:schemeClr val="tx1"/>
                </a:solidFill>
                <a:latin typeface="Roboto" panose="02000000000000000000"/>
              </a:rPr>
              <a:t> PTS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0354CC3E-4DA5-6C5B-5713-3395FD155C2D}"/>
              </a:ext>
            </a:extLst>
          </p:cNvPr>
          <p:cNvSpPr/>
          <p:nvPr/>
        </p:nvSpPr>
        <p:spPr>
          <a:xfrm>
            <a:off x="6132999" y="295239"/>
            <a:ext cx="4115901" cy="1057311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Вопрос 9</a:t>
            </a:r>
          </a:p>
          <a:p>
            <a:pPr algn="ctr"/>
            <a:r>
              <a:rPr lang="ru-RU" b="1" dirty="0">
                <a:solidFill>
                  <a:schemeClr val="tx1"/>
                </a:solidFill>
              </a:rPr>
              <a:t>В начале 20 века в СССР одним из крупнейших дизайнеров был…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DF3278BC-6415-8FFF-E96F-204639337FA1}"/>
              </a:ext>
            </a:extLst>
          </p:cNvPr>
          <p:cNvSpPr/>
          <p:nvPr/>
        </p:nvSpPr>
        <p:spPr>
          <a:xfrm>
            <a:off x="326152" y="7078070"/>
            <a:ext cx="3817258" cy="145633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Вопрос 8</a:t>
            </a:r>
          </a:p>
          <a:p>
            <a:pPr algn="ctr"/>
            <a:r>
              <a:rPr lang="ru-RU" b="1" dirty="0">
                <a:solidFill>
                  <a:schemeClr val="tx1"/>
                </a:solidFill>
              </a:rPr>
              <a:t>Фотографии с цифрового фотоаппарата сохраняются с максимальным качеством в формате …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6D630626-8B5B-9FC2-55E0-76C45F325ACC}"/>
              </a:ext>
            </a:extLst>
          </p:cNvPr>
          <p:cNvSpPr/>
          <p:nvPr/>
        </p:nvSpPr>
        <p:spPr>
          <a:xfrm>
            <a:off x="176831" y="2094204"/>
            <a:ext cx="2571752" cy="9716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А) Смеляков</a:t>
            </a:r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8F8021C3-0C79-59DA-39EF-8C197A8702F0}"/>
              </a:ext>
            </a:extLst>
          </p:cNvPr>
          <p:cNvSpPr/>
          <p:nvPr/>
        </p:nvSpPr>
        <p:spPr>
          <a:xfrm>
            <a:off x="176831" y="3306320"/>
            <a:ext cx="2571752" cy="9716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В) Ворошилов</a:t>
            </a:r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7BFA99F7-E985-E13F-819C-98C9874592B5}"/>
              </a:ext>
            </a:extLst>
          </p:cNvPr>
          <p:cNvSpPr/>
          <p:nvPr/>
        </p:nvSpPr>
        <p:spPr>
          <a:xfrm>
            <a:off x="176831" y="4586137"/>
            <a:ext cx="2571752" cy="9716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С) Родченко</a:t>
            </a:r>
          </a:p>
        </p:txBody>
      </p:sp>
    </p:spTree>
    <p:extLst>
      <p:ext uri="{BB962C8B-B14F-4D97-AF65-F5344CB8AC3E}">
        <p14:creationId xmlns:p14="http://schemas.microsoft.com/office/powerpoint/2010/main" val="42245033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" grpId="0" animBg="1"/>
      <p:bldP spid="1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олилиния: фигура 24">
            <a:extLst>
              <a:ext uri="{FF2B5EF4-FFF2-40B4-BE49-F238E27FC236}">
                <a16:creationId xmlns:a16="http://schemas.microsoft.com/office/drawing/2014/main" id="{6D67731C-A7D4-724E-8930-A488499D240C}"/>
              </a:ext>
            </a:extLst>
          </p:cNvPr>
          <p:cNvSpPr/>
          <p:nvPr/>
        </p:nvSpPr>
        <p:spPr>
          <a:xfrm rot="10800000">
            <a:off x="11313462" y="-9367721"/>
            <a:ext cx="2571750" cy="17432592"/>
          </a:xfrm>
          <a:custGeom>
            <a:avLst/>
            <a:gdLst>
              <a:gd name="connsiteX0" fmla="*/ 0 w 2571750"/>
              <a:gd name="connsiteY0" fmla="*/ 0 h 17432592"/>
              <a:gd name="connsiteX1" fmla="*/ 2571750 w 2571750"/>
              <a:gd name="connsiteY1" fmla="*/ 0 h 17432592"/>
              <a:gd name="connsiteX2" fmla="*/ 2571750 w 2571750"/>
              <a:gd name="connsiteY2" fmla="*/ 5987845 h 17432592"/>
              <a:gd name="connsiteX3" fmla="*/ 1721757 w 2571750"/>
              <a:gd name="connsiteY3" fmla="*/ 6837838 h 17432592"/>
              <a:gd name="connsiteX4" fmla="*/ 2571750 w 2571750"/>
              <a:gd name="connsiteY4" fmla="*/ 7687831 h 17432592"/>
              <a:gd name="connsiteX5" fmla="*/ 2571750 w 2571750"/>
              <a:gd name="connsiteY5" fmla="*/ 17432592 h 17432592"/>
              <a:gd name="connsiteX6" fmla="*/ 0 w 2571750"/>
              <a:gd name="connsiteY6" fmla="*/ 17432592 h 17432592"/>
              <a:gd name="connsiteX7" fmla="*/ 0 w 2571750"/>
              <a:gd name="connsiteY7" fmla="*/ 0 h 17432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71750" h="17432592">
                <a:moveTo>
                  <a:pt x="0" y="0"/>
                </a:moveTo>
                <a:lnTo>
                  <a:pt x="2571750" y="0"/>
                </a:lnTo>
                <a:lnTo>
                  <a:pt x="2571750" y="5987845"/>
                </a:lnTo>
                <a:cubicBezTo>
                  <a:pt x="2102312" y="5987845"/>
                  <a:pt x="1721757" y="6368400"/>
                  <a:pt x="1721757" y="6837838"/>
                </a:cubicBezTo>
                <a:cubicBezTo>
                  <a:pt x="1721757" y="7307276"/>
                  <a:pt x="2102312" y="7687831"/>
                  <a:pt x="2571750" y="7687831"/>
                </a:cubicBezTo>
                <a:lnTo>
                  <a:pt x="2571750" y="17432592"/>
                </a:lnTo>
                <a:lnTo>
                  <a:pt x="0" y="17432592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66EB8E27-76D6-DEF9-CAD6-8996A3739E0F}"/>
              </a:ext>
            </a:extLst>
          </p:cNvPr>
          <p:cNvSpPr/>
          <p:nvPr/>
        </p:nvSpPr>
        <p:spPr>
          <a:xfrm>
            <a:off x="13885212" y="3065855"/>
            <a:ext cx="1330780" cy="13307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>
                <a:solidFill>
                  <a:srgbClr val="25002D"/>
                </a:solidFill>
              </a:rPr>
              <a:t>8</a:t>
            </a: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55E2D63A-F51F-65C3-4409-170BEFA1B9DB}"/>
              </a:ext>
            </a:extLst>
          </p:cNvPr>
          <p:cNvSpPr/>
          <p:nvPr/>
        </p:nvSpPr>
        <p:spPr>
          <a:xfrm>
            <a:off x="10662585" y="572452"/>
            <a:ext cx="1330780" cy="13307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>
                <a:solidFill>
                  <a:srgbClr val="25002D"/>
                </a:solidFill>
              </a:rPr>
              <a:t>9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0354CC3E-4DA5-6C5B-5713-3395FD155C2D}"/>
              </a:ext>
            </a:extLst>
          </p:cNvPr>
          <p:cNvSpPr/>
          <p:nvPr/>
        </p:nvSpPr>
        <p:spPr>
          <a:xfrm>
            <a:off x="6132999" y="295239"/>
            <a:ext cx="4115901" cy="1057311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Вопрос 9</a:t>
            </a:r>
          </a:p>
          <a:p>
            <a:pPr algn="ctr"/>
            <a:r>
              <a:rPr lang="ru-RU" b="1" dirty="0">
                <a:solidFill>
                  <a:schemeClr val="tx1"/>
                </a:solidFill>
              </a:rPr>
              <a:t>В начале 20 века в СССР одним из крупнейших дизайнеров был…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6D630626-8B5B-9FC2-55E0-76C45F325ACC}"/>
              </a:ext>
            </a:extLst>
          </p:cNvPr>
          <p:cNvSpPr/>
          <p:nvPr/>
        </p:nvSpPr>
        <p:spPr>
          <a:xfrm>
            <a:off x="176831" y="2094204"/>
            <a:ext cx="2571752" cy="971651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А) Смеляков</a:t>
            </a:r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8F8021C3-0C79-59DA-39EF-8C197A8702F0}"/>
              </a:ext>
            </a:extLst>
          </p:cNvPr>
          <p:cNvSpPr/>
          <p:nvPr/>
        </p:nvSpPr>
        <p:spPr>
          <a:xfrm>
            <a:off x="176831" y="3306320"/>
            <a:ext cx="2571752" cy="971651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В) Ворошилов</a:t>
            </a:r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7BFA99F7-E985-E13F-819C-98C9874592B5}"/>
              </a:ext>
            </a:extLst>
          </p:cNvPr>
          <p:cNvSpPr/>
          <p:nvPr/>
        </p:nvSpPr>
        <p:spPr>
          <a:xfrm>
            <a:off x="176831" y="4586137"/>
            <a:ext cx="2571752" cy="971651"/>
          </a:xfrm>
          <a:prstGeom prst="roundRect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С) Родченко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615A235-0D06-4A9F-8572-BA8D553291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594991"/>
            <a:ext cx="3722378" cy="496777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6F39A12F-F7D9-5B4B-51B5-34B71EA515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848637" y="-2509059"/>
            <a:ext cx="3848637" cy="1857634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5C565FA-7797-A364-3D0D-B8927FF759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9929" y="-2708782"/>
            <a:ext cx="3010320" cy="200052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8AFB59F-1AC2-C0F5-B0B2-97C1B8CBC5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96137" y="14156"/>
            <a:ext cx="3410426" cy="1619476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05BBC08-E177-0287-6F27-B5A8769953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7840170" y="1594991"/>
            <a:ext cx="5915851" cy="1590897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17AD03C7-23E5-8C18-0FD9-743C49D772A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6844668" y="6590775"/>
            <a:ext cx="5992061" cy="1524213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DCD45A46-9030-3B7D-2737-72726DDA250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004720" y="2577222"/>
            <a:ext cx="3924848" cy="1514686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75E2FB26-B1BA-DD2F-2CCE-0FF3DD02C60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22230" y="7288475"/>
            <a:ext cx="3143689" cy="155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4021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олилиния: фигура 24">
            <a:extLst>
              <a:ext uri="{FF2B5EF4-FFF2-40B4-BE49-F238E27FC236}">
                <a16:creationId xmlns:a16="http://schemas.microsoft.com/office/drawing/2014/main" id="{6D67731C-A7D4-724E-8930-A488499D240C}"/>
              </a:ext>
            </a:extLst>
          </p:cNvPr>
          <p:cNvSpPr/>
          <p:nvPr/>
        </p:nvSpPr>
        <p:spPr>
          <a:xfrm rot="10800000">
            <a:off x="13033377" y="-9367721"/>
            <a:ext cx="2571750" cy="17432592"/>
          </a:xfrm>
          <a:custGeom>
            <a:avLst/>
            <a:gdLst>
              <a:gd name="connsiteX0" fmla="*/ 0 w 2571750"/>
              <a:gd name="connsiteY0" fmla="*/ 0 h 17432592"/>
              <a:gd name="connsiteX1" fmla="*/ 2571750 w 2571750"/>
              <a:gd name="connsiteY1" fmla="*/ 0 h 17432592"/>
              <a:gd name="connsiteX2" fmla="*/ 2571750 w 2571750"/>
              <a:gd name="connsiteY2" fmla="*/ 5987845 h 17432592"/>
              <a:gd name="connsiteX3" fmla="*/ 1721757 w 2571750"/>
              <a:gd name="connsiteY3" fmla="*/ 6837838 h 17432592"/>
              <a:gd name="connsiteX4" fmla="*/ 2571750 w 2571750"/>
              <a:gd name="connsiteY4" fmla="*/ 7687831 h 17432592"/>
              <a:gd name="connsiteX5" fmla="*/ 2571750 w 2571750"/>
              <a:gd name="connsiteY5" fmla="*/ 17432592 h 17432592"/>
              <a:gd name="connsiteX6" fmla="*/ 0 w 2571750"/>
              <a:gd name="connsiteY6" fmla="*/ 17432592 h 17432592"/>
              <a:gd name="connsiteX7" fmla="*/ 0 w 2571750"/>
              <a:gd name="connsiteY7" fmla="*/ 0 h 17432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71750" h="17432592">
                <a:moveTo>
                  <a:pt x="0" y="0"/>
                </a:moveTo>
                <a:lnTo>
                  <a:pt x="2571750" y="0"/>
                </a:lnTo>
                <a:lnTo>
                  <a:pt x="2571750" y="5987845"/>
                </a:lnTo>
                <a:cubicBezTo>
                  <a:pt x="2102312" y="5987845"/>
                  <a:pt x="1721757" y="6368400"/>
                  <a:pt x="1721757" y="6837838"/>
                </a:cubicBezTo>
                <a:cubicBezTo>
                  <a:pt x="1721757" y="7307276"/>
                  <a:pt x="2102312" y="7687831"/>
                  <a:pt x="2571750" y="7687831"/>
                </a:cubicBezTo>
                <a:lnTo>
                  <a:pt x="2571750" y="17432592"/>
                </a:lnTo>
                <a:lnTo>
                  <a:pt x="0" y="17432592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66EB8E27-76D6-DEF9-CAD6-8996A3739E0F}"/>
              </a:ext>
            </a:extLst>
          </p:cNvPr>
          <p:cNvSpPr/>
          <p:nvPr/>
        </p:nvSpPr>
        <p:spPr>
          <a:xfrm>
            <a:off x="15605127" y="3065855"/>
            <a:ext cx="1330780" cy="13307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>
                <a:solidFill>
                  <a:srgbClr val="25002D"/>
                </a:solidFill>
              </a:rPr>
              <a:t>8</a:t>
            </a: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55E2D63A-F51F-65C3-4409-170BEFA1B9DB}"/>
              </a:ext>
            </a:extLst>
          </p:cNvPr>
          <p:cNvSpPr/>
          <p:nvPr/>
        </p:nvSpPr>
        <p:spPr>
          <a:xfrm>
            <a:off x="12382500" y="572452"/>
            <a:ext cx="1330780" cy="13307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>
                <a:solidFill>
                  <a:srgbClr val="25002D"/>
                </a:solidFill>
              </a:rPr>
              <a:t>9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0354CC3E-4DA5-6C5B-5713-3395FD155C2D}"/>
              </a:ext>
            </a:extLst>
          </p:cNvPr>
          <p:cNvSpPr/>
          <p:nvPr/>
        </p:nvSpPr>
        <p:spPr>
          <a:xfrm>
            <a:off x="6055206" y="-1419261"/>
            <a:ext cx="4115901" cy="1057311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Вопрос 9</a:t>
            </a:r>
          </a:p>
          <a:p>
            <a:pPr algn="ctr"/>
            <a:r>
              <a:rPr lang="ru-RU" b="1" dirty="0">
                <a:solidFill>
                  <a:schemeClr val="tx1"/>
                </a:solidFill>
              </a:rPr>
              <a:t>В начале 20 века в СССР одним из крупнейших дизайнеров был…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6D630626-8B5B-9FC2-55E0-76C45F325ACC}"/>
              </a:ext>
            </a:extLst>
          </p:cNvPr>
          <p:cNvSpPr/>
          <p:nvPr/>
        </p:nvSpPr>
        <p:spPr>
          <a:xfrm>
            <a:off x="-2947369" y="2094204"/>
            <a:ext cx="2571752" cy="971651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А) Смеляков</a:t>
            </a:r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8F8021C3-0C79-59DA-39EF-8C197A8702F0}"/>
              </a:ext>
            </a:extLst>
          </p:cNvPr>
          <p:cNvSpPr/>
          <p:nvPr/>
        </p:nvSpPr>
        <p:spPr>
          <a:xfrm>
            <a:off x="-2947369" y="3306320"/>
            <a:ext cx="2571752" cy="971651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В) Ворошилов</a:t>
            </a:r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7BFA99F7-E985-E13F-819C-98C9874592B5}"/>
              </a:ext>
            </a:extLst>
          </p:cNvPr>
          <p:cNvSpPr/>
          <p:nvPr/>
        </p:nvSpPr>
        <p:spPr>
          <a:xfrm>
            <a:off x="-2947369" y="4586137"/>
            <a:ext cx="2571752" cy="971651"/>
          </a:xfrm>
          <a:prstGeom prst="roundRect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С) Родченко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FEF4EBE-5015-4C4E-B49B-C30FF12DFB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59" y="233633"/>
            <a:ext cx="3848637" cy="185763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FF8E27E-A90B-A0EE-90CA-197CD21DC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4772" y="259724"/>
            <a:ext cx="3010320" cy="2000529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B8666E2-6E0D-7E66-DB45-39610CF56A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3156" y="410797"/>
            <a:ext cx="3410426" cy="1619476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D07534B5-21EC-8A00-FF13-49EE8FA6C6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028" y="2676188"/>
            <a:ext cx="5915851" cy="1590897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628C492B-1B7F-2081-1003-77C2A84A71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3028" y="4683020"/>
            <a:ext cx="5992061" cy="1524213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FD074D97-931A-C3CE-AA47-1CB3830E3A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28724" y="2548977"/>
            <a:ext cx="3924848" cy="1514686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4B1A9456-A6A0-C88C-B4DA-4F3CB99DBA3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85092" y="4582367"/>
            <a:ext cx="3143689" cy="155279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B85ECD4-37F4-BE59-1E5A-F32EE66DBB53}"/>
              </a:ext>
            </a:extLst>
          </p:cNvPr>
          <p:cNvSpPr txBox="1"/>
          <p:nvPr/>
        </p:nvSpPr>
        <p:spPr>
          <a:xfrm>
            <a:off x="3022336" y="-3086375"/>
            <a:ext cx="1992853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3800" dirty="0">
                <a:solidFill>
                  <a:schemeClr val="bg1"/>
                </a:solidFill>
                <a:latin typeface="Impact" panose="020B0806030902050204" pitchFamily="34" charset="0"/>
              </a:rPr>
              <a:t>ко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04AF8B3-B73A-CC72-76A8-E5AAFB5ED37B}"/>
              </a:ext>
            </a:extLst>
          </p:cNvPr>
          <p:cNvSpPr txBox="1"/>
          <p:nvPr/>
        </p:nvSpPr>
        <p:spPr>
          <a:xfrm>
            <a:off x="6723996" y="-3123320"/>
            <a:ext cx="1164101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3800" dirty="0">
                <a:solidFill>
                  <a:schemeClr val="bg1"/>
                </a:solidFill>
                <a:latin typeface="Impact" panose="020B0806030902050204" pitchFamily="34" charset="0"/>
              </a:rPr>
              <a:t>ц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D1C4A1-24DB-BCE3-A171-78768F72ECA5}"/>
              </a:ext>
            </a:extLst>
          </p:cNvPr>
          <p:cNvSpPr txBox="1"/>
          <p:nvPr/>
        </p:nvSpPr>
        <p:spPr>
          <a:xfrm>
            <a:off x="4825280" y="6956875"/>
            <a:ext cx="2032929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3800" dirty="0">
                <a:solidFill>
                  <a:schemeClr val="bg1"/>
                </a:solidFill>
                <a:latin typeface="Impact" panose="020B0806030902050204" pitchFamily="34" charset="0"/>
              </a:rPr>
              <a:t>не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6B7C468-892D-269F-8EBF-3965459382F4}"/>
              </a:ext>
            </a:extLst>
          </p:cNvPr>
          <p:cNvSpPr txBox="1"/>
          <p:nvPr/>
        </p:nvSpPr>
        <p:spPr>
          <a:xfrm>
            <a:off x="12998467" y="2060354"/>
            <a:ext cx="1233030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3800" dirty="0">
                <a:solidFill>
                  <a:schemeClr val="bg1"/>
                </a:solidFill>
                <a:latin typeface="Impact" panose="020B0806030902050204" pitchFamily="34" charset="0"/>
              </a:rPr>
              <a:t>ъ</a:t>
            </a:r>
          </a:p>
        </p:txBody>
      </p:sp>
    </p:spTree>
    <p:extLst>
      <p:ext uri="{BB962C8B-B14F-4D97-AF65-F5344CB8AC3E}">
        <p14:creationId xmlns:p14="http://schemas.microsoft.com/office/powerpoint/2010/main" val="32253156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олилиния: фигура 24">
            <a:extLst>
              <a:ext uri="{FF2B5EF4-FFF2-40B4-BE49-F238E27FC236}">
                <a16:creationId xmlns:a16="http://schemas.microsoft.com/office/drawing/2014/main" id="{6D67731C-A7D4-724E-8930-A488499D240C}"/>
              </a:ext>
            </a:extLst>
          </p:cNvPr>
          <p:cNvSpPr/>
          <p:nvPr/>
        </p:nvSpPr>
        <p:spPr>
          <a:xfrm rot="16200000">
            <a:off x="11599386" y="2374376"/>
            <a:ext cx="2571750" cy="17432592"/>
          </a:xfrm>
          <a:custGeom>
            <a:avLst/>
            <a:gdLst>
              <a:gd name="connsiteX0" fmla="*/ 0 w 2571750"/>
              <a:gd name="connsiteY0" fmla="*/ 0 h 17432592"/>
              <a:gd name="connsiteX1" fmla="*/ 2571750 w 2571750"/>
              <a:gd name="connsiteY1" fmla="*/ 0 h 17432592"/>
              <a:gd name="connsiteX2" fmla="*/ 2571750 w 2571750"/>
              <a:gd name="connsiteY2" fmla="*/ 5987845 h 17432592"/>
              <a:gd name="connsiteX3" fmla="*/ 1721757 w 2571750"/>
              <a:gd name="connsiteY3" fmla="*/ 6837838 h 17432592"/>
              <a:gd name="connsiteX4" fmla="*/ 2571750 w 2571750"/>
              <a:gd name="connsiteY4" fmla="*/ 7687831 h 17432592"/>
              <a:gd name="connsiteX5" fmla="*/ 2571750 w 2571750"/>
              <a:gd name="connsiteY5" fmla="*/ 17432592 h 17432592"/>
              <a:gd name="connsiteX6" fmla="*/ 0 w 2571750"/>
              <a:gd name="connsiteY6" fmla="*/ 17432592 h 17432592"/>
              <a:gd name="connsiteX7" fmla="*/ 0 w 2571750"/>
              <a:gd name="connsiteY7" fmla="*/ 0 h 17432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71750" h="17432592">
                <a:moveTo>
                  <a:pt x="0" y="0"/>
                </a:moveTo>
                <a:lnTo>
                  <a:pt x="2571750" y="0"/>
                </a:lnTo>
                <a:lnTo>
                  <a:pt x="2571750" y="5987845"/>
                </a:lnTo>
                <a:cubicBezTo>
                  <a:pt x="2102312" y="5987845"/>
                  <a:pt x="1721757" y="6368400"/>
                  <a:pt x="1721757" y="6837838"/>
                </a:cubicBezTo>
                <a:cubicBezTo>
                  <a:pt x="1721757" y="7307276"/>
                  <a:pt x="2102312" y="7687831"/>
                  <a:pt x="2571750" y="7687831"/>
                </a:cubicBezTo>
                <a:lnTo>
                  <a:pt x="2571750" y="17432592"/>
                </a:lnTo>
                <a:lnTo>
                  <a:pt x="0" y="17432592"/>
                </a:lnTo>
                <a:lnTo>
                  <a:pt x="0" y="0"/>
                </a:lnTo>
                <a:close/>
              </a:path>
            </a:pathLst>
          </a:custGeom>
          <a:solidFill>
            <a:srgbClr val="FF99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/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2A195D4D-AE81-E750-E987-A2370EDE981A}"/>
              </a:ext>
            </a:extLst>
          </p:cNvPr>
          <p:cNvSpPr/>
          <p:nvPr/>
        </p:nvSpPr>
        <p:spPr>
          <a:xfrm>
            <a:off x="932175" y="7237012"/>
            <a:ext cx="1330780" cy="13307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>
                <a:solidFill>
                  <a:srgbClr val="25002D"/>
                </a:solidFill>
              </a:rPr>
              <a:t>4</a:t>
            </a: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754E3D2F-C9D3-48F0-E18A-ABC46C564DBC}"/>
              </a:ext>
            </a:extLst>
          </p:cNvPr>
          <p:cNvSpPr/>
          <p:nvPr/>
        </p:nvSpPr>
        <p:spPr>
          <a:xfrm>
            <a:off x="5527429" y="7443719"/>
            <a:ext cx="1330780" cy="13307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>
                <a:solidFill>
                  <a:srgbClr val="25002D"/>
                </a:solidFill>
              </a:rPr>
              <a:t>5</a:t>
            </a: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54132427-DCBD-E5CC-B99E-D27FD07B6EFB}"/>
              </a:ext>
            </a:extLst>
          </p:cNvPr>
          <p:cNvSpPr/>
          <p:nvPr/>
        </p:nvSpPr>
        <p:spPr>
          <a:xfrm>
            <a:off x="10078810" y="7290745"/>
            <a:ext cx="1330780" cy="13307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>
                <a:solidFill>
                  <a:srgbClr val="25002D"/>
                </a:solidFill>
              </a:rPr>
              <a:t>6</a:t>
            </a:r>
          </a:p>
        </p:txBody>
      </p:sp>
      <p:sp>
        <p:nvSpPr>
          <p:cNvPr id="22" name="Прямоугольник: скругленные углы 21">
            <a:extLst>
              <a:ext uri="{FF2B5EF4-FFF2-40B4-BE49-F238E27FC236}">
                <a16:creationId xmlns:a16="http://schemas.microsoft.com/office/drawing/2014/main" id="{A45287F9-FDA1-4661-D0D3-ED4DE88A92ED}"/>
              </a:ext>
            </a:extLst>
          </p:cNvPr>
          <p:cNvSpPr/>
          <p:nvPr/>
        </p:nvSpPr>
        <p:spPr>
          <a:xfrm>
            <a:off x="16157866" y="7237012"/>
            <a:ext cx="3729719" cy="133078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Вопрос 5</a:t>
            </a:r>
          </a:p>
          <a:p>
            <a:pPr algn="ctr"/>
            <a:r>
              <a:rPr lang="ru-RU" b="1" dirty="0">
                <a:solidFill>
                  <a:schemeClr val="tx1"/>
                </a:solidFill>
              </a:rPr>
              <a:t>Самый простой способ сохранить из Иллюстратора документ в формате </a:t>
            </a:r>
            <a:r>
              <a:rPr lang="en-US" b="1" dirty="0">
                <a:solidFill>
                  <a:schemeClr val="tx1"/>
                </a:solidFill>
              </a:rPr>
              <a:t>PDF</a:t>
            </a:r>
            <a:r>
              <a:rPr lang="ru-RU" b="1" dirty="0">
                <a:solidFill>
                  <a:schemeClr val="tx1"/>
                </a:solidFill>
              </a:rPr>
              <a:t> – это </a:t>
            </a:r>
          </a:p>
        </p:txBody>
      </p:sp>
      <p:sp>
        <p:nvSpPr>
          <p:cNvPr id="23" name="Прямоугольник: скругленные углы 22">
            <a:extLst>
              <a:ext uri="{FF2B5EF4-FFF2-40B4-BE49-F238E27FC236}">
                <a16:creationId xmlns:a16="http://schemas.microsoft.com/office/drawing/2014/main" id="{4EF5DB05-DC9A-A6D7-AB58-CCBF4CF9023E}"/>
              </a:ext>
            </a:extLst>
          </p:cNvPr>
          <p:cNvSpPr/>
          <p:nvPr/>
        </p:nvSpPr>
        <p:spPr>
          <a:xfrm>
            <a:off x="-2609850" y="808870"/>
            <a:ext cx="1638300" cy="6858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JPG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24" name="Прямоугольник: скругленные углы 23">
            <a:extLst>
              <a:ext uri="{FF2B5EF4-FFF2-40B4-BE49-F238E27FC236}">
                <a16:creationId xmlns:a16="http://schemas.microsoft.com/office/drawing/2014/main" id="{EDE8289F-4147-311B-E3EB-36B4ED337241}"/>
              </a:ext>
            </a:extLst>
          </p:cNvPr>
          <p:cNvSpPr/>
          <p:nvPr/>
        </p:nvSpPr>
        <p:spPr>
          <a:xfrm>
            <a:off x="-2609850" y="1817160"/>
            <a:ext cx="1638300" cy="6858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PNG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26" name="Прямоугольник: скругленные углы 25">
            <a:extLst>
              <a:ext uri="{FF2B5EF4-FFF2-40B4-BE49-F238E27FC236}">
                <a16:creationId xmlns:a16="http://schemas.microsoft.com/office/drawing/2014/main" id="{72A4C89C-A9F3-C801-ECC1-FF3E48E8D57D}"/>
              </a:ext>
            </a:extLst>
          </p:cNvPr>
          <p:cNvSpPr/>
          <p:nvPr/>
        </p:nvSpPr>
        <p:spPr>
          <a:xfrm>
            <a:off x="-2609850" y="2825450"/>
            <a:ext cx="1638300" cy="6858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PSD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27" name="Прямоугольник: скругленные углы 26">
            <a:extLst>
              <a:ext uri="{FF2B5EF4-FFF2-40B4-BE49-F238E27FC236}">
                <a16:creationId xmlns:a16="http://schemas.microsoft.com/office/drawing/2014/main" id="{F382D6AB-8068-4DAF-3562-6BC3B8DFA059}"/>
              </a:ext>
            </a:extLst>
          </p:cNvPr>
          <p:cNvSpPr/>
          <p:nvPr/>
        </p:nvSpPr>
        <p:spPr>
          <a:xfrm>
            <a:off x="-2609850" y="3833740"/>
            <a:ext cx="1638300" cy="6858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GIF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28" name="Прямоугольник: скругленные углы 27">
            <a:extLst>
              <a:ext uri="{FF2B5EF4-FFF2-40B4-BE49-F238E27FC236}">
                <a16:creationId xmlns:a16="http://schemas.microsoft.com/office/drawing/2014/main" id="{526E77C0-371C-F84D-442A-6DF0C4A04C19}"/>
              </a:ext>
            </a:extLst>
          </p:cNvPr>
          <p:cNvSpPr/>
          <p:nvPr/>
        </p:nvSpPr>
        <p:spPr>
          <a:xfrm>
            <a:off x="2817556" y="-2500450"/>
            <a:ext cx="3581400" cy="104896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Растровый формат хранения графической информации, использующий сжатие без потерь</a:t>
            </a:r>
          </a:p>
        </p:txBody>
      </p:sp>
      <p:sp>
        <p:nvSpPr>
          <p:cNvPr id="29" name="Прямоугольник: скругленные углы 28">
            <a:extLst>
              <a:ext uri="{FF2B5EF4-FFF2-40B4-BE49-F238E27FC236}">
                <a16:creationId xmlns:a16="http://schemas.microsoft.com/office/drawing/2014/main" id="{7656A776-0201-BB7F-4E93-70679D023504}"/>
              </a:ext>
            </a:extLst>
          </p:cNvPr>
          <p:cNvSpPr/>
          <p:nvPr/>
        </p:nvSpPr>
        <p:spPr>
          <a:xfrm>
            <a:off x="2817556" y="-3303789"/>
            <a:ext cx="3581400" cy="68580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Полноценный, без слоев, с поддержкой прозрачностью фона</a:t>
            </a:r>
          </a:p>
        </p:txBody>
      </p:sp>
      <p:sp>
        <p:nvSpPr>
          <p:cNvPr id="30" name="Прямоугольник: скругленные углы 29">
            <a:extLst>
              <a:ext uri="{FF2B5EF4-FFF2-40B4-BE49-F238E27FC236}">
                <a16:creationId xmlns:a16="http://schemas.microsoft.com/office/drawing/2014/main" id="{ECA941C9-892A-28A7-315D-286F5C1669CC}"/>
              </a:ext>
            </a:extLst>
          </p:cNvPr>
          <p:cNvSpPr/>
          <p:nvPr/>
        </p:nvSpPr>
        <p:spPr>
          <a:xfrm>
            <a:off x="2817556" y="-1287209"/>
            <a:ext cx="3581400" cy="6858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Неполноценный, с поддержкой анимации и прозрачности фона</a:t>
            </a:r>
          </a:p>
        </p:txBody>
      </p:sp>
      <p:sp>
        <p:nvSpPr>
          <p:cNvPr id="32" name="Прямоугольник: скругленные углы 31">
            <a:extLst>
              <a:ext uri="{FF2B5EF4-FFF2-40B4-BE49-F238E27FC236}">
                <a16:creationId xmlns:a16="http://schemas.microsoft.com/office/drawing/2014/main" id="{F522FB6F-F108-6D16-82E7-AD326A18C4FD}"/>
              </a:ext>
            </a:extLst>
          </p:cNvPr>
          <p:cNvSpPr/>
          <p:nvPr/>
        </p:nvSpPr>
        <p:spPr>
          <a:xfrm>
            <a:off x="2817556" y="-4329190"/>
            <a:ext cx="3581400" cy="6858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Полноценный, с поддержкой настраиваемого сжатия файла</a:t>
            </a:r>
          </a:p>
        </p:txBody>
      </p:sp>
      <p:sp>
        <p:nvSpPr>
          <p:cNvPr id="3" name="Полилиния: фигура 2">
            <a:extLst>
              <a:ext uri="{FF2B5EF4-FFF2-40B4-BE49-F238E27FC236}">
                <a16:creationId xmlns:a16="http://schemas.microsoft.com/office/drawing/2014/main" id="{10ECDE06-4A51-D29A-5057-DFAFBBBAC50F}"/>
              </a:ext>
            </a:extLst>
          </p:cNvPr>
          <p:cNvSpPr/>
          <p:nvPr/>
        </p:nvSpPr>
        <p:spPr>
          <a:xfrm rot="16200000">
            <a:off x="-5393915" y="2378857"/>
            <a:ext cx="2571750" cy="17432592"/>
          </a:xfrm>
          <a:custGeom>
            <a:avLst/>
            <a:gdLst>
              <a:gd name="connsiteX0" fmla="*/ 0 w 2571750"/>
              <a:gd name="connsiteY0" fmla="*/ 0 h 17432592"/>
              <a:gd name="connsiteX1" fmla="*/ 2571750 w 2571750"/>
              <a:gd name="connsiteY1" fmla="*/ 0 h 17432592"/>
              <a:gd name="connsiteX2" fmla="*/ 2571750 w 2571750"/>
              <a:gd name="connsiteY2" fmla="*/ 5987845 h 17432592"/>
              <a:gd name="connsiteX3" fmla="*/ 1721757 w 2571750"/>
              <a:gd name="connsiteY3" fmla="*/ 6837838 h 17432592"/>
              <a:gd name="connsiteX4" fmla="*/ 2571750 w 2571750"/>
              <a:gd name="connsiteY4" fmla="*/ 7687831 h 17432592"/>
              <a:gd name="connsiteX5" fmla="*/ 2571750 w 2571750"/>
              <a:gd name="connsiteY5" fmla="*/ 17432592 h 17432592"/>
              <a:gd name="connsiteX6" fmla="*/ 0 w 2571750"/>
              <a:gd name="connsiteY6" fmla="*/ 17432592 h 17432592"/>
              <a:gd name="connsiteX7" fmla="*/ 0 w 2571750"/>
              <a:gd name="connsiteY7" fmla="*/ 0 h 17432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71750" h="17432592">
                <a:moveTo>
                  <a:pt x="0" y="0"/>
                </a:moveTo>
                <a:lnTo>
                  <a:pt x="2571750" y="0"/>
                </a:lnTo>
                <a:lnTo>
                  <a:pt x="2571750" y="5987845"/>
                </a:lnTo>
                <a:cubicBezTo>
                  <a:pt x="2102312" y="5987845"/>
                  <a:pt x="1721757" y="6368400"/>
                  <a:pt x="1721757" y="6837838"/>
                </a:cubicBezTo>
                <a:cubicBezTo>
                  <a:pt x="1721757" y="7307276"/>
                  <a:pt x="2102312" y="7687831"/>
                  <a:pt x="2571750" y="7687831"/>
                </a:cubicBezTo>
                <a:lnTo>
                  <a:pt x="2571750" y="17432592"/>
                </a:lnTo>
                <a:lnTo>
                  <a:pt x="0" y="17432592"/>
                </a:lnTo>
                <a:lnTo>
                  <a:pt x="0" y="0"/>
                </a:lnTo>
                <a:close/>
              </a:path>
            </a:pathLst>
          </a:cu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54DEFEEE-8AC1-0F0D-BD03-4B45AC49BD77}"/>
              </a:ext>
            </a:extLst>
          </p:cNvPr>
          <p:cNvSpPr/>
          <p:nvPr/>
        </p:nvSpPr>
        <p:spPr>
          <a:xfrm>
            <a:off x="7843410" y="-3320829"/>
            <a:ext cx="2441877" cy="871370"/>
          </a:xfrm>
          <a:prstGeom prst="roundRect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b="1" dirty="0">
                <a:solidFill>
                  <a:schemeClr val="tx1"/>
                </a:solidFill>
              </a:rPr>
              <a:t>А) Команда «Сохранить как»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BA735A7C-AD9E-9CAD-458D-B486AEAEA62B}"/>
              </a:ext>
            </a:extLst>
          </p:cNvPr>
          <p:cNvSpPr/>
          <p:nvPr/>
        </p:nvSpPr>
        <p:spPr>
          <a:xfrm>
            <a:off x="16462864" y="1954080"/>
            <a:ext cx="2441877" cy="87137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b="1" dirty="0">
                <a:solidFill>
                  <a:schemeClr val="tx1"/>
                </a:solidFill>
              </a:rPr>
              <a:t>А) Команда «Собрать публикацию»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3F8C117E-78B0-0980-85CB-AACD51708440}"/>
              </a:ext>
            </a:extLst>
          </p:cNvPr>
          <p:cNvSpPr/>
          <p:nvPr/>
        </p:nvSpPr>
        <p:spPr>
          <a:xfrm>
            <a:off x="16462864" y="3212577"/>
            <a:ext cx="2441877" cy="87137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b="1" dirty="0">
                <a:solidFill>
                  <a:schemeClr val="tx1"/>
                </a:solidFill>
              </a:rPr>
              <a:t>А) Команда «Экспортировать для веба»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B4CA1C7-0EBD-1AC2-3EA7-4072C84E9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193355" y="-4161795"/>
            <a:ext cx="8029594" cy="30876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40A5C8A-5050-55E8-3208-A20251A48F47}"/>
              </a:ext>
            </a:extLst>
          </p:cNvPr>
          <p:cNvSpPr txBox="1"/>
          <p:nvPr/>
        </p:nvSpPr>
        <p:spPr>
          <a:xfrm>
            <a:off x="3022336" y="2104581"/>
            <a:ext cx="1992853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3800" dirty="0">
                <a:solidFill>
                  <a:schemeClr val="bg1"/>
                </a:solidFill>
                <a:latin typeface="Impact" panose="020B0806030902050204" pitchFamily="34" charset="0"/>
              </a:rPr>
              <a:t>ко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61E65B-E07F-9386-D054-DB63B0D25359}"/>
              </a:ext>
            </a:extLst>
          </p:cNvPr>
          <p:cNvSpPr txBox="1"/>
          <p:nvPr/>
        </p:nvSpPr>
        <p:spPr>
          <a:xfrm>
            <a:off x="6723996" y="2060354"/>
            <a:ext cx="1164101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3800" dirty="0">
                <a:solidFill>
                  <a:schemeClr val="bg1"/>
                </a:solidFill>
                <a:latin typeface="Impact" panose="020B0806030902050204" pitchFamily="34" charset="0"/>
              </a:rPr>
              <a:t>ц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EF5006-71A0-0120-6608-77923978B6A0}"/>
              </a:ext>
            </a:extLst>
          </p:cNvPr>
          <p:cNvSpPr txBox="1"/>
          <p:nvPr/>
        </p:nvSpPr>
        <p:spPr>
          <a:xfrm>
            <a:off x="4825280" y="2104580"/>
            <a:ext cx="2032929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3800" dirty="0">
                <a:solidFill>
                  <a:schemeClr val="bg1"/>
                </a:solidFill>
                <a:latin typeface="Impact" panose="020B0806030902050204" pitchFamily="34" charset="0"/>
              </a:rPr>
              <a:t>не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7AA606-E4A8-FC72-13CF-0DADFF28CB68}"/>
              </a:ext>
            </a:extLst>
          </p:cNvPr>
          <p:cNvSpPr txBox="1"/>
          <p:nvPr/>
        </p:nvSpPr>
        <p:spPr>
          <a:xfrm>
            <a:off x="7776045" y="2060354"/>
            <a:ext cx="1233030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3800" dirty="0">
                <a:solidFill>
                  <a:schemeClr val="bg1"/>
                </a:solidFill>
                <a:latin typeface="Impact" panose="020B0806030902050204" pitchFamily="34" charset="0"/>
              </a:rPr>
              <a:t>ъ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8668879-8174-7962-A319-AC205339E5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848637" y="-2509059"/>
            <a:ext cx="3848637" cy="1857634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2910CFE-A0A0-3B54-597B-119A956447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9929" y="-2708782"/>
            <a:ext cx="3010320" cy="2000529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BCB67DBA-AA5C-CF81-4395-560B49F28E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96137" y="14156"/>
            <a:ext cx="3410426" cy="1619476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EBC29544-A6C6-4725-6498-BE446CF988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7840170" y="1594991"/>
            <a:ext cx="5915851" cy="1590897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46377A7A-72D8-8AFA-F694-E58F6291CD7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6844668" y="6590775"/>
            <a:ext cx="5992061" cy="1524213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007331F4-32D4-51A7-9A5F-4747D4A636C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004720" y="2577222"/>
            <a:ext cx="3924848" cy="1514686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01EDAFB9-7126-AB72-3E52-B55CB1F2B4A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22230" y="7288475"/>
            <a:ext cx="3143689" cy="155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1721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олилиния: фигура 24">
            <a:extLst>
              <a:ext uri="{FF2B5EF4-FFF2-40B4-BE49-F238E27FC236}">
                <a16:creationId xmlns:a16="http://schemas.microsoft.com/office/drawing/2014/main" id="{6D67731C-A7D4-724E-8930-A488499D240C}"/>
              </a:ext>
            </a:extLst>
          </p:cNvPr>
          <p:cNvSpPr/>
          <p:nvPr/>
        </p:nvSpPr>
        <p:spPr>
          <a:xfrm>
            <a:off x="-1412422" y="-7754271"/>
            <a:ext cx="2571750" cy="17432592"/>
          </a:xfrm>
          <a:custGeom>
            <a:avLst/>
            <a:gdLst>
              <a:gd name="connsiteX0" fmla="*/ 0 w 2571750"/>
              <a:gd name="connsiteY0" fmla="*/ 0 h 17432592"/>
              <a:gd name="connsiteX1" fmla="*/ 2571750 w 2571750"/>
              <a:gd name="connsiteY1" fmla="*/ 0 h 17432592"/>
              <a:gd name="connsiteX2" fmla="*/ 2571750 w 2571750"/>
              <a:gd name="connsiteY2" fmla="*/ 5987845 h 17432592"/>
              <a:gd name="connsiteX3" fmla="*/ 1721757 w 2571750"/>
              <a:gd name="connsiteY3" fmla="*/ 6837838 h 17432592"/>
              <a:gd name="connsiteX4" fmla="*/ 2571750 w 2571750"/>
              <a:gd name="connsiteY4" fmla="*/ 7687831 h 17432592"/>
              <a:gd name="connsiteX5" fmla="*/ 2571750 w 2571750"/>
              <a:gd name="connsiteY5" fmla="*/ 17432592 h 17432592"/>
              <a:gd name="connsiteX6" fmla="*/ 0 w 2571750"/>
              <a:gd name="connsiteY6" fmla="*/ 17432592 h 17432592"/>
              <a:gd name="connsiteX7" fmla="*/ 0 w 2571750"/>
              <a:gd name="connsiteY7" fmla="*/ 0 h 17432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71750" h="17432592">
                <a:moveTo>
                  <a:pt x="0" y="0"/>
                </a:moveTo>
                <a:lnTo>
                  <a:pt x="2571750" y="0"/>
                </a:lnTo>
                <a:lnTo>
                  <a:pt x="2571750" y="5987845"/>
                </a:lnTo>
                <a:cubicBezTo>
                  <a:pt x="2102312" y="5987845"/>
                  <a:pt x="1721757" y="6368400"/>
                  <a:pt x="1721757" y="6837838"/>
                </a:cubicBezTo>
                <a:cubicBezTo>
                  <a:pt x="1721757" y="7307276"/>
                  <a:pt x="2102312" y="7687831"/>
                  <a:pt x="2571750" y="7687831"/>
                </a:cubicBezTo>
                <a:lnTo>
                  <a:pt x="2571750" y="17432592"/>
                </a:lnTo>
                <a:lnTo>
                  <a:pt x="0" y="17432592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/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2A195D4D-AE81-E750-E987-A2370EDE981A}"/>
              </a:ext>
            </a:extLst>
          </p:cNvPr>
          <p:cNvSpPr/>
          <p:nvPr/>
        </p:nvSpPr>
        <p:spPr>
          <a:xfrm>
            <a:off x="-3030992" y="2437407"/>
            <a:ext cx="1330780" cy="13307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rgbClr val="25002D"/>
                </a:solidFill>
              </a:rPr>
              <a:t>2</a:t>
            </a:r>
            <a:endParaRPr lang="ru-RU" sz="4400" b="1" dirty="0">
              <a:solidFill>
                <a:srgbClr val="25002D"/>
              </a:solidFill>
            </a:endParaRPr>
          </a:p>
        </p:txBody>
      </p:sp>
      <p:sp>
        <p:nvSpPr>
          <p:cNvPr id="32" name="Овал 31">
            <a:extLst>
              <a:ext uri="{FF2B5EF4-FFF2-40B4-BE49-F238E27FC236}">
                <a16:creationId xmlns:a16="http://schemas.microsoft.com/office/drawing/2014/main" id="{2B0691CF-F83A-7FD2-5CCD-BFB1BC1DC189}"/>
              </a:ext>
            </a:extLst>
          </p:cNvPr>
          <p:cNvSpPr/>
          <p:nvPr/>
        </p:nvSpPr>
        <p:spPr>
          <a:xfrm>
            <a:off x="-3030992" y="4872876"/>
            <a:ext cx="1330780" cy="13307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rgbClr val="25002D"/>
                </a:solidFill>
              </a:rPr>
              <a:t>3</a:t>
            </a:r>
            <a:endParaRPr lang="ru-RU" sz="4400" b="1" dirty="0">
              <a:solidFill>
                <a:srgbClr val="25002D"/>
              </a:solidFill>
            </a:endParaRPr>
          </a:p>
        </p:txBody>
      </p:sp>
      <p:sp>
        <p:nvSpPr>
          <p:cNvPr id="34" name="Прямоугольник: скругленные углы 33">
            <a:extLst>
              <a:ext uri="{FF2B5EF4-FFF2-40B4-BE49-F238E27FC236}">
                <a16:creationId xmlns:a16="http://schemas.microsoft.com/office/drawing/2014/main" id="{6D5DE838-2020-00C4-0D7B-E3A60AE2176F}"/>
              </a:ext>
            </a:extLst>
          </p:cNvPr>
          <p:cNvSpPr/>
          <p:nvPr/>
        </p:nvSpPr>
        <p:spPr>
          <a:xfrm>
            <a:off x="12559393" y="498021"/>
            <a:ext cx="3729719" cy="133078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Вопрос 1</a:t>
            </a:r>
          </a:p>
          <a:p>
            <a:pPr algn="ctr"/>
            <a:r>
              <a:rPr lang="ru-RU" b="1" dirty="0">
                <a:solidFill>
                  <a:schemeClr val="tx1"/>
                </a:solidFill>
              </a:rPr>
              <a:t>Буква</a:t>
            </a:r>
            <a:r>
              <a:rPr lang="en-US" b="1" dirty="0">
                <a:solidFill>
                  <a:schemeClr val="tx1"/>
                </a:solidFill>
              </a:rPr>
              <a:t> K</a:t>
            </a:r>
            <a:r>
              <a:rPr lang="ru-RU" b="1" dirty="0">
                <a:solidFill>
                  <a:schemeClr val="tx1"/>
                </a:solidFill>
              </a:rPr>
              <a:t>, используемая в названии одной из цветовых моделей, означает:</a:t>
            </a:r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id="{B837BB9D-20A9-6D2F-7C7E-B8005D92651A}"/>
              </a:ext>
            </a:extLst>
          </p:cNvPr>
          <p:cNvSpPr/>
          <p:nvPr/>
        </p:nvSpPr>
        <p:spPr>
          <a:xfrm>
            <a:off x="-3030992" y="296635"/>
            <a:ext cx="1330780" cy="13307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rgbClr val="25002D"/>
                </a:solidFill>
              </a:rPr>
              <a:t>01</a:t>
            </a:r>
            <a:endParaRPr lang="ru-RU" sz="4400" b="1" dirty="0">
              <a:solidFill>
                <a:srgbClr val="25002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1452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олилиния: фигура 24">
            <a:extLst>
              <a:ext uri="{FF2B5EF4-FFF2-40B4-BE49-F238E27FC236}">
                <a16:creationId xmlns:a16="http://schemas.microsoft.com/office/drawing/2014/main" id="{6D67731C-A7D4-724E-8930-A488499D240C}"/>
              </a:ext>
            </a:extLst>
          </p:cNvPr>
          <p:cNvSpPr/>
          <p:nvPr/>
        </p:nvSpPr>
        <p:spPr>
          <a:xfrm>
            <a:off x="-1412422" y="-5842702"/>
            <a:ext cx="2571750" cy="17432592"/>
          </a:xfrm>
          <a:custGeom>
            <a:avLst/>
            <a:gdLst>
              <a:gd name="connsiteX0" fmla="*/ 0 w 2571750"/>
              <a:gd name="connsiteY0" fmla="*/ 0 h 17432592"/>
              <a:gd name="connsiteX1" fmla="*/ 2571750 w 2571750"/>
              <a:gd name="connsiteY1" fmla="*/ 0 h 17432592"/>
              <a:gd name="connsiteX2" fmla="*/ 2571750 w 2571750"/>
              <a:gd name="connsiteY2" fmla="*/ 5987845 h 17432592"/>
              <a:gd name="connsiteX3" fmla="*/ 1721757 w 2571750"/>
              <a:gd name="connsiteY3" fmla="*/ 6837838 h 17432592"/>
              <a:gd name="connsiteX4" fmla="*/ 2571750 w 2571750"/>
              <a:gd name="connsiteY4" fmla="*/ 7687831 h 17432592"/>
              <a:gd name="connsiteX5" fmla="*/ 2571750 w 2571750"/>
              <a:gd name="connsiteY5" fmla="*/ 17432592 h 17432592"/>
              <a:gd name="connsiteX6" fmla="*/ 0 w 2571750"/>
              <a:gd name="connsiteY6" fmla="*/ 17432592 h 17432592"/>
              <a:gd name="connsiteX7" fmla="*/ 0 w 2571750"/>
              <a:gd name="connsiteY7" fmla="*/ 0 h 17432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71750" h="17432592">
                <a:moveTo>
                  <a:pt x="0" y="0"/>
                </a:moveTo>
                <a:lnTo>
                  <a:pt x="2571750" y="0"/>
                </a:lnTo>
                <a:lnTo>
                  <a:pt x="2571750" y="5987845"/>
                </a:lnTo>
                <a:cubicBezTo>
                  <a:pt x="2102312" y="5987845"/>
                  <a:pt x="1721757" y="6368400"/>
                  <a:pt x="1721757" y="6837838"/>
                </a:cubicBezTo>
                <a:cubicBezTo>
                  <a:pt x="1721757" y="7307276"/>
                  <a:pt x="2102312" y="7687831"/>
                  <a:pt x="2571750" y="7687831"/>
                </a:cubicBezTo>
                <a:lnTo>
                  <a:pt x="2571750" y="17432592"/>
                </a:lnTo>
                <a:lnTo>
                  <a:pt x="0" y="17432592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/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7629418F-4C31-D5C7-6551-932BCADBE3E6}"/>
              </a:ext>
            </a:extLst>
          </p:cNvPr>
          <p:cNvSpPr/>
          <p:nvPr/>
        </p:nvSpPr>
        <p:spPr>
          <a:xfrm>
            <a:off x="493938" y="267606"/>
            <a:ext cx="1330780" cy="13307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rgbClr val="25002D"/>
                </a:solidFill>
              </a:rPr>
              <a:t>01</a:t>
            </a:r>
            <a:endParaRPr lang="ru-RU" sz="4400" b="1" dirty="0">
              <a:solidFill>
                <a:srgbClr val="25002D"/>
              </a:solidFill>
            </a:endParaRPr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2A195D4D-AE81-E750-E987-A2370EDE981A}"/>
              </a:ext>
            </a:extLst>
          </p:cNvPr>
          <p:cNvSpPr/>
          <p:nvPr/>
        </p:nvSpPr>
        <p:spPr>
          <a:xfrm>
            <a:off x="-3030992" y="2437407"/>
            <a:ext cx="1330780" cy="13307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rgbClr val="25002D"/>
                </a:solidFill>
              </a:rPr>
              <a:t>02</a:t>
            </a:r>
            <a:endParaRPr lang="ru-RU" sz="4400" b="1" dirty="0">
              <a:solidFill>
                <a:srgbClr val="25002D"/>
              </a:solidFill>
            </a:endParaRPr>
          </a:p>
        </p:txBody>
      </p:sp>
      <p:sp>
        <p:nvSpPr>
          <p:cNvPr id="32" name="Овал 31">
            <a:extLst>
              <a:ext uri="{FF2B5EF4-FFF2-40B4-BE49-F238E27FC236}">
                <a16:creationId xmlns:a16="http://schemas.microsoft.com/office/drawing/2014/main" id="{2B0691CF-F83A-7FD2-5CCD-BFB1BC1DC189}"/>
              </a:ext>
            </a:extLst>
          </p:cNvPr>
          <p:cNvSpPr/>
          <p:nvPr/>
        </p:nvSpPr>
        <p:spPr>
          <a:xfrm>
            <a:off x="-3030992" y="4872876"/>
            <a:ext cx="1330780" cy="13307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rgbClr val="25002D"/>
                </a:solidFill>
              </a:rPr>
              <a:t>03</a:t>
            </a:r>
            <a:endParaRPr lang="ru-RU" sz="4400" b="1" dirty="0">
              <a:solidFill>
                <a:srgbClr val="25002D"/>
              </a:solidFill>
            </a:endParaRPr>
          </a:p>
        </p:txBody>
      </p:sp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AA215E3E-143A-B390-B696-BD68FCD25843}"/>
              </a:ext>
            </a:extLst>
          </p:cNvPr>
          <p:cNvSpPr/>
          <p:nvPr/>
        </p:nvSpPr>
        <p:spPr>
          <a:xfrm>
            <a:off x="7968343" y="478971"/>
            <a:ext cx="3729719" cy="133078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Вопрос 1</a:t>
            </a:r>
          </a:p>
          <a:p>
            <a:pPr algn="ctr"/>
            <a:r>
              <a:rPr lang="ru-RU" b="1" dirty="0">
                <a:solidFill>
                  <a:schemeClr val="tx1"/>
                </a:solidFill>
              </a:rPr>
              <a:t>Буква</a:t>
            </a:r>
            <a:r>
              <a:rPr lang="en-US" b="1" dirty="0">
                <a:solidFill>
                  <a:schemeClr val="tx1"/>
                </a:solidFill>
              </a:rPr>
              <a:t> K</a:t>
            </a:r>
            <a:r>
              <a:rPr lang="ru-RU" b="1" dirty="0">
                <a:solidFill>
                  <a:schemeClr val="tx1"/>
                </a:solidFill>
              </a:rPr>
              <a:t>, используемая в названии одной из цветовых моделей, означает: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4B13F64F-1C01-A767-CE5D-59CB78A9CE82}"/>
              </a:ext>
            </a:extLst>
          </p:cNvPr>
          <p:cNvSpPr/>
          <p:nvPr/>
        </p:nvSpPr>
        <p:spPr>
          <a:xfrm>
            <a:off x="2485016" y="2000922"/>
            <a:ext cx="3216537" cy="87137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b="1" dirty="0">
                <a:solidFill>
                  <a:schemeClr val="tx1"/>
                </a:solidFill>
              </a:rPr>
              <a:t>А) Черный цвет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DC0A5C49-C553-752F-434D-5E6637748A7F}"/>
              </a:ext>
            </a:extLst>
          </p:cNvPr>
          <p:cNvSpPr/>
          <p:nvPr/>
        </p:nvSpPr>
        <p:spPr>
          <a:xfrm>
            <a:off x="2485016" y="3102797"/>
            <a:ext cx="3216537" cy="87137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B</a:t>
            </a:r>
            <a:r>
              <a:rPr lang="ru-RU" b="1" dirty="0">
                <a:solidFill>
                  <a:schemeClr val="tx1"/>
                </a:solidFill>
              </a:rPr>
              <a:t>) Белила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7988EC46-EAF1-5191-FF5A-95BEEACD92BF}"/>
              </a:ext>
            </a:extLst>
          </p:cNvPr>
          <p:cNvSpPr/>
          <p:nvPr/>
        </p:nvSpPr>
        <p:spPr>
          <a:xfrm>
            <a:off x="2485015" y="4139342"/>
            <a:ext cx="3216537" cy="87137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C</a:t>
            </a:r>
            <a:r>
              <a:rPr lang="ru-RU" b="1" dirty="0">
                <a:solidFill>
                  <a:schemeClr val="tx1"/>
                </a:solidFill>
              </a:rPr>
              <a:t>) Обязательное смешение всех цветов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4BADC159-716D-C974-5992-EFF88FF6FF49}"/>
              </a:ext>
            </a:extLst>
          </p:cNvPr>
          <p:cNvSpPr/>
          <p:nvPr/>
        </p:nvSpPr>
        <p:spPr>
          <a:xfrm>
            <a:off x="2485014" y="5244244"/>
            <a:ext cx="3216537" cy="87137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D</a:t>
            </a:r>
            <a:r>
              <a:rPr lang="ru-RU" b="1" dirty="0">
                <a:solidFill>
                  <a:schemeClr val="tx1"/>
                </a:solidFill>
              </a:rPr>
              <a:t>) Колорит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DF19A4C9-18B6-6993-5483-50A938759A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942" y="2000922"/>
            <a:ext cx="4134522" cy="4974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4553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олилиния: фигура 24">
            <a:extLst>
              <a:ext uri="{FF2B5EF4-FFF2-40B4-BE49-F238E27FC236}">
                <a16:creationId xmlns:a16="http://schemas.microsoft.com/office/drawing/2014/main" id="{6D67731C-A7D4-724E-8930-A488499D240C}"/>
              </a:ext>
            </a:extLst>
          </p:cNvPr>
          <p:cNvSpPr/>
          <p:nvPr/>
        </p:nvSpPr>
        <p:spPr>
          <a:xfrm>
            <a:off x="-1412422" y="-5842702"/>
            <a:ext cx="2571750" cy="17432592"/>
          </a:xfrm>
          <a:custGeom>
            <a:avLst/>
            <a:gdLst>
              <a:gd name="connsiteX0" fmla="*/ 0 w 2571750"/>
              <a:gd name="connsiteY0" fmla="*/ 0 h 17432592"/>
              <a:gd name="connsiteX1" fmla="*/ 2571750 w 2571750"/>
              <a:gd name="connsiteY1" fmla="*/ 0 h 17432592"/>
              <a:gd name="connsiteX2" fmla="*/ 2571750 w 2571750"/>
              <a:gd name="connsiteY2" fmla="*/ 5987845 h 17432592"/>
              <a:gd name="connsiteX3" fmla="*/ 1721757 w 2571750"/>
              <a:gd name="connsiteY3" fmla="*/ 6837838 h 17432592"/>
              <a:gd name="connsiteX4" fmla="*/ 2571750 w 2571750"/>
              <a:gd name="connsiteY4" fmla="*/ 7687831 h 17432592"/>
              <a:gd name="connsiteX5" fmla="*/ 2571750 w 2571750"/>
              <a:gd name="connsiteY5" fmla="*/ 17432592 h 17432592"/>
              <a:gd name="connsiteX6" fmla="*/ 0 w 2571750"/>
              <a:gd name="connsiteY6" fmla="*/ 17432592 h 17432592"/>
              <a:gd name="connsiteX7" fmla="*/ 0 w 2571750"/>
              <a:gd name="connsiteY7" fmla="*/ 0 h 17432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71750" h="17432592">
                <a:moveTo>
                  <a:pt x="0" y="0"/>
                </a:moveTo>
                <a:lnTo>
                  <a:pt x="2571750" y="0"/>
                </a:lnTo>
                <a:lnTo>
                  <a:pt x="2571750" y="5987845"/>
                </a:lnTo>
                <a:cubicBezTo>
                  <a:pt x="2102312" y="5987845"/>
                  <a:pt x="1721757" y="6368400"/>
                  <a:pt x="1721757" y="6837838"/>
                </a:cubicBezTo>
                <a:cubicBezTo>
                  <a:pt x="1721757" y="7307276"/>
                  <a:pt x="2102312" y="7687831"/>
                  <a:pt x="2571750" y="7687831"/>
                </a:cubicBezTo>
                <a:lnTo>
                  <a:pt x="2571750" y="17432592"/>
                </a:lnTo>
                <a:lnTo>
                  <a:pt x="0" y="17432592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/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7629418F-4C31-D5C7-6551-932BCADBE3E6}"/>
              </a:ext>
            </a:extLst>
          </p:cNvPr>
          <p:cNvSpPr/>
          <p:nvPr/>
        </p:nvSpPr>
        <p:spPr>
          <a:xfrm>
            <a:off x="493938" y="267606"/>
            <a:ext cx="1330780" cy="13307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rgbClr val="25002D"/>
                </a:solidFill>
              </a:rPr>
              <a:t>01</a:t>
            </a:r>
            <a:endParaRPr lang="ru-RU" sz="4400" b="1" dirty="0">
              <a:solidFill>
                <a:srgbClr val="25002D"/>
              </a:solidFill>
            </a:endParaRPr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2A195D4D-AE81-E750-E987-A2370EDE981A}"/>
              </a:ext>
            </a:extLst>
          </p:cNvPr>
          <p:cNvSpPr/>
          <p:nvPr/>
        </p:nvSpPr>
        <p:spPr>
          <a:xfrm>
            <a:off x="-3030992" y="2437407"/>
            <a:ext cx="1330780" cy="13307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rgbClr val="25002D"/>
                </a:solidFill>
              </a:rPr>
              <a:t>02</a:t>
            </a:r>
            <a:endParaRPr lang="ru-RU" sz="4400" b="1" dirty="0">
              <a:solidFill>
                <a:srgbClr val="25002D"/>
              </a:solidFill>
            </a:endParaRPr>
          </a:p>
        </p:txBody>
      </p:sp>
      <p:sp>
        <p:nvSpPr>
          <p:cNvPr id="32" name="Овал 31">
            <a:extLst>
              <a:ext uri="{FF2B5EF4-FFF2-40B4-BE49-F238E27FC236}">
                <a16:creationId xmlns:a16="http://schemas.microsoft.com/office/drawing/2014/main" id="{2B0691CF-F83A-7FD2-5CCD-BFB1BC1DC189}"/>
              </a:ext>
            </a:extLst>
          </p:cNvPr>
          <p:cNvSpPr/>
          <p:nvPr/>
        </p:nvSpPr>
        <p:spPr>
          <a:xfrm>
            <a:off x="-3030992" y="4872876"/>
            <a:ext cx="1330780" cy="13307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rgbClr val="25002D"/>
                </a:solidFill>
              </a:rPr>
              <a:t>03</a:t>
            </a:r>
            <a:endParaRPr lang="ru-RU" sz="4400" b="1" dirty="0">
              <a:solidFill>
                <a:srgbClr val="25002D"/>
              </a:solidFill>
            </a:endParaRPr>
          </a:p>
        </p:txBody>
      </p:sp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AA215E3E-143A-B390-B696-BD68FCD25843}"/>
              </a:ext>
            </a:extLst>
          </p:cNvPr>
          <p:cNvSpPr/>
          <p:nvPr/>
        </p:nvSpPr>
        <p:spPr>
          <a:xfrm>
            <a:off x="7968343" y="478971"/>
            <a:ext cx="3729719" cy="133078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Вопрос 1</a:t>
            </a:r>
          </a:p>
          <a:p>
            <a:pPr algn="ctr"/>
            <a:r>
              <a:rPr lang="ru-RU" b="1" dirty="0">
                <a:solidFill>
                  <a:schemeClr val="tx1"/>
                </a:solidFill>
              </a:rPr>
              <a:t>Буква</a:t>
            </a:r>
            <a:r>
              <a:rPr lang="en-US" b="1" dirty="0">
                <a:solidFill>
                  <a:schemeClr val="tx1"/>
                </a:solidFill>
              </a:rPr>
              <a:t> K</a:t>
            </a:r>
            <a:r>
              <a:rPr lang="ru-RU" b="1" dirty="0">
                <a:solidFill>
                  <a:schemeClr val="tx1"/>
                </a:solidFill>
              </a:rPr>
              <a:t>, используемая в названии одной из цветовых моделей, означает: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4B13F64F-1C01-A767-CE5D-59CB78A9CE82}"/>
              </a:ext>
            </a:extLst>
          </p:cNvPr>
          <p:cNvSpPr/>
          <p:nvPr/>
        </p:nvSpPr>
        <p:spPr>
          <a:xfrm>
            <a:off x="2485016" y="2000922"/>
            <a:ext cx="3216537" cy="871370"/>
          </a:xfrm>
          <a:prstGeom prst="roundRect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b="1" dirty="0">
                <a:solidFill>
                  <a:schemeClr val="tx1"/>
                </a:solidFill>
              </a:rPr>
              <a:t>А) Черный цвет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DC0A5C49-C553-752F-434D-5E6637748A7F}"/>
              </a:ext>
            </a:extLst>
          </p:cNvPr>
          <p:cNvSpPr/>
          <p:nvPr/>
        </p:nvSpPr>
        <p:spPr>
          <a:xfrm>
            <a:off x="2485016" y="3102797"/>
            <a:ext cx="3216537" cy="87137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B</a:t>
            </a:r>
            <a:r>
              <a:rPr lang="ru-RU" b="1" dirty="0">
                <a:solidFill>
                  <a:schemeClr val="tx1"/>
                </a:solidFill>
              </a:rPr>
              <a:t>) Белила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7988EC46-EAF1-5191-FF5A-95BEEACD92BF}"/>
              </a:ext>
            </a:extLst>
          </p:cNvPr>
          <p:cNvSpPr/>
          <p:nvPr/>
        </p:nvSpPr>
        <p:spPr>
          <a:xfrm>
            <a:off x="2485015" y="4139342"/>
            <a:ext cx="3216537" cy="87137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C</a:t>
            </a:r>
            <a:r>
              <a:rPr lang="ru-RU" b="1" dirty="0">
                <a:solidFill>
                  <a:schemeClr val="tx1"/>
                </a:solidFill>
              </a:rPr>
              <a:t>) Обязательное смешение всех цветов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4BADC159-716D-C974-5992-EFF88FF6FF49}"/>
              </a:ext>
            </a:extLst>
          </p:cNvPr>
          <p:cNvSpPr/>
          <p:nvPr/>
        </p:nvSpPr>
        <p:spPr>
          <a:xfrm>
            <a:off x="2485014" y="5244244"/>
            <a:ext cx="3216537" cy="87137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D</a:t>
            </a:r>
            <a:r>
              <a:rPr lang="ru-RU" b="1" dirty="0">
                <a:solidFill>
                  <a:schemeClr val="tx1"/>
                </a:solidFill>
              </a:rPr>
              <a:t>) Колорит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DF19A4C9-18B6-6993-5483-50A938759A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8062" y="2000922"/>
            <a:ext cx="4134522" cy="4974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8303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 advClick="0" advTm="0">
        <p159:morph option="byObject"/>
      </p:transition>
    </mc:Choice>
    <mc:Fallback xmlns="">
      <p:transition advClick="0" advTm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олилиния: фигура 24">
            <a:extLst>
              <a:ext uri="{FF2B5EF4-FFF2-40B4-BE49-F238E27FC236}">
                <a16:creationId xmlns:a16="http://schemas.microsoft.com/office/drawing/2014/main" id="{6D67731C-A7D4-724E-8930-A488499D240C}"/>
              </a:ext>
            </a:extLst>
          </p:cNvPr>
          <p:cNvSpPr/>
          <p:nvPr/>
        </p:nvSpPr>
        <p:spPr>
          <a:xfrm>
            <a:off x="-1412422" y="-5842702"/>
            <a:ext cx="2571750" cy="17432592"/>
          </a:xfrm>
          <a:custGeom>
            <a:avLst/>
            <a:gdLst>
              <a:gd name="connsiteX0" fmla="*/ 0 w 2571750"/>
              <a:gd name="connsiteY0" fmla="*/ 0 h 17432592"/>
              <a:gd name="connsiteX1" fmla="*/ 2571750 w 2571750"/>
              <a:gd name="connsiteY1" fmla="*/ 0 h 17432592"/>
              <a:gd name="connsiteX2" fmla="*/ 2571750 w 2571750"/>
              <a:gd name="connsiteY2" fmla="*/ 5987845 h 17432592"/>
              <a:gd name="connsiteX3" fmla="*/ 1721757 w 2571750"/>
              <a:gd name="connsiteY3" fmla="*/ 6837838 h 17432592"/>
              <a:gd name="connsiteX4" fmla="*/ 2571750 w 2571750"/>
              <a:gd name="connsiteY4" fmla="*/ 7687831 h 17432592"/>
              <a:gd name="connsiteX5" fmla="*/ 2571750 w 2571750"/>
              <a:gd name="connsiteY5" fmla="*/ 17432592 h 17432592"/>
              <a:gd name="connsiteX6" fmla="*/ 0 w 2571750"/>
              <a:gd name="connsiteY6" fmla="*/ 17432592 h 17432592"/>
              <a:gd name="connsiteX7" fmla="*/ 0 w 2571750"/>
              <a:gd name="connsiteY7" fmla="*/ 0 h 17432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71750" h="17432592">
                <a:moveTo>
                  <a:pt x="0" y="0"/>
                </a:moveTo>
                <a:lnTo>
                  <a:pt x="2571750" y="0"/>
                </a:lnTo>
                <a:lnTo>
                  <a:pt x="2571750" y="5987845"/>
                </a:lnTo>
                <a:cubicBezTo>
                  <a:pt x="2102312" y="5987845"/>
                  <a:pt x="1721757" y="6368400"/>
                  <a:pt x="1721757" y="6837838"/>
                </a:cubicBezTo>
                <a:cubicBezTo>
                  <a:pt x="1721757" y="7307276"/>
                  <a:pt x="2102312" y="7687831"/>
                  <a:pt x="2571750" y="7687831"/>
                </a:cubicBezTo>
                <a:lnTo>
                  <a:pt x="2571750" y="17432592"/>
                </a:lnTo>
                <a:lnTo>
                  <a:pt x="0" y="17432592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/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7629418F-4C31-D5C7-6551-932BCADBE3E6}"/>
              </a:ext>
            </a:extLst>
          </p:cNvPr>
          <p:cNvSpPr/>
          <p:nvPr/>
        </p:nvSpPr>
        <p:spPr>
          <a:xfrm>
            <a:off x="493938" y="267606"/>
            <a:ext cx="1330780" cy="13307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rgbClr val="25002D"/>
                </a:solidFill>
              </a:rPr>
              <a:t>01</a:t>
            </a:r>
            <a:endParaRPr lang="ru-RU" sz="4400" b="1" dirty="0">
              <a:solidFill>
                <a:srgbClr val="25002D"/>
              </a:solidFill>
            </a:endParaRPr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2A195D4D-AE81-E750-E987-A2370EDE981A}"/>
              </a:ext>
            </a:extLst>
          </p:cNvPr>
          <p:cNvSpPr/>
          <p:nvPr/>
        </p:nvSpPr>
        <p:spPr>
          <a:xfrm>
            <a:off x="-3030992" y="2437407"/>
            <a:ext cx="1330780" cy="13307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rgbClr val="25002D"/>
                </a:solidFill>
              </a:rPr>
              <a:t>02</a:t>
            </a:r>
            <a:endParaRPr lang="ru-RU" sz="4400" b="1" dirty="0">
              <a:solidFill>
                <a:srgbClr val="25002D"/>
              </a:solidFill>
            </a:endParaRPr>
          </a:p>
        </p:txBody>
      </p:sp>
      <p:sp>
        <p:nvSpPr>
          <p:cNvPr id="32" name="Овал 31">
            <a:extLst>
              <a:ext uri="{FF2B5EF4-FFF2-40B4-BE49-F238E27FC236}">
                <a16:creationId xmlns:a16="http://schemas.microsoft.com/office/drawing/2014/main" id="{2B0691CF-F83A-7FD2-5CCD-BFB1BC1DC189}"/>
              </a:ext>
            </a:extLst>
          </p:cNvPr>
          <p:cNvSpPr/>
          <p:nvPr/>
        </p:nvSpPr>
        <p:spPr>
          <a:xfrm>
            <a:off x="-3030992" y="4872876"/>
            <a:ext cx="1330780" cy="13307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rgbClr val="25002D"/>
                </a:solidFill>
              </a:rPr>
              <a:t>03</a:t>
            </a:r>
            <a:endParaRPr lang="ru-RU" sz="4400" b="1" dirty="0">
              <a:solidFill>
                <a:srgbClr val="25002D"/>
              </a:solidFill>
            </a:endParaRPr>
          </a:p>
        </p:txBody>
      </p:sp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AA215E3E-143A-B390-B696-BD68FCD25843}"/>
              </a:ext>
            </a:extLst>
          </p:cNvPr>
          <p:cNvSpPr/>
          <p:nvPr/>
        </p:nvSpPr>
        <p:spPr>
          <a:xfrm>
            <a:off x="7968343" y="478971"/>
            <a:ext cx="3729719" cy="133078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Вопрос 1</a:t>
            </a:r>
          </a:p>
          <a:p>
            <a:pPr algn="ctr"/>
            <a:r>
              <a:rPr lang="ru-RU" b="1" dirty="0">
                <a:solidFill>
                  <a:schemeClr val="tx1"/>
                </a:solidFill>
              </a:rPr>
              <a:t>Буква</a:t>
            </a:r>
            <a:r>
              <a:rPr lang="en-US" b="1" dirty="0">
                <a:solidFill>
                  <a:schemeClr val="tx1"/>
                </a:solidFill>
              </a:rPr>
              <a:t> K</a:t>
            </a:r>
            <a:r>
              <a:rPr lang="ru-RU" b="1" dirty="0">
                <a:solidFill>
                  <a:schemeClr val="tx1"/>
                </a:solidFill>
              </a:rPr>
              <a:t>, используемая в названии одной из цветовых моделей, означает: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4B13F64F-1C01-A767-CE5D-59CB78A9CE82}"/>
              </a:ext>
            </a:extLst>
          </p:cNvPr>
          <p:cNvSpPr/>
          <p:nvPr/>
        </p:nvSpPr>
        <p:spPr>
          <a:xfrm>
            <a:off x="3098202" y="1997895"/>
            <a:ext cx="3216537" cy="871370"/>
          </a:xfrm>
          <a:prstGeom prst="roundRect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b="1" dirty="0">
                <a:solidFill>
                  <a:schemeClr val="tx1"/>
                </a:solidFill>
              </a:rPr>
              <a:t>А) Черный цвет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DC0A5C49-C553-752F-434D-5E6637748A7F}"/>
              </a:ext>
            </a:extLst>
          </p:cNvPr>
          <p:cNvSpPr/>
          <p:nvPr/>
        </p:nvSpPr>
        <p:spPr>
          <a:xfrm>
            <a:off x="2485016" y="3102797"/>
            <a:ext cx="3216537" cy="87137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B</a:t>
            </a:r>
            <a:r>
              <a:rPr lang="ru-RU" b="1" dirty="0">
                <a:solidFill>
                  <a:schemeClr val="tx1"/>
                </a:solidFill>
              </a:rPr>
              <a:t>) Белила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7988EC46-EAF1-5191-FF5A-95BEEACD92BF}"/>
              </a:ext>
            </a:extLst>
          </p:cNvPr>
          <p:cNvSpPr/>
          <p:nvPr/>
        </p:nvSpPr>
        <p:spPr>
          <a:xfrm>
            <a:off x="2485015" y="4139342"/>
            <a:ext cx="3216537" cy="87137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C</a:t>
            </a:r>
            <a:r>
              <a:rPr lang="ru-RU" b="1" dirty="0">
                <a:solidFill>
                  <a:schemeClr val="tx1"/>
                </a:solidFill>
              </a:rPr>
              <a:t>) Обязательное смешение всех цветов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4BADC159-716D-C974-5992-EFF88FF6FF49}"/>
              </a:ext>
            </a:extLst>
          </p:cNvPr>
          <p:cNvSpPr/>
          <p:nvPr/>
        </p:nvSpPr>
        <p:spPr>
          <a:xfrm>
            <a:off x="2485014" y="5244244"/>
            <a:ext cx="3216537" cy="87137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D</a:t>
            </a:r>
            <a:r>
              <a:rPr lang="ru-RU" b="1" dirty="0">
                <a:solidFill>
                  <a:schemeClr val="tx1"/>
                </a:solidFill>
              </a:rPr>
              <a:t>) Колорит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DF19A4C9-18B6-6993-5483-50A938759A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8062" y="2000922"/>
            <a:ext cx="4134522" cy="49740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DB36AD5-5ADE-5CF8-D9B3-7A2A03B2503E}"/>
              </a:ext>
            </a:extLst>
          </p:cNvPr>
          <p:cNvSpPr txBox="1"/>
          <p:nvPr/>
        </p:nvSpPr>
        <p:spPr>
          <a:xfrm>
            <a:off x="5970494" y="2094267"/>
            <a:ext cx="6340754" cy="3347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</a:t>
            </a:r>
            <a:r>
              <a:rPr lang="en-US" sz="2400" b="1" i="0" dirty="0">
                <a:solidFill>
                  <a:srgbClr val="25002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  </a:t>
            </a:r>
            <a:r>
              <a:rPr lang="ru-RU" sz="2400" b="1" i="0" dirty="0">
                <a:solidFill>
                  <a:srgbClr val="25002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Буква К в названии модели CMYK взята у слова. Black, и она обозначает ключевой цвет — Key Color. Это аббревиатура с английских слов: Hue, Saturation, Brightness — тон, насыщенность, яркость.</a:t>
            </a:r>
            <a:endParaRPr lang="ru-RU" sz="2400" b="1" dirty="0">
              <a:solidFill>
                <a:srgbClr val="25002D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FB9EA467-6906-9126-8BFB-4E2278FF96A3}"/>
              </a:ext>
            </a:extLst>
          </p:cNvPr>
          <p:cNvSpPr/>
          <p:nvPr/>
        </p:nvSpPr>
        <p:spPr>
          <a:xfrm>
            <a:off x="-5429931" y="267606"/>
            <a:ext cx="3729719" cy="133078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Вопрос </a:t>
            </a:r>
            <a:r>
              <a:rPr lang="en-US" b="1" dirty="0">
                <a:solidFill>
                  <a:schemeClr val="tx1"/>
                </a:solidFill>
              </a:rPr>
              <a:t>2</a:t>
            </a:r>
            <a:endParaRPr lang="ru-RU" b="1" dirty="0">
              <a:solidFill>
                <a:schemeClr val="tx1"/>
              </a:solidFill>
            </a:endParaRPr>
          </a:p>
          <a:p>
            <a:pPr algn="ctr"/>
            <a:r>
              <a:rPr lang="ru-RU" b="1" dirty="0">
                <a:solidFill>
                  <a:schemeClr val="tx1"/>
                </a:solidFill>
              </a:rPr>
              <a:t>Что такое ритм с точки зрения композиции:</a:t>
            </a:r>
          </a:p>
        </p:txBody>
      </p:sp>
    </p:spTree>
    <p:extLst>
      <p:ext uri="{BB962C8B-B14F-4D97-AF65-F5344CB8AC3E}">
        <p14:creationId xmlns:p14="http://schemas.microsoft.com/office/powerpoint/2010/main" val="42523559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олилиния: фигура 24">
            <a:extLst>
              <a:ext uri="{FF2B5EF4-FFF2-40B4-BE49-F238E27FC236}">
                <a16:creationId xmlns:a16="http://schemas.microsoft.com/office/drawing/2014/main" id="{6D67731C-A7D4-724E-8930-A488499D240C}"/>
              </a:ext>
            </a:extLst>
          </p:cNvPr>
          <p:cNvSpPr/>
          <p:nvPr/>
        </p:nvSpPr>
        <p:spPr>
          <a:xfrm>
            <a:off x="-1412422" y="-3669248"/>
            <a:ext cx="2571750" cy="17432592"/>
          </a:xfrm>
          <a:custGeom>
            <a:avLst/>
            <a:gdLst>
              <a:gd name="connsiteX0" fmla="*/ 0 w 2571750"/>
              <a:gd name="connsiteY0" fmla="*/ 0 h 17432592"/>
              <a:gd name="connsiteX1" fmla="*/ 2571750 w 2571750"/>
              <a:gd name="connsiteY1" fmla="*/ 0 h 17432592"/>
              <a:gd name="connsiteX2" fmla="*/ 2571750 w 2571750"/>
              <a:gd name="connsiteY2" fmla="*/ 5987845 h 17432592"/>
              <a:gd name="connsiteX3" fmla="*/ 1721757 w 2571750"/>
              <a:gd name="connsiteY3" fmla="*/ 6837838 h 17432592"/>
              <a:gd name="connsiteX4" fmla="*/ 2571750 w 2571750"/>
              <a:gd name="connsiteY4" fmla="*/ 7687831 h 17432592"/>
              <a:gd name="connsiteX5" fmla="*/ 2571750 w 2571750"/>
              <a:gd name="connsiteY5" fmla="*/ 17432592 h 17432592"/>
              <a:gd name="connsiteX6" fmla="*/ 0 w 2571750"/>
              <a:gd name="connsiteY6" fmla="*/ 17432592 h 17432592"/>
              <a:gd name="connsiteX7" fmla="*/ 0 w 2571750"/>
              <a:gd name="connsiteY7" fmla="*/ 0 h 17432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71750" h="17432592">
                <a:moveTo>
                  <a:pt x="0" y="0"/>
                </a:moveTo>
                <a:lnTo>
                  <a:pt x="2571750" y="0"/>
                </a:lnTo>
                <a:lnTo>
                  <a:pt x="2571750" y="5987845"/>
                </a:lnTo>
                <a:cubicBezTo>
                  <a:pt x="2102312" y="5987845"/>
                  <a:pt x="1721757" y="6368400"/>
                  <a:pt x="1721757" y="6837838"/>
                </a:cubicBezTo>
                <a:cubicBezTo>
                  <a:pt x="1721757" y="7307276"/>
                  <a:pt x="2102312" y="7687831"/>
                  <a:pt x="2571750" y="7687831"/>
                </a:cubicBezTo>
                <a:lnTo>
                  <a:pt x="2571750" y="17432592"/>
                </a:lnTo>
                <a:lnTo>
                  <a:pt x="0" y="17432592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/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7629418F-4C31-D5C7-6551-932BCADBE3E6}"/>
              </a:ext>
            </a:extLst>
          </p:cNvPr>
          <p:cNvSpPr/>
          <p:nvPr/>
        </p:nvSpPr>
        <p:spPr>
          <a:xfrm>
            <a:off x="-6212342" y="267606"/>
            <a:ext cx="1330780" cy="13307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rgbClr val="25002D"/>
                </a:solidFill>
              </a:rPr>
              <a:t>01</a:t>
            </a:r>
            <a:endParaRPr lang="ru-RU" sz="4400" b="1" dirty="0">
              <a:solidFill>
                <a:srgbClr val="25002D"/>
              </a:solidFill>
            </a:endParaRPr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2A195D4D-AE81-E750-E987-A2370EDE981A}"/>
              </a:ext>
            </a:extLst>
          </p:cNvPr>
          <p:cNvSpPr/>
          <p:nvPr/>
        </p:nvSpPr>
        <p:spPr>
          <a:xfrm>
            <a:off x="493938" y="2451921"/>
            <a:ext cx="1330780" cy="13307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rgbClr val="25002D"/>
                </a:solidFill>
              </a:rPr>
              <a:t>02</a:t>
            </a:r>
            <a:endParaRPr lang="ru-RU" sz="4400" b="1" dirty="0">
              <a:solidFill>
                <a:srgbClr val="25002D"/>
              </a:solidFill>
            </a:endParaRPr>
          </a:p>
        </p:txBody>
      </p:sp>
      <p:sp>
        <p:nvSpPr>
          <p:cNvPr id="32" name="Овал 31">
            <a:extLst>
              <a:ext uri="{FF2B5EF4-FFF2-40B4-BE49-F238E27FC236}">
                <a16:creationId xmlns:a16="http://schemas.microsoft.com/office/drawing/2014/main" id="{2B0691CF-F83A-7FD2-5CCD-BFB1BC1DC189}"/>
              </a:ext>
            </a:extLst>
          </p:cNvPr>
          <p:cNvSpPr/>
          <p:nvPr/>
        </p:nvSpPr>
        <p:spPr>
          <a:xfrm>
            <a:off x="-3030992" y="4872876"/>
            <a:ext cx="1330780" cy="13307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rgbClr val="25002D"/>
                </a:solidFill>
              </a:rPr>
              <a:t>03</a:t>
            </a:r>
            <a:endParaRPr lang="ru-RU" sz="4400" b="1" dirty="0">
              <a:solidFill>
                <a:srgbClr val="25002D"/>
              </a:solidFill>
            </a:endParaRPr>
          </a:p>
        </p:txBody>
      </p:sp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92F27423-F78C-F317-742F-A526BF009C91}"/>
              </a:ext>
            </a:extLst>
          </p:cNvPr>
          <p:cNvSpPr/>
          <p:nvPr/>
        </p:nvSpPr>
        <p:spPr>
          <a:xfrm>
            <a:off x="3098202" y="-2345505"/>
            <a:ext cx="3216537" cy="871370"/>
          </a:xfrm>
          <a:prstGeom prst="roundRect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b="1" dirty="0">
                <a:solidFill>
                  <a:schemeClr val="tx1"/>
                </a:solidFill>
              </a:rPr>
              <a:t>А) Черный цвет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BD7911CA-91B8-F15D-DA3B-5A8DDB209FD0}"/>
              </a:ext>
            </a:extLst>
          </p:cNvPr>
          <p:cNvSpPr/>
          <p:nvPr/>
        </p:nvSpPr>
        <p:spPr>
          <a:xfrm>
            <a:off x="2485016" y="-1240603"/>
            <a:ext cx="3216537" cy="87137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B</a:t>
            </a:r>
            <a:r>
              <a:rPr lang="ru-RU" b="1" dirty="0">
                <a:solidFill>
                  <a:schemeClr val="tx1"/>
                </a:solidFill>
              </a:rPr>
              <a:t>) Белила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9A0401D5-E012-1BD7-4421-DED7120643AA}"/>
              </a:ext>
            </a:extLst>
          </p:cNvPr>
          <p:cNvSpPr/>
          <p:nvPr/>
        </p:nvSpPr>
        <p:spPr>
          <a:xfrm>
            <a:off x="2485015" y="7492142"/>
            <a:ext cx="3216537" cy="87137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C</a:t>
            </a:r>
            <a:r>
              <a:rPr lang="ru-RU" b="1" dirty="0">
                <a:solidFill>
                  <a:schemeClr val="tx1"/>
                </a:solidFill>
              </a:rPr>
              <a:t>) Обязательное смешение всех цветов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2DED641F-8BB9-CA54-C6FA-5A1761D94DF3}"/>
              </a:ext>
            </a:extLst>
          </p:cNvPr>
          <p:cNvSpPr/>
          <p:nvPr/>
        </p:nvSpPr>
        <p:spPr>
          <a:xfrm>
            <a:off x="2485014" y="8863744"/>
            <a:ext cx="3216537" cy="87137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D</a:t>
            </a:r>
            <a:r>
              <a:rPr lang="ru-RU" b="1" dirty="0">
                <a:solidFill>
                  <a:schemeClr val="tx1"/>
                </a:solidFill>
              </a:rPr>
              <a:t>) Колорит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292637BD-8796-DA1E-6D48-9ACE077CF69F}"/>
              </a:ext>
            </a:extLst>
          </p:cNvPr>
          <p:cNvSpPr/>
          <p:nvPr/>
        </p:nvSpPr>
        <p:spPr>
          <a:xfrm>
            <a:off x="12864193" y="478971"/>
            <a:ext cx="3729719" cy="133078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Вопрос 1</a:t>
            </a:r>
          </a:p>
          <a:p>
            <a:pPr algn="ctr"/>
            <a:r>
              <a:rPr lang="ru-RU" b="1" dirty="0">
                <a:solidFill>
                  <a:schemeClr val="tx1"/>
                </a:solidFill>
              </a:rPr>
              <a:t>Буква</a:t>
            </a:r>
            <a:r>
              <a:rPr lang="en-US" b="1" dirty="0">
                <a:solidFill>
                  <a:schemeClr val="tx1"/>
                </a:solidFill>
              </a:rPr>
              <a:t> K</a:t>
            </a:r>
            <a:r>
              <a:rPr lang="ru-RU" b="1" dirty="0">
                <a:solidFill>
                  <a:schemeClr val="tx1"/>
                </a:solidFill>
              </a:rPr>
              <a:t>, используемая в названии одной из цветовых моделей, означает: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FB103F8E-F50A-9981-8805-3EC7DEBA959C}"/>
              </a:ext>
            </a:extLst>
          </p:cNvPr>
          <p:cNvSpPr/>
          <p:nvPr/>
        </p:nvSpPr>
        <p:spPr>
          <a:xfrm>
            <a:off x="1447118" y="267606"/>
            <a:ext cx="3729719" cy="133078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Вопрос </a:t>
            </a:r>
            <a:r>
              <a:rPr lang="en-US" b="1" dirty="0">
                <a:solidFill>
                  <a:schemeClr val="tx1"/>
                </a:solidFill>
              </a:rPr>
              <a:t>2</a:t>
            </a:r>
            <a:endParaRPr lang="ru-RU" b="1" dirty="0">
              <a:solidFill>
                <a:schemeClr val="tx1"/>
              </a:solidFill>
            </a:endParaRPr>
          </a:p>
          <a:p>
            <a:pPr algn="ctr"/>
            <a:r>
              <a:rPr lang="ru-RU" b="1" dirty="0">
                <a:solidFill>
                  <a:schemeClr val="tx1"/>
                </a:solidFill>
              </a:rPr>
              <a:t>Что такое ритм с точки зрения композиции: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2789885D-9E32-FC3E-83F3-C4601FED3873}"/>
              </a:ext>
            </a:extLst>
          </p:cNvPr>
          <p:cNvSpPr/>
          <p:nvPr/>
        </p:nvSpPr>
        <p:spPr>
          <a:xfrm>
            <a:off x="8276216" y="3473108"/>
            <a:ext cx="3421846" cy="87137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B</a:t>
            </a:r>
            <a:r>
              <a:rPr lang="ru-RU" b="1" dirty="0">
                <a:solidFill>
                  <a:schemeClr val="tx1"/>
                </a:solidFill>
              </a:rPr>
              <a:t>) Характер чередования элементов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F9259958-E39C-8494-4366-B1B683AC57EC}"/>
              </a:ext>
            </a:extLst>
          </p:cNvPr>
          <p:cNvSpPr/>
          <p:nvPr/>
        </p:nvSpPr>
        <p:spPr>
          <a:xfrm>
            <a:off x="8276216" y="2334853"/>
            <a:ext cx="3421846" cy="87137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A</a:t>
            </a:r>
            <a:r>
              <a:rPr lang="ru-RU" b="1" dirty="0">
                <a:solidFill>
                  <a:schemeClr val="tx1"/>
                </a:solidFill>
              </a:rPr>
              <a:t>) Порядок крупностей элементов</a:t>
            </a: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1CA0236A-96FD-A22F-58F5-6C8A31263C25}"/>
              </a:ext>
            </a:extLst>
          </p:cNvPr>
          <p:cNvSpPr/>
          <p:nvPr/>
        </p:nvSpPr>
        <p:spPr>
          <a:xfrm>
            <a:off x="8276216" y="4611363"/>
            <a:ext cx="3471284" cy="87137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C</a:t>
            </a:r>
            <a:r>
              <a:rPr lang="ru-RU" b="1" dirty="0">
                <a:solidFill>
                  <a:schemeClr val="tx1"/>
                </a:solidFill>
              </a:rPr>
              <a:t>) Ассоциация с музыкальным произведением</a:t>
            </a:r>
          </a:p>
        </p:txBody>
      </p:sp>
    </p:spTree>
    <p:extLst>
      <p:ext uri="{BB962C8B-B14F-4D97-AF65-F5344CB8AC3E}">
        <p14:creationId xmlns:p14="http://schemas.microsoft.com/office/powerpoint/2010/main" val="28020386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олилиния: фигура 24">
            <a:extLst>
              <a:ext uri="{FF2B5EF4-FFF2-40B4-BE49-F238E27FC236}">
                <a16:creationId xmlns:a16="http://schemas.microsoft.com/office/drawing/2014/main" id="{6D67731C-A7D4-724E-8930-A488499D240C}"/>
              </a:ext>
            </a:extLst>
          </p:cNvPr>
          <p:cNvSpPr/>
          <p:nvPr/>
        </p:nvSpPr>
        <p:spPr>
          <a:xfrm>
            <a:off x="-1412422" y="-3669248"/>
            <a:ext cx="2571750" cy="17432592"/>
          </a:xfrm>
          <a:custGeom>
            <a:avLst/>
            <a:gdLst>
              <a:gd name="connsiteX0" fmla="*/ 0 w 2571750"/>
              <a:gd name="connsiteY0" fmla="*/ 0 h 17432592"/>
              <a:gd name="connsiteX1" fmla="*/ 2571750 w 2571750"/>
              <a:gd name="connsiteY1" fmla="*/ 0 h 17432592"/>
              <a:gd name="connsiteX2" fmla="*/ 2571750 w 2571750"/>
              <a:gd name="connsiteY2" fmla="*/ 5987845 h 17432592"/>
              <a:gd name="connsiteX3" fmla="*/ 1721757 w 2571750"/>
              <a:gd name="connsiteY3" fmla="*/ 6837838 h 17432592"/>
              <a:gd name="connsiteX4" fmla="*/ 2571750 w 2571750"/>
              <a:gd name="connsiteY4" fmla="*/ 7687831 h 17432592"/>
              <a:gd name="connsiteX5" fmla="*/ 2571750 w 2571750"/>
              <a:gd name="connsiteY5" fmla="*/ 17432592 h 17432592"/>
              <a:gd name="connsiteX6" fmla="*/ 0 w 2571750"/>
              <a:gd name="connsiteY6" fmla="*/ 17432592 h 17432592"/>
              <a:gd name="connsiteX7" fmla="*/ 0 w 2571750"/>
              <a:gd name="connsiteY7" fmla="*/ 0 h 17432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71750" h="17432592">
                <a:moveTo>
                  <a:pt x="0" y="0"/>
                </a:moveTo>
                <a:lnTo>
                  <a:pt x="2571750" y="0"/>
                </a:lnTo>
                <a:lnTo>
                  <a:pt x="2571750" y="5987845"/>
                </a:lnTo>
                <a:cubicBezTo>
                  <a:pt x="2102312" y="5987845"/>
                  <a:pt x="1721757" y="6368400"/>
                  <a:pt x="1721757" y="6837838"/>
                </a:cubicBezTo>
                <a:cubicBezTo>
                  <a:pt x="1721757" y="7307276"/>
                  <a:pt x="2102312" y="7687831"/>
                  <a:pt x="2571750" y="7687831"/>
                </a:cubicBezTo>
                <a:lnTo>
                  <a:pt x="2571750" y="17432592"/>
                </a:lnTo>
                <a:lnTo>
                  <a:pt x="0" y="17432592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/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7629418F-4C31-D5C7-6551-932BCADBE3E6}"/>
              </a:ext>
            </a:extLst>
          </p:cNvPr>
          <p:cNvSpPr/>
          <p:nvPr/>
        </p:nvSpPr>
        <p:spPr>
          <a:xfrm>
            <a:off x="-6212342" y="267606"/>
            <a:ext cx="1330780" cy="13307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rgbClr val="25002D"/>
                </a:solidFill>
              </a:rPr>
              <a:t>01</a:t>
            </a:r>
            <a:endParaRPr lang="ru-RU" sz="4400" b="1" dirty="0">
              <a:solidFill>
                <a:srgbClr val="25002D"/>
              </a:solidFill>
            </a:endParaRPr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2A195D4D-AE81-E750-E987-A2370EDE981A}"/>
              </a:ext>
            </a:extLst>
          </p:cNvPr>
          <p:cNvSpPr/>
          <p:nvPr/>
        </p:nvSpPr>
        <p:spPr>
          <a:xfrm>
            <a:off x="493938" y="2451921"/>
            <a:ext cx="1330780" cy="13307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rgbClr val="25002D"/>
                </a:solidFill>
              </a:rPr>
              <a:t>02</a:t>
            </a:r>
            <a:endParaRPr lang="ru-RU" sz="4400" b="1" dirty="0">
              <a:solidFill>
                <a:srgbClr val="25002D"/>
              </a:solidFill>
            </a:endParaRPr>
          </a:p>
        </p:txBody>
      </p:sp>
      <p:sp>
        <p:nvSpPr>
          <p:cNvPr id="32" name="Овал 31">
            <a:extLst>
              <a:ext uri="{FF2B5EF4-FFF2-40B4-BE49-F238E27FC236}">
                <a16:creationId xmlns:a16="http://schemas.microsoft.com/office/drawing/2014/main" id="{2B0691CF-F83A-7FD2-5CCD-BFB1BC1DC189}"/>
              </a:ext>
            </a:extLst>
          </p:cNvPr>
          <p:cNvSpPr/>
          <p:nvPr/>
        </p:nvSpPr>
        <p:spPr>
          <a:xfrm>
            <a:off x="-3030992" y="4872876"/>
            <a:ext cx="1330780" cy="13307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rgbClr val="25002D"/>
                </a:solidFill>
              </a:rPr>
              <a:t>03</a:t>
            </a:r>
            <a:endParaRPr lang="ru-RU" sz="4400" b="1" dirty="0">
              <a:solidFill>
                <a:srgbClr val="25002D"/>
              </a:solidFill>
            </a:endParaRPr>
          </a:p>
        </p:txBody>
      </p:sp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92F27423-F78C-F317-742F-A526BF009C91}"/>
              </a:ext>
            </a:extLst>
          </p:cNvPr>
          <p:cNvSpPr/>
          <p:nvPr/>
        </p:nvSpPr>
        <p:spPr>
          <a:xfrm>
            <a:off x="3098202" y="-2345505"/>
            <a:ext cx="3216537" cy="871370"/>
          </a:xfrm>
          <a:prstGeom prst="roundRect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b="1" dirty="0">
                <a:solidFill>
                  <a:schemeClr val="tx1"/>
                </a:solidFill>
              </a:rPr>
              <a:t>А) Черный цвет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BD7911CA-91B8-F15D-DA3B-5A8DDB209FD0}"/>
              </a:ext>
            </a:extLst>
          </p:cNvPr>
          <p:cNvSpPr/>
          <p:nvPr/>
        </p:nvSpPr>
        <p:spPr>
          <a:xfrm>
            <a:off x="2485016" y="-1240603"/>
            <a:ext cx="3216537" cy="87137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B</a:t>
            </a:r>
            <a:r>
              <a:rPr lang="ru-RU" b="1" dirty="0">
                <a:solidFill>
                  <a:schemeClr val="tx1"/>
                </a:solidFill>
              </a:rPr>
              <a:t>) Белила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9A0401D5-E012-1BD7-4421-DED7120643AA}"/>
              </a:ext>
            </a:extLst>
          </p:cNvPr>
          <p:cNvSpPr/>
          <p:nvPr/>
        </p:nvSpPr>
        <p:spPr>
          <a:xfrm>
            <a:off x="2485015" y="7492142"/>
            <a:ext cx="3216537" cy="87137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C</a:t>
            </a:r>
            <a:r>
              <a:rPr lang="ru-RU" b="1" dirty="0">
                <a:solidFill>
                  <a:schemeClr val="tx1"/>
                </a:solidFill>
              </a:rPr>
              <a:t>) Обязательное смешение всех цветов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2DED641F-8BB9-CA54-C6FA-5A1761D94DF3}"/>
              </a:ext>
            </a:extLst>
          </p:cNvPr>
          <p:cNvSpPr/>
          <p:nvPr/>
        </p:nvSpPr>
        <p:spPr>
          <a:xfrm>
            <a:off x="2485014" y="8863744"/>
            <a:ext cx="3216537" cy="87137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D</a:t>
            </a:r>
            <a:r>
              <a:rPr lang="ru-RU" b="1" dirty="0">
                <a:solidFill>
                  <a:schemeClr val="tx1"/>
                </a:solidFill>
              </a:rPr>
              <a:t>) Колорит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292637BD-8796-DA1E-6D48-9ACE077CF69F}"/>
              </a:ext>
            </a:extLst>
          </p:cNvPr>
          <p:cNvSpPr/>
          <p:nvPr/>
        </p:nvSpPr>
        <p:spPr>
          <a:xfrm>
            <a:off x="12864193" y="478971"/>
            <a:ext cx="3729719" cy="133078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Вопрос 1</a:t>
            </a:r>
          </a:p>
          <a:p>
            <a:pPr algn="ctr"/>
            <a:r>
              <a:rPr lang="ru-RU" b="1" dirty="0">
                <a:solidFill>
                  <a:schemeClr val="tx1"/>
                </a:solidFill>
              </a:rPr>
              <a:t>Буква</a:t>
            </a:r>
            <a:r>
              <a:rPr lang="en-US" b="1" dirty="0">
                <a:solidFill>
                  <a:schemeClr val="tx1"/>
                </a:solidFill>
              </a:rPr>
              <a:t> K</a:t>
            </a:r>
            <a:r>
              <a:rPr lang="ru-RU" b="1" dirty="0">
                <a:solidFill>
                  <a:schemeClr val="tx1"/>
                </a:solidFill>
              </a:rPr>
              <a:t>, используемая в названии одной из цветовых моделей, означает: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FB103F8E-F50A-9981-8805-3EC7DEBA959C}"/>
              </a:ext>
            </a:extLst>
          </p:cNvPr>
          <p:cNvSpPr/>
          <p:nvPr/>
        </p:nvSpPr>
        <p:spPr>
          <a:xfrm>
            <a:off x="1447118" y="267606"/>
            <a:ext cx="3729719" cy="133078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Вопрос </a:t>
            </a:r>
            <a:r>
              <a:rPr lang="en-US" b="1" dirty="0">
                <a:solidFill>
                  <a:schemeClr val="tx1"/>
                </a:solidFill>
              </a:rPr>
              <a:t>2</a:t>
            </a:r>
            <a:endParaRPr lang="ru-RU" b="1" dirty="0">
              <a:solidFill>
                <a:schemeClr val="tx1"/>
              </a:solidFill>
            </a:endParaRPr>
          </a:p>
          <a:p>
            <a:pPr algn="ctr"/>
            <a:r>
              <a:rPr lang="ru-RU" b="1" dirty="0">
                <a:solidFill>
                  <a:schemeClr val="tx1"/>
                </a:solidFill>
              </a:rPr>
              <a:t>Что такое ритм с точки зрения композиции: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5C45B6F9-2182-D891-B6C8-688E06C87BD9}"/>
              </a:ext>
            </a:extLst>
          </p:cNvPr>
          <p:cNvSpPr/>
          <p:nvPr/>
        </p:nvSpPr>
        <p:spPr>
          <a:xfrm>
            <a:off x="8276216" y="4527572"/>
            <a:ext cx="3421846" cy="87137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C</a:t>
            </a:r>
            <a:r>
              <a:rPr lang="ru-RU" b="1" dirty="0">
                <a:solidFill>
                  <a:schemeClr val="tx1"/>
                </a:solidFill>
              </a:rPr>
              <a:t>) Ассоциация с музыкальным произведением</a:t>
            </a: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CE59D865-EDE2-EB66-7C19-2E0AAEFAE1A3}"/>
              </a:ext>
            </a:extLst>
          </p:cNvPr>
          <p:cNvSpPr/>
          <p:nvPr/>
        </p:nvSpPr>
        <p:spPr>
          <a:xfrm>
            <a:off x="8276216" y="3313799"/>
            <a:ext cx="3421846" cy="871370"/>
          </a:xfrm>
          <a:prstGeom prst="roundRect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B</a:t>
            </a:r>
            <a:r>
              <a:rPr lang="ru-RU" b="1" dirty="0">
                <a:solidFill>
                  <a:schemeClr val="tx1"/>
                </a:solidFill>
              </a:rPr>
              <a:t>) Характер чередования элементов</a:t>
            </a:r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0E9C7F4D-5468-902C-076E-44DFBFCCD4DC}"/>
              </a:ext>
            </a:extLst>
          </p:cNvPr>
          <p:cNvSpPr/>
          <p:nvPr/>
        </p:nvSpPr>
        <p:spPr>
          <a:xfrm>
            <a:off x="8276216" y="2100026"/>
            <a:ext cx="3421846" cy="87137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A</a:t>
            </a:r>
            <a:r>
              <a:rPr lang="ru-RU" b="1" dirty="0">
                <a:solidFill>
                  <a:schemeClr val="tx1"/>
                </a:solidFill>
              </a:rPr>
              <a:t>) Порядок крупностей элементов</a:t>
            </a:r>
          </a:p>
        </p:txBody>
      </p:sp>
      <p:sp>
        <p:nvSpPr>
          <p:cNvPr id="16" name="Полилиния: фигура 15">
            <a:extLst>
              <a:ext uri="{FF2B5EF4-FFF2-40B4-BE49-F238E27FC236}">
                <a16:creationId xmlns:a16="http://schemas.microsoft.com/office/drawing/2014/main" id="{36B10F40-E5B7-1625-3E13-74E2017D6A73}"/>
              </a:ext>
            </a:extLst>
          </p:cNvPr>
          <p:cNvSpPr/>
          <p:nvPr/>
        </p:nvSpPr>
        <p:spPr>
          <a:xfrm>
            <a:off x="-8391797" y="1884720"/>
            <a:ext cx="6841863" cy="4485939"/>
          </a:xfrm>
          <a:custGeom>
            <a:avLst/>
            <a:gdLst>
              <a:gd name="connsiteX0" fmla="*/ 747671 w 6841863"/>
              <a:gd name="connsiteY0" fmla="*/ 0 h 4485939"/>
              <a:gd name="connsiteX1" fmla="*/ 6094192 w 6841863"/>
              <a:gd name="connsiteY1" fmla="*/ 0 h 4485939"/>
              <a:gd name="connsiteX2" fmla="*/ 6841863 w 6841863"/>
              <a:gd name="connsiteY2" fmla="*/ 747671 h 4485939"/>
              <a:gd name="connsiteX3" fmla="*/ 6841863 w 6841863"/>
              <a:gd name="connsiteY3" fmla="*/ 1356945 h 4485939"/>
              <a:gd name="connsiteX4" fmla="*/ 6101882 w 6841863"/>
              <a:gd name="connsiteY4" fmla="*/ 1356945 h 4485939"/>
              <a:gd name="connsiteX5" fmla="*/ 5927963 w 6841863"/>
              <a:gd name="connsiteY5" fmla="*/ 1530864 h 4485939"/>
              <a:gd name="connsiteX6" fmla="*/ 5927963 w 6841863"/>
              <a:gd name="connsiteY6" fmla="*/ 2226518 h 4485939"/>
              <a:gd name="connsiteX7" fmla="*/ 6101882 w 6841863"/>
              <a:gd name="connsiteY7" fmla="*/ 2400437 h 4485939"/>
              <a:gd name="connsiteX8" fmla="*/ 6841863 w 6841863"/>
              <a:gd name="connsiteY8" fmla="*/ 2400437 h 4485939"/>
              <a:gd name="connsiteX9" fmla="*/ 6841863 w 6841863"/>
              <a:gd name="connsiteY9" fmla="*/ 3738268 h 4485939"/>
              <a:gd name="connsiteX10" fmla="*/ 6094192 w 6841863"/>
              <a:gd name="connsiteY10" fmla="*/ 4485939 h 4485939"/>
              <a:gd name="connsiteX11" fmla="*/ 747671 w 6841863"/>
              <a:gd name="connsiteY11" fmla="*/ 4485939 h 4485939"/>
              <a:gd name="connsiteX12" fmla="*/ 0 w 6841863"/>
              <a:gd name="connsiteY12" fmla="*/ 3738268 h 4485939"/>
              <a:gd name="connsiteX13" fmla="*/ 0 w 6841863"/>
              <a:gd name="connsiteY13" fmla="*/ 747671 h 4485939"/>
              <a:gd name="connsiteX14" fmla="*/ 747671 w 6841863"/>
              <a:gd name="connsiteY14" fmla="*/ 0 h 4485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841863" h="4485939">
                <a:moveTo>
                  <a:pt x="747671" y="0"/>
                </a:moveTo>
                <a:lnTo>
                  <a:pt x="6094192" y="0"/>
                </a:lnTo>
                <a:cubicBezTo>
                  <a:pt x="6507119" y="0"/>
                  <a:pt x="6841863" y="334744"/>
                  <a:pt x="6841863" y="747671"/>
                </a:cubicBezTo>
                <a:lnTo>
                  <a:pt x="6841863" y="1356945"/>
                </a:lnTo>
                <a:lnTo>
                  <a:pt x="6101882" y="1356945"/>
                </a:lnTo>
                <a:cubicBezTo>
                  <a:pt x="6005829" y="1356945"/>
                  <a:pt x="5927963" y="1434811"/>
                  <a:pt x="5927963" y="1530864"/>
                </a:cubicBezTo>
                <a:lnTo>
                  <a:pt x="5927963" y="2226518"/>
                </a:lnTo>
                <a:cubicBezTo>
                  <a:pt x="5927963" y="2322571"/>
                  <a:pt x="6005829" y="2400437"/>
                  <a:pt x="6101882" y="2400437"/>
                </a:cubicBezTo>
                <a:lnTo>
                  <a:pt x="6841863" y="2400437"/>
                </a:lnTo>
                <a:lnTo>
                  <a:pt x="6841863" y="3738268"/>
                </a:lnTo>
                <a:cubicBezTo>
                  <a:pt x="6841863" y="4151195"/>
                  <a:pt x="6507119" y="4485939"/>
                  <a:pt x="6094192" y="4485939"/>
                </a:cubicBezTo>
                <a:lnTo>
                  <a:pt x="747671" y="4485939"/>
                </a:lnTo>
                <a:cubicBezTo>
                  <a:pt x="334744" y="4485939"/>
                  <a:pt x="0" y="4151195"/>
                  <a:pt x="0" y="3738268"/>
                </a:cubicBezTo>
                <a:lnTo>
                  <a:pt x="0" y="747671"/>
                </a:lnTo>
                <a:cubicBezTo>
                  <a:pt x="0" y="334744"/>
                  <a:pt x="334744" y="0"/>
                  <a:pt x="747671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algn="ctr"/>
            <a:endParaRPr lang="en-US" b="1" i="0" dirty="0">
              <a:solidFill>
                <a:schemeClr val="tx1"/>
              </a:solidFill>
              <a:effectLst/>
              <a:latin typeface="YS Text"/>
            </a:endParaRPr>
          </a:p>
          <a:p>
            <a:pPr algn="ctr"/>
            <a:endParaRPr lang="en-US" sz="1900" b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ctr"/>
            <a:r>
              <a:rPr lang="ru-RU" sz="1900" b="1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Ритм </a:t>
            </a:r>
            <a:r>
              <a:rPr lang="ru-RU" sz="1900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– более сложный, чем метр, порядок </a:t>
            </a:r>
            <a:r>
              <a:rPr lang="ru-RU" sz="1900" b="1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чередования элементов композиции</a:t>
            </a:r>
            <a:r>
              <a:rPr lang="ru-RU" sz="1900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Он основан на неравномерном изменении их свойств. </a:t>
            </a:r>
            <a:endParaRPr lang="en-US" sz="1900" b="0" i="0" dirty="0"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ctr"/>
            <a:r>
              <a:rPr lang="ru-RU" sz="1900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При постоянном их изменении образуется </a:t>
            </a:r>
            <a:endParaRPr lang="en-US" sz="1900" b="0" i="0" dirty="0"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ctr"/>
            <a:r>
              <a:rPr lang="ru-RU" sz="1900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непрерывное множество, которое может </a:t>
            </a:r>
            <a:endParaRPr lang="en-US" sz="1900" b="0" i="0" dirty="0"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ctr"/>
            <a:r>
              <a:rPr lang="ru-RU" sz="1900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носить разный характер – резко или </a:t>
            </a:r>
            <a:endParaRPr lang="en-US" sz="1900" b="0" i="0" dirty="0"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ctr"/>
            <a:r>
              <a:rPr lang="ru-RU" sz="1900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плавно изменяющийся. Резкое изменение типично для простых «жестких» геометрических форм (квадраты, треугольники, ромбы). Плавное изменение характерно для более сложных и «мягких» форм – парабол, овалов, спиралей.</a:t>
            </a:r>
            <a:endParaRPr lang="ru-RU" sz="19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24472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олилиния: фигура 24">
            <a:extLst>
              <a:ext uri="{FF2B5EF4-FFF2-40B4-BE49-F238E27FC236}">
                <a16:creationId xmlns:a16="http://schemas.microsoft.com/office/drawing/2014/main" id="{6D67731C-A7D4-724E-8930-A488499D240C}"/>
              </a:ext>
            </a:extLst>
          </p:cNvPr>
          <p:cNvSpPr/>
          <p:nvPr/>
        </p:nvSpPr>
        <p:spPr>
          <a:xfrm>
            <a:off x="-1412422" y="-3669248"/>
            <a:ext cx="2571750" cy="17432592"/>
          </a:xfrm>
          <a:custGeom>
            <a:avLst/>
            <a:gdLst>
              <a:gd name="connsiteX0" fmla="*/ 0 w 2571750"/>
              <a:gd name="connsiteY0" fmla="*/ 0 h 17432592"/>
              <a:gd name="connsiteX1" fmla="*/ 2571750 w 2571750"/>
              <a:gd name="connsiteY1" fmla="*/ 0 h 17432592"/>
              <a:gd name="connsiteX2" fmla="*/ 2571750 w 2571750"/>
              <a:gd name="connsiteY2" fmla="*/ 5987845 h 17432592"/>
              <a:gd name="connsiteX3" fmla="*/ 1721757 w 2571750"/>
              <a:gd name="connsiteY3" fmla="*/ 6837838 h 17432592"/>
              <a:gd name="connsiteX4" fmla="*/ 2571750 w 2571750"/>
              <a:gd name="connsiteY4" fmla="*/ 7687831 h 17432592"/>
              <a:gd name="connsiteX5" fmla="*/ 2571750 w 2571750"/>
              <a:gd name="connsiteY5" fmla="*/ 17432592 h 17432592"/>
              <a:gd name="connsiteX6" fmla="*/ 0 w 2571750"/>
              <a:gd name="connsiteY6" fmla="*/ 17432592 h 17432592"/>
              <a:gd name="connsiteX7" fmla="*/ 0 w 2571750"/>
              <a:gd name="connsiteY7" fmla="*/ 0 h 17432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71750" h="17432592">
                <a:moveTo>
                  <a:pt x="0" y="0"/>
                </a:moveTo>
                <a:lnTo>
                  <a:pt x="2571750" y="0"/>
                </a:lnTo>
                <a:lnTo>
                  <a:pt x="2571750" y="5987845"/>
                </a:lnTo>
                <a:cubicBezTo>
                  <a:pt x="2102312" y="5987845"/>
                  <a:pt x="1721757" y="6368400"/>
                  <a:pt x="1721757" y="6837838"/>
                </a:cubicBezTo>
                <a:cubicBezTo>
                  <a:pt x="1721757" y="7307276"/>
                  <a:pt x="2102312" y="7687831"/>
                  <a:pt x="2571750" y="7687831"/>
                </a:cubicBezTo>
                <a:lnTo>
                  <a:pt x="2571750" y="17432592"/>
                </a:lnTo>
                <a:lnTo>
                  <a:pt x="0" y="17432592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/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7629418F-4C31-D5C7-6551-932BCADBE3E6}"/>
              </a:ext>
            </a:extLst>
          </p:cNvPr>
          <p:cNvSpPr/>
          <p:nvPr/>
        </p:nvSpPr>
        <p:spPr>
          <a:xfrm>
            <a:off x="-6212342" y="267606"/>
            <a:ext cx="1330780" cy="13307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rgbClr val="25002D"/>
                </a:solidFill>
              </a:rPr>
              <a:t>01</a:t>
            </a:r>
            <a:endParaRPr lang="ru-RU" sz="4400" b="1" dirty="0">
              <a:solidFill>
                <a:srgbClr val="25002D"/>
              </a:solidFill>
            </a:endParaRPr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2A195D4D-AE81-E750-E987-A2370EDE981A}"/>
              </a:ext>
            </a:extLst>
          </p:cNvPr>
          <p:cNvSpPr/>
          <p:nvPr/>
        </p:nvSpPr>
        <p:spPr>
          <a:xfrm>
            <a:off x="493938" y="2451921"/>
            <a:ext cx="1330780" cy="13307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rgbClr val="25002D"/>
                </a:solidFill>
              </a:rPr>
              <a:t>02</a:t>
            </a:r>
            <a:endParaRPr lang="ru-RU" sz="4400" b="1" dirty="0">
              <a:solidFill>
                <a:srgbClr val="25002D"/>
              </a:solidFill>
            </a:endParaRPr>
          </a:p>
        </p:txBody>
      </p:sp>
      <p:sp>
        <p:nvSpPr>
          <p:cNvPr id="32" name="Овал 31">
            <a:extLst>
              <a:ext uri="{FF2B5EF4-FFF2-40B4-BE49-F238E27FC236}">
                <a16:creationId xmlns:a16="http://schemas.microsoft.com/office/drawing/2014/main" id="{2B0691CF-F83A-7FD2-5CCD-BFB1BC1DC189}"/>
              </a:ext>
            </a:extLst>
          </p:cNvPr>
          <p:cNvSpPr/>
          <p:nvPr/>
        </p:nvSpPr>
        <p:spPr>
          <a:xfrm>
            <a:off x="-3030992" y="4872876"/>
            <a:ext cx="1330780" cy="13307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rgbClr val="25002D"/>
                </a:solidFill>
              </a:rPr>
              <a:t>03</a:t>
            </a:r>
            <a:endParaRPr lang="ru-RU" sz="4400" b="1" dirty="0">
              <a:solidFill>
                <a:srgbClr val="25002D"/>
              </a:solidFill>
            </a:endParaRPr>
          </a:p>
        </p:txBody>
      </p:sp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92F27423-F78C-F317-742F-A526BF009C91}"/>
              </a:ext>
            </a:extLst>
          </p:cNvPr>
          <p:cNvSpPr/>
          <p:nvPr/>
        </p:nvSpPr>
        <p:spPr>
          <a:xfrm>
            <a:off x="3098202" y="-2345505"/>
            <a:ext cx="3216537" cy="871370"/>
          </a:xfrm>
          <a:prstGeom prst="roundRect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b="1" dirty="0">
                <a:solidFill>
                  <a:schemeClr val="tx1"/>
                </a:solidFill>
              </a:rPr>
              <a:t>А) Черный цвет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BD7911CA-91B8-F15D-DA3B-5A8DDB209FD0}"/>
              </a:ext>
            </a:extLst>
          </p:cNvPr>
          <p:cNvSpPr/>
          <p:nvPr/>
        </p:nvSpPr>
        <p:spPr>
          <a:xfrm>
            <a:off x="2485016" y="-1240603"/>
            <a:ext cx="3216537" cy="87137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B</a:t>
            </a:r>
            <a:r>
              <a:rPr lang="ru-RU" b="1" dirty="0">
                <a:solidFill>
                  <a:schemeClr val="tx1"/>
                </a:solidFill>
              </a:rPr>
              <a:t>) Белила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9A0401D5-E012-1BD7-4421-DED7120643AA}"/>
              </a:ext>
            </a:extLst>
          </p:cNvPr>
          <p:cNvSpPr/>
          <p:nvPr/>
        </p:nvSpPr>
        <p:spPr>
          <a:xfrm>
            <a:off x="2485015" y="7492142"/>
            <a:ext cx="3216537" cy="87137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C</a:t>
            </a:r>
            <a:r>
              <a:rPr lang="ru-RU" b="1" dirty="0">
                <a:solidFill>
                  <a:schemeClr val="tx1"/>
                </a:solidFill>
              </a:rPr>
              <a:t>) Обязательное смешение всех цветов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2DED641F-8BB9-CA54-C6FA-5A1761D94DF3}"/>
              </a:ext>
            </a:extLst>
          </p:cNvPr>
          <p:cNvSpPr/>
          <p:nvPr/>
        </p:nvSpPr>
        <p:spPr>
          <a:xfrm>
            <a:off x="2485014" y="8863744"/>
            <a:ext cx="3216537" cy="87137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D</a:t>
            </a:r>
            <a:r>
              <a:rPr lang="ru-RU" b="1" dirty="0">
                <a:solidFill>
                  <a:schemeClr val="tx1"/>
                </a:solidFill>
              </a:rPr>
              <a:t>) Колорит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292637BD-8796-DA1E-6D48-9ACE077CF69F}"/>
              </a:ext>
            </a:extLst>
          </p:cNvPr>
          <p:cNvSpPr/>
          <p:nvPr/>
        </p:nvSpPr>
        <p:spPr>
          <a:xfrm>
            <a:off x="12864193" y="478971"/>
            <a:ext cx="3729719" cy="133078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Вопрос 1</a:t>
            </a:r>
          </a:p>
          <a:p>
            <a:pPr algn="ctr"/>
            <a:r>
              <a:rPr lang="ru-RU" b="1" dirty="0">
                <a:solidFill>
                  <a:schemeClr val="tx1"/>
                </a:solidFill>
              </a:rPr>
              <a:t>Буква</a:t>
            </a:r>
            <a:r>
              <a:rPr lang="en-US" b="1" dirty="0">
                <a:solidFill>
                  <a:schemeClr val="tx1"/>
                </a:solidFill>
              </a:rPr>
              <a:t> K</a:t>
            </a:r>
            <a:r>
              <a:rPr lang="ru-RU" b="1" dirty="0">
                <a:solidFill>
                  <a:schemeClr val="tx1"/>
                </a:solidFill>
              </a:rPr>
              <a:t>, используемая в названии одной из цветовых моделей, означает: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FB103F8E-F50A-9981-8805-3EC7DEBA959C}"/>
              </a:ext>
            </a:extLst>
          </p:cNvPr>
          <p:cNvSpPr/>
          <p:nvPr/>
        </p:nvSpPr>
        <p:spPr>
          <a:xfrm>
            <a:off x="1734908" y="381896"/>
            <a:ext cx="3729719" cy="133078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Вопрос </a:t>
            </a:r>
            <a:r>
              <a:rPr lang="en-US" b="1" dirty="0">
                <a:solidFill>
                  <a:schemeClr val="tx1"/>
                </a:solidFill>
              </a:rPr>
              <a:t>2</a:t>
            </a:r>
            <a:endParaRPr lang="ru-RU" b="1" dirty="0">
              <a:solidFill>
                <a:schemeClr val="tx1"/>
              </a:solidFill>
            </a:endParaRPr>
          </a:p>
          <a:p>
            <a:pPr algn="ctr"/>
            <a:r>
              <a:rPr lang="ru-RU" b="1" dirty="0">
                <a:solidFill>
                  <a:schemeClr val="tx1"/>
                </a:solidFill>
              </a:rPr>
              <a:t>Что такое ритм с точки зрения композиции: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2789885D-9E32-FC3E-83F3-C4601FED3873}"/>
              </a:ext>
            </a:extLst>
          </p:cNvPr>
          <p:cNvSpPr/>
          <p:nvPr/>
        </p:nvSpPr>
        <p:spPr>
          <a:xfrm>
            <a:off x="7953486" y="3313799"/>
            <a:ext cx="3421846" cy="871370"/>
          </a:xfrm>
          <a:prstGeom prst="roundRect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B</a:t>
            </a:r>
            <a:r>
              <a:rPr lang="ru-RU" b="1" dirty="0">
                <a:solidFill>
                  <a:schemeClr val="tx1"/>
                </a:solidFill>
              </a:rPr>
              <a:t>) Характер чередования элементов</a:t>
            </a: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1CA0236A-96FD-A22F-58F5-6C8A31263C25}"/>
              </a:ext>
            </a:extLst>
          </p:cNvPr>
          <p:cNvSpPr/>
          <p:nvPr/>
        </p:nvSpPr>
        <p:spPr>
          <a:xfrm>
            <a:off x="9330466" y="4611363"/>
            <a:ext cx="3421846" cy="87137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C</a:t>
            </a:r>
            <a:r>
              <a:rPr lang="ru-RU" b="1" dirty="0">
                <a:solidFill>
                  <a:schemeClr val="tx1"/>
                </a:solidFill>
              </a:rPr>
              <a:t>) Ассоциация с музыкальным произведением</a:t>
            </a:r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614E1A74-10E9-B643-FE91-0F3494CB0BDA}"/>
              </a:ext>
            </a:extLst>
          </p:cNvPr>
          <p:cNvSpPr/>
          <p:nvPr/>
        </p:nvSpPr>
        <p:spPr>
          <a:xfrm>
            <a:off x="9330466" y="2164572"/>
            <a:ext cx="3421846" cy="87137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A</a:t>
            </a:r>
            <a:r>
              <a:rPr lang="ru-RU" b="1" dirty="0">
                <a:solidFill>
                  <a:schemeClr val="tx1"/>
                </a:solidFill>
              </a:rPr>
              <a:t>) Порядок крупностей элементов</a:t>
            </a:r>
          </a:p>
        </p:txBody>
      </p:sp>
      <p:sp>
        <p:nvSpPr>
          <p:cNvPr id="19" name="Полилиния: фигура 18">
            <a:extLst>
              <a:ext uri="{FF2B5EF4-FFF2-40B4-BE49-F238E27FC236}">
                <a16:creationId xmlns:a16="http://schemas.microsoft.com/office/drawing/2014/main" id="{A76F48E9-8F29-5801-5A6B-F21587C0EB7D}"/>
              </a:ext>
            </a:extLst>
          </p:cNvPr>
          <p:cNvSpPr/>
          <p:nvPr/>
        </p:nvSpPr>
        <p:spPr>
          <a:xfrm>
            <a:off x="1929395" y="1884720"/>
            <a:ext cx="6841863" cy="4485939"/>
          </a:xfrm>
          <a:custGeom>
            <a:avLst/>
            <a:gdLst>
              <a:gd name="connsiteX0" fmla="*/ 747671 w 6841863"/>
              <a:gd name="connsiteY0" fmla="*/ 0 h 4485939"/>
              <a:gd name="connsiteX1" fmla="*/ 6094192 w 6841863"/>
              <a:gd name="connsiteY1" fmla="*/ 0 h 4485939"/>
              <a:gd name="connsiteX2" fmla="*/ 6841863 w 6841863"/>
              <a:gd name="connsiteY2" fmla="*/ 747671 h 4485939"/>
              <a:gd name="connsiteX3" fmla="*/ 6841863 w 6841863"/>
              <a:gd name="connsiteY3" fmla="*/ 1356945 h 4485939"/>
              <a:gd name="connsiteX4" fmla="*/ 6101882 w 6841863"/>
              <a:gd name="connsiteY4" fmla="*/ 1356945 h 4485939"/>
              <a:gd name="connsiteX5" fmla="*/ 5927963 w 6841863"/>
              <a:gd name="connsiteY5" fmla="*/ 1530864 h 4485939"/>
              <a:gd name="connsiteX6" fmla="*/ 5927963 w 6841863"/>
              <a:gd name="connsiteY6" fmla="*/ 2226518 h 4485939"/>
              <a:gd name="connsiteX7" fmla="*/ 6101882 w 6841863"/>
              <a:gd name="connsiteY7" fmla="*/ 2400437 h 4485939"/>
              <a:gd name="connsiteX8" fmla="*/ 6841863 w 6841863"/>
              <a:gd name="connsiteY8" fmla="*/ 2400437 h 4485939"/>
              <a:gd name="connsiteX9" fmla="*/ 6841863 w 6841863"/>
              <a:gd name="connsiteY9" fmla="*/ 3738268 h 4485939"/>
              <a:gd name="connsiteX10" fmla="*/ 6094192 w 6841863"/>
              <a:gd name="connsiteY10" fmla="*/ 4485939 h 4485939"/>
              <a:gd name="connsiteX11" fmla="*/ 747671 w 6841863"/>
              <a:gd name="connsiteY11" fmla="*/ 4485939 h 4485939"/>
              <a:gd name="connsiteX12" fmla="*/ 0 w 6841863"/>
              <a:gd name="connsiteY12" fmla="*/ 3738268 h 4485939"/>
              <a:gd name="connsiteX13" fmla="*/ 0 w 6841863"/>
              <a:gd name="connsiteY13" fmla="*/ 747671 h 4485939"/>
              <a:gd name="connsiteX14" fmla="*/ 747671 w 6841863"/>
              <a:gd name="connsiteY14" fmla="*/ 0 h 4485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841863" h="4485939">
                <a:moveTo>
                  <a:pt x="747671" y="0"/>
                </a:moveTo>
                <a:lnTo>
                  <a:pt x="6094192" y="0"/>
                </a:lnTo>
                <a:cubicBezTo>
                  <a:pt x="6507119" y="0"/>
                  <a:pt x="6841863" y="334744"/>
                  <a:pt x="6841863" y="747671"/>
                </a:cubicBezTo>
                <a:lnTo>
                  <a:pt x="6841863" y="1356945"/>
                </a:lnTo>
                <a:lnTo>
                  <a:pt x="6101882" y="1356945"/>
                </a:lnTo>
                <a:cubicBezTo>
                  <a:pt x="6005829" y="1356945"/>
                  <a:pt x="5927963" y="1434811"/>
                  <a:pt x="5927963" y="1530864"/>
                </a:cubicBezTo>
                <a:lnTo>
                  <a:pt x="5927963" y="2226518"/>
                </a:lnTo>
                <a:cubicBezTo>
                  <a:pt x="5927963" y="2322571"/>
                  <a:pt x="6005829" y="2400437"/>
                  <a:pt x="6101882" y="2400437"/>
                </a:cubicBezTo>
                <a:lnTo>
                  <a:pt x="6841863" y="2400437"/>
                </a:lnTo>
                <a:lnTo>
                  <a:pt x="6841863" y="3738268"/>
                </a:lnTo>
                <a:cubicBezTo>
                  <a:pt x="6841863" y="4151195"/>
                  <a:pt x="6507119" y="4485939"/>
                  <a:pt x="6094192" y="4485939"/>
                </a:cubicBezTo>
                <a:lnTo>
                  <a:pt x="747671" y="4485939"/>
                </a:lnTo>
                <a:cubicBezTo>
                  <a:pt x="334744" y="4485939"/>
                  <a:pt x="0" y="4151195"/>
                  <a:pt x="0" y="3738268"/>
                </a:cubicBezTo>
                <a:lnTo>
                  <a:pt x="0" y="747671"/>
                </a:lnTo>
                <a:cubicBezTo>
                  <a:pt x="0" y="334744"/>
                  <a:pt x="334744" y="0"/>
                  <a:pt x="747671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algn="ctr"/>
            <a:endParaRPr lang="en-US" b="1" i="0" dirty="0">
              <a:solidFill>
                <a:schemeClr val="tx1"/>
              </a:solidFill>
              <a:effectLst/>
              <a:latin typeface="YS Text"/>
            </a:endParaRPr>
          </a:p>
          <a:p>
            <a:pPr algn="ctr"/>
            <a:endParaRPr lang="en-US" sz="1900" b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ctr"/>
            <a:r>
              <a:rPr lang="ru-RU" sz="1900" b="1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Ритм </a:t>
            </a:r>
            <a:r>
              <a:rPr lang="ru-RU" sz="1900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– более сложный, чем метр, порядок </a:t>
            </a:r>
            <a:r>
              <a:rPr lang="ru-RU" sz="1900" b="1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чередования элементов композиции</a:t>
            </a:r>
            <a:r>
              <a:rPr lang="ru-RU" sz="1900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Он основан на неравномерном изменении их свойств. </a:t>
            </a:r>
            <a:endParaRPr lang="en-US" sz="1900" b="0" i="0" dirty="0"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ctr"/>
            <a:r>
              <a:rPr lang="ru-RU" sz="1900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При постоянном их изменении образуется </a:t>
            </a:r>
            <a:endParaRPr lang="en-US" sz="1900" b="0" i="0" dirty="0"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ctr"/>
            <a:r>
              <a:rPr lang="ru-RU" sz="1900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непрерывное множество, которое может </a:t>
            </a:r>
            <a:endParaRPr lang="en-US" sz="1900" b="0" i="0" dirty="0"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ctr"/>
            <a:r>
              <a:rPr lang="ru-RU" sz="1900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носить разный характер – резко или </a:t>
            </a:r>
            <a:endParaRPr lang="en-US" sz="1900" b="0" i="0" dirty="0"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ctr"/>
            <a:r>
              <a:rPr lang="ru-RU" sz="1900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плавно изменяющийся. Резкое изменение типично для простых «жестких» геометрических форм (квадраты, треугольники, ромбы). Плавное изменение характерно для более сложных и «мягких» форм – парабол, овалов, спиралей.</a:t>
            </a:r>
            <a:endParaRPr lang="ru-RU" sz="19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2" name="Прямоугольник: скругленные углы 21">
            <a:extLst>
              <a:ext uri="{FF2B5EF4-FFF2-40B4-BE49-F238E27FC236}">
                <a16:creationId xmlns:a16="http://schemas.microsoft.com/office/drawing/2014/main" id="{9C4755B0-2446-90B2-433E-E0EBA003BE3E}"/>
              </a:ext>
            </a:extLst>
          </p:cNvPr>
          <p:cNvSpPr/>
          <p:nvPr/>
        </p:nvSpPr>
        <p:spPr>
          <a:xfrm>
            <a:off x="8771258" y="7902133"/>
            <a:ext cx="3729719" cy="133078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Вопрос 3</a:t>
            </a:r>
          </a:p>
          <a:p>
            <a:pPr algn="ctr"/>
            <a:r>
              <a:rPr lang="ru-RU" b="1" dirty="0">
                <a:solidFill>
                  <a:schemeClr val="tx1"/>
                </a:solidFill>
              </a:rPr>
              <a:t>Что относится к константам фирменного стиля</a:t>
            </a:r>
          </a:p>
        </p:txBody>
      </p:sp>
    </p:spTree>
    <p:extLst>
      <p:ext uri="{BB962C8B-B14F-4D97-AF65-F5344CB8AC3E}">
        <p14:creationId xmlns:p14="http://schemas.microsoft.com/office/powerpoint/2010/main" val="22598453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1776</Words>
  <Application>Microsoft Office PowerPoint</Application>
  <PresentationFormat>Широкоэкранный</PresentationFormat>
  <Paragraphs>332</Paragraphs>
  <Slides>26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33" baseType="lpstr">
      <vt:lpstr>Arial</vt:lpstr>
      <vt:lpstr>Calibri</vt:lpstr>
      <vt:lpstr>Calibri Light</vt:lpstr>
      <vt:lpstr>Impact</vt:lpstr>
      <vt:lpstr>Roboto</vt:lpstr>
      <vt:lpstr>YS Text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Юрик</dc:creator>
  <cp:lastModifiedBy>Юрик</cp:lastModifiedBy>
  <cp:revision>3</cp:revision>
  <dcterms:created xsi:type="dcterms:W3CDTF">2023-02-09T16:44:39Z</dcterms:created>
  <dcterms:modified xsi:type="dcterms:W3CDTF">2023-02-10T10:12:11Z</dcterms:modified>
</cp:coreProperties>
</file>