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D8D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outlineViewPr>
    <p:cViewPr>
      <p:scale>
        <a:sx n="33" d="100"/>
        <a:sy n="33" d="100"/>
      </p:scale>
      <p:origin x="0" y="-845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184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6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91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1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12/2/2023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8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4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585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3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08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53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4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1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97212-1999-4E36-A151-406FFC24B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1671" y="1346268"/>
            <a:ext cx="7632760" cy="194027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Visual Attention‑Based Model for Bengali Image Captioning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Bidyut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 · </a:t>
            </a:r>
            <a:r>
              <a:rPr lang="en-US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Ratnabali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Pal · Mukta Majumder4 · </a:t>
            </a:r>
            <a:r>
              <a:rPr lang="en-US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Santanu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Phadikar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lang="en-US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Arif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Ahmed </a:t>
            </a:r>
            <a:r>
              <a:rPr lang="en-US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Sekh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73;p15">
            <a:extLst>
              <a:ext uri="{FF2B5EF4-FFF2-40B4-BE49-F238E27FC236}">
                <a16:creationId xmlns:a16="http://schemas.microsoft.com/office/drawing/2014/main" id="{A6EA008A-484B-4B78-B192-B4F4A570098D}"/>
              </a:ext>
            </a:extLst>
          </p:cNvPr>
          <p:cNvSpPr/>
          <p:nvPr/>
        </p:nvSpPr>
        <p:spPr>
          <a:xfrm>
            <a:off x="5038455" y="4069975"/>
            <a:ext cx="2247300" cy="1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Submitted by</a:t>
            </a:r>
            <a:endParaRPr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Arpita Roy</a:t>
            </a:r>
            <a:endParaRPr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ID: 23266026</a:t>
            </a:r>
            <a:endParaRPr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Department of CSE</a:t>
            </a:r>
            <a:endParaRPr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BRAC University</a:t>
            </a:r>
            <a:endParaRPr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74;p15">
            <a:extLst>
              <a:ext uri="{FF2B5EF4-FFF2-40B4-BE49-F238E27FC236}">
                <a16:creationId xmlns:a16="http://schemas.microsoft.com/office/drawing/2014/main" id="{DDDBCD07-43B9-4CF3-9216-F220BB882DFC}"/>
              </a:ext>
            </a:extLst>
          </p:cNvPr>
          <p:cNvSpPr/>
          <p:nvPr/>
        </p:nvSpPr>
        <p:spPr>
          <a:xfrm>
            <a:off x="8510829" y="4114364"/>
            <a:ext cx="2247300" cy="1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Submitted to</a:t>
            </a:r>
            <a:endParaRPr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Annajiat Alim Rasel</a:t>
            </a:r>
            <a:endParaRPr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Senior Lecturer</a:t>
            </a:r>
            <a:endParaRPr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Department of CSE</a:t>
            </a:r>
            <a:endParaRPr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BRAC University</a:t>
            </a:r>
            <a:endParaRPr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6904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3BFD-9033-063A-B074-FAFB32E5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E785-ECE1-6EE1-B539-D0425AA7B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 was tested by 120 epochs with a very low rate loss of around 0.002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D3B46E-BE85-D6D3-3BF7-28410673D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3313004"/>
            <a:ext cx="4175760" cy="27923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52C86A-2022-D3B7-2AAA-5314D4233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052" y="3429001"/>
            <a:ext cx="4175760" cy="20983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951BBB-FD1B-4C2A-F5ED-33631EE70AC1}"/>
              </a:ext>
            </a:extLst>
          </p:cNvPr>
          <p:cNvSpPr txBox="1"/>
          <p:nvPr/>
        </p:nvSpPr>
        <p:spPr>
          <a:xfrm>
            <a:off x="1839347" y="6208095"/>
            <a:ext cx="43645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1: </a:t>
            </a:r>
            <a:r>
              <a:rPr lang="en-US" sz="1400" b="0" i="0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the proposed method using BLIC &amp; </a:t>
            </a:r>
          </a:p>
          <a:p>
            <a:r>
              <a:rPr lang="en-US" sz="1400" b="0" i="0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BNLIT datasets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0F138D-485E-7229-5876-8BEF66FE1642}"/>
              </a:ext>
            </a:extLst>
          </p:cNvPr>
          <p:cNvSpPr txBox="1"/>
          <p:nvPr/>
        </p:nvSpPr>
        <p:spPr>
          <a:xfrm>
            <a:off x="6451202" y="5671171"/>
            <a:ext cx="43645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2: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the proposed method on BLIC &amp; BNLIT datasets using cross-dataset training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946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5009-8DDF-AA89-583D-9BD64A60D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442221"/>
            <a:ext cx="8770571" cy="64099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FF4D9F-C58D-243A-C8F9-212065F5E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239" y="1203200"/>
            <a:ext cx="8770571" cy="19679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BCCF0A-CC95-EA7C-B4FB-98DE4F32C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735" y="3575121"/>
            <a:ext cx="6344529" cy="28406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404594-EBEF-D77B-61C2-4F3FE585FA0D}"/>
              </a:ext>
            </a:extLst>
          </p:cNvPr>
          <p:cNvSpPr txBox="1"/>
          <p:nvPr/>
        </p:nvSpPr>
        <p:spPr>
          <a:xfrm>
            <a:off x="2616597" y="3195260"/>
            <a:ext cx="85806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3: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over epochs during training. </a:t>
            </a:r>
            <a:r>
              <a:rPr lang="en-US" sz="1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curve (BLIC dataset), </a:t>
            </a:r>
            <a:r>
              <a:rPr lang="en-US" sz="1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curve (BNLIT dataset)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1B2DFC-E309-FDDC-D08D-A9483E040770}"/>
              </a:ext>
            </a:extLst>
          </p:cNvPr>
          <p:cNvSpPr txBox="1"/>
          <p:nvPr/>
        </p:nvSpPr>
        <p:spPr>
          <a:xfrm>
            <a:off x="2670521" y="6484755"/>
            <a:ext cx="85806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4: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various visual attention regions generated by the proposed method along with captions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428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7D14-1DF4-7344-EC0A-32A6BB98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79573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85524CE-A079-FEC4-9122-6CF4CE412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1" y="1491173"/>
            <a:ext cx="8770570" cy="4684541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1E4CA3-74F6-0064-E6AD-7A5E0EC97F0A}"/>
              </a:ext>
            </a:extLst>
          </p:cNvPr>
          <p:cNvSpPr txBox="1"/>
          <p:nvPr/>
        </p:nvSpPr>
        <p:spPr>
          <a:xfrm>
            <a:off x="1920239" y="6246054"/>
            <a:ext cx="87705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5: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random images from the BLIC dataset are taken to visualize the result. R indicates the original or true captions, and P denotes the predicted or system-generated captions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201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6119-2C73-1F3D-106E-B0789FE4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6487E-D2D2-1B7A-762E-5690B4557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model conducted an additional ablation study by excluding attention loss and decoder loss. 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findings have indicated that the approach achieved superior performance when both losses are utilized simultaneously.</a:t>
            </a:r>
          </a:p>
          <a:p>
            <a:pPr algn="l">
              <a:lnSpc>
                <a:spcPct val="100000"/>
              </a:lnSpc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C245E7-579E-0448-CC88-F8E4527F1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667" y="4010969"/>
            <a:ext cx="4698609" cy="1559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D96F07-2C8B-55DB-C7BD-1896CEF7448F}"/>
              </a:ext>
            </a:extLst>
          </p:cNvPr>
          <p:cNvSpPr txBox="1"/>
          <p:nvPr/>
        </p:nvSpPr>
        <p:spPr>
          <a:xfrm>
            <a:off x="3752553" y="5715722"/>
            <a:ext cx="43645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3: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the proposed method on BLIC &amp; BNLIT datasets using different losses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826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F959-DA8F-9A55-1DF6-A7A16DB1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972" y="442220"/>
            <a:ext cx="9945859" cy="612857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Accomplishment, Limitation,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9C776-EC7A-CE9D-48EA-830C6E5AD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706" y="1266092"/>
            <a:ext cx="8805105" cy="53316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Accomplishments:</a:t>
            </a:r>
          </a:p>
          <a:p>
            <a:pPr>
              <a:lnSpc>
                <a:spcPct val="100000"/>
              </a:lnSpc>
            </a:pPr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</a:p>
          <a:p>
            <a:pPr>
              <a:lnSpc>
                <a:spcPct val="100000"/>
              </a:lnSpc>
            </a:pPr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684DE8-B856-9223-C8C0-39B05E67EAAF}"/>
              </a:ext>
            </a:extLst>
          </p:cNvPr>
          <p:cNvSpPr/>
          <p:nvPr/>
        </p:nvSpPr>
        <p:spPr>
          <a:xfrm>
            <a:off x="1885706" y="1696065"/>
            <a:ext cx="8805105" cy="1201876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curated and benchmarked the available Bengali datasets for image caption generation by varying CNN- RNN-based encoder-decoder with an attention mechanism.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Introduced loss function.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F7EC9-B860-8C04-E44A-ED503E16D502}"/>
              </a:ext>
            </a:extLst>
          </p:cNvPr>
          <p:cNvSpPr/>
          <p:nvPr/>
        </p:nvSpPr>
        <p:spPr>
          <a:xfrm>
            <a:off x="1885705" y="4903498"/>
            <a:ext cx="8805105" cy="1201876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have increased the BLEU score.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have removed the non-human object recognition biasedness towards humans.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have established a well-defined Bengali captioning dataset.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5F5C43-2EAF-2262-26B8-16F5CF04E6A6}"/>
              </a:ext>
            </a:extLst>
          </p:cNvPr>
          <p:cNvSpPr/>
          <p:nvPr/>
        </p:nvSpPr>
        <p:spPr>
          <a:xfrm>
            <a:off x="1885706" y="3327914"/>
            <a:ext cx="8805105" cy="1201876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dataset was biased based on non-human objects.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Captions were not detailed enough.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F5E0F4-8F04-B227-BBCD-4B0FBE15B6C8}"/>
              </a:ext>
            </a:extLst>
          </p:cNvPr>
          <p:cNvSpPr txBox="1"/>
          <p:nvPr/>
        </p:nvSpPr>
        <p:spPr>
          <a:xfrm>
            <a:off x="3049172" y="6490462"/>
            <a:ext cx="60983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fr-FR" sz="1400" dirty="0">
                <a:latin typeface="Times New Roman"/>
                <a:ea typeface="Times New Roman"/>
                <a:cs typeface="Times New Roman"/>
                <a:sym typeface="Times New Roman"/>
              </a:rPr>
              <a:t>Email: arpita.roy1@g.bracu.ac.bd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17203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4826-85F3-498F-99C4-38705CA2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4EEDD-7C18-450A-AE47-5A4949A7B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captioning involves converting a given image into a textual description.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Bengali stands as the fifth most widely spoken language globally.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ignificant research advancements have been acknowledged in the field of image captioning with grammatically accurate and semantically meaningful Bengali sentences to describe images.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8A9A398-E9DD-F294-B82D-A86D02C80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37363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ter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22A3AB6-B2F1-ABA8-F775-D3DC5EC0C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6837363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ter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48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8A5C9-4BD5-AC35-886F-66917551A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Caption Generation in English and Other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egional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anguages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EF46F-7E7B-0AFE-B2EA-3A7B9E362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523292"/>
            <a:ext cx="8770571" cy="3651504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Earlier image caption generation concentrated on two types of methods: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advanced approach: attention-based encoder-decoder model.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Captioning has done in Japanese, Chinese, German, Dutch, French, Spanish, etc.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C0E953-18F4-9C2A-D10C-BF4635B09218}"/>
              </a:ext>
            </a:extLst>
          </p:cNvPr>
          <p:cNvSpPr/>
          <p:nvPr/>
        </p:nvSpPr>
        <p:spPr>
          <a:xfrm>
            <a:off x="4009291" y="3126545"/>
            <a:ext cx="2897945" cy="8299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Template-based method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Retrieval based method</a:t>
            </a:r>
          </a:p>
        </p:txBody>
      </p:sp>
    </p:spTree>
    <p:extLst>
      <p:ext uri="{BB962C8B-B14F-4D97-AF65-F5344CB8AC3E}">
        <p14:creationId xmlns:p14="http://schemas.microsoft.com/office/powerpoint/2010/main" val="302730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55D7-2E6E-D301-F3B0-E9BB165D3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D933E-FA08-44ED-4DE8-5C66A61A4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38" y="2003023"/>
            <a:ext cx="8770571" cy="3651504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method primarily comprises a CNN-based encoder featuring an attention module and an RNN-based decoder.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5E6E2-82E0-29D0-92F4-F3929B318C59}"/>
              </a:ext>
            </a:extLst>
          </p:cNvPr>
          <p:cNvSpPr/>
          <p:nvPr/>
        </p:nvSpPr>
        <p:spPr>
          <a:xfrm>
            <a:off x="1280159" y="2899941"/>
            <a:ext cx="9214339" cy="2264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05990" lvl="5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RGB image passes through the CNN model.</a:t>
            </a:r>
          </a:p>
          <a:p>
            <a:pPr marL="2205990" lvl="5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attention mechanism: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 the important areas of the image.</a:t>
            </a:r>
          </a:p>
          <a:p>
            <a:pPr marL="2205990" lvl="5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caption generation through RNN-based decoder.  </a:t>
            </a:r>
          </a:p>
          <a:p>
            <a:pPr marL="2205990" lvl="5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 loss function: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learn the caption generation process.</a:t>
            </a:r>
          </a:p>
          <a:p>
            <a:pPr algn="ctr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6D4F70-0420-E139-3C58-AF1B71E00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583" y="4603728"/>
            <a:ext cx="6625883" cy="13676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860D8FC-63E5-4BB7-A7DB-0ED37766E84F}"/>
              </a:ext>
            </a:extLst>
          </p:cNvPr>
          <p:cNvSpPr/>
          <p:nvPr/>
        </p:nvSpPr>
        <p:spPr>
          <a:xfrm>
            <a:off x="1920239" y="5965662"/>
            <a:ext cx="8574259" cy="503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1: </a:t>
            </a:r>
            <a:r>
              <a:rPr lang="en-US" sz="14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modules of the proposed system. The caption (A baby girl is standing in a park dressed as an angel).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ntroduced a joint learning by minimizing the total loss obtained from the visual attention loss and the decoder loss.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106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02D95-368F-194C-0FF6-811325DF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F99F-FE50-FFB3-BA25-B6F4C2164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Based encoder: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InceptioV3 CNN module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Pretrained on ImageNet dataset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input it considered </a:t>
            </a:r>
            <a:r>
              <a:rPr lang="en-US" sz="18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299 × 299 RGB image and have produced</a:t>
            </a:r>
          </a:p>
          <a:p>
            <a:pPr algn="l">
              <a:lnSpc>
                <a:spcPct val="100000"/>
              </a:lnSpc>
            </a:pPr>
            <a:r>
              <a:rPr lang="en-US" sz="18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2048 ×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18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vector.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RNN-based Decoder: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Gated Recurrent Unit(GRU) used as decoder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Converted the caption into 256*1 vector using 256 dimension word embedding followed by two fully-connected layer.</a:t>
            </a:r>
          </a:p>
        </p:txBody>
      </p:sp>
    </p:spTree>
    <p:extLst>
      <p:ext uri="{BB962C8B-B14F-4D97-AF65-F5344CB8AC3E}">
        <p14:creationId xmlns:p14="http://schemas.microsoft.com/office/powerpoint/2010/main" val="425026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169C-954A-932C-F9FB-E27BF6364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66" y="442220"/>
            <a:ext cx="9783445" cy="134526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3C4A0-B78E-57EB-50FF-053A1B40A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366" y="2326344"/>
            <a:ext cx="5901397" cy="365150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 loss: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used 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 loss, extracted from CNN and the RNN. 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attention loss was extracted from a pre-trained CNN and RNN.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Pre-trained CNN encoder converted the input image to a 2048 × 1 vector.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ttention mechanism used the time-space relation between time (</a:t>
            </a:r>
            <a:r>
              <a:rPr lang="en-US" sz="18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and spatial feature (</a:t>
            </a:r>
            <a:r>
              <a:rPr lang="en-US" sz="18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RNN maps the captions with visual attention by combining the feature vector and sequence.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02CED0-6E7F-6C4E-E792-C6560B275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763" y="2839812"/>
            <a:ext cx="5026857" cy="237930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B982A0-191B-3B20-B23D-C44D314EE713}"/>
              </a:ext>
            </a:extLst>
          </p:cNvPr>
          <p:cNvCxnSpPr/>
          <p:nvPr/>
        </p:nvCxnSpPr>
        <p:spPr>
          <a:xfrm flipH="1">
            <a:off x="1041009" y="2180492"/>
            <a:ext cx="9144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57AF1BD-0206-3DF3-82F1-BBB671DF4374}"/>
              </a:ext>
            </a:extLst>
          </p:cNvPr>
          <p:cNvSpPr/>
          <p:nvPr/>
        </p:nvSpPr>
        <p:spPr>
          <a:xfrm>
            <a:off x="6808764" y="5480912"/>
            <a:ext cx="5026856" cy="503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2: </a:t>
            </a:r>
            <a:r>
              <a:rPr lang="en-US" sz="1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contains a combination of spatial loss and a temporal loss. CNN encoder provides the spatial or visual attention, and RNN decoder provides the alignment of the visual attention with the caption sentence</a:t>
            </a:r>
            <a:endParaRPr 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148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90299-3F07-2DF4-E124-011360E5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DFF70-857A-8B56-0ED8-18DEB880A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 settings: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299 × 299 RGB image was taken as input through the baseline CNN model.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Tanh layer was used to extract 2048 * 1 visualization.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model used joint loss combined with Adam optimizer.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120 epochs for training.</a:t>
            </a:r>
          </a:p>
        </p:txBody>
      </p:sp>
    </p:spTree>
    <p:extLst>
      <p:ext uri="{BB962C8B-B14F-4D97-AF65-F5344CB8AC3E}">
        <p14:creationId xmlns:p14="http://schemas.microsoft.com/office/powerpoint/2010/main" val="4057912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1EF0-C6B6-E958-A89A-6F077BE0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26816-25AC-67FB-C0A2-232AD1348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paper has used two datasets-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 were separated into the following three sections-</a:t>
            </a:r>
            <a:endParaRPr lang="en-US" sz="180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508A64-A87B-ED0A-7010-92B84063CBE7}"/>
              </a:ext>
            </a:extLst>
          </p:cNvPr>
          <p:cNvSpPr/>
          <p:nvPr/>
        </p:nvSpPr>
        <p:spPr>
          <a:xfrm>
            <a:off x="1631853" y="2922563"/>
            <a:ext cx="7101840" cy="1012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05990" lvl="5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Bangla </a:t>
            </a:r>
            <a:r>
              <a:rPr lang="en-US" sz="180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Lekha</a:t>
            </a:r>
            <a:r>
              <a:rPr lang="en-US" sz="18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Image Captions (BLIC) and </a:t>
            </a:r>
          </a:p>
          <a:p>
            <a:pPr marL="2205990" lvl="5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Bangla Natural Language Image to Text (BNLIT)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380DD1-51C5-0BE1-A2A8-7EF4A242C2FF}"/>
              </a:ext>
            </a:extLst>
          </p:cNvPr>
          <p:cNvSpPr/>
          <p:nvPr/>
        </p:nvSpPr>
        <p:spPr>
          <a:xfrm>
            <a:off x="1631853" y="4545724"/>
            <a:ext cx="7101840" cy="1173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05990" lvl="5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Training: 80% image </a:t>
            </a:r>
          </a:p>
          <a:p>
            <a:pPr marL="2205990" lvl="5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Validation: 10% image</a:t>
            </a:r>
          </a:p>
          <a:p>
            <a:pPr marL="2205990" lvl="5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Testing: 10% image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51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B376-6405-EB42-FB8F-E6047BFA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3BDCB-541C-E456-A4BE-20FA7B9DB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BLEU evaluation metric was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determining the BLEU score, a comparison was done between the number of n-grams in the generated sentence and the number of n-grams in the referenced sentence.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BLEU scores were measured-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6C7041-88B8-D297-C586-EF6262BE3212}"/>
              </a:ext>
            </a:extLst>
          </p:cNvPr>
          <p:cNvSpPr/>
          <p:nvPr/>
        </p:nvSpPr>
        <p:spPr>
          <a:xfrm>
            <a:off x="1920240" y="4789820"/>
            <a:ext cx="7101840" cy="1173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05990" lvl="5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BLEU 1: Unigram similarity</a:t>
            </a:r>
          </a:p>
          <a:p>
            <a:pPr marL="2205990" lvl="5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BLEU 2: Bigram</a:t>
            </a:r>
          </a:p>
          <a:p>
            <a:pPr marL="2205990" lvl="5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BLEU 3: Trigram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5761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Sketchlines</Template>
  <TotalTime>647</TotalTime>
  <Words>852</Words>
  <Application>Microsoft Office PowerPoint</Application>
  <PresentationFormat>Widescreen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Meiryo</vt:lpstr>
      <vt:lpstr>Arial</vt:lpstr>
      <vt:lpstr>Corbel</vt:lpstr>
      <vt:lpstr>Inter</vt:lpstr>
      <vt:lpstr>Times New Roman</vt:lpstr>
      <vt:lpstr>Wingdings</vt:lpstr>
      <vt:lpstr>SketchLinesVTI</vt:lpstr>
      <vt:lpstr>A Visual Attention‑Based Model for Bengali Image Captioning Bidyut Das · Ratnabali Pal · Mukta Majumder4 · Santanu Phadikar · Arif Ahmed Sekh</vt:lpstr>
      <vt:lpstr>Introduction</vt:lpstr>
      <vt:lpstr>Image Caption Generation in English and Other Regional Languages</vt:lpstr>
      <vt:lpstr>Methodology</vt:lpstr>
      <vt:lpstr>Methodology</vt:lpstr>
      <vt:lpstr>Methodology</vt:lpstr>
      <vt:lpstr>Methodology</vt:lpstr>
      <vt:lpstr>Dataset</vt:lpstr>
      <vt:lpstr>Evaluation Metric</vt:lpstr>
      <vt:lpstr>Experimental Result</vt:lpstr>
      <vt:lpstr>Experimental Result</vt:lpstr>
      <vt:lpstr>Experimental Result</vt:lpstr>
      <vt:lpstr>Experimental Result</vt:lpstr>
      <vt:lpstr>Accomplishment, Limitation,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Visual Attention‑Based Model for Bengali Image Captioning Bidyut Das · Ratnabali Pal · Mukta Majumder4 · Santanu Phadikar · Arif Ahmed Sekh</dc:title>
  <dc:creator>AR</dc:creator>
  <cp:lastModifiedBy>AR</cp:lastModifiedBy>
  <cp:revision>8</cp:revision>
  <dcterms:created xsi:type="dcterms:W3CDTF">2023-11-26T06:24:53Z</dcterms:created>
  <dcterms:modified xsi:type="dcterms:W3CDTF">2023-12-01T18:46:17Z</dcterms:modified>
</cp:coreProperties>
</file>