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rbel"/>
      <p:regular r:id="rId17"/>
      <p:bold r:id="rId18"/>
      <p:italic r:id="rId19"/>
      <p:boldItalic r:id="rId20"/>
    </p:embeddedFon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4B17B8-E477-48D6-96E6-384BA3B3500D}">
  <a:tblStyle styleId="{964B17B8-E477-48D6-96E6-384BA3B3500D}"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3da78a736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93da78a736_2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3da78a736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93da78a736_2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3da78a736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93da78a736_2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3da78a736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93da78a736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3da78a736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93da78a736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3da78a73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93da78a736_2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3da78a736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93da78a736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3da78a736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93da78a736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3da78a736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93da78a736_2_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3da78a736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93da78a736_2_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3da78a736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93da78a736_2_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57" name="Google Shape;57;p13"/>
          <p:cNvSpPr txBox="1"/>
          <p:nvPr>
            <p:ph idx="1" type="body"/>
          </p:nvPr>
        </p:nvSpPr>
        <p:spPr>
          <a:xfrm>
            <a:off x="1113232" y="2000249"/>
            <a:ext cx="7514100" cy="2343300"/>
          </a:xfrm>
          <a:prstGeom prst="rect">
            <a:avLst/>
          </a:prstGeom>
          <a:noFill/>
          <a:ln>
            <a:noFill/>
          </a:ln>
        </p:spPr>
        <p:txBody>
          <a:bodyPr anchorCtr="0" anchor="ctr" bIns="34275" lIns="68575" spcFirstLastPara="1" rIns="68575" wrap="square" tIns="34275">
            <a:normAutofit/>
          </a:bodyPr>
          <a:lstStyle>
            <a:lvl1pPr indent="-355600" lvl="0" marL="457200" rtl="0" algn="l">
              <a:spcBef>
                <a:spcPts val="300"/>
              </a:spcBef>
              <a:spcAft>
                <a:spcPts val="0"/>
              </a:spcAft>
              <a:buSzPts val="2000"/>
              <a:buChar char="●"/>
              <a:defRPr/>
            </a:lvl1pPr>
            <a:lvl2pPr indent="-355600" lvl="1" marL="914400" rtl="0" algn="l">
              <a:spcBef>
                <a:spcPts val="500"/>
              </a:spcBef>
              <a:spcAft>
                <a:spcPts val="0"/>
              </a:spcAft>
              <a:buSzPts val="2000"/>
              <a:buChar char="○"/>
              <a:defRPr/>
            </a:lvl2pPr>
            <a:lvl3pPr indent="-355600" lvl="2" marL="1371600" rtl="0" algn="l">
              <a:spcBef>
                <a:spcPts val="500"/>
              </a:spcBef>
              <a:spcAft>
                <a:spcPts val="0"/>
              </a:spcAft>
              <a:buSzPts val="2000"/>
              <a:buChar char="■"/>
              <a:defRPr/>
            </a:lvl3pPr>
            <a:lvl4pPr indent="-355600" lvl="3" marL="1828800" rtl="0" algn="l">
              <a:spcBef>
                <a:spcPts val="500"/>
              </a:spcBef>
              <a:spcAft>
                <a:spcPts val="0"/>
              </a:spcAft>
              <a:buSzPts val="2000"/>
              <a:buChar char="●"/>
              <a:defRPr/>
            </a:lvl4pPr>
            <a:lvl5pPr indent="-355600" lvl="4" marL="2286000" rtl="0" algn="l">
              <a:spcBef>
                <a:spcPts val="500"/>
              </a:spcBef>
              <a:spcAft>
                <a:spcPts val="0"/>
              </a:spcAft>
              <a:buSzPts val="2000"/>
              <a:buChar char="○"/>
              <a:defRPr/>
            </a:lvl5pPr>
            <a:lvl6pPr indent="-355600" lvl="5" marL="2743200" rtl="0" algn="l">
              <a:spcBef>
                <a:spcPts val="500"/>
              </a:spcBef>
              <a:spcAft>
                <a:spcPts val="0"/>
              </a:spcAft>
              <a:buSzPts val="2000"/>
              <a:buChar char="■"/>
              <a:defRPr/>
            </a:lvl6pPr>
            <a:lvl7pPr indent="-355600" lvl="6" marL="3200400" rtl="0" algn="l">
              <a:spcBef>
                <a:spcPts val="500"/>
              </a:spcBef>
              <a:spcAft>
                <a:spcPts val="0"/>
              </a:spcAft>
              <a:buSzPts val="2000"/>
              <a:buChar char="●"/>
              <a:defRPr/>
            </a:lvl7pPr>
            <a:lvl8pPr indent="-355600" lvl="7" marL="3657600" rtl="0" algn="l">
              <a:spcBef>
                <a:spcPts val="500"/>
              </a:spcBef>
              <a:spcAft>
                <a:spcPts val="0"/>
              </a:spcAft>
              <a:buSzPts val="2000"/>
              <a:buChar char="○"/>
              <a:defRPr/>
            </a:lvl8pPr>
            <a:lvl9pPr indent="-355600" lvl="8" marL="4114800" rtl="0" algn="l">
              <a:spcBef>
                <a:spcPts val="500"/>
              </a:spcBef>
              <a:spcAft>
                <a:spcPts val="500"/>
              </a:spcAft>
              <a:buSzPts val="2000"/>
              <a:buChar char="■"/>
              <a:defRPr/>
            </a:lvl9pPr>
          </a:lstStyle>
          <a:p/>
        </p:txBody>
      </p:sp>
      <p:sp>
        <p:nvSpPr>
          <p:cNvPr id="58" name="Google Shape;58;p13"/>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213892" y="4400348"/>
            <a:ext cx="413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113234" y="1200150"/>
            <a:ext cx="2661900" cy="1028700"/>
          </a:xfrm>
          <a:prstGeom prst="rect">
            <a:avLst/>
          </a:prstGeom>
          <a:noFill/>
          <a:ln>
            <a:noFill/>
          </a:ln>
        </p:spPr>
        <p:txBody>
          <a:bodyPr anchorCtr="0" anchor="b" bIns="34275" lIns="68575" spcFirstLastPara="1" rIns="68575" wrap="square" tIns="34275">
            <a:normAutofit/>
          </a:bodyPr>
          <a:lstStyle>
            <a:lvl1pPr lvl="0" rtl="0" algn="ctr">
              <a:spcBef>
                <a:spcPts val="0"/>
              </a:spcBef>
              <a:spcAft>
                <a:spcPts val="0"/>
              </a:spcAft>
              <a:buClr>
                <a:schemeClr val="dk1"/>
              </a:buClr>
              <a:buSzPts val="1800"/>
              <a:buFont typeface="Corbel"/>
              <a:buNone/>
              <a:defRPr b="0" sz="1800"/>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63" name="Google Shape;63;p14"/>
          <p:cNvSpPr txBox="1"/>
          <p:nvPr>
            <p:ph idx="1" type="body"/>
          </p:nvPr>
        </p:nvSpPr>
        <p:spPr>
          <a:xfrm>
            <a:off x="3946525" y="514349"/>
            <a:ext cx="4680600" cy="3829200"/>
          </a:xfrm>
          <a:prstGeom prst="rect">
            <a:avLst/>
          </a:prstGeom>
          <a:noFill/>
          <a:ln>
            <a:noFill/>
          </a:ln>
        </p:spPr>
        <p:txBody>
          <a:bodyPr anchorCtr="0" anchor="ctr" bIns="34275" lIns="68575" spcFirstLastPara="1" rIns="68575" wrap="square" tIns="34275">
            <a:normAutofit/>
          </a:bodyPr>
          <a:lstStyle>
            <a:lvl1pPr indent="-368300" lvl="0" marL="457200" rtl="0" algn="l">
              <a:spcBef>
                <a:spcPts val="300"/>
              </a:spcBef>
              <a:spcAft>
                <a:spcPts val="0"/>
              </a:spcAft>
              <a:buSzPts val="2200"/>
              <a:buChar char="●"/>
              <a:defRPr sz="1500"/>
            </a:lvl1pPr>
            <a:lvl2pPr indent="-355600" lvl="1" marL="914400" rtl="0" algn="l">
              <a:spcBef>
                <a:spcPts val="500"/>
              </a:spcBef>
              <a:spcAft>
                <a:spcPts val="0"/>
              </a:spcAft>
              <a:buSzPts val="2000"/>
              <a:buChar char="○"/>
              <a:defRPr sz="1400"/>
            </a:lvl2pPr>
            <a:lvl3pPr indent="-336550" lvl="2" marL="1371600" rtl="0" algn="l">
              <a:spcBef>
                <a:spcPts val="500"/>
              </a:spcBef>
              <a:spcAft>
                <a:spcPts val="0"/>
              </a:spcAft>
              <a:buSzPts val="1700"/>
              <a:buChar char="■"/>
              <a:defRPr sz="1200"/>
            </a:lvl3pPr>
            <a:lvl4pPr indent="-323850" lvl="3" marL="1828800" rtl="0" algn="l">
              <a:spcBef>
                <a:spcPts val="500"/>
              </a:spcBef>
              <a:spcAft>
                <a:spcPts val="0"/>
              </a:spcAft>
              <a:buSzPts val="1500"/>
              <a:buChar char="●"/>
              <a:defRPr sz="1100"/>
            </a:lvl4pPr>
            <a:lvl5pPr indent="-323850" lvl="4" marL="2286000" rtl="0" algn="l">
              <a:spcBef>
                <a:spcPts val="500"/>
              </a:spcBef>
              <a:spcAft>
                <a:spcPts val="0"/>
              </a:spcAft>
              <a:buSzPts val="1500"/>
              <a:buChar char="○"/>
              <a:defRPr sz="1100"/>
            </a:lvl5pPr>
            <a:lvl6pPr indent="-323850" lvl="5" marL="2743200" rtl="0" algn="l">
              <a:spcBef>
                <a:spcPts val="500"/>
              </a:spcBef>
              <a:spcAft>
                <a:spcPts val="0"/>
              </a:spcAft>
              <a:buSzPts val="1500"/>
              <a:buChar char="■"/>
              <a:defRPr sz="1100"/>
            </a:lvl6pPr>
            <a:lvl7pPr indent="-323850" lvl="6" marL="3200400" rtl="0" algn="l">
              <a:spcBef>
                <a:spcPts val="500"/>
              </a:spcBef>
              <a:spcAft>
                <a:spcPts val="0"/>
              </a:spcAft>
              <a:buSzPts val="1500"/>
              <a:buChar char="●"/>
              <a:defRPr sz="1100"/>
            </a:lvl7pPr>
            <a:lvl8pPr indent="-323850" lvl="7" marL="3657600" rtl="0" algn="l">
              <a:spcBef>
                <a:spcPts val="500"/>
              </a:spcBef>
              <a:spcAft>
                <a:spcPts val="0"/>
              </a:spcAft>
              <a:buSzPts val="1500"/>
              <a:buChar char="○"/>
              <a:defRPr sz="1100"/>
            </a:lvl8pPr>
            <a:lvl9pPr indent="-323850" lvl="8" marL="4114800" rtl="0" algn="l">
              <a:spcBef>
                <a:spcPts val="500"/>
              </a:spcBef>
              <a:spcAft>
                <a:spcPts val="500"/>
              </a:spcAft>
              <a:buSzPts val="1500"/>
              <a:buChar char="■"/>
              <a:defRPr sz="1100"/>
            </a:lvl9pPr>
          </a:lstStyle>
          <a:p/>
        </p:txBody>
      </p:sp>
      <p:sp>
        <p:nvSpPr>
          <p:cNvPr id="64" name="Google Shape;64;p14"/>
          <p:cNvSpPr txBox="1"/>
          <p:nvPr>
            <p:ph idx="2" type="body"/>
          </p:nvPr>
        </p:nvSpPr>
        <p:spPr>
          <a:xfrm>
            <a:off x="1113234" y="2228850"/>
            <a:ext cx="2661900" cy="1371600"/>
          </a:xfrm>
          <a:prstGeom prst="rect">
            <a:avLst/>
          </a:prstGeom>
          <a:noFill/>
          <a:ln>
            <a:noFill/>
          </a:ln>
        </p:spPr>
        <p:txBody>
          <a:bodyPr anchorCtr="0" anchor="ctr" bIns="34275" lIns="68575" spcFirstLastPara="1" rIns="68575" wrap="square" tIns="34275">
            <a:normAutofit/>
          </a:bodyPr>
          <a:lstStyle>
            <a:lvl1pPr indent="-228600" lvl="0" marL="457200" rtl="0" algn="ctr">
              <a:spcBef>
                <a:spcPts val="200"/>
              </a:spcBef>
              <a:spcAft>
                <a:spcPts val="0"/>
              </a:spcAft>
              <a:buSzPts val="1700"/>
              <a:buNone/>
              <a:defRPr sz="1200"/>
            </a:lvl1pPr>
            <a:lvl2pPr indent="-228600" lvl="1" marL="914400" rtl="0" algn="l">
              <a:spcBef>
                <a:spcPts val="500"/>
              </a:spcBef>
              <a:spcAft>
                <a:spcPts val="0"/>
              </a:spcAft>
              <a:buSzPts val="1300"/>
              <a:buNone/>
              <a:defRPr sz="900"/>
            </a:lvl2pPr>
            <a:lvl3pPr indent="-228600" lvl="2" marL="1371600" rtl="0" algn="l">
              <a:spcBef>
                <a:spcPts val="500"/>
              </a:spcBef>
              <a:spcAft>
                <a:spcPts val="0"/>
              </a:spcAft>
              <a:buSzPts val="1100"/>
              <a:buNone/>
              <a:defRPr sz="800"/>
            </a:lvl3pPr>
            <a:lvl4pPr indent="-228600" lvl="3" marL="1828800" rtl="0" algn="l">
              <a:spcBef>
                <a:spcPts val="500"/>
              </a:spcBef>
              <a:spcAft>
                <a:spcPts val="0"/>
              </a:spcAft>
              <a:buSzPts val="1000"/>
              <a:buNone/>
              <a:defRPr sz="700"/>
            </a:lvl4pPr>
            <a:lvl5pPr indent="-228600" lvl="4" marL="2286000" rtl="0" algn="l">
              <a:spcBef>
                <a:spcPts val="500"/>
              </a:spcBef>
              <a:spcAft>
                <a:spcPts val="0"/>
              </a:spcAft>
              <a:buSzPts val="1000"/>
              <a:buNone/>
              <a:defRPr sz="700"/>
            </a:lvl5pPr>
            <a:lvl6pPr indent="-228600" lvl="5" marL="2743200" rtl="0" algn="l">
              <a:spcBef>
                <a:spcPts val="500"/>
              </a:spcBef>
              <a:spcAft>
                <a:spcPts val="0"/>
              </a:spcAft>
              <a:buSzPts val="1000"/>
              <a:buNone/>
              <a:defRPr sz="700"/>
            </a:lvl6pPr>
            <a:lvl7pPr indent="-228600" lvl="6" marL="3200400" rtl="0" algn="l">
              <a:spcBef>
                <a:spcPts val="500"/>
              </a:spcBef>
              <a:spcAft>
                <a:spcPts val="0"/>
              </a:spcAft>
              <a:buSzPts val="1000"/>
              <a:buNone/>
              <a:defRPr sz="700"/>
            </a:lvl7pPr>
            <a:lvl8pPr indent="-228600" lvl="7" marL="3657600" rtl="0" algn="l">
              <a:spcBef>
                <a:spcPts val="500"/>
              </a:spcBef>
              <a:spcAft>
                <a:spcPts val="0"/>
              </a:spcAft>
              <a:buSzPts val="1000"/>
              <a:buNone/>
              <a:defRPr sz="700"/>
            </a:lvl8pPr>
            <a:lvl9pPr indent="-228600" lvl="8" marL="4114800" rtl="0" algn="l">
              <a:spcBef>
                <a:spcPts val="500"/>
              </a:spcBef>
              <a:spcAft>
                <a:spcPts val="500"/>
              </a:spcAft>
              <a:buSzPts val="1000"/>
              <a:buNone/>
              <a:defRPr sz="700"/>
            </a:lvl9pPr>
          </a:lstStyle>
          <a:p/>
        </p:txBody>
      </p:sp>
      <p:sp>
        <p:nvSpPr>
          <p:cNvPr id="65" name="Google Shape;65;p14"/>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4"/>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rgbClr val="A2C4C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2036525" y="712175"/>
            <a:ext cx="6590700" cy="15141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85865"/>
              <a:buFont typeface="Times New Roman"/>
              <a:buNone/>
            </a:pPr>
            <a:r>
              <a:rPr b="1" i="0" lang="en" sz="3144" u="none" strike="noStrike">
                <a:solidFill>
                  <a:schemeClr val="dk1"/>
                </a:solidFill>
                <a:latin typeface="Times New Roman"/>
                <a:ea typeface="Times New Roman"/>
                <a:cs typeface="Times New Roman"/>
                <a:sym typeface="Times New Roman"/>
              </a:rPr>
              <a:t>An attention-based hybrid deep learning approach for Bengali video captioning</a:t>
            </a:r>
            <a:br>
              <a:rPr b="1" i="0" lang="en" sz="3144" u="none" strike="noStrike">
                <a:solidFill>
                  <a:schemeClr val="dk1"/>
                </a:solidFill>
                <a:latin typeface="Times New Roman"/>
                <a:ea typeface="Times New Roman"/>
                <a:cs typeface="Times New Roman"/>
                <a:sym typeface="Times New Roman"/>
              </a:rPr>
            </a:br>
            <a:br>
              <a:rPr b="0" i="0" lang="en" sz="1400" u="none" strike="noStrike">
                <a:solidFill>
                  <a:schemeClr val="dk1"/>
                </a:solidFill>
                <a:latin typeface="Times New Roman"/>
                <a:ea typeface="Times New Roman"/>
                <a:cs typeface="Times New Roman"/>
                <a:sym typeface="Times New Roman"/>
              </a:rPr>
            </a:br>
            <a:r>
              <a:rPr b="0" i="0" lang="en" sz="1550" u="none" strike="noStrike">
                <a:solidFill>
                  <a:schemeClr val="dk1"/>
                </a:solidFill>
                <a:latin typeface="Times New Roman"/>
                <a:ea typeface="Times New Roman"/>
                <a:cs typeface="Times New Roman"/>
                <a:sym typeface="Times New Roman"/>
              </a:rPr>
              <a:t>Md. Shahir Zaoad, M.M. Rushadul Mannan, Angshu Bikash Mandol, Mostafizur Rahman, Md. Adnanul Islam,Md. Mahbubur Rahman</a:t>
            </a:r>
            <a:endParaRPr sz="1550">
              <a:solidFill>
                <a:schemeClr val="dk1"/>
              </a:solidFill>
              <a:latin typeface="Times New Roman"/>
              <a:ea typeface="Times New Roman"/>
              <a:cs typeface="Times New Roman"/>
              <a:sym typeface="Times New Roman"/>
            </a:endParaRPr>
          </a:p>
        </p:txBody>
      </p:sp>
      <p:sp>
        <p:nvSpPr>
          <p:cNvPr id="73" name="Google Shape;73;p15"/>
          <p:cNvSpPr/>
          <p:nvPr/>
        </p:nvSpPr>
        <p:spPr>
          <a:xfrm>
            <a:off x="2063261" y="2827601"/>
            <a:ext cx="2247300" cy="1350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chemeClr val="dk1"/>
                </a:solidFill>
                <a:latin typeface="Times New Roman"/>
                <a:ea typeface="Times New Roman"/>
                <a:cs typeface="Times New Roman"/>
                <a:sym typeface="Times New Roman"/>
              </a:rPr>
              <a:t>Submitted by</a:t>
            </a:r>
            <a:endParaRPr sz="1100">
              <a:solidFill>
                <a:schemeClr val="dk1"/>
              </a:solidFill>
            </a:endParaRPr>
          </a:p>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Arpita Roy</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ID: 23266026</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Department of CSE</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BRAC University</a:t>
            </a:r>
            <a:endParaRPr sz="1100">
              <a:solidFill>
                <a:schemeClr val="dk1"/>
              </a:solidFill>
            </a:endParaRPr>
          </a:p>
        </p:txBody>
      </p:sp>
      <p:sp>
        <p:nvSpPr>
          <p:cNvPr id="74" name="Google Shape;74;p15"/>
          <p:cNvSpPr/>
          <p:nvPr/>
        </p:nvSpPr>
        <p:spPr>
          <a:xfrm>
            <a:off x="5535635" y="2817056"/>
            <a:ext cx="2247300" cy="1350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500">
                <a:solidFill>
                  <a:schemeClr val="dk1"/>
                </a:solidFill>
                <a:latin typeface="Times New Roman"/>
                <a:ea typeface="Times New Roman"/>
                <a:cs typeface="Times New Roman"/>
                <a:sym typeface="Times New Roman"/>
              </a:rPr>
              <a:t>Submitted to</a:t>
            </a:r>
            <a:endParaRPr sz="1100">
              <a:solidFill>
                <a:schemeClr val="dk1"/>
              </a:solidFill>
            </a:endParaRPr>
          </a:p>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Annajiat Alim Rasel</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Senior Lecturer</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Department of CSE</a:t>
            </a:r>
            <a:endParaRPr sz="1100">
              <a:solidFill>
                <a:schemeClr val="dk1"/>
              </a:solidFill>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BRAC University</a:t>
            </a:r>
            <a:endParaRPr sz="1100">
              <a:solidFill>
                <a:schemeClr val="dk1"/>
              </a:solidFill>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1083537" y="106480"/>
            <a:ext cx="7514035" cy="403567"/>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2700"/>
              <a:buFont typeface="Times New Roman"/>
              <a:buNone/>
            </a:pPr>
            <a:r>
              <a:rPr b="1" lang="en" sz="2800">
                <a:latin typeface="Times New Roman"/>
                <a:ea typeface="Times New Roman"/>
                <a:cs typeface="Times New Roman"/>
                <a:sym typeface="Times New Roman"/>
              </a:rPr>
              <a:t>Result Evaluation</a:t>
            </a:r>
            <a:endParaRPr sz="2800"/>
          </a:p>
        </p:txBody>
      </p:sp>
      <p:sp>
        <p:nvSpPr>
          <p:cNvPr id="136" name="Google Shape;136;p24"/>
          <p:cNvSpPr txBox="1"/>
          <p:nvPr>
            <p:ph idx="1" type="body"/>
          </p:nvPr>
        </p:nvSpPr>
        <p:spPr>
          <a:xfrm>
            <a:off x="561350" y="-163525"/>
            <a:ext cx="3681300" cy="53070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Performance Comparison:</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Performance comparison of high resource context (English) and low resource context(Bengali) was done based on beam and greedy search where LSTM and GRU performed better because of the forward dependencies in Bengali than English.</a:t>
            </a:r>
            <a:endParaRPr sz="1400"/>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b="1" sz="1400">
              <a:latin typeface="Times New Roman"/>
              <a:ea typeface="Times New Roman"/>
              <a:cs typeface="Times New Roman"/>
              <a:sym typeface="Times New Roman"/>
            </a:endParaRPr>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Performance evaluation on English caption was done based on beam and greedy search where BiLSTM performed better because of the forward and backward dependencies in English.</a:t>
            </a:r>
            <a:endParaRPr sz="1400"/>
          </a:p>
          <a:p>
            <a:pPr indent="0" lvl="0" marL="0" rtl="0" algn="l">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p:txBody>
      </p:sp>
      <p:pic>
        <p:nvPicPr>
          <p:cNvPr id="137" name="Google Shape;137;p24"/>
          <p:cNvPicPr preferRelativeResize="0"/>
          <p:nvPr/>
        </p:nvPicPr>
        <p:blipFill rotWithShape="1">
          <a:blip r:embed="rId3">
            <a:alphaModFix/>
          </a:blip>
          <a:srcRect b="0" l="0" r="0" t="0"/>
          <a:stretch/>
        </p:blipFill>
        <p:spPr>
          <a:xfrm>
            <a:off x="4395875" y="3145550"/>
            <a:ext cx="4648275" cy="1786675"/>
          </a:xfrm>
          <a:prstGeom prst="rect">
            <a:avLst/>
          </a:prstGeom>
          <a:noFill/>
          <a:ln>
            <a:noFill/>
          </a:ln>
        </p:spPr>
      </p:pic>
      <p:pic>
        <p:nvPicPr>
          <p:cNvPr id="138" name="Google Shape;138;p24"/>
          <p:cNvPicPr preferRelativeResize="0"/>
          <p:nvPr/>
        </p:nvPicPr>
        <p:blipFill rotWithShape="1">
          <a:blip r:embed="rId4">
            <a:alphaModFix/>
          </a:blip>
          <a:srcRect b="0" l="0" r="0" t="0"/>
          <a:stretch/>
        </p:blipFill>
        <p:spPr>
          <a:xfrm>
            <a:off x="4817125" y="717450"/>
            <a:ext cx="3918399" cy="2171900"/>
          </a:xfrm>
          <a:prstGeom prst="rect">
            <a:avLst/>
          </a:prstGeom>
          <a:noFill/>
          <a:ln>
            <a:noFill/>
          </a:ln>
        </p:spPr>
      </p:pic>
      <p:sp>
        <p:nvSpPr>
          <p:cNvPr id="139" name="Google Shape;139;p24"/>
          <p:cNvSpPr/>
          <p:nvPr/>
        </p:nvSpPr>
        <p:spPr>
          <a:xfrm>
            <a:off x="5665997" y="2889355"/>
            <a:ext cx="2372100" cy="180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100">
                <a:solidFill>
                  <a:schemeClr val="dk1"/>
                </a:solidFill>
                <a:latin typeface="Times New Roman"/>
                <a:ea typeface="Times New Roman"/>
                <a:cs typeface="Times New Roman"/>
                <a:sym typeface="Times New Roman"/>
              </a:rPr>
              <a:t>Figure-4: Performance comparison</a:t>
            </a:r>
            <a:endParaRPr b="1" sz="1100">
              <a:solidFill>
                <a:schemeClr val="dk1"/>
              </a:solidFill>
              <a:latin typeface="Times New Roman"/>
              <a:ea typeface="Times New Roman"/>
              <a:cs typeface="Times New Roman"/>
              <a:sym typeface="Times New Roman"/>
            </a:endParaRPr>
          </a:p>
        </p:txBody>
      </p:sp>
      <p:sp>
        <p:nvSpPr>
          <p:cNvPr id="140" name="Google Shape;140;p24"/>
          <p:cNvSpPr/>
          <p:nvPr/>
        </p:nvSpPr>
        <p:spPr>
          <a:xfrm>
            <a:off x="5365403" y="4932226"/>
            <a:ext cx="2973380" cy="179882"/>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100">
                <a:solidFill>
                  <a:schemeClr val="dk1"/>
                </a:solidFill>
                <a:latin typeface="Times New Roman"/>
                <a:ea typeface="Times New Roman"/>
                <a:cs typeface="Times New Roman"/>
                <a:sym typeface="Times New Roman"/>
              </a:rPr>
              <a:t>Figure-5: Performance evaluation on English</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643597" y="283478"/>
            <a:ext cx="8873100" cy="4773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Accomplishments, Limitations and Future Work</a:t>
            </a:r>
            <a:endParaRPr sz="2800"/>
          </a:p>
        </p:txBody>
      </p:sp>
      <p:sp>
        <p:nvSpPr>
          <p:cNvPr id="146" name="Google Shape;146;p25"/>
          <p:cNvSpPr txBox="1"/>
          <p:nvPr>
            <p:ph idx="1" type="body"/>
          </p:nvPr>
        </p:nvSpPr>
        <p:spPr>
          <a:xfrm>
            <a:off x="1045776" y="4783821"/>
            <a:ext cx="7828285" cy="236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300"/>
              <a:buNone/>
            </a:pPr>
            <a:r>
              <a:rPr lang="en" sz="900">
                <a:latin typeface="Times New Roman"/>
                <a:ea typeface="Times New Roman"/>
                <a:cs typeface="Times New Roman"/>
                <a:sym typeface="Times New Roman"/>
              </a:rPr>
              <a:t>Email: arpita.roy1@g.bracu.ac.bd</a:t>
            </a:r>
            <a:endParaRPr/>
          </a:p>
        </p:txBody>
      </p:sp>
      <p:sp>
        <p:nvSpPr>
          <p:cNvPr id="147" name="Google Shape;147;p25"/>
          <p:cNvSpPr/>
          <p:nvPr/>
        </p:nvSpPr>
        <p:spPr>
          <a:xfrm>
            <a:off x="1034321" y="955623"/>
            <a:ext cx="8482472" cy="1461541"/>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orbel"/>
              <a:ea typeface="Corbel"/>
              <a:cs typeface="Corbel"/>
              <a:sym typeface="Corbel"/>
            </a:endParaRPr>
          </a:p>
        </p:txBody>
      </p:sp>
      <p:sp>
        <p:nvSpPr>
          <p:cNvPr id="148" name="Google Shape;148;p25"/>
          <p:cNvSpPr/>
          <p:nvPr/>
        </p:nvSpPr>
        <p:spPr>
          <a:xfrm>
            <a:off x="1113232" y="2324096"/>
            <a:ext cx="8236500" cy="117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400"/>
              <a:buFont typeface="Times New Roman"/>
              <a:buNone/>
            </a:pPr>
            <a:r>
              <a:rPr b="1" lang="en">
                <a:solidFill>
                  <a:schemeClr val="dk1"/>
                </a:solidFill>
                <a:latin typeface="Times New Roman"/>
                <a:ea typeface="Times New Roman"/>
                <a:cs typeface="Times New Roman"/>
                <a:sym typeface="Times New Roman"/>
              </a:rPr>
              <a:t>Limitations: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Not applicable for the longer video clips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Do not generate longer captions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Error occurred after translation from English to Bengali captions.</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Corbel"/>
              <a:ea typeface="Corbel"/>
              <a:cs typeface="Corbel"/>
              <a:sym typeface="Corbel"/>
            </a:endParaRPr>
          </a:p>
        </p:txBody>
      </p:sp>
      <p:sp>
        <p:nvSpPr>
          <p:cNvPr id="149" name="Google Shape;149;p25"/>
          <p:cNvSpPr/>
          <p:nvPr/>
        </p:nvSpPr>
        <p:spPr>
          <a:xfrm>
            <a:off x="1113232" y="1139192"/>
            <a:ext cx="7918200" cy="11748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400"/>
              <a:buFont typeface="Times New Roman"/>
              <a:buNone/>
            </a:pPr>
            <a:r>
              <a:rPr b="1" lang="en">
                <a:solidFill>
                  <a:schemeClr val="dk1"/>
                </a:solidFill>
                <a:latin typeface="Times New Roman"/>
                <a:ea typeface="Times New Roman"/>
                <a:cs typeface="Times New Roman"/>
                <a:sym typeface="Times New Roman"/>
              </a:rPr>
              <a:t>Accomplishments: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Represents the best combination of CNN-RNN models with inevitable configurations.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Incorporation of attention mechanism.</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Shows the comparative analysis based on performance between English and Bengali language captioning.</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Developed a novel Bengali dataset from an English dataset.</a:t>
            </a:r>
            <a:endParaRPr>
              <a:solidFill>
                <a:schemeClr val="dk1"/>
              </a:solidFill>
            </a:endParaRPr>
          </a:p>
          <a:p>
            <a:pPr indent="0" lvl="0" marL="0" marR="0" rtl="0" algn="l">
              <a:spcBef>
                <a:spcPts val="0"/>
              </a:spcBef>
              <a:spcAft>
                <a:spcPts val="0"/>
              </a:spcAft>
              <a:buNone/>
            </a:pPr>
            <a:r>
              <a:t/>
            </a:r>
            <a:endParaRPr>
              <a:solidFill>
                <a:schemeClr val="dk1"/>
              </a:solidFill>
              <a:latin typeface="Corbel"/>
              <a:ea typeface="Corbel"/>
              <a:cs typeface="Corbel"/>
              <a:sym typeface="Corbel"/>
            </a:endParaRPr>
          </a:p>
        </p:txBody>
      </p:sp>
      <p:sp>
        <p:nvSpPr>
          <p:cNvPr id="150" name="Google Shape;150;p25"/>
          <p:cNvSpPr/>
          <p:nvPr/>
        </p:nvSpPr>
        <p:spPr>
          <a:xfrm>
            <a:off x="1113232" y="3433618"/>
            <a:ext cx="7790925" cy="1174853"/>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400"/>
              <a:buFont typeface="Corbel"/>
              <a:buNone/>
            </a:pPr>
            <a:r>
              <a:t/>
            </a:r>
            <a:endParaRPr b="1">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Times New Roman"/>
              <a:buNone/>
            </a:pPr>
            <a:r>
              <a:rPr b="1" lang="en">
                <a:solidFill>
                  <a:schemeClr val="dk1"/>
                </a:solidFill>
                <a:latin typeface="Times New Roman"/>
                <a:ea typeface="Times New Roman"/>
                <a:cs typeface="Times New Roman"/>
                <a:sym typeface="Times New Roman"/>
              </a:rPr>
              <a:t>Future Work:</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Establishment of large corpus</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Development of longer video clips along with longer captioning.</a:t>
            </a:r>
            <a:endParaRPr>
              <a:solidFill>
                <a:schemeClr val="dk1"/>
              </a:solidFill>
            </a:endParaRPr>
          </a:p>
          <a:p>
            <a:pPr indent="-215900" lvl="0" marL="215900" marR="0" rtl="0" algn="l">
              <a:spcBef>
                <a:spcPts val="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Detecting more than single options.</a:t>
            </a:r>
            <a:endParaRPr b="1">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113233" y="514351"/>
            <a:ext cx="7514035" cy="593481"/>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Introduction</a:t>
            </a:r>
            <a:endParaRPr sz="2800"/>
          </a:p>
        </p:txBody>
      </p:sp>
      <p:sp>
        <p:nvSpPr>
          <p:cNvPr id="80" name="Google Shape;80;p16"/>
          <p:cNvSpPr txBox="1"/>
          <p:nvPr>
            <p:ph idx="1" type="body"/>
          </p:nvPr>
        </p:nvSpPr>
        <p:spPr>
          <a:xfrm>
            <a:off x="1113233" y="1104587"/>
            <a:ext cx="7514035" cy="2934325"/>
          </a:xfrm>
          <a:prstGeom prst="rect">
            <a:avLst/>
          </a:prstGeom>
          <a:noFill/>
          <a:ln>
            <a:noFill/>
          </a:ln>
        </p:spPr>
        <p:txBody>
          <a:bodyPr anchorCtr="0" anchor="ctr" bIns="34275" lIns="68575" spcFirstLastPara="1" rIns="68575" wrap="square" tIns="34275">
            <a:noAutofit/>
          </a:bodyPr>
          <a:lstStyle/>
          <a:p>
            <a:pPr indent="-177800" lvl="0" marL="215900" rtl="0" algn="l">
              <a:lnSpc>
                <a:spcPct val="100000"/>
              </a:lnSpc>
              <a:spcBef>
                <a:spcPts val="0"/>
              </a:spcBef>
              <a:spcAft>
                <a:spcPts val="0"/>
              </a:spcAft>
              <a:buSzPts val="1400"/>
              <a:buChar char="●"/>
            </a:pPr>
            <a:r>
              <a:rPr b="0" i="0" lang="en" sz="1400" u="none" strike="noStrike">
                <a:latin typeface="Times New Roman"/>
                <a:ea typeface="Times New Roman"/>
                <a:cs typeface="Times New Roman"/>
                <a:sym typeface="Times New Roman"/>
              </a:rPr>
              <a:t>Video captioning is an automated process of textual captioning.</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The importance of video captioning is because of the emergence of the significant number of videos on different platforms YouTube, Facebook, Netflix, Vimeo, etc.</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Bengali is the 7</a:t>
            </a:r>
            <a:r>
              <a:rPr baseline="30000" lang="en" sz="1400">
                <a:latin typeface="Times New Roman"/>
                <a:ea typeface="Times New Roman"/>
                <a:cs typeface="Times New Roman"/>
                <a:sym typeface="Times New Roman"/>
              </a:rPr>
              <a:t>th</a:t>
            </a:r>
            <a:r>
              <a:rPr lang="en" sz="1400">
                <a:latin typeface="Times New Roman"/>
                <a:ea typeface="Times New Roman"/>
                <a:cs typeface="Times New Roman"/>
                <a:sym typeface="Times New Roman"/>
              </a:rPr>
              <a:t> most spoken language by the total number of speakers in the world, that’s why the importance of Bengali video captioning is getting crucial.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284675" y="261100"/>
            <a:ext cx="6733800" cy="4962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2700"/>
              <a:buFont typeface="Times New Roman"/>
              <a:buNone/>
            </a:pPr>
            <a:r>
              <a:rPr b="1" lang="en" sz="2800">
                <a:latin typeface="Times New Roman"/>
                <a:ea typeface="Times New Roman"/>
                <a:cs typeface="Times New Roman"/>
                <a:sym typeface="Times New Roman"/>
              </a:rPr>
              <a:t>Methodology</a:t>
            </a:r>
            <a:endParaRPr sz="1720"/>
          </a:p>
        </p:txBody>
      </p:sp>
      <p:sp>
        <p:nvSpPr>
          <p:cNvPr id="86" name="Google Shape;86;p17"/>
          <p:cNvSpPr txBox="1"/>
          <p:nvPr>
            <p:ph idx="1" type="body"/>
          </p:nvPr>
        </p:nvSpPr>
        <p:spPr>
          <a:xfrm>
            <a:off x="4592846" y="3802506"/>
            <a:ext cx="4322700" cy="5514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1500"/>
              <a:buNone/>
            </a:pPr>
            <a:r>
              <a:rPr b="1" i="0" lang="en" sz="1100" u="none" strike="noStrike">
                <a:latin typeface="Times New Roman"/>
                <a:ea typeface="Times New Roman"/>
                <a:cs typeface="Times New Roman"/>
                <a:sym typeface="Times New Roman"/>
              </a:rPr>
              <a:t>Figure-1: Basic architecture of sequence-to-sequence model.</a:t>
            </a:r>
            <a:endParaRPr b="1" sz="1100">
              <a:latin typeface="Times New Roman"/>
              <a:ea typeface="Times New Roman"/>
              <a:cs typeface="Times New Roman"/>
              <a:sym typeface="Times New Roman"/>
            </a:endParaRPr>
          </a:p>
        </p:txBody>
      </p:sp>
      <p:sp>
        <p:nvSpPr>
          <p:cNvPr id="87" name="Google Shape;87;p17"/>
          <p:cNvSpPr txBox="1"/>
          <p:nvPr>
            <p:ph idx="2" type="body"/>
          </p:nvPr>
        </p:nvSpPr>
        <p:spPr>
          <a:xfrm>
            <a:off x="391625" y="979100"/>
            <a:ext cx="4322700" cy="3994500"/>
          </a:xfrm>
          <a:prstGeom prst="rect">
            <a:avLst/>
          </a:prstGeom>
          <a:noFill/>
          <a:ln>
            <a:noFill/>
          </a:ln>
        </p:spPr>
        <p:txBody>
          <a:bodyPr anchorCtr="0" anchor="ctr" bIns="34275" lIns="68575" spcFirstLastPara="1" rIns="68575" wrap="square" tIns="34275">
            <a:noAutofit/>
          </a:bodyPr>
          <a:lstStyle/>
          <a:p>
            <a:pPr indent="-177800" lvl="0" marL="215900" rtl="0" algn="l">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model is the combination of CNN-RNN models with attention mechanism.</a:t>
            </a:r>
            <a:endParaRPr sz="1400">
              <a:latin typeface="Times New Roman"/>
              <a:ea typeface="Times New Roman"/>
              <a:cs typeface="Times New Roman"/>
              <a:sym typeface="Times New Roman"/>
            </a:endParaRPr>
          </a:p>
          <a:p>
            <a:pPr indent="-177800" lvl="2" marL="901700" rtl="0" algn="l">
              <a:lnSpc>
                <a:spcPct val="100000"/>
              </a:lnSpc>
              <a:spcBef>
                <a:spcPts val="700"/>
              </a:spcBef>
              <a:spcAft>
                <a:spcPts val="0"/>
              </a:spcAft>
              <a:buSzPts val="1400"/>
              <a:buFont typeface="Times New Roman"/>
              <a:buChar char="•"/>
            </a:pPr>
            <a:r>
              <a:rPr lang="en" sz="1400">
                <a:latin typeface="Times New Roman"/>
                <a:ea typeface="Times New Roman"/>
                <a:cs typeface="Times New Roman"/>
                <a:sym typeface="Times New Roman"/>
              </a:rPr>
              <a:t>CNN models: VGG-19, Inceptionv3, ResNet50v2</a:t>
            </a:r>
            <a:endParaRPr sz="1400">
              <a:latin typeface="Times New Roman"/>
              <a:ea typeface="Times New Roman"/>
              <a:cs typeface="Times New Roman"/>
              <a:sym typeface="Times New Roman"/>
            </a:endParaRPr>
          </a:p>
          <a:p>
            <a:pPr indent="-177800" lvl="2" marL="901700" rtl="0" algn="l">
              <a:lnSpc>
                <a:spcPct val="100000"/>
              </a:lnSpc>
              <a:spcBef>
                <a:spcPts val="700"/>
              </a:spcBef>
              <a:spcAft>
                <a:spcPts val="0"/>
              </a:spcAft>
              <a:buSzPts val="1400"/>
              <a:buFont typeface="Times New Roman"/>
              <a:buChar char="•"/>
            </a:pPr>
            <a:r>
              <a:rPr lang="en" sz="1400">
                <a:latin typeface="Times New Roman"/>
                <a:ea typeface="Times New Roman"/>
                <a:cs typeface="Times New Roman"/>
                <a:sym typeface="Times New Roman"/>
              </a:rPr>
              <a:t>RNN models: LSTM, BiLSTM, GRU</a:t>
            </a:r>
            <a:endParaRPr sz="1400">
              <a:latin typeface="Times New Roman"/>
              <a:ea typeface="Times New Roman"/>
              <a:cs typeface="Times New Roman"/>
              <a:sym typeface="Times New Roman"/>
            </a:endParaRPr>
          </a:p>
          <a:p>
            <a:pPr indent="-177800" lvl="2" marL="901700" rtl="0" algn="l">
              <a:lnSpc>
                <a:spcPct val="100000"/>
              </a:lnSpc>
              <a:spcBef>
                <a:spcPts val="700"/>
              </a:spcBef>
              <a:spcAft>
                <a:spcPts val="0"/>
              </a:spcAft>
              <a:buSzPts val="1400"/>
              <a:buFont typeface="Times New Roman"/>
              <a:buChar char="•"/>
            </a:pPr>
            <a:r>
              <a:rPr lang="en" sz="1400">
                <a:latin typeface="Times New Roman"/>
                <a:ea typeface="Times New Roman"/>
                <a:cs typeface="Times New Roman"/>
                <a:sym typeface="Times New Roman"/>
              </a:rPr>
              <a:t>Evaluation metrics: BLEU, METEOR, ROUGE                                   </a:t>
            </a:r>
            <a:endParaRPr sz="1400">
              <a:latin typeface="Times New Roman"/>
              <a:ea typeface="Times New Roman"/>
              <a:cs typeface="Times New Roman"/>
              <a:sym typeface="Times New Roman"/>
            </a:endParaRPr>
          </a:p>
          <a:p>
            <a:pPr indent="-177800" lvl="0" marL="215900" rtl="0" algn="l">
              <a:lnSpc>
                <a:spcPct val="100000"/>
              </a:lnSpc>
              <a:spcBef>
                <a:spcPts val="700"/>
              </a:spcBef>
              <a:spcAft>
                <a:spcPts val="0"/>
              </a:spcAft>
              <a:buSzPts val="1400"/>
              <a:buFont typeface="Times New Roman"/>
              <a:buChar char="•"/>
            </a:pPr>
            <a:r>
              <a:rPr lang="en" sz="1400">
                <a:latin typeface="Times New Roman"/>
                <a:ea typeface="Times New Roman"/>
                <a:cs typeface="Times New Roman"/>
                <a:sym typeface="Times New Roman"/>
              </a:rPr>
              <a:t>Here s</a:t>
            </a:r>
            <a:r>
              <a:rPr i="0" lang="en" sz="1400" u="none" strike="noStrike">
                <a:latin typeface="Times New Roman"/>
                <a:ea typeface="Times New Roman"/>
                <a:cs typeface="Times New Roman"/>
                <a:sym typeface="Times New Roman"/>
              </a:rPr>
              <a:t>eq2seq model </a:t>
            </a:r>
            <a:r>
              <a:rPr lang="en" sz="1400">
                <a:latin typeface="Times New Roman"/>
                <a:ea typeface="Times New Roman"/>
                <a:cs typeface="Times New Roman"/>
                <a:sym typeface="Times New Roman"/>
              </a:rPr>
              <a:t>has</a:t>
            </a:r>
            <a:r>
              <a:rPr i="0" lang="en" sz="1400" u="none" strike="noStrike">
                <a:latin typeface="Times New Roman"/>
                <a:ea typeface="Times New Roman"/>
                <a:cs typeface="Times New Roman"/>
                <a:sym typeface="Times New Roman"/>
              </a:rPr>
              <a:t> used to reach from input to output.</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i="0" lang="en" sz="1400" u="none" strike="noStrike">
                <a:latin typeface="Times New Roman"/>
                <a:ea typeface="Times New Roman"/>
                <a:cs typeface="Times New Roman"/>
                <a:sym typeface="Times New Roman"/>
              </a:rPr>
              <a:t>Seq2seq</a:t>
            </a:r>
            <a:r>
              <a:rPr b="1" lang="en" sz="1400">
                <a:latin typeface="Times New Roman"/>
                <a:ea typeface="Times New Roman"/>
                <a:cs typeface="Times New Roman"/>
                <a:sym typeface="Times New Roman"/>
              </a:rPr>
              <a:t> Model:</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i="0" lang="en" sz="1400" u="none" strike="noStrike">
                <a:latin typeface="Times New Roman"/>
                <a:ea typeface="Times New Roman"/>
                <a:cs typeface="Times New Roman"/>
                <a:sym typeface="Times New Roman"/>
              </a:rPr>
              <a:t>Also addressed as an end-to-end model or encoder-decoder model. An encoder encoded input into a fixed-sized context vector and a decoder has generate</a:t>
            </a:r>
            <a:r>
              <a:rPr lang="en" sz="1400">
                <a:latin typeface="Times New Roman"/>
                <a:ea typeface="Times New Roman"/>
                <a:cs typeface="Times New Roman"/>
                <a:sym typeface="Times New Roman"/>
              </a:rPr>
              <a:t>d</a:t>
            </a:r>
            <a:r>
              <a:rPr i="0" lang="en" sz="1400" u="none" strike="noStrike">
                <a:latin typeface="Times New Roman"/>
                <a:ea typeface="Times New Roman"/>
                <a:cs typeface="Times New Roman"/>
                <a:sym typeface="Times New Roman"/>
              </a:rPr>
              <a:t> output caption by utilizing the context vector. </a:t>
            </a:r>
            <a:r>
              <a:rPr lang="en" sz="1400">
                <a:latin typeface="Times New Roman"/>
                <a:ea typeface="Times New Roman"/>
                <a:cs typeface="Times New Roman"/>
                <a:sym typeface="Times New Roman"/>
              </a:rPr>
              <a:t>It </a:t>
            </a:r>
            <a:r>
              <a:rPr i="0" lang="en" sz="1400" u="none" strike="noStrike">
                <a:latin typeface="Times New Roman"/>
                <a:ea typeface="Times New Roman"/>
                <a:cs typeface="Times New Roman"/>
                <a:sym typeface="Times New Roman"/>
              </a:rPr>
              <a:t>used RNN models- LSTM, BI-LSTM and GRU.</a:t>
            </a:r>
            <a:endParaRPr sz="1400">
              <a:latin typeface="Times New Roman"/>
              <a:ea typeface="Times New Roman"/>
              <a:cs typeface="Times New Roman"/>
              <a:sym typeface="Times New Roman"/>
            </a:endParaRPr>
          </a:p>
          <a:p>
            <a:pPr indent="0" lvl="0" marL="0" rtl="0" algn="ctr">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p:txBody>
      </p:sp>
      <p:pic>
        <p:nvPicPr>
          <p:cNvPr id="88" name="Google Shape;88;p17"/>
          <p:cNvPicPr preferRelativeResize="0"/>
          <p:nvPr/>
        </p:nvPicPr>
        <p:blipFill rotWithShape="1">
          <a:blip r:embed="rId3">
            <a:alphaModFix/>
          </a:blip>
          <a:srcRect b="0" l="0" r="0" t="0"/>
          <a:stretch/>
        </p:blipFill>
        <p:spPr>
          <a:xfrm>
            <a:off x="4660475" y="1536450"/>
            <a:ext cx="4190525" cy="234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113232" y="233284"/>
            <a:ext cx="7514100" cy="5649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Methodology</a:t>
            </a:r>
            <a:endParaRPr sz="2800"/>
          </a:p>
        </p:txBody>
      </p:sp>
      <p:sp>
        <p:nvSpPr>
          <p:cNvPr id="94" name="Google Shape;94;p18"/>
          <p:cNvSpPr txBox="1"/>
          <p:nvPr>
            <p:ph idx="1" type="body"/>
          </p:nvPr>
        </p:nvSpPr>
        <p:spPr>
          <a:xfrm>
            <a:off x="718000" y="980975"/>
            <a:ext cx="8425800" cy="42243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000"/>
              <a:buNone/>
            </a:pPr>
            <a:r>
              <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How encoder encodes?</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The encoder converted the input data into an intermediate representation, which the decoder decoded into a suitable output sequence that might not be exactly the same length as the input sequence.</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C</a:t>
            </a:r>
            <a:r>
              <a:rPr b="0" i="0" lang="en" sz="1400" u="none" strike="noStrike">
                <a:latin typeface="Times New Roman"/>
                <a:ea typeface="Times New Roman"/>
                <a:cs typeface="Times New Roman"/>
                <a:sym typeface="Times New Roman"/>
              </a:rPr>
              <a:t>omprised of 80 cells in total, one for each frame.</a:t>
            </a:r>
            <a:endParaRPr sz="1400"/>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How decoder decoded?</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Utilized the encoder output vector (intermediate representation).</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I</a:t>
            </a:r>
            <a:r>
              <a:rPr b="0" i="0" lang="en" sz="1400" u="none" strike="noStrike">
                <a:latin typeface="Times New Roman"/>
                <a:ea typeface="Times New Roman"/>
                <a:cs typeface="Times New Roman"/>
                <a:sym typeface="Times New Roman"/>
              </a:rPr>
              <a:t>n the case of learning, on top of the encoder output vector, the decoder cells </a:t>
            </a:r>
            <a:r>
              <a:rPr lang="en" sz="1400">
                <a:latin typeface="Times New Roman"/>
                <a:ea typeface="Times New Roman"/>
                <a:cs typeface="Times New Roman"/>
                <a:sym typeface="Times New Roman"/>
              </a:rPr>
              <a:t>has </a:t>
            </a:r>
            <a:r>
              <a:rPr b="0" i="0" lang="en" sz="1400" u="none" strike="noStrike">
                <a:latin typeface="Times New Roman"/>
                <a:ea typeface="Times New Roman"/>
                <a:cs typeface="Times New Roman"/>
                <a:sym typeface="Times New Roman"/>
              </a:rPr>
              <a:t>intake the vector representation of the reference captions in order to learn the mapping function.</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I</a:t>
            </a:r>
            <a:r>
              <a:rPr b="0" i="0" lang="en" sz="1400" u="none" strike="noStrike">
                <a:latin typeface="Times New Roman"/>
                <a:ea typeface="Times New Roman"/>
                <a:cs typeface="Times New Roman"/>
                <a:sym typeface="Times New Roman"/>
              </a:rPr>
              <a:t>nitial step </a:t>
            </a:r>
            <a:r>
              <a:rPr i="0" lang="en" sz="1400" u="none" strike="noStrike">
                <a:latin typeface="Times New Roman"/>
                <a:ea typeface="Times New Roman"/>
                <a:cs typeface="Times New Roman"/>
                <a:sym typeface="Times New Roman"/>
              </a:rPr>
              <a:t>in</a:t>
            </a:r>
            <a:r>
              <a:rPr b="0" i="0" lang="en" sz="1400" u="none" strike="noStrike">
                <a:latin typeface="Times New Roman"/>
                <a:ea typeface="Times New Roman"/>
                <a:cs typeface="Times New Roman"/>
                <a:sym typeface="Times New Roman"/>
              </a:rPr>
              <a:t> this procedure was for the decoder's first cell to forecast the first vector by using the "bos" token.</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To anticipate the second vector, the second cell used the results of the first decoder cell, and so on. Until the “eos</a:t>
            </a:r>
            <a:r>
              <a:rPr lang="en" sz="1400">
                <a:latin typeface="Times New Roman"/>
                <a:ea typeface="Times New Roman"/>
                <a:cs typeface="Times New Roman"/>
                <a:sym typeface="Times New Roman"/>
              </a:rPr>
              <a:t>”</a:t>
            </a:r>
            <a:r>
              <a:rPr b="0" i="0" lang="en" sz="1400" u="none" strike="noStrike">
                <a:latin typeface="Times New Roman"/>
                <a:ea typeface="Times New Roman"/>
                <a:cs typeface="Times New Roman"/>
                <a:sym typeface="Times New Roman"/>
              </a:rPr>
              <a:t> token </a:t>
            </a:r>
            <a:r>
              <a:rPr lang="en" sz="1400">
                <a:latin typeface="Times New Roman"/>
                <a:ea typeface="Times New Roman"/>
                <a:cs typeface="Times New Roman"/>
                <a:sym typeface="Times New Roman"/>
              </a:rPr>
              <a:t>has</a:t>
            </a:r>
            <a:r>
              <a:rPr b="0" i="0" lang="en" sz="1400" u="none" strike="noStrike">
                <a:latin typeface="Times New Roman"/>
                <a:ea typeface="Times New Roman"/>
                <a:cs typeface="Times New Roman"/>
                <a:sym typeface="Times New Roman"/>
              </a:rPr>
              <a:t> reached</a:t>
            </a:r>
            <a:endParaRPr sz="1400"/>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LSTM:</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LSTMs can handle the connection between recent past and present tasks even if the gap grows.</a:t>
            </a:r>
            <a:endParaRPr sz="1400"/>
          </a:p>
          <a:p>
            <a:pPr indent="0" lvl="0" marL="0" rtl="0" algn="l">
              <a:lnSpc>
                <a:spcPct val="100000"/>
              </a:lnSpc>
              <a:spcBef>
                <a:spcPts val="700"/>
              </a:spcBef>
              <a:spcAft>
                <a:spcPts val="0"/>
              </a:spcAft>
              <a:buSzPts val="2000"/>
              <a:buNone/>
            </a:pPr>
            <a:br>
              <a:rPr lang="en" sz="1400">
                <a:latin typeface="Times New Roman"/>
                <a:ea typeface="Times New Roman"/>
                <a:cs typeface="Times New Roman"/>
                <a:sym typeface="Times New Roman"/>
              </a:rPr>
            </a:br>
            <a:endParaRPr b="1" sz="1400">
              <a:latin typeface="Times New Roman"/>
              <a:ea typeface="Times New Roman"/>
              <a:cs typeface="Times New Roman"/>
              <a:sym typeface="Times New Roman"/>
            </a:endParaRPr>
          </a:p>
          <a:p>
            <a:pPr indent="-88900" lvl="0" marL="215900" rtl="0" algn="l">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028459" y="125073"/>
            <a:ext cx="7707000" cy="43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Methodology</a:t>
            </a:r>
            <a:endParaRPr sz="1600"/>
          </a:p>
        </p:txBody>
      </p:sp>
      <p:pic>
        <p:nvPicPr>
          <p:cNvPr id="100" name="Google Shape;100;p19"/>
          <p:cNvPicPr preferRelativeResize="0"/>
          <p:nvPr>
            <p:ph idx="1" type="body"/>
          </p:nvPr>
        </p:nvPicPr>
        <p:blipFill rotWithShape="1">
          <a:blip r:embed="rId3">
            <a:alphaModFix/>
          </a:blip>
          <a:srcRect b="0" l="0" r="0" t="0"/>
          <a:stretch/>
        </p:blipFill>
        <p:spPr>
          <a:xfrm>
            <a:off x="1723200" y="2390475"/>
            <a:ext cx="5724000" cy="2469300"/>
          </a:xfrm>
          <a:prstGeom prst="rect">
            <a:avLst/>
          </a:prstGeom>
          <a:noFill/>
          <a:ln>
            <a:noFill/>
          </a:ln>
        </p:spPr>
      </p:pic>
      <p:sp>
        <p:nvSpPr>
          <p:cNvPr id="101" name="Google Shape;101;p19"/>
          <p:cNvSpPr txBox="1"/>
          <p:nvPr>
            <p:ph idx="2" type="body"/>
          </p:nvPr>
        </p:nvSpPr>
        <p:spPr>
          <a:xfrm>
            <a:off x="2281403" y="4800675"/>
            <a:ext cx="4722000" cy="3513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500"/>
              <a:buNone/>
            </a:pPr>
            <a:r>
              <a:rPr b="1" lang="en" sz="1100">
                <a:latin typeface="Times New Roman"/>
                <a:ea typeface="Times New Roman"/>
                <a:cs typeface="Times New Roman"/>
                <a:sym typeface="Times New Roman"/>
              </a:rPr>
              <a:t>Figure 2: Video captioning using attention-based RNN</a:t>
            </a:r>
            <a:endParaRPr sz="1100"/>
          </a:p>
        </p:txBody>
      </p:sp>
      <p:sp>
        <p:nvSpPr>
          <p:cNvPr id="102" name="Google Shape;102;p19"/>
          <p:cNvSpPr/>
          <p:nvPr/>
        </p:nvSpPr>
        <p:spPr>
          <a:xfrm>
            <a:off x="704950" y="730775"/>
            <a:ext cx="8439000" cy="1489800"/>
          </a:xfrm>
          <a:prstGeom prst="rect">
            <a:avLst/>
          </a:prstGeom>
          <a:noFill/>
          <a:ln>
            <a:noFill/>
          </a:ln>
        </p:spPr>
        <p:txBody>
          <a:bodyPr anchorCtr="0" anchor="ctr" bIns="34275" lIns="68575" spcFirstLastPara="1" rIns="68575" wrap="square" tIns="34275">
            <a:noAutofit/>
          </a:bodyPr>
          <a:lstStyle/>
          <a:p>
            <a:pPr indent="0" lvl="0" marL="0" marR="0" rtl="0" algn="l">
              <a:spcBef>
                <a:spcPts val="1000"/>
              </a:spcBef>
              <a:spcAft>
                <a:spcPts val="0"/>
              </a:spcAft>
              <a:buClr>
                <a:srgbClr val="000000"/>
              </a:buClr>
              <a:buSzPts val="1400"/>
              <a:buFont typeface="Times New Roman"/>
              <a:buNone/>
            </a:pPr>
            <a:r>
              <a:rPr b="1" lang="en">
                <a:solidFill>
                  <a:schemeClr val="dk1"/>
                </a:solidFill>
                <a:latin typeface="Times New Roman"/>
                <a:ea typeface="Times New Roman"/>
                <a:cs typeface="Times New Roman"/>
                <a:sym typeface="Times New Roman"/>
              </a:rPr>
              <a:t>BiLSTM:</a:t>
            </a:r>
            <a:endParaRPr>
              <a:solidFill>
                <a:schemeClr val="dk1"/>
              </a:solidFill>
            </a:endParaRPr>
          </a:p>
          <a:p>
            <a:pPr indent="-215900" lvl="0" marL="215900" marR="0" rtl="0" algn="l">
              <a:spcBef>
                <a:spcPts val="1000"/>
              </a:spcBef>
              <a:spcAft>
                <a:spcPts val="0"/>
              </a:spcAft>
              <a:buClr>
                <a:schemeClr val="dk1"/>
              </a:buClr>
              <a:buSzPts val="1400"/>
              <a:buFont typeface="Arial"/>
              <a:buChar char="•"/>
            </a:pPr>
            <a:r>
              <a:rPr b="0" i="0" lang="en" u="none" strike="noStrike">
                <a:solidFill>
                  <a:schemeClr val="dk1"/>
                </a:solidFill>
                <a:latin typeface="Times New Roman"/>
                <a:ea typeface="Times New Roman"/>
                <a:cs typeface="Times New Roman"/>
                <a:sym typeface="Times New Roman"/>
              </a:rPr>
              <a:t>BiLSTM architecture allocates the flow of information in both directions in a neural network; as a result, input information is preserved.</a:t>
            </a:r>
            <a:endParaRPr>
              <a:solidFill>
                <a:schemeClr val="dk1"/>
              </a:solidFill>
            </a:endParaRPr>
          </a:p>
          <a:p>
            <a:pPr indent="0" lvl="0" marL="0" marR="0" rtl="0" algn="l">
              <a:spcBef>
                <a:spcPts val="1000"/>
              </a:spcBef>
              <a:spcAft>
                <a:spcPts val="0"/>
              </a:spcAft>
              <a:buNone/>
            </a:pPr>
            <a:r>
              <a:rPr b="1" lang="en">
                <a:solidFill>
                  <a:schemeClr val="dk1"/>
                </a:solidFill>
                <a:latin typeface="Times New Roman"/>
                <a:ea typeface="Times New Roman"/>
                <a:cs typeface="Times New Roman"/>
                <a:sym typeface="Times New Roman"/>
              </a:rPr>
              <a:t>GRU:</a:t>
            </a:r>
            <a:endParaRPr>
              <a:solidFill>
                <a:schemeClr val="dk1"/>
              </a:solidFill>
            </a:endParaRPr>
          </a:p>
          <a:p>
            <a:pPr indent="-215900" lvl="0" marL="215900" marR="0" rtl="0" algn="l">
              <a:lnSpc>
                <a:spcPct val="80000"/>
              </a:lnSpc>
              <a:spcBef>
                <a:spcPts val="1000"/>
              </a:spcBef>
              <a:spcAft>
                <a:spcPts val="0"/>
              </a:spcAft>
              <a:buClr>
                <a:schemeClr val="dk1"/>
              </a:buClr>
              <a:buSzPts val="1400"/>
              <a:buFont typeface="Arial"/>
              <a:buChar char="•"/>
            </a:pPr>
            <a:r>
              <a:rPr lang="en">
                <a:solidFill>
                  <a:schemeClr val="dk1"/>
                </a:solidFill>
                <a:latin typeface="Times New Roman"/>
                <a:ea typeface="Times New Roman"/>
                <a:cs typeface="Times New Roman"/>
                <a:sym typeface="Times New Roman"/>
              </a:rPr>
              <a:t>T</a:t>
            </a:r>
            <a:r>
              <a:rPr b="0" i="0" lang="en" u="none" strike="noStrike">
                <a:solidFill>
                  <a:schemeClr val="dk1"/>
                </a:solidFill>
                <a:latin typeface="Times New Roman"/>
                <a:ea typeface="Times New Roman"/>
                <a:cs typeface="Times New Roman"/>
                <a:sym typeface="Times New Roman"/>
              </a:rPr>
              <a:t>he flow of information is controlled through gates.</a:t>
            </a:r>
            <a:endParaRPr>
              <a:solidFill>
                <a:schemeClr val="dk1"/>
              </a:solidFill>
            </a:endParaRPr>
          </a:p>
          <a:p>
            <a:pPr indent="-215900" lvl="0" marL="215900" marR="0" rtl="0" algn="l">
              <a:lnSpc>
                <a:spcPct val="80000"/>
              </a:lnSpc>
              <a:spcBef>
                <a:spcPts val="1000"/>
              </a:spcBef>
              <a:spcAft>
                <a:spcPts val="1000"/>
              </a:spcAft>
              <a:buClr>
                <a:schemeClr val="dk1"/>
              </a:buClr>
              <a:buSzPts val="1400"/>
              <a:buFont typeface="Arial"/>
              <a:buChar char="•"/>
            </a:pPr>
            <a:r>
              <a:rPr b="0" i="0" lang="en" u="none" strike="noStrike">
                <a:solidFill>
                  <a:schemeClr val="dk1"/>
                </a:solidFill>
                <a:latin typeface="Times New Roman"/>
                <a:ea typeface="Times New Roman"/>
                <a:cs typeface="Times New Roman"/>
                <a:sym typeface="Times New Roman"/>
              </a:rPr>
              <a:t>Simpler architecture with fewer parameters and faster training capacity.</a:t>
            </a:r>
            <a:endParaRPr b="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113233" y="379828"/>
            <a:ext cx="7514035" cy="654148"/>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Methodology</a:t>
            </a:r>
            <a:endParaRPr sz="2800"/>
          </a:p>
        </p:txBody>
      </p:sp>
      <p:sp>
        <p:nvSpPr>
          <p:cNvPr id="108" name="Google Shape;108;p20"/>
          <p:cNvSpPr txBox="1"/>
          <p:nvPr>
            <p:ph idx="1" type="body"/>
          </p:nvPr>
        </p:nvSpPr>
        <p:spPr>
          <a:xfrm>
            <a:off x="926875" y="1181675"/>
            <a:ext cx="7401900" cy="3161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000"/>
              <a:buNone/>
            </a:pPr>
            <a:r>
              <a:rPr b="1" lang="en" sz="1400">
                <a:latin typeface="Times New Roman"/>
                <a:ea typeface="Times New Roman"/>
                <a:cs typeface="Times New Roman"/>
                <a:sym typeface="Times New Roman"/>
              </a:rPr>
              <a:t>Attention mechanism:</a:t>
            </a:r>
            <a:endParaRPr sz="1400"/>
          </a:p>
          <a:p>
            <a:pPr indent="0" lvl="0" marL="0" rtl="0" algn="l">
              <a:lnSpc>
                <a:spcPct val="100000"/>
              </a:lnSpc>
              <a:spcBef>
                <a:spcPts val="700"/>
              </a:spcBef>
              <a:spcAft>
                <a:spcPts val="0"/>
              </a:spcAft>
              <a:buSzPts val="2000"/>
              <a:buNone/>
            </a:pPr>
            <a:r>
              <a:rPr lang="en" sz="1400">
                <a:latin typeface="Times New Roman"/>
                <a:ea typeface="Times New Roman"/>
                <a:cs typeface="Times New Roman"/>
                <a:sym typeface="Times New Roman"/>
              </a:rPr>
              <a:t>It developed a context vector to resolve the limitation of taking the entire input sequence, noticeably those that surpass one in the training dataset.</a:t>
            </a:r>
            <a:endParaRPr sz="1400"/>
          </a:p>
          <a:p>
            <a:pPr indent="0" lvl="0" marL="0" rtl="0" algn="l">
              <a:lnSpc>
                <a:spcPct val="100000"/>
              </a:lnSpc>
              <a:spcBef>
                <a:spcPts val="700"/>
              </a:spcBef>
              <a:spcAft>
                <a:spcPts val="0"/>
              </a:spcAft>
              <a:buSzPts val="2000"/>
              <a:buNone/>
            </a:pPr>
            <a:r>
              <a:rPr b="1" i="0" lang="en" sz="1400" u="none" strike="noStrike">
                <a:latin typeface="Times New Roman"/>
                <a:ea typeface="Times New Roman"/>
                <a:cs typeface="Times New Roman"/>
                <a:sym typeface="Times New Roman"/>
              </a:rPr>
              <a:t>Word embedding:</a:t>
            </a:r>
            <a:endParaRPr sz="1400"/>
          </a:p>
          <a:p>
            <a:pPr indent="0" lvl="0" marL="0" rtl="0" algn="l">
              <a:lnSpc>
                <a:spcPct val="100000"/>
              </a:lnSpc>
              <a:spcBef>
                <a:spcPts val="700"/>
              </a:spcBef>
              <a:spcAft>
                <a:spcPts val="0"/>
              </a:spcAft>
              <a:buSzPts val="2000"/>
              <a:buNone/>
            </a:pPr>
            <a:r>
              <a:rPr lang="en" sz="1400">
                <a:latin typeface="Times New Roman"/>
                <a:ea typeface="Times New Roman"/>
                <a:cs typeface="Times New Roman"/>
                <a:sym typeface="Times New Roman"/>
              </a:rPr>
              <a:t>It has done when </a:t>
            </a:r>
            <a:r>
              <a:rPr b="0" i="0" lang="en" sz="1400" u="none" strike="noStrike">
                <a:latin typeface="Times New Roman"/>
                <a:ea typeface="Times New Roman"/>
                <a:cs typeface="Times New Roman"/>
                <a:sym typeface="Times New Roman"/>
              </a:rPr>
              <a:t>the words with similar meanings will have an identical representation.</a:t>
            </a:r>
            <a:endParaRPr b="1" i="0" sz="1400" u="none" strike="noStrike">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i="0" lang="en" sz="1400" u="none" strike="noStrike">
                <a:latin typeface="Times New Roman"/>
                <a:ea typeface="Times New Roman"/>
                <a:cs typeface="Times New Roman"/>
                <a:sym typeface="Times New Roman"/>
              </a:rPr>
              <a:t>Feature extraction</a:t>
            </a:r>
            <a:r>
              <a:rPr b="1" lang="en" sz="1400">
                <a:latin typeface="Times New Roman"/>
                <a:ea typeface="Times New Roman"/>
                <a:cs typeface="Times New Roman"/>
                <a:sym typeface="Times New Roman"/>
              </a:rPr>
              <a:t>:</a:t>
            </a:r>
            <a:endParaRPr sz="1400"/>
          </a:p>
          <a:p>
            <a:pPr indent="0" lvl="0" marL="0" rtl="0" algn="l">
              <a:lnSpc>
                <a:spcPct val="100000"/>
              </a:lnSpc>
              <a:spcBef>
                <a:spcPts val="700"/>
              </a:spcBef>
              <a:spcAft>
                <a:spcPts val="0"/>
              </a:spcAft>
              <a:buSzPts val="2000"/>
              <a:buNone/>
            </a:pPr>
            <a:r>
              <a:rPr lang="en" sz="1400">
                <a:latin typeface="Times New Roman"/>
                <a:ea typeface="Times New Roman"/>
                <a:cs typeface="Times New Roman"/>
                <a:sym typeface="Times New Roman"/>
              </a:rPr>
              <a:t>To understand the videos and distinguish between them, pre-trained CNN models have been incorporated to extract features from videos.</a:t>
            </a:r>
            <a:endParaRPr b="1"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Optimization:</a:t>
            </a:r>
            <a:endParaRPr sz="1400"/>
          </a:p>
          <a:p>
            <a:pPr indent="0" lvl="0" marL="0" rtl="0" algn="l">
              <a:lnSpc>
                <a:spcPct val="100000"/>
              </a:lnSpc>
              <a:spcBef>
                <a:spcPts val="700"/>
              </a:spcBef>
              <a:spcAft>
                <a:spcPts val="0"/>
              </a:spcAft>
              <a:buSzPts val="2000"/>
              <a:buNone/>
            </a:pPr>
            <a:r>
              <a:rPr lang="en" sz="1400">
                <a:latin typeface="Times New Roman"/>
                <a:ea typeface="Times New Roman"/>
                <a:cs typeface="Times New Roman"/>
                <a:sym typeface="Times New Roman"/>
              </a:rPr>
              <a:t>To minimize the loss or maximizing the accuracy, Adam optimization has used where it used the positiveness of Root Mean Square Propagation (RMSProp) and Adaptive Gradient Algorithm (AdaGrad).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1113258" y="331576"/>
            <a:ext cx="7514100" cy="530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000"/>
              <a:buFont typeface="Times New Roman"/>
              <a:buNone/>
            </a:pPr>
            <a:r>
              <a:rPr b="1" lang="en" sz="2800">
                <a:latin typeface="Times New Roman"/>
                <a:ea typeface="Times New Roman"/>
                <a:cs typeface="Times New Roman"/>
                <a:sym typeface="Times New Roman"/>
              </a:rPr>
              <a:t>Experimental setup</a:t>
            </a:r>
            <a:endParaRPr sz="2800"/>
          </a:p>
        </p:txBody>
      </p:sp>
      <p:sp>
        <p:nvSpPr>
          <p:cNvPr id="114" name="Google Shape;114;p21"/>
          <p:cNvSpPr txBox="1"/>
          <p:nvPr>
            <p:ph idx="1" type="body"/>
          </p:nvPr>
        </p:nvSpPr>
        <p:spPr>
          <a:xfrm>
            <a:off x="848550" y="1201000"/>
            <a:ext cx="7778700" cy="2349900"/>
          </a:xfrm>
          <a:prstGeom prst="rect">
            <a:avLst/>
          </a:prstGeom>
          <a:noFill/>
          <a:ln>
            <a:noFill/>
          </a:ln>
        </p:spPr>
        <p:txBody>
          <a:bodyPr anchorCtr="0" anchor="ctr" bIns="34275" lIns="68575" spcFirstLastPara="1" rIns="68575" wrap="square" tIns="34275">
            <a:normAutofit/>
          </a:bodyPr>
          <a:lstStyle/>
          <a:p>
            <a:pPr indent="-177800" lvl="0" marL="215900" rtl="0" algn="l">
              <a:lnSpc>
                <a:spcPct val="100000"/>
              </a:lnSpc>
              <a:spcBef>
                <a:spcPts val="0"/>
              </a:spcBef>
              <a:spcAft>
                <a:spcPts val="0"/>
              </a:spcAft>
              <a:buSzPts val="1400"/>
              <a:buChar char="●"/>
            </a:pPr>
            <a:r>
              <a:rPr lang="en" sz="1400">
                <a:latin typeface="Times New Roman"/>
                <a:ea typeface="Times New Roman"/>
                <a:cs typeface="Times New Roman"/>
                <a:sym typeface="Times New Roman"/>
              </a:rPr>
              <a:t>This model has used an IDE named Spyder where the codes were done in Python programming language but Google collaboratory was majorly used.</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Deep learning library: Numpy, Tensorflow, Keras.</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t/>
            </a:r>
            <a:endParaRPr sz="1400">
              <a:latin typeface="Times New Roman"/>
              <a:ea typeface="Times New Roman"/>
              <a:cs typeface="Times New Roman"/>
              <a:sym typeface="Times New Roman"/>
            </a:endParaRPr>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Hyperparameter selection:</a:t>
            </a:r>
            <a:endParaRPr sz="1400"/>
          </a:p>
          <a:p>
            <a:pPr indent="0" lvl="0" marL="0" rtl="0" algn="l">
              <a:spcBef>
                <a:spcPts val="700"/>
              </a:spcBef>
              <a:spcAft>
                <a:spcPts val="0"/>
              </a:spcAft>
              <a:buSzPts val="2000"/>
              <a:buNone/>
            </a:pPr>
            <a:r>
              <a:t/>
            </a:r>
            <a:endParaRPr sz="1300">
              <a:latin typeface="Times New Roman"/>
              <a:ea typeface="Times New Roman"/>
              <a:cs typeface="Times New Roman"/>
              <a:sym typeface="Times New Roman"/>
            </a:endParaRPr>
          </a:p>
        </p:txBody>
      </p:sp>
      <p:graphicFrame>
        <p:nvGraphicFramePr>
          <p:cNvPr id="115" name="Google Shape;115;p21"/>
          <p:cNvGraphicFramePr/>
          <p:nvPr/>
        </p:nvGraphicFramePr>
        <p:xfrm>
          <a:off x="1969395" y="3158024"/>
          <a:ext cx="3000000" cy="3000000"/>
        </p:xfrm>
        <a:graphic>
          <a:graphicData uri="http://schemas.openxmlformats.org/drawingml/2006/table">
            <a:tbl>
              <a:tblPr bandRow="1" firstRow="1">
                <a:noFill/>
                <a:tableStyleId>{964B17B8-E477-48D6-96E6-384BA3B3500D}</a:tableStyleId>
              </a:tblPr>
              <a:tblGrid>
                <a:gridCol w="1562250"/>
                <a:gridCol w="691600"/>
                <a:gridCol w="835925"/>
                <a:gridCol w="2274725"/>
              </a:tblGrid>
              <a:tr h="278125">
                <a:tc>
                  <a:txBody>
                    <a:bodyPr/>
                    <a:lstStyle/>
                    <a:p>
                      <a:pPr indent="0" lvl="0" marL="0" marR="0" rtl="0" algn="ctr">
                        <a:spcBef>
                          <a:spcPts val="0"/>
                        </a:spcBef>
                        <a:spcAft>
                          <a:spcPts val="0"/>
                        </a:spcAft>
                        <a:buNone/>
                      </a:pPr>
                      <a:r>
                        <a:rPr lang="en" sz="1400" u="none" cap="none" strike="noStrike">
                          <a:solidFill>
                            <a:schemeClr val="dk1"/>
                          </a:solidFill>
                        </a:rPr>
                        <a:t>Configuration</a:t>
                      </a:r>
                      <a:endParaRPr sz="1100">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dk1"/>
                          </a:solidFill>
                        </a:rPr>
                        <a:t>Epochs</a:t>
                      </a:r>
                      <a:endParaRPr sz="1100">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dk1"/>
                          </a:solidFill>
                        </a:rPr>
                        <a:t>Learning rate</a:t>
                      </a:r>
                      <a:endParaRPr sz="1100">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 sz="1400" u="none" cap="none" strike="noStrike">
                          <a:solidFill>
                            <a:schemeClr val="dk1"/>
                          </a:solidFill>
                        </a:rPr>
                        <a:t>ReducedLROnPlateau</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278125">
                <a:tc>
                  <a:txBody>
                    <a:bodyPr/>
                    <a:lstStyle/>
                    <a:p>
                      <a:pPr indent="0" lvl="0" marL="0" marR="0" rtl="0" algn="ctr">
                        <a:lnSpc>
                          <a:spcPct val="100000"/>
                        </a:lnSpc>
                        <a:spcBef>
                          <a:spcPts val="0"/>
                        </a:spcBef>
                        <a:spcAft>
                          <a:spcPts val="0"/>
                        </a:spcAft>
                        <a:buClr>
                          <a:schemeClr val="dk1"/>
                        </a:buClr>
                        <a:buSzPts val="1400"/>
                        <a:buFont typeface="Corbel"/>
                        <a:buNone/>
                      </a:pPr>
                      <a:r>
                        <a:rPr lang="en" sz="1400" u="none" cap="none" strike="noStrike"/>
                        <a:t>Configuration-1</a:t>
                      </a:r>
                      <a:endParaRPr sz="1100"/>
                    </a:p>
                  </a:txBody>
                  <a:tcPr marT="34300" marB="34300" marR="68600" marL="6860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 sz="1400" u="none" cap="none" strike="noStrike"/>
                        <a:t>100</a:t>
                      </a:r>
                      <a:endParaRPr sz="1100"/>
                    </a:p>
                  </a:txBody>
                  <a:tcPr marT="34300" marB="34300" marR="68600" marL="6860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 sz="1400" u="none" cap="none" strike="noStrike"/>
                        <a:t>.0003</a:t>
                      </a:r>
                      <a:endParaRPr sz="1100"/>
                    </a:p>
                  </a:txBody>
                  <a:tcPr marT="34300" marB="34300" marR="68600" marL="68600">
                    <a:lnT cap="flat" cmpd="sng" w="381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 sz="1400" u="none" cap="none" strike="noStrike"/>
                        <a:t>.1</a:t>
                      </a:r>
                      <a:endParaRPr sz="1100"/>
                    </a:p>
                  </a:txBody>
                  <a:tcPr marT="34300" marB="34300" marR="68600" marL="68600">
                    <a:lnT cap="flat" cmpd="sng" w="38100">
                      <a:solidFill>
                        <a:schemeClr val="dk1"/>
                      </a:solidFill>
                      <a:prstDash val="solid"/>
                      <a:round/>
                      <a:headEnd len="sm" w="sm" type="none"/>
                      <a:tailEnd len="sm" w="sm" type="none"/>
                    </a:lnT>
                  </a:tcPr>
                </a:tc>
              </a:tr>
              <a:tr h="278125">
                <a:tc>
                  <a:txBody>
                    <a:bodyPr/>
                    <a:lstStyle/>
                    <a:p>
                      <a:pPr indent="0" lvl="0" marL="0" marR="0" rtl="0" algn="ctr">
                        <a:lnSpc>
                          <a:spcPct val="100000"/>
                        </a:lnSpc>
                        <a:spcBef>
                          <a:spcPts val="0"/>
                        </a:spcBef>
                        <a:spcAft>
                          <a:spcPts val="0"/>
                        </a:spcAft>
                        <a:buClr>
                          <a:schemeClr val="dk1"/>
                        </a:buClr>
                        <a:buSzPts val="1400"/>
                        <a:buFont typeface="Corbel"/>
                        <a:buNone/>
                      </a:pPr>
                      <a:r>
                        <a:rPr lang="en" sz="1400" u="none" cap="none" strike="noStrike"/>
                        <a:t>Configuration-2</a:t>
                      </a:r>
                      <a:endParaRPr sz="1100"/>
                    </a:p>
                  </a:txBody>
                  <a:tcPr marT="34300" marB="34300" marR="68600" marL="68600"/>
                </a:tc>
                <a:tc>
                  <a:txBody>
                    <a:bodyPr/>
                    <a:lstStyle/>
                    <a:p>
                      <a:pPr indent="0" lvl="0" marL="0" marR="0" rtl="0" algn="ctr">
                        <a:spcBef>
                          <a:spcPts val="0"/>
                        </a:spcBef>
                        <a:spcAft>
                          <a:spcPts val="0"/>
                        </a:spcAft>
                        <a:buNone/>
                      </a:pPr>
                      <a:r>
                        <a:rPr lang="en" sz="1400" u="none" cap="none" strike="noStrike"/>
                        <a:t>100</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400"/>
                        <a:buFont typeface="Corbel"/>
                        <a:buNone/>
                      </a:pPr>
                      <a:r>
                        <a:rPr lang="en" sz="1400" u="none" cap="none" strike="noStrike"/>
                        <a:t>.0003</a:t>
                      </a:r>
                      <a:endParaRPr sz="1100"/>
                    </a:p>
                  </a:txBody>
                  <a:tcPr marT="34300" marB="34300" marR="68600" marL="68600"/>
                </a:tc>
                <a:tc>
                  <a:txBody>
                    <a:bodyPr/>
                    <a:lstStyle/>
                    <a:p>
                      <a:pPr indent="0" lvl="0" marL="0" marR="0" rtl="0" algn="ctr">
                        <a:spcBef>
                          <a:spcPts val="0"/>
                        </a:spcBef>
                        <a:spcAft>
                          <a:spcPts val="0"/>
                        </a:spcAft>
                        <a:buNone/>
                      </a:pPr>
                      <a:r>
                        <a:rPr lang="en" sz="1400" u="none" cap="none" strike="noStrike"/>
                        <a:t>.01</a:t>
                      </a:r>
                      <a:endParaRPr sz="1100"/>
                    </a:p>
                  </a:txBody>
                  <a:tcPr marT="34300" marB="34300" marR="68600" marL="68600"/>
                </a:tc>
              </a:tr>
              <a:tr h="278125">
                <a:tc>
                  <a:txBody>
                    <a:bodyPr/>
                    <a:lstStyle/>
                    <a:p>
                      <a:pPr indent="0" lvl="0" marL="0" marR="0" rtl="0" algn="ctr">
                        <a:lnSpc>
                          <a:spcPct val="100000"/>
                        </a:lnSpc>
                        <a:spcBef>
                          <a:spcPts val="0"/>
                        </a:spcBef>
                        <a:spcAft>
                          <a:spcPts val="0"/>
                        </a:spcAft>
                        <a:buClr>
                          <a:schemeClr val="dk1"/>
                        </a:buClr>
                        <a:buSzPts val="1400"/>
                        <a:buFont typeface="Corbel"/>
                        <a:buNone/>
                      </a:pPr>
                      <a:r>
                        <a:rPr lang="en" sz="1400" u="none" cap="none" strike="noStrike"/>
                        <a:t>Configuration-3</a:t>
                      </a:r>
                      <a:endParaRPr sz="1100"/>
                    </a:p>
                  </a:txBody>
                  <a:tcPr marT="34300" marB="34300" marR="68600" marL="68600"/>
                </a:tc>
                <a:tc>
                  <a:txBody>
                    <a:bodyPr/>
                    <a:lstStyle/>
                    <a:p>
                      <a:pPr indent="0" lvl="0" marL="0" marR="0" rtl="0" algn="ctr">
                        <a:spcBef>
                          <a:spcPts val="0"/>
                        </a:spcBef>
                        <a:spcAft>
                          <a:spcPts val="0"/>
                        </a:spcAft>
                        <a:buNone/>
                      </a:pPr>
                      <a:r>
                        <a:rPr lang="en" sz="1400" u="none" cap="none" strike="noStrike"/>
                        <a:t>50</a:t>
                      </a:r>
                      <a:endParaRPr sz="1100"/>
                    </a:p>
                  </a:txBody>
                  <a:tcPr marT="34300" marB="34300" marR="68600" marL="68600"/>
                </a:tc>
                <a:tc>
                  <a:txBody>
                    <a:bodyPr/>
                    <a:lstStyle/>
                    <a:p>
                      <a:pPr indent="0" lvl="0" marL="0" marR="0" rtl="0" algn="ctr">
                        <a:lnSpc>
                          <a:spcPct val="100000"/>
                        </a:lnSpc>
                        <a:spcBef>
                          <a:spcPts val="0"/>
                        </a:spcBef>
                        <a:spcAft>
                          <a:spcPts val="0"/>
                        </a:spcAft>
                        <a:buClr>
                          <a:schemeClr val="dk1"/>
                        </a:buClr>
                        <a:buSzPts val="1400"/>
                        <a:buFont typeface="Corbel"/>
                        <a:buNone/>
                      </a:pPr>
                      <a:r>
                        <a:rPr lang="en" sz="1400" u="none" cap="none" strike="noStrike"/>
                        <a:t>.00003</a:t>
                      </a:r>
                      <a:endParaRPr sz="1100"/>
                    </a:p>
                  </a:txBody>
                  <a:tcPr marT="34300" marB="34300" marR="68600" marL="68600"/>
                </a:tc>
                <a:tc>
                  <a:txBody>
                    <a:bodyPr/>
                    <a:lstStyle/>
                    <a:p>
                      <a:pPr indent="0" lvl="0" marL="0" marR="0" rtl="0" algn="ctr">
                        <a:spcBef>
                          <a:spcPts val="0"/>
                        </a:spcBef>
                        <a:spcAft>
                          <a:spcPts val="0"/>
                        </a:spcAft>
                        <a:buNone/>
                      </a:pPr>
                      <a:r>
                        <a:rPr lang="en" sz="1400" u="none" cap="none" strike="noStrike"/>
                        <a:t>.1</a:t>
                      </a:r>
                      <a:endParaRPr sz="1100"/>
                    </a:p>
                  </a:txBody>
                  <a:tcPr marT="34300" marB="34300" marR="68600" marL="68600"/>
                </a:tc>
              </a:tr>
            </a:tbl>
          </a:graphicData>
        </a:graphic>
      </p:graphicFrame>
      <p:sp>
        <p:nvSpPr>
          <p:cNvPr id="116" name="Google Shape;116;p21"/>
          <p:cNvSpPr/>
          <p:nvPr/>
        </p:nvSpPr>
        <p:spPr>
          <a:xfrm>
            <a:off x="2203793" y="4699986"/>
            <a:ext cx="4895700" cy="221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100">
                <a:solidFill>
                  <a:schemeClr val="dk1"/>
                </a:solidFill>
                <a:latin typeface="Times New Roman"/>
                <a:ea typeface="Times New Roman"/>
                <a:cs typeface="Times New Roman"/>
                <a:sym typeface="Times New Roman"/>
              </a:rPr>
              <a:t>Table- 1: Combinations of key hyperparameters</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053271" y="115785"/>
            <a:ext cx="7514100" cy="414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2700"/>
              <a:buFont typeface="Times New Roman"/>
              <a:buNone/>
            </a:pPr>
            <a:r>
              <a:rPr b="1" lang="en" sz="2800">
                <a:latin typeface="Times New Roman"/>
                <a:ea typeface="Times New Roman"/>
                <a:cs typeface="Times New Roman"/>
                <a:sym typeface="Times New Roman"/>
              </a:rPr>
              <a:t>Experimental setup</a:t>
            </a:r>
            <a:endParaRPr sz="2800"/>
          </a:p>
        </p:txBody>
      </p:sp>
      <p:sp>
        <p:nvSpPr>
          <p:cNvPr id="122" name="Google Shape;122;p22"/>
          <p:cNvSpPr txBox="1"/>
          <p:nvPr>
            <p:ph idx="1" type="body"/>
          </p:nvPr>
        </p:nvSpPr>
        <p:spPr>
          <a:xfrm>
            <a:off x="652725" y="1472775"/>
            <a:ext cx="7974600" cy="375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000"/>
              <a:buNone/>
            </a:pPr>
            <a:r>
              <a:rPr b="1" lang="en" sz="1400">
                <a:latin typeface="Times New Roman"/>
                <a:ea typeface="Times New Roman"/>
                <a:cs typeface="Times New Roman"/>
                <a:sym typeface="Times New Roman"/>
              </a:rPr>
              <a:t>Dataset:</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A widely used English caption dataset named MSDV was used which was then translated into Bengali. </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A sophisticated deep learning-based translator was used to translate 32000 English captions from 1450 videos.</a:t>
            </a:r>
            <a:endParaRPr sz="1400"/>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Some errors have been encountered:</a:t>
            </a:r>
            <a:endParaRPr sz="1400"/>
          </a:p>
          <a:p>
            <a:pPr indent="-177800" lvl="1" marL="558800" rtl="0" algn="l">
              <a:lnSpc>
                <a:spcPct val="100000"/>
              </a:lnSpc>
              <a:spcBef>
                <a:spcPts val="700"/>
              </a:spcBef>
              <a:spcAft>
                <a:spcPts val="0"/>
              </a:spcAft>
              <a:buSzPts val="1400"/>
              <a:buFont typeface="Noto Sans Symbols"/>
              <a:buChar char="▪"/>
            </a:pPr>
            <a:r>
              <a:rPr lang="en">
                <a:latin typeface="Times New Roman"/>
                <a:ea typeface="Times New Roman"/>
                <a:cs typeface="Times New Roman"/>
                <a:sym typeface="Times New Roman"/>
              </a:rPr>
              <a:t>Slang words remain untranslated.</a:t>
            </a:r>
            <a:endParaRPr/>
          </a:p>
          <a:p>
            <a:pPr indent="-177800" lvl="1" marL="558800" rtl="0" algn="l">
              <a:lnSpc>
                <a:spcPct val="100000"/>
              </a:lnSpc>
              <a:spcBef>
                <a:spcPts val="700"/>
              </a:spcBef>
              <a:spcAft>
                <a:spcPts val="0"/>
              </a:spcAft>
              <a:buSzPts val="1400"/>
              <a:buFont typeface="Noto Sans Symbols"/>
              <a:buChar char="▪"/>
            </a:pPr>
            <a:r>
              <a:rPr b="0" i="0" lang="en" u="none" strike="noStrike">
                <a:latin typeface="Times New Roman"/>
                <a:ea typeface="Times New Roman"/>
                <a:cs typeface="Times New Roman"/>
                <a:sym typeface="Times New Roman"/>
              </a:rPr>
              <a:t>Bengali prefixes, suffixes, and several special characters (Unicodes), causing disappearance of valid letters and characters.</a:t>
            </a:r>
            <a:endParaRPr>
              <a:latin typeface="Times New Roman"/>
              <a:ea typeface="Times New Roman"/>
              <a:cs typeface="Times New Roman"/>
              <a:sym typeface="Times New Roman"/>
            </a:endParaRPr>
          </a:p>
          <a:p>
            <a:pPr indent="-177800" lvl="1" marL="558800" rtl="0" algn="l">
              <a:lnSpc>
                <a:spcPct val="100000"/>
              </a:lnSpc>
              <a:spcBef>
                <a:spcPts val="700"/>
              </a:spcBef>
              <a:spcAft>
                <a:spcPts val="0"/>
              </a:spcAft>
              <a:buSzPts val="1400"/>
              <a:buFont typeface="Noto Sans Symbols"/>
              <a:buChar char="▪"/>
            </a:pPr>
            <a:r>
              <a:rPr lang="en">
                <a:latin typeface="Times New Roman"/>
                <a:ea typeface="Times New Roman"/>
                <a:cs typeface="Times New Roman"/>
                <a:sym typeface="Times New Roman"/>
              </a:rPr>
              <a:t>Bengali words were replaced by English words.</a:t>
            </a:r>
            <a:endParaRPr/>
          </a:p>
          <a:p>
            <a:pPr indent="-177800" lvl="0" marL="215900" rtl="0" algn="l">
              <a:lnSpc>
                <a:spcPct val="100000"/>
              </a:lnSpc>
              <a:spcBef>
                <a:spcPts val="700"/>
              </a:spcBef>
              <a:spcAft>
                <a:spcPts val="0"/>
              </a:spcAft>
              <a:buSzPts val="1400"/>
              <a:buChar char="●"/>
            </a:pPr>
            <a:r>
              <a:rPr lang="en" sz="1400">
                <a:latin typeface="Times New Roman"/>
                <a:ea typeface="Times New Roman"/>
                <a:cs typeface="Times New Roman"/>
                <a:sym typeface="Times New Roman"/>
              </a:rPr>
              <a:t>To address these issues manual efforts were also required.</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After all processing,</a:t>
            </a:r>
            <a:r>
              <a:rPr lang="en" sz="1400">
                <a:latin typeface="Times New Roman"/>
                <a:ea typeface="Times New Roman"/>
                <a:cs typeface="Times New Roman"/>
                <a:sym typeface="Times New Roman"/>
              </a:rPr>
              <a:t> f</a:t>
            </a:r>
            <a:r>
              <a:rPr b="0" i="0" lang="en" sz="1400" u="none" strike="noStrike">
                <a:latin typeface="Times New Roman"/>
                <a:ea typeface="Times New Roman"/>
                <a:cs typeface="Times New Roman"/>
                <a:sym typeface="Times New Roman"/>
              </a:rPr>
              <a:t>or training: 1450 videos and testing: 100 video snippets were used. </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An 85% split ratio for training and validation purposes was used.</a:t>
            </a:r>
            <a:endParaRPr sz="1400"/>
          </a:p>
          <a:p>
            <a:pPr indent="0" lvl="0" marL="0" rtl="0" algn="l">
              <a:lnSpc>
                <a:spcPct val="100000"/>
              </a:lnSpc>
              <a:spcBef>
                <a:spcPts val="700"/>
              </a:spcBef>
              <a:spcAft>
                <a:spcPts val="0"/>
              </a:spcAft>
              <a:buSzPts val="2000"/>
              <a:buNone/>
            </a:pPr>
            <a:r>
              <a:rPr b="1" lang="en" sz="1400">
                <a:latin typeface="Times New Roman"/>
                <a:ea typeface="Times New Roman"/>
                <a:cs typeface="Times New Roman"/>
                <a:sym typeface="Times New Roman"/>
              </a:rPr>
              <a:t>Training:</a:t>
            </a:r>
            <a:endParaRPr sz="1400"/>
          </a:p>
          <a:p>
            <a:pPr indent="0" lvl="0" marL="0" rtl="0" algn="l">
              <a:lnSpc>
                <a:spcPct val="100000"/>
              </a:lnSpc>
              <a:spcBef>
                <a:spcPts val="700"/>
              </a:spcBef>
              <a:spcAft>
                <a:spcPts val="0"/>
              </a:spcAft>
              <a:buSzPts val="2000"/>
              <a:buNone/>
            </a:pPr>
            <a:r>
              <a:rPr lang="en" sz="1400">
                <a:latin typeface="Times New Roman"/>
                <a:ea typeface="Times New Roman"/>
                <a:cs typeface="Times New Roman"/>
                <a:sym typeface="Times New Roman"/>
              </a:rPr>
              <a:t>The main phase of learning was mapping between input and output with understanding the correlation between videos and corresponding captions where the main concern was- epoch.</a:t>
            </a:r>
            <a:endParaRPr sz="1400"/>
          </a:p>
          <a:p>
            <a:pPr indent="0" lvl="5" marL="1676400" rtl="0" algn="l">
              <a:lnSpc>
                <a:spcPct val="100000"/>
              </a:lnSpc>
              <a:spcBef>
                <a:spcPts val="700"/>
              </a:spcBef>
              <a:spcAft>
                <a:spcPts val="0"/>
              </a:spcAft>
              <a:buSzPts val="2000"/>
              <a:buNone/>
            </a:pPr>
            <a:r>
              <a:t/>
            </a:r>
            <a:endParaRPr>
              <a:latin typeface="Times New Roman"/>
              <a:ea typeface="Times New Roman"/>
              <a:cs typeface="Times New Roman"/>
              <a:sym typeface="Times New Roman"/>
            </a:endParaRPr>
          </a:p>
          <a:p>
            <a:pPr indent="0" lvl="5" marL="1676400" rtl="0" algn="l">
              <a:lnSpc>
                <a:spcPct val="100000"/>
              </a:lnSpc>
              <a:spcBef>
                <a:spcPts val="700"/>
              </a:spcBef>
              <a:spcAft>
                <a:spcPts val="0"/>
              </a:spcAft>
              <a:buSzPts val="2000"/>
              <a:buNone/>
            </a:pPr>
            <a:r>
              <a:t/>
            </a:r>
            <a:endParaRPr>
              <a:latin typeface="Times New Roman"/>
              <a:ea typeface="Times New Roman"/>
              <a:cs typeface="Times New Roman"/>
              <a:sym typeface="Times New Roman"/>
            </a:endParaRPr>
          </a:p>
          <a:p>
            <a:pPr indent="0" lvl="5" marL="1676400" rtl="0" algn="l">
              <a:lnSpc>
                <a:spcPct val="100000"/>
              </a:lnSpc>
              <a:spcBef>
                <a:spcPts val="700"/>
              </a:spcBef>
              <a:spcAft>
                <a:spcPts val="0"/>
              </a:spcAft>
              <a:buSzPts val="2000"/>
              <a:buNone/>
            </a:pPr>
            <a:r>
              <a:rPr lang="en">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1090747" y="215239"/>
            <a:ext cx="7514100" cy="466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2700"/>
              <a:buFont typeface="Times New Roman"/>
              <a:buNone/>
            </a:pPr>
            <a:r>
              <a:rPr b="1" lang="en" sz="2800">
                <a:latin typeface="Times New Roman"/>
                <a:ea typeface="Times New Roman"/>
                <a:cs typeface="Times New Roman"/>
                <a:sym typeface="Times New Roman"/>
              </a:rPr>
              <a:t>Result Evaluation</a:t>
            </a:r>
            <a:endParaRPr b="1" sz="2800"/>
          </a:p>
        </p:txBody>
      </p:sp>
      <p:sp>
        <p:nvSpPr>
          <p:cNvPr id="128" name="Google Shape;128;p23"/>
          <p:cNvSpPr txBox="1"/>
          <p:nvPr>
            <p:ph idx="1" type="body"/>
          </p:nvPr>
        </p:nvSpPr>
        <p:spPr>
          <a:xfrm>
            <a:off x="378575" y="758250"/>
            <a:ext cx="4676400" cy="4213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000"/>
              <a:buNone/>
            </a:pPr>
            <a:r>
              <a:rPr lang="en" sz="1400">
                <a:latin typeface="Times New Roman"/>
                <a:ea typeface="Times New Roman"/>
                <a:cs typeface="Times New Roman"/>
                <a:sym typeface="Times New Roman"/>
              </a:rPr>
              <a:t>For the </a:t>
            </a:r>
            <a:r>
              <a:rPr b="0" i="0" lang="en" sz="1400" u="none" strike="noStrike">
                <a:latin typeface="Times New Roman"/>
                <a:ea typeface="Times New Roman"/>
                <a:cs typeface="Times New Roman"/>
                <a:sym typeface="Times New Roman"/>
              </a:rPr>
              <a:t>versatile performance evaluation, a comparative analysis was performed on the model’s performance using two different search techniques- Beam search and Greedy search corresponding with three popular evaluation metrics - BLEU, METEOR, and ROUGE.</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Greedy search algorithm used for the local optimality to select a word for each stage to generate the caption, where decoding took less than 5-7 seconds.</a:t>
            </a:r>
            <a:endParaRPr sz="1400"/>
          </a:p>
          <a:p>
            <a:pPr indent="-177800" lvl="0" marL="215900" rtl="0" algn="l">
              <a:lnSpc>
                <a:spcPct val="100000"/>
              </a:lnSpc>
              <a:spcBef>
                <a:spcPts val="700"/>
              </a:spcBef>
              <a:spcAft>
                <a:spcPts val="0"/>
              </a:spcAft>
              <a:buSzPts val="1400"/>
              <a:buChar char="●"/>
            </a:pPr>
            <a:r>
              <a:rPr i="0" lang="en" sz="1400" u="none" strike="noStrike">
                <a:latin typeface="Times New Roman"/>
                <a:ea typeface="Times New Roman"/>
                <a:cs typeface="Times New Roman"/>
                <a:sym typeface="Times New Roman"/>
              </a:rPr>
              <a:t>Beam </a:t>
            </a:r>
            <a:r>
              <a:rPr b="0" i="0" lang="en" sz="1400" u="none" strike="noStrike">
                <a:latin typeface="Times New Roman"/>
                <a:ea typeface="Times New Roman"/>
                <a:cs typeface="Times New Roman"/>
                <a:sym typeface="Times New Roman"/>
              </a:rPr>
              <a:t>search algorithm, a heuristic search method, selected K=3 possible alternatives based on the conditional probability, where the search procedure halts for each sequence either by reaching the maximum length of 10 words and decoding took less than 45–70 seconds.</a:t>
            </a:r>
            <a:endParaRPr sz="1400"/>
          </a:p>
          <a:p>
            <a:pPr indent="0" lvl="0" marL="0" rtl="0" algn="l">
              <a:lnSpc>
                <a:spcPct val="100000"/>
              </a:lnSpc>
              <a:spcBef>
                <a:spcPts val="700"/>
              </a:spcBef>
              <a:spcAft>
                <a:spcPts val="0"/>
              </a:spcAft>
              <a:buSzPts val="2000"/>
              <a:buNone/>
            </a:pPr>
            <a:r>
              <a:rPr b="1" i="0" lang="en" sz="1400" u="none" strike="noStrike">
                <a:latin typeface="Times New Roman"/>
                <a:ea typeface="Times New Roman"/>
                <a:cs typeface="Times New Roman"/>
                <a:sym typeface="Times New Roman"/>
              </a:rPr>
              <a:t>Qualitative analysis:</a:t>
            </a:r>
            <a:endParaRPr sz="1400"/>
          </a:p>
          <a:p>
            <a:pPr indent="-177800" lvl="0" marL="215900" rtl="0" algn="l">
              <a:lnSpc>
                <a:spcPct val="100000"/>
              </a:lnSpc>
              <a:spcBef>
                <a:spcPts val="700"/>
              </a:spcBef>
              <a:spcAft>
                <a:spcPts val="0"/>
              </a:spcAft>
              <a:buSzPts val="1400"/>
              <a:buChar char="●"/>
            </a:pPr>
            <a:r>
              <a:rPr b="0" i="0" lang="en" sz="1400" u="none" strike="noStrike">
                <a:latin typeface="Times New Roman"/>
                <a:ea typeface="Times New Roman"/>
                <a:cs typeface="Times New Roman"/>
                <a:sym typeface="Times New Roman"/>
              </a:rPr>
              <a:t>It has presented the proposed model sample outputs having all the best performances with and without the attention mechanism.</a:t>
            </a:r>
            <a:endParaRPr sz="1400"/>
          </a:p>
        </p:txBody>
      </p:sp>
      <p:pic>
        <p:nvPicPr>
          <p:cNvPr id="129" name="Google Shape;129;p23"/>
          <p:cNvPicPr preferRelativeResize="0"/>
          <p:nvPr/>
        </p:nvPicPr>
        <p:blipFill rotWithShape="1">
          <a:blip r:embed="rId3">
            <a:alphaModFix/>
          </a:blip>
          <a:srcRect b="0" l="0" r="0" t="0"/>
          <a:stretch/>
        </p:blipFill>
        <p:spPr>
          <a:xfrm>
            <a:off x="5055057" y="908150"/>
            <a:ext cx="3837869" cy="3906850"/>
          </a:xfrm>
          <a:prstGeom prst="rect">
            <a:avLst/>
          </a:prstGeom>
          <a:noFill/>
          <a:ln>
            <a:noFill/>
          </a:ln>
        </p:spPr>
      </p:pic>
      <p:sp>
        <p:nvSpPr>
          <p:cNvPr id="130" name="Google Shape;130;p23"/>
          <p:cNvSpPr/>
          <p:nvPr/>
        </p:nvSpPr>
        <p:spPr>
          <a:xfrm>
            <a:off x="5517630" y="4875262"/>
            <a:ext cx="3140400" cy="147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100">
                <a:solidFill>
                  <a:schemeClr val="dk1"/>
                </a:solidFill>
                <a:latin typeface="Times New Roman"/>
                <a:ea typeface="Times New Roman"/>
                <a:cs typeface="Times New Roman"/>
                <a:sym typeface="Times New Roman"/>
              </a:rPr>
              <a:t>Figure- 3: Qualitative analysis n 35 video clips</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