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Gill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ill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21b5a0c0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221b5a0c0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221b5a0c0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 rot="5400000">
            <a:off x="4545009" y="324172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 rot="5400000">
            <a:off x="2838641" y="329756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6" name="Google Shape;26;p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ctrTitle"/>
          </p:nvPr>
        </p:nvSpPr>
        <p:spPr>
          <a:xfrm>
            <a:off x="1392702" y="1122363"/>
            <a:ext cx="9275297" cy="1888123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AUTOMATIC CARDIAC ARRHYTHMIAS CLASSIFICATION USING CNN AND ATTENTION-BASED RNN NETWORK</a:t>
            </a:r>
            <a:b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0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JIE SUN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3111179" y="4534206"/>
            <a:ext cx="2247300" cy="13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Arpita Roy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23266026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BRAC University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6682028" y="4494193"/>
            <a:ext cx="2247300" cy="13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to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Annajiat Alim Rasel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Lecturer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BRAC University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3690425" y="3174689"/>
            <a:ext cx="4811150" cy="775472"/>
          </a:xfrm>
          <a:prstGeom prst="rect">
            <a:avLst/>
          </a:prstGeom>
          <a:solidFill>
            <a:srgbClr val="964D24"/>
          </a:solidFill>
          <a:ln cap="flat" cmpd="sng" w="12700">
            <a:solidFill>
              <a:srgbClr val="6744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Course name: Distributed Computing System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Course code: CSE 707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Group no: 02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548642" y="342752"/>
            <a:ext cx="10182245" cy="562714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RESULT ANALYSIS</a:t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253215" y="1240078"/>
            <a:ext cx="6400803" cy="4377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0"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experimental results of the proposed cardiac arrhythmia classification model demonstrate its effectiveness across two datasets: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b="1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A (Unbalanced Dataset):</a:t>
            </a:r>
            <a:endParaRPr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685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F1 Score:</a:t>
            </a:r>
            <a:r>
              <a:rPr b="0"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0.8819</a:t>
            </a:r>
            <a:endParaRPr/>
          </a:p>
          <a:p>
            <a:pPr indent="-228600" lvl="2" marL="685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showed high sensitivity for Normal Sinus Rhythm (NSR) and Atrial Premature Beats (APB), but varied specificity and precision, highlighting challenges in classifying less frequent arrhythmias.</a:t>
            </a:r>
            <a:endParaRPr b="0" i="0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b="1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B (Balanced Dataset):</a:t>
            </a:r>
            <a:endParaRPr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685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F1 Score:</a:t>
            </a:r>
            <a:r>
              <a:rPr b="0"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0.9110</a:t>
            </a:r>
            <a:endParaRPr/>
          </a:p>
          <a:p>
            <a:pPr indent="-228600" lvl="2" marL="685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performed better on the balanced dataset, with improved sensitivity for NSR (0.9383) and PVC (0.9617), reducing bias and increasing classification accuracy.</a:t>
            </a:r>
            <a:endParaRPr b="0" i="0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b="1"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of Model Architectures: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achieved an average F1 score of 0.9082. 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CNN-only model scored 0.8658, and the CNN-RNN model without attention scored 0.8772.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ill San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9102" y="989977"/>
            <a:ext cx="3851785" cy="576251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/>
          <p:nvPr>
            <p:ph idx="12" type="sldNum"/>
          </p:nvPr>
        </p:nvSpPr>
        <p:spPr>
          <a:xfrm>
            <a:off x="11139922" y="6217920"/>
            <a:ext cx="365700" cy="36570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/>
          <p:nvPr/>
        </p:nvSpPr>
        <p:spPr>
          <a:xfrm>
            <a:off x="1336432" y="1336435"/>
            <a:ext cx="9354380" cy="1758459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Accomplishments: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an Advanced Classification Model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Improved Classification Performance: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Addressing Data Imbalance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Two-Phase Training Approach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Comprehensive Evaluation Metrics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Potential for Clinical Application</a:t>
            </a:r>
            <a:endParaRPr/>
          </a:p>
        </p:txBody>
      </p:sp>
      <p:sp>
        <p:nvSpPr>
          <p:cNvPr id="182" name="Google Shape;182;p25"/>
          <p:cNvSpPr/>
          <p:nvPr/>
        </p:nvSpPr>
        <p:spPr>
          <a:xfrm>
            <a:off x="1336431" y="4467399"/>
            <a:ext cx="9354379" cy="1586964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work: </a:t>
            </a:r>
            <a:endParaRPr/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Expanding datasets, developing real-time wearable applications, integrating multi-lead ECG signals, enhancing rare arrhythmia detection, and improving model interpretability for clinical use.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1336432" y="3226002"/>
            <a:ext cx="9354378" cy="1201876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Limitations:</a:t>
            </a:r>
            <a:endParaRPr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 of Individual Variability on ECG Classification.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 of Dataset Imbalance on Arrhythmia Detection.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3049172" y="6377922"/>
            <a:ext cx="60983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Email: arpita.roy1@g.bracu.ac.bd</a:t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5" name="Google Shape;185;p25"/>
          <p:cNvSpPr txBox="1"/>
          <p:nvPr>
            <p:ph type="title"/>
          </p:nvPr>
        </p:nvSpPr>
        <p:spPr>
          <a:xfrm>
            <a:off x="548642" y="342752"/>
            <a:ext cx="10182245" cy="562714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Accomplishment, limitation, and future work</a:t>
            </a:r>
            <a:endParaRPr/>
          </a:p>
        </p:txBody>
      </p:sp>
      <p:sp>
        <p:nvSpPr>
          <p:cNvPr id="186" name="Google Shape;186;p2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ctrTitle"/>
          </p:nvPr>
        </p:nvSpPr>
        <p:spPr>
          <a:xfrm>
            <a:off x="1600200" y="508000"/>
            <a:ext cx="8991600" cy="836700"/>
          </a:xfrm>
          <a:prstGeom prst="rect">
            <a:avLst/>
          </a:prstGeom>
        </p:spPr>
        <p:txBody>
          <a:bodyPr anchorCtr="1" anchor="ctr" bIns="182875" lIns="274300" spcFirstLastPara="1" rIns="274300" wrap="square" tIns="1828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6"/>
          <p:cNvSpPr txBox="1"/>
          <p:nvPr>
            <p:ph idx="1" type="subTitle"/>
          </p:nvPr>
        </p:nvSpPr>
        <p:spPr>
          <a:xfrm>
            <a:off x="2695200" y="1967098"/>
            <a:ext cx="6801600" cy="394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➢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○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○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➢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○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architecture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➢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➢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steps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➢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evaluation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➢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result analysis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➢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Accomplishment, limitation, and future work</a:t>
            </a:r>
            <a:endParaRPr sz="25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6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b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000" u="sng"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Cardiac disease represents a major public health threat, with a death rate 32% higher than that of cancer, affecting around 0.29 billion individuals in China.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Early diagnosis is essential for reducing mortality and improving quality of life, and the electrocardiogram (ECG) is a key noninvasive and cost-effective diagnostic tool.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ECG waveform variations indicate arrhythmias, but chronic cardiac diseases and patient variability complicate diagnosis.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Despite deep learning advancements, challenges like data requirements, ECG variability, and imbalanced datasets hinder automatic arrhythmia classification.</a:t>
            </a:r>
            <a:endParaRPr/>
          </a:p>
        </p:txBody>
      </p:sp>
      <p:sp>
        <p:nvSpPr>
          <p:cNvPr id="121" name="Google Shape;121;p1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b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000" u="sng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u="sng"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1610420" y="2471286"/>
            <a:ext cx="8911688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paper aims to improve automatic cardiac arrhythmia classification due to the high mortality rate of cardiac diseases.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like chronic conditions, ECG variability, and imbalanced datasets limit the effectiveness of current models.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research integrates CNN, RNN, and attention mechanisms to develop a more accurate and robust model for better diagnosis and patient outcomes. </a:t>
            </a:r>
            <a:endParaRPr/>
          </a:p>
        </p:txBody>
      </p:sp>
      <p:sp>
        <p:nvSpPr>
          <p:cNvPr id="128" name="Google Shape;128;p1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1674055" y="176508"/>
            <a:ext cx="9830557" cy="67011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1561514" y="1099845"/>
            <a:ext cx="1028348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Architecture</a:t>
            </a: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0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proposed model combines two models-</a:t>
            </a:r>
            <a:endParaRPr/>
          </a:p>
          <a:p>
            <a:pPr indent="-228600" lvl="2" marL="685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Networks (CNN) : Extracting morphological features from the raw ECG signals</a:t>
            </a:r>
            <a:endParaRPr/>
          </a:p>
          <a:p>
            <a:pPr indent="-228600" lvl="2" marL="685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Gated Recurrent Unit (GRU) in the RNN: Captures long-term temporal dependencies in the extracted features.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CNN Module:</a:t>
            </a:r>
            <a:endParaRPr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onsists of multiple layers: 1D convolutional layers, batch normalization, ReLU activation, dropout layers, and max pooling.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Squeeze-and-Excitation (SE) module is incorporated to refine channel-wise feature maps, enhancing the model's ability to focus on important features.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Attention Mechanism:</a:t>
            </a:r>
            <a:endParaRPr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attention layer is added to the GRU module to highlight key information and dynamically weigh the importance of input features.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GRU Module: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GRU module processes features extracted by the CNN.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uses a bidirectional approach to capture both forward and backward temporal dependencies in ECG data.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ill Sans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9"/>
          <p:cNvSpPr/>
          <p:nvPr>
            <p:ph idx="12" type="sldNum"/>
          </p:nvPr>
        </p:nvSpPr>
        <p:spPr>
          <a:xfrm>
            <a:off x="11368522" y="6217920"/>
            <a:ext cx="365700" cy="36570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2589212" y="370892"/>
            <a:ext cx="8911687" cy="684185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(CONT.)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2589212" y="120256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Training Process: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0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undergoes two phases of training-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Training:</a:t>
            </a:r>
            <a:r>
              <a:rPr b="0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generalized model is trained on public datasets to learn common patterns across patients.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Subject-Specific Training:</a:t>
            </a:r>
            <a:r>
              <a:rPr b="0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generalized model is fine-tuned with patient-specific datasets to improve classification accuracy for individuals.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6418" y="3232052"/>
            <a:ext cx="7484012" cy="287171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/>
          <p:nvPr/>
        </p:nvSpPr>
        <p:spPr>
          <a:xfrm>
            <a:off x="2138289" y="6233886"/>
            <a:ext cx="9362610" cy="429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Fig-1: 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block diagram of our proposed model. The neural network consisted of a CNN module and a GRU module. The training of the model includes global training and subject-specific training.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0"/>
          <p:cNvSpPr/>
          <p:nvPr>
            <p:ph idx="12" type="sldNum"/>
          </p:nvPr>
        </p:nvSpPr>
        <p:spPr>
          <a:xfrm>
            <a:off x="11368522" y="6217920"/>
            <a:ext cx="365700" cy="36570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09489" y="255785"/>
            <a:ext cx="9886827" cy="47317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309489" y="942535"/>
            <a:ext cx="7723163" cy="542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b="1" i="0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MIT-BIH Arrhythmia Database (MITDB):</a:t>
            </a:r>
            <a:endParaRPr b="0" i="0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b="0" i="0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dataset consists of 48 records obtained from 47 subjects, sampled at 360 Hz.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b="0" i="0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is known for its diverse range of arrhythmias, making it a valuable resource for training and evaluating classification models.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b="1" i="0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China Physiological Signal Challenge (CPSC) Dataset:</a:t>
            </a:r>
            <a:endParaRPr b="0" i="0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b="0" i="0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CPSC dataset contains 9,831 12-lead ECG recordings from 9,458 subjects, sampled at 500 Hz.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b="0" i="0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dataset includes a variety of arrhythmias and normal heartbeats, providing a comprehensive source of ECG data for model training and validation.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b="1" i="0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Subject-Specific Dataset:</a:t>
            </a:r>
            <a:endParaRPr b="0" i="0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b="0" i="0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patient-specific dataset is collected from 80 individuals, where each person’s ECG signals are recorded for 1 minute, five times, resulting in a total of five minutes of data per subject.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b="0" i="0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dataset is used for fine-tuning the generalized model to adapt to individual patient characteristics.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b="1" i="0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Construction: </a:t>
            </a:r>
            <a:r>
              <a:rPr b="0" i="0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datasets are constructed for evaluation:</a:t>
            </a:r>
            <a:endParaRPr/>
          </a:p>
          <a:p>
            <a:pPr indent="-228600" lvl="2" marL="685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b="1" i="0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A:</a:t>
            </a:r>
            <a:r>
              <a:rPr b="0" i="0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 unbalanced dataset containing heartbeats retrieved only from the MITDB.</a:t>
            </a:r>
            <a:endParaRPr/>
          </a:p>
          <a:p>
            <a:pPr indent="-228600" lvl="2" marL="685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b="1" i="0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B:</a:t>
            </a:r>
            <a:r>
              <a:rPr b="0" i="0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 balanced dataset created by complementing the minority classes from the MITDB with records from the CPSC, ensuring equal representation of each arrhythmia type.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2652" y="1317797"/>
            <a:ext cx="3849859" cy="442182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09118" y="145808"/>
            <a:ext cx="11614317" cy="618091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PROCESSING STEPS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286422" y="1176995"/>
            <a:ext cx="11619156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b="1"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Preprocessing:</a:t>
            </a:r>
            <a:endParaRPr b="0" i="0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0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ECG signals from the CPSC dataset are downsampled from 500 Hz to 360 Hz to match the sampling rate of the MITDB records.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0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signals are denoised and filtered to remove baseline wander using Daubechies wavelet transformation.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b="1"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Normalization:</a:t>
            </a:r>
            <a:endParaRPr b="0" i="0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0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ECG signal is normalized using Z-score normalization to achieve a standard deviation of 1 and a mean of zero, ensuring uniformity across the dataset.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b="1"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Segmentation:</a:t>
            </a:r>
            <a:endParaRPr b="0" i="0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0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ECG signals are segmented based on the location of the R peak, identified using the Pan-Tompkins algorithm, which marks the beginning of a cardiac cycle.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0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segment is fixed to a length of 600 ms, consisting of 200 ms before the R peak and 400 ms after, resulting in 216 sample points per segment.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7951" y="5058221"/>
            <a:ext cx="8356209" cy="134447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/>
          <p:nvPr/>
        </p:nvSpPr>
        <p:spPr>
          <a:xfrm>
            <a:off x="1406770" y="6416770"/>
            <a:ext cx="9362610" cy="429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Fig-2: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preparation of datasets.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EVALUATION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0" i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model's performance is assessed using various metrics, including sensitivity, specificity, precision, accuracy, and F1 score, to ensure a comprehensive evaluation of its classification capabilities.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0" i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metrics are used to evaluate the model's performance on both the unbalanced dataset-A and the balanced dataset-B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