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Average"/>
      <p:regular r:id="rId41"/>
    </p:embeddedFont>
    <p:embeddedFont>
      <p:font typeface="Oswald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9426DF-DE87-4F78-B26D-02D933220AA9}">
  <a:tblStyle styleId="{529426DF-DE87-4F78-B26D-02D933220A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Oswald-regular.fntdata"/><Relationship Id="rId41" Type="http://schemas.openxmlformats.org/officeDocument/2006/relationships/font" Target="fonts/Average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Oswald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504f9087c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504f9087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504f9087c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504f9087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5e61cfda9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95e61cfd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01da7b2e7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01da7b2e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601da7b2e7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601da7b2e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02b7d6c7d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602b7d6c7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98335cb01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98335cb0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98aa023e3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98aa023e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9a499b54d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9a499b54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a304bf0bd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a304bf0b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a3fd8ade9f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a3fd8ade9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a90f5df3d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a90f5df3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a3fd8ade9f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a3fd8ade9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a55a1d320b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a55a1d32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a55a1d320b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a55a1d320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a79879caa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a79879ca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a55a1d320b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a55a1d320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a6a9c7b89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a6a9c7b8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a6d1db836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a6d1db836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a6d1db836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a6d1db83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a6d1db836f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a6d1db836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a6d1db836f_0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a6d1db836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a6d1db836f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a6d1db836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a989ee1515_4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a989ee1515_4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a989ee1515_4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a989ee1515_4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504f9087c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504f9087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989ee1515_4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989ee151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504f9087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504f908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989ee1515_4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989ee1515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504f9087c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504f9087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504f9087c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504f9087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Socioeconomic Classifier based on Ballot Box (Kalpi) Results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project in data science and data analysis</a:t>
            </a:r>
            <a:endParaRPr sz="3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November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statistics of the 2363 SEI-tagged kalpiot:</a:t>
            </a:r>
            <a:endParaRPr/>
          </a:p>
        </p:txBody>
      </p:sp>
      <p:grpSp>
        <p:nvGrpSpPr>
          <p:cNvPr id="147" name="Google Shape;147;p22"/>
          <p:cNvGrpSpPr/>
          <p:nvPr/>
        </p:nvGrpSpPr>
        <p:grpSpPr>
          <a:xfrm>
            <a:off x="431825" y="999430"/>
            <a:ext cx="8186472" cy="3947309"/>
            <a:chOff x="431925" y="1304875"/>
            <a:chExt cx="2628925" cy="3416400"/>
          </a:xfrm>
        </p:grpSpPr>
        <p:sp>
          <p:nvSpPr>
            <p:cNvPr id="148" name="Google Shape;148;p22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2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22"/>
          <p:cNvSpPr txBox="1"/>
          <p:nvPr>
            <p:ph idx="4294967295" type="body"/>
          </p:nvPr>
        </p:nvSpPr>
        <p:spPr>
          <a:xfrm>
            <a:off x="478813" y="1537673"/>
            <a:ext cx="8092500" cy="3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500"/>
              <a:t>SEI-tagged kalpiot </a:t>
            </a:r>
            <a:r>
              <a:rPr lang="en" sz="1500"/>
              <a:t>by sector (percentage of kalpiot in sector):</a:t>
            </a:r>
            <a:br>
              <a:rPr lang="en" sz="1500"/>
            </a:br>
            <a:r>
              <a:rPr b="1" i="1" lang="en" sz="1500"/>
              <a:t>Jews</a:t>
            </a:r>
            <a:r>
              <a:rPr lang="en" sz="1500"/>
              <a:t>: 1903 (21%)		</a:t>
            </a:r>
            <a:r>
              <a:rPr b="1" i="1" lang="en" sz="1500"/>
              <a:t>Mixed</a:t>
            </a:r>
            <a:r>
              <a:rPr lang="en" sz="1500"/>
              <a:t>: 146 (16%)	</a:t>
            </a:r>
            <a:r>
              <a:rPr b="1" i="1" lang="en" sz="1500"/>
              <a:t>Arabs</a:t>
            </a:r>
            <a:r>
              <a:rPr lang="en" sz="1500"/>
              <a:t>: 284 (19%) 	</a:t>
            </a:r>
            <a:r>
              <a:rPr b="1" i="1" lang="en" sz="1500"/>
              <a:t>Druze etc.</a:t>
            </a:r>
            <a:r>
              <a:rPr lang="en" sz="1500"/>
              <a:t>: 30 (21%)</a:t>
            </a:r>
            <a:endParaRPr sz="1500"/>
          </a:p>
          <a:p>
            <a:pPr indent="-355600" lvl="0" marL="457200" rtl="0" algn="l">
              <a:spcBef>
                <a:spcPts val="1000"/>
              </a:spcBef>
              <a:spcAft>
                <a:spcPts val="1600"/>
              </a:spcAft>
              <a:buSzPts val="2000"/>
              <a:buChar char="●"/>
            </a:pPr>
            <a:r>
              <a:rPr lang="en" sz="1500"/>
              <a:t>Kalpiot distribution by SEI:</a:t>
            </a:r>
            <a:br>
              <a:rPr lang="en" sz="1500"/>
            </a:br>
            <a:br>
              <a:rPr lang="en" sz="1600"/>
            </a:br>
            <a:br>
              <a:rPr lang="en" sz="1600"/>
            </a:br>
            <a:br>
              <a:rPr lang="en" sz="1600"/>
            </a:br>
            <a:br>
              <a:rPr lang="en" sz="1600"/>
            </a:br>
            <a:br>
              <a:rPr lang="en" sz="1600"/>
            </a:br>
            <a:br>
              <a:rPr lang="en" sz="1600"/>
            </a:br>
            <a:br>
              <a:rPr lang="en" sz="1600"/>
            </a:br>
            <a:endParaRPr sz="1400"/>
          </a:p>
        </p:txBody>
      </p:sp>
      <p:sp>
        <p:nvSpPr>
          <p:cNvPr id="151" name="Google Shape;151;p22"/>
          <p:cNvSpPr txBox="1"/>
          <p:nvPr>
            <p:ph idx="4294967295" type="body"/>
          </p:nvPr>
        </p:nvSpPr>
        <p:spPr>
          <a:xfrm>
            <a:off x="506425" y="1076275"/>
            <a:ext cx="78474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Analyses using Python (</a:t>
            </a:r>
            <a:r>
              <a:rPr b="1" i="1" lang="en" sz="2000">
                <a:solidFill>
                  <a:schemeClr val="lt1"/>
                </a:solidFill>
              </a:rPr>
              <a:t>numpy, pandas, matplotlib</a:t>
            </a:r>
            <a:r>
              <a:rPr b="1" lang="en" sz="2000">
                <a:solidFill>
                  <a:schemeClr val="lt1"/>
                </a:solidFill>
              </a:rPr>
              <a:t>):</a:t>
            </a:r>
            <a:endParaRPr b="1" sz="2000">
              <a:solidFill>
                <a:schemeClr val="lt1"/>
              </a:solidFill>
            </a:endParaRPr>
          </a:p>
        </p:txBody>
      </p:sp>
      <p:graphicFrame>
        <p:nvGraphicFramePr>
          <p:cNvPr id="152" name="Google Shape;152;p22"/>
          <p:cNvGraphicFramePr/>
          <p:nvPr/>
        </p:nvGraphicFramePr>
        <p:xfrm>
          <a:off x="2353302" y="28779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{529426DF-DE87-4F78-B26D-02D933220AA9}</a:tableStyleId>
              </a:tblPr>
              <a:tblGrid>
                <a:gridCol w="858050"/>
                <a:gridCol w="392775"/>
                <a:gridCol w="380750"/>
                <a:gridCol w="383225"/>
                <a:gridCol w="351725"/>
                <a:gridCol w="366525"/>
                <a:gridCol w="394725"/>
                <a:gridCol w="414975"/>
                <a:gridCol w="360825"/>
                <a:gridCol w="383250"/>
                <a:gridCol w="337225"/>
              </a:tblGrid>
              <a:tr h="23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SEI</a:t>
                      </a:r>
                      <a:endParaRPr b="1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6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9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10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>
                    <a:solidFill>
                      <a:schemeClr val="dk1"/>
                    </a:solidFill>
                  </a:tcPr>
                </a:tc>
              </a:tr>
              <a:tr h="17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kalpiot</a:t>
                      </a:r>
                      <a:endParaRPr b="1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73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196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266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147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359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219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499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242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297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65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3505200"/>
            <a:ext cx="76200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statistics of the SEI-tagged kalpiot results:</a:t>
            </a:r>
            <a:endParaRPr/>
          </a:p>
        </p:txBody>
      </p:sp>
      <p:grpSp>
        <p:nvGrpSpPr>
          <p:cNvPr id="159" name="Google Shape;159;p23"/>
          <p:cNvGrpSpPr/>
          <p:nvPr/>
        </p:nvGrpSpPr>
        <p:grpSpPr>
          <a:xfrm>
            <a:off x="431825" y="999430"/>
            <a:ext cx="8186472" cy="3947309"/>
            <a:chOff x="431925" y="1304875"/>
            <a:chExt cx="2628925" cy="3416400"/>
          </a:xfrm>
        </p:grpSpPr>
        <p:sp>
          <p:nvSpPr>
            <p:cNvPr id="160" name="Google Shape;160;p23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Google Shape;162;p23"/>
          <p:cNvSpPr txBox="1"/>
          <p:nvPr>
            <p:ph idx="4294967295" type="body"/>
          </p:nvPr>
        </p:nvSpPr>
        <p:spPr>
          <a:xfrm>
            <a:off x="478825" y="1481008"/>
            <a:ext cx="8092500" cy="3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Slightly distorted vote distribution, i.e suboptimal sample, mostly due to SE biases</a:t>
            </a:r>
            <a:r>
              <a:rPr lang="en" sz="1500"/>
              <a:t>:</a:t>
            </a:r>
            <a:br>
              <a:rPr lang="en" sz="1500"/>
            </a:br>
            <a:br>
              <a:rPr lang="en" sz="1500"/>
            </a:br>
            <a:br>
              <a:rPr lang="en" sz="1500"/>
            </a:br>
            <a:br>
              <a:rPr lang="en" sz="1500"/>
            </a:b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1600"/>
              </a:spcAft>
              <a:buSzPts val="1500"/>
              <a:buChar char="●"/>
            </a:pPr>
            <a:r>
              <a:rPr lang="en" sz="1500"/>
              <a:t>Sector effect for kalpiot with the same SEI:</a:t>
            </a:r>
            <a:endParaRPr sz="1500"/>
          </a:p>
        </p:txBody>
      </p:sp>
      <p:sp>
        <p:nvSpPr>
          <p:cNvPr id="163" name="Google Shape;163;p23"/>
          <p:cNvSpPr txBox="1"/>
          <p:nvPr>
            <p:ph idx="4294967295" type="body"/>
          </p:nvPr>
        </p:nvSpPr>
        <p:spPr>
          <a:xfrm>
            <a:off x="506425" y="1076275"/>
            <a:ext cx="78474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Analyses using Python:</a:t>
            </a:r>
            <a:endParaRPr b="1" sz="2000">
              <a:solidFill>
                <a:schemeClr val="lt1"/>
              </a:solidFill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3528051"/>
            <a:ext cx="6667500" cy="133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8700" y="1901317"/>
            <a:ext cx="57150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statistics</a:t>
            </a:r>
            <a:endParaRPr/>
          </a:p>
        </p:txBody>
      </p:sp>
      <p:grpSp>
        <p:nvGrpSpPr>
          <p:cNvPr id="171" name="Google Shape;171;p24"/>
          <p:cNvGrpSpPr/>
          <p:nvPr/>
        </p:nvGrpSpPr>
        <p:grpSpPr>
          <a:xfrm>
            <a:off x="431825" y="999430"/>
            <a:ext cx="8186472" cy="3947309"/>
            <a:chOff x="431925" y="1304875"/>
            <a:chExt cx="2628925" cy="3416400"/>
          </a:xfrm>
        </p:grpSpPr>
        <p:sp>
          <p:nvSpPr>
            <p:cNvPr id="172" name="Google Shape;172;p2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24"/>
          <p:cNvSpPr txBox="1"/>
          <p:nvPr>
            <p:ph idx="4294967295" type="body"/>
          </p:nvPr>
        </p:nvSpPr>
        <p:spPr>
          <a:xfrm>
            <a:off x="506425" y="1076275"/>
            <a:ext cx="78474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Analyses of voting data in the Jewish sector</a:t>
            </a:r>
            <a:endParaRPr b="1" sz="2000">
              <a:solidFill>
                <a:schemeClr val="lt1"/>
              </a:solidFill>
            </a:endParaRPr>
          </a:p>
        </p:txBody>
      </p:sp>
      <p:graphicFrame>
        <p:nvGraphicFramePr>
          <p:cNvPr id="175" name="Google Shape;175;p24"/>
          <p:cNvGraphicFramePr/>
          <p:nvPr/>
        </p:nvGraphicFramePr>
        <p:xfrm>
          <a:off x="5822692" y="15790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{529426DF-DE87-4F78-B26D-02D933220AA9}</a:tableStyleId>
              </a:tblPr>
              <a:tblGrid>
                <a:gridCol w="404700"/>
                <a:gridCol w="2390900"/>
              </a:tblGrid>
              <a:tr h="26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SEI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36575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Trends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36575" marR="45700" marL="45700"/>
                </a:tc>
              </a:tr>
              <a:tr h="41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36575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Mainly Haredi with ג dominance.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Little Right, Center-Left negligible.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36575" marR="45700" marL="45700"/>
                </a:tc>
              </a:tr>
              <a:tr h="78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36575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Dominance of שס as ג drops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Pronounced rise of Right.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Rise of Ctr-Lf to low plateau.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Emergence of ל to plateau.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36575" marR="45700" marL="45700"/>
                </a:tc>
              </a:tr>
              <a:tr h="43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36575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Rise of Right to dominance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Drop of שס and ג. Local peak of ל.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36575" marR="45700" marL="45700"/>
                </a:tc>
              </a:tr>
              <a:tr h="41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4-6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36575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Right dominance.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Gradual decline of שס as ג fades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36575" marR="45700" marL="45700"/>
                </a:tc>
              </a:tr>
              <a:tr h="60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36575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Mixed Rt - Ctr-Lf dominance.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Decline of Right + שס.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Steep rise of Center-Left.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36575" marR="45700" marL="45700"/>
                </a:tc>
              </a:tr>
              <a:tr h="42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8-10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36575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Center-Left dominance.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Drop + decline of Rt, שס fading.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36575" marR="45700" marL="45700"/>
                </a:tc>
              </a:tr>
            </a:tbl>
          </a:graphicData>
        </a:graphic>
      </p:graphicFrame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94" y="1586091"/>
            <a:ext cx="522922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statistics</a:t>
            </a:r>
            <a:endParaRPr/>
          </a:p>
        </p:txBody>
      </p:sp>
      <p:grpSp>
        <p:nvGrpSpPr>
          <p:cNvPr id="182" name="Google Shape;182;p25"/>
          <p:cNvGrpSpPr/>
          <p:nvPr/>
        </p:nvGrpSpPr>
        <p:grpSpPr>
          <a:xfrm>
            <a:off x="431825" y="999430"/>
            <a:ext cx="8186472" cy="3947309"/>
            <a:chOff x="431925" y="1304875"/>
            <a:chExt cx="2628925" cy="3416400"/>
          </a:xfrm>
        </p:grpSpPr>
        <p:sp>
          <p:nvSpPr>
            <p:cNvPr id="183" name="Google Shape;183;p2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25"/>
          <p:cNvSpPr txBox="1"/>
          <p:nvPr>
            <p:ph idx="4294967295" type="body"/>
          </p:nvPr>
        </p:nvSpPr>
        <p:spPr>
          <a:xfrm>
            <a:off x="506425" y="1076275"/>
            <a:ext cx="78474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Analyses of voting data in the Jewish sector (cont.)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86" name="Google Shape;186;p25"/>
          <p:cNvSpPr txBox="1"/>
          <p:nvPr>
            <p:ph idx="4294967295" type="body"/>
          </p:nvPr>
        </p:nvSpPr>
        <p:spPr>
          <a:xfrm>
            <a:off x="478825" y="1472307"/>
            <a:ext cx="8092500" cy="3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</a:t>
            </a:r>
            <a:r>
              <a:rPr lang="en" sz="1500"/>
              <a:t>otential additional between-index distinctions for apparently similar SEIs</a:t>
            </a:r>
            <a:br>
              <a:rPr lang="en" sz="1500"/>
            </a:br>
            <a:r>
              <a:rPr lang="en" sz="1500"/>
              <a:t>		SEI 3 vs. 4 vs. 5		    	SEI 5 vs. 6			SEI 8 vs. 9 vs. 10</a:t>
            </a:r>
            <a:br>
              <a:rPr lang="en" sz="1500"/>
            </a:br>
            <a:br>
              <a:rPr lang="en" sz="1500"/>
            </a:br>
            <a:br>
              <a:rPr lang="en" sz="1500"/>
            </a:br>
            <a:br>
              <a:rPr lang="en" sz="1500"/>
            </a:br>
            <a:br>
              <a:rPr lang="en" sz="1500"/>
            </a:br>
            <a:br>
              <a:rPr lang="en" sz="1500"/>
            </a:b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●"/>
            </a:pPr>
            <a:r>
              <a:rPr lang="en" sz="1500"/>
              <a:t>Hopefully ML classifiers would identify such features.</a:t>
            </a:r>
            <a:endParaRPr sz="1500"/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2381250"/>
            <a:ext cx="66675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statistics</a:t>
            </a:r>
            <a:endParaRPr/>
          </a:p>
        </p:txBody>
      </p:sp>
      <p:grpSp>
        <p:nvGrpSpPr>
          <p:cNvPr id="193" name="Google Shape;193;p26"/>
          <p:cNvGrpSpPr/>
          <p:nvPr/>
        </p:nvGrpSpPr>
        <p:grpSpPr>
          <a:xfrm>
            <a:off x="431825" y="999430"/>
            <a:ext cx="8186472" cy="3947309"/>
            <a:chOff x="431925" y="1304875"/>
            <a:chExt cx="2628925" cy="3416400"/>
          </a:xfrm>
        </p:grpSpPr>
        <p:sp>
          <p:nvSpPr>
            <p:cNvPr id="194" name="Google Shape;194;p2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26"/>
          <p:cNvSpPr txBox="1"/>
          <p:nvPr>
            <p:ph idx="4294967295" type="body"/>
          </p:nvPr>
        </p:nvSpPr>
        <p:spPr>
          <a:xfrm>
            <a:off x="506425" y="1076275"/>
            <a:ext cx="78474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Analyses of voting data in the Jewish sector (major exceptions)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97" name="Google Shape;197;p26"/>
          <p:cNvSpPr txBox="1"/>
          <p:nvPr>
            <p:ph idx="4294967295" type="body"/>
          </p:nvPr>
        </p:nvSpPr>
        <p:spPr>
          <a:xfrm>
            <a:off x="478813" y="1487003"/>
            <a:ext cx="8092500" cy="3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500"/>
              <a:t>Left-leaning exceptional trend:</a:t>
            </a:r>
            <a:endParaRPr b="1" sz="1500"/>
          </a:p>
          <a:p>
            <a:pPr indent="-34925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900"/>
              <a:buChar char="○"/>
            </a:pPr>
            <a:r>
              <a:rPr lang="en" sz="1500"/>
              <a:t>9</a:t>
            </a:r>
            <a:r>
              <a:rPr lang="en" sz="1500"/>
              <a:t>3 of 806 kalpiot with SEIs 1-6 are Center-Left dominant (60%&gt;, many 80%&gt;)</a:t>
            </a:r>
            <a:br>
              <a:rPr lang="en" sz="1500"/>
            </a:br>
            <a:br>
              <a:rPr lang="en" sz="1500"/>
            </a:br>
            <a:br>
              <a:rPr lang="en" sz="1500"/>
            </a:br>
            <a:br>
              <a:rPr lang="en" sz="1500"/>
            </a:br>
            <a:br>
              <a:rPr lang="en" sz="1500"/>
            </a:br>
            <a:endParaRPr sz="1500"/>
          </a:p>
          <a:p>
            <a:pPr indent="-3492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500"/>
              <a:t>56% of these are in cooperative kibbutzim (</a:t>
            </a:r>
            <a:r>
              <a:rPr i="1" lang="en" sz="1500"/>
              <a:t>Gan Shmuel, Be’eri</a:t>
            </a:r>
            <a:r>
              <a:rPr lang="en" sz="1500"/>
              <a:t>, </a:t>
            </a:r>
            <a:r>
              <a:rPr i="1" lang="en" sz="1500"/>
              <a:t>Yotvata</a:t>
            </a:r>
            <a:r>
              <a:rPr lang="en" sz="1500"/>
              <a:t> etc.)</a:t>
            </a:r>
            <a:endParaRPr sz="1500"/>
          </a:p>
          <a:p>
            <a:pPr indent="-3492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500"/>
              <a:t>Coop-economy thwarts CBS’s SEIs for otherwise SE-strong localities.</a:t>
            </a:r>
            <a:endParaRPr sz="1500"/>
          </a:p>
          <a:p>
            <a:pPr indent="-3492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500"/>
              <a:t>These kibbutzim are known and their kalpiot can be marked with a binary variable. </a:t>
            </a:r>
            <a:endParaRPr sz="1500"/>
          </a:p>
          <a:p>
            <a:pPr indent="-34925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b="1" lang="en" sz="1500"/>
              <a:t>No opposite trend:</a:t>
            </a:r>
            <a:r>
              <a:rPr lang="en" sz="1500"/>
              <a:t> only 14 of 604 kalpiot SEI-tagged 8-10 with 60%&gt; Right-Haredi votes.</a:t>
            </a:r>
            <a:endParaRPr sz="1500"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100" y="2271077"/>
            <a:ext cx="3324219" cy="1228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4455" y="2261396"/>
            <a:ext cx="2857495" cy="1228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statistics:</a:t>
            </a:r>
            <a:endParaRPr/>
          </a:p>
        </p:txBody>
      </p:sp>
      <p:grpSp>
        <p:nvGrpSpPr>
          <p:cNvPr id="205" name="Google Shape;205;p27"/>
          <p:cNvGrpSpPr/>
          <p:nvPr/>
        </p:nvGrpSpPr>
        <p:grpSpPr>
          <a:xfrm>
            <a:off x="431825" y="999430"/>
            <a:ext cx="8186472" cy="3947309"/>
            <a:chOff x="431925" y="1304875"/>
            <a:chExt cx="2628925" cy="3416400"/>
          </a:xfrm>
        </p:grpSpPr>
        <p:sp>
          <p:nvSpPr>
            <p:cNvPr id="206" name="Google Shape;206;p2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27"/>
          <p:cNvSpPr txBox="1"/>
          <p:nvPr>
            <p:ph idx="4294967295" type="body"/>
          </p:nvPr>
        </p:nvSpPr>
        <p:spPr>
          <a:xfrm>
            <a:off x="506425" y="1076275"/>
            <a:ext cx="78474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Analyses of voting data in the Arab sector:</a:t>
            </a:r>
            <a:endParaRPr b="1" sz="2000">
              <a:solidFill>
                <a:schemeClr val="lt1"/>
              </a:solidFill>
            </a:endParaRPr>
          </a:p>
        </p:txBody>
      </p:sp>
      <p:graphicFrame>
        <p:nvGraphicFramePr>
          <p:cNvPr id="209" name="Google Shape;209;p27"/>
          <p:cNvGraphicFramePr/>
          <p:nvPr/>
        </p:nvGraphicFramePr>
        <p:xfrm>
          <a:off x="3928813" y="16272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{529426DF-DE87-4F78-B26D-02D933220AA9}</a:tableStyleId>
              </a:tblPr>
              <a:tblGrid>
                <a:gridCol w="399700"/>
                <a:gridCol w="1538075"/>
                <a:gridCol w="2614075"/>
              </a:tblGrid>
              <a:tr h="27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SEI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36575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Dominant sector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36575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Trends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36575" marR="45700" marL="45700"/>
                </a:tc>
              </a:tr>
              <a:tr h="42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36575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Bedouin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36575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Clear dominance of עם (religious).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Limited presence of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ום/ד (secular).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Zionist parties combined: &lt;8%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36575" marR="45700" marL="45700"/>
                </a:tc>
              </a:tr>
              <a:tr h="97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2-4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36575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Rural/Urban</a:t>
                      </a:r>
                      <a:b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Muslim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36575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Drop of עם and rise of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ום/ד, to mixed three-party dominance.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Then g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radual rise of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ום/ד at the expense of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עם as SE-index (‘secular minus religious’ as potential internal cut-off).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Zionist parties combined: still &lt;8%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36575" marR="45700" marL="45700"/>
                </a:tc>
              </a:tr>
              <a:tr h="6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36575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Muslim-Christian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36575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Further drop of עם.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Dominance of ום.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Rise of Zionist Parties: ~13%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36575" marR="45700" marL="45700"/>
                </a:tc>
              </a:tr>
              <a:tr h="60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6-7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36575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Christian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36575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Mixed ום/ד dominance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Further rise of Zionist Parties: &gt;18%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Too few kalpiot to generalize further.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36575" marR="45700" marL="45700"/>
                </a:tc>
              </a:tr>
            </a:tbl>
          </a:graphicData>
        </a:graphic>
      </p:graphicFrame>
      <p:pic>
        <p:nvPicPr>
          <p:cNvPr id="210" name="Google Shape;2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261" y="1574051"/>
            <a:ext cx="332422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statistics:</a:t>
            </a:r>
            <a:endParaRPr/>
          </a:p>
        </p:txBody>
      </p:sp>
      <p:grpSp>
        <p:nvGrpSpPr>
          <p:cNvPr id="216" name="Google Shape;216;p28"/>
          <p:cNvGrpSpPr/>
          <p:nvPr/>
        </p:nvGrpSpPr>
        <p:grpSpPr>
          <a:xfrm>
            <a:off x="431825" y="999430"/>
            <a:ext cx="8186472" cy="3947309"/>
            <a:chOff x="431925" y="1304875"/>
            <a:chExt cx="2628925" cy="3416400"/>
          </a:xfrm>
        </p:grpSpPr>
        <p:sp>
          <p:nvSpPr>
            <p:cNvPr id="217" name="Google Shape;217;p2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28"/>
          <p:cNvSpPr txBox="1"/>
          <p:nvPr>
            <p:ph idx="4294967295" type="body"/>
          </p:nvPr>
        </p:nvSpPr>
        <p:spPr>
          <a:xfrm>
            <a:off x="506425" y="1076275"/>
            <a:ext cx="78474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Analyses of voting data in mixed cities:</a:t>
            </a:r>
            <a:endParaRPr b="1" sz="2000">
              <a:solidFill>
                <a:schemeClr val="lt1"/>
              </a:solidFill>
            </a:endParaRPr>
          </a:p>
        </p:txBody>
      </p:sp>
      <p:graphicFrame>
        <p:nvGraphicFramePr>
          <p:cNvPr id="220" name="Google Shape;220;p28"/>
          <p:cNvGraphicFramePr/>
          <p:nvPr/>
        </p:nvGraphicFramePr>
        <p:xfrm>
          <a:off x="3620138" y="15962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{529426DF-DE87-4F78-B26D-02D933220AA9}</a:tableStyleId>
              </a:tblPr>
              <a:tblGrid>
                <a:gridCol w="410850"/>
                <a:gridCol w="4403675"/>
              </a:tblGrid>
              <a:tr h="2616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General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trends: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36575" marR="45700" marL="45700"/>
                </a:tc>
                <a:tc hMerge="1"/>
              </a:tr>
              <a:tr h="1123800">
                <a:tc gridSpan="2"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verage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Irregularities due to small sample: data from 3 out of 8 mixed cities, each with its own SE pattern of Jewish-Arab ‘mixture’.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verage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Block-specific rather than party-specific index-related trends: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שס same as מחל/ט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and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עם same as ום/ד (cf. Jewish/Arab localities).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verage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Popularity of ל, further exaggerated by sample.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verage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Weak but consistently rising Center-Left correlated with SEI.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36575" marR="45700" marL="45700"/>
                </a:tc>
                <a:tc hMerge="1"/>
              </a:tr>
              <a:tr h="26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Ind.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36575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Trends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36575" marR="45700" marL="45700"/>
                </a:tc>
              </a:tr>
              <a:tr h="26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36575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Dominance of Arab parties.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36575" marR="45700" marL="45700"/>
                </a:tc>
              </a:tr>
              <a:tr h="26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36575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Major Arab drop + Right rise (artifact?). Peak of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ל as in Jewish locs.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36575" marR="45700" marL="45700"/>
                </a:tc>
              </a:tr>
              <a:tr h="41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36575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Right drop and Arab rise to mixed dominance, plausibly more representative than SEI 3 given general by-sector SE trends.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36575" marR="45700" marL="45700"/>
                </a:tc>
              </a:tr>
              <a:tr h="33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</a:t>
                      </a:r>
                      <a:endParaRPr/>
                    </a:p>
                  </a:txBody>
                  <a:tcPr marT="18275" marB="36575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Right rise to dominance as Arab parties drop to low plateau. 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36575" marR="45700" marL="45700"/>
                </a:tc>
              </a:tr>
              <a:tr h="33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36575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Major ל peak (artifact?) as Right drops only to rise again in SEI 7.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36575" marR="45700" marL="45700"/>
                </a:tc>
              </a:tr>
            </a:tbl>
          </a:graphicData>
        </a:graphic>
      </p:graphicFrame>
      <p:pic>
        <p:nvPicPr>
          <p:cNvPr id="221" name="Google Shape;2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00" y="1587575"/>
            <a:ext cx="3068175" cy="33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statistics to classifiers</a:t>
            </a:r>
            <a:endParaRPr/>
          </a:p>
        </p:txBody>
      </p:sp>
      <p:grpSp>
        <p:nvGrpSpPr>
          <p:cNvPr id="227" name="Google Shape;227;p29"/>
          <p:cNvGrpSpPr/>
          <p:nvPr/>
        </p:nvGrpSpPr>
        <p:grpSpPr>
          <a:xfrm>
            <a:off x="431867" y="1304875"/>
            <a:ext cx="8304774" cy="3416400"/>
            <a:chOff x="431925" y="1304875"/>
            <a:chExt cx="2628925" cy="3416400"/>
          </a:xfrm>
        </p:grpSpPr>
        <p:sp>
          <p:nvSpPr>
            <p:cNvPr id="228" name="Google Shape;228;p2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9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29"/>
          <p:cNvSpPr txBox="1"/>
          <p:nvPr>
            <p:ph idx="4294967295" type="body"/>
          </p:nvPr>
        </p:nvSpPr>
        <p:spPr>
          <a:xfrm>
            <a:off x="506425" y="1304875"/>
            <a:ext cx="82302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General considerations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31" name="Google Shape;231;p29"/>
          <p:cNvSpPr txBox="1"/>
          <p:nvPr>
            <p:ph idx="4294967295" type="body"/>
          </p:nvPr>
        </p:nvSpPr>
        <p:spPr>
          <a:xfrm>
            <a:off x="431875" y="1690075"/>
            <a:ext cx="8304900" cy="29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500"/>
              <a:t>The data are characterized by clear </a:t>
            </a:r>
            <a:r>
              <a:rPr lang="en" sz="1500"/>
              <a:t>trends</a:t>
            </a:r>
            <a:r>
              <a:rPr lang="en" sz="1500"/>
              <a:t>:</a:t>
            </a:r>
            <a:endParaRPr sz="1500"/>
          </a:p>
          <a:p>
            <a:pPr indent="-32385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Often with apparent cut-offs between adjacent SEIs.</a:t>
            </a:r>
            <a:endParaRPr sz="1500"/>
          </a:p>
          <a:p>
            <a:pPr indent="-32385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Mostly manifesting known socio-political tendencies, e.g. vis a vis religion and nationalism.</a:t>
            </a:r>
            <a:endParaRPr sz="1500"/>
          </a:p>
          <a:p>
            <a:pPr indent="-32385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These suggest a </a:t>
            </a:r>
            <a:r>
              <a:rPr i="1" lang="en" sz="1500"/>
              <a:t>white-box</a:t>
            </a:r>
            <a:r>
              <a:rPr lang="en" sz="1500"/>
              <a:t> approach, e.g. </a:t>
            </a:r>
            <a:r>
              <a:rPr b="1" lang="en" sz="1500"/>
              <a:t>decision tree</a:t>
            </a:r>
            <a:r>
              <a:rPr lang="en" sz="1500"/>
              <a:t> or </a:t>
            </a:r>
            <a:r>
              <a:rPr b="1" lang="en" sz="1500"/>
              <a:t>logistic regression</a:t>
            </a:r>
            <a:r>
              <a:rPr lang="en" sz="1500"/>
              <a:t>.</a:t>
            </a:r>
            <a:br>
              <a:rPr lang="en" sz="1500"/>
            </a:br>
            <a:endParaRPr sz="1500"/>
          </a:p>
          <a:p>
            <a:pPr indent="-3492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500"/>
              <a:t>However…</a:t>
            </a:r>
            <a:endParaRPr sz="1500"/>
          </a:p>
          <a:p>
            <a:pPr indent="-32385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Distributions in individual kalpiot are more diverse than the averages suggest (wide SDs).</a:t>
            </a:r>
            <a:endParaRPr sz="1500"/>
          </a:p>
          <a:p>
            <a:pPr indent="-32385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Many local and complex discernable patterns are not apparent in averaged observation.</a:t>
            </a:r>
            <a:endParaRPr sz="1500"/>
          </a:p>
          <a:p>
            <a:pPr indent="-32385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These suggest a </a:t>
            </a:r>
            <a:r>
              <a:rPr i="1" lang="en" sz="1500"/>
              <a:t>black-box </a:t>
            </a:r>
            <a:r>
              <a:rPr lang="en" sz="1500"/>
              <a:t>approach, e.g. </a:t>
            </a:r>
            <a:r>
              <a:rPr b="1" lang="en" sz="1500"/>
              <a:t>random forest</a:t>
            </a:r>
            <a:r>
              <a:rPr lang="en" sz="1500"/>
              <a:t> or </a:t>
            </a:r>
            <a:r>
              <a:rPr b="1" lang="en" sz="1500"/>
              <a:t>neural</a:t>
            </a:r>
            <a:r>
              <a:rPr b="1" lang="en" sz="1500"/>
              <a:t> network</a:t>
            </a:r>
            <a:r>
              <a:rPr lang="en" sz="1500"/>
              <a:t>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statistics to classifiers</a:t>
            </a:r>
            <a:endParaRPr/>
          </a:p>
        </p:txBody>
      </p:sp>
      <p:grpSp>
        <p:nvGrpSpPr>
          <p:cNvPr id="237" name="Google Shape;237;p30"/>
          <p:cNvGrpSpPr/>
          <p:nvPr/>
        </p:nvGrpSpPr>
        <p:grpSpPr>
          <a:xfrm>
            <a:off x="431867" y="1304875"/>
            <a:ext cx="8304774" cy="3416400"/>
            <a:chOff x="431925" y="1304875"/>
            <a:chExt cx="2628925" cy="3416400"/>
          </a:xfrm>
        </p:grpSpPr>
        <p:sp>
          <p:nvSpPr>
            <p:cNvPr id="238" name="Google Shape;238;p30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30"/>
          <p:cNvSpPr txBox="1"/>
          <p:nvPr>
            <p:ph idx="4294967295" type="body"/>
          </p:nvPr>
        </p:nvSpPr>
        <p:spPr>
          <a:xfrm>
            <a:off x="506425" y="1304875"/>
            <a:ext cx="82302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Features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41" name="Google Shape;241;p30"/>
          <p:cNvSpPr txBox="1"/>
          <p:nvPr>
            <p:ph idx="4294967295" type="body"/>
          </p:nvPr>
        </p:nvSpPr>
        <p:spPr>
          <a:xfrm>
            <a:off x="431875" y="1718650"/>
            <a:ext cx="8304900" cy="30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500"/>
              <a:t>Basic set</a:t>
            </a:r>
            <a:r>
              <a:rPr lang="en" sz="1500"/>
              <a:t> - Only numerical features of the kalpiot </a:t>
            </a:r>
            <a:r>
              <a:rPr b="1" lang="en" sz="1500"/>
              <a:t>(15 in total)</a:t>
            </a:r>
            <a:r>
              <a:rPr lang="en" sz="1500"/>
              <a:t>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Proportion of valid ballots out of eligible voters.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Proportions of each of the party lists (&gt;1%): </a:t>
            </a:r>
            <a:br>
              <a:rPr lang="en" sz="1500"/>
            </a:br>
            <a:r>
              <a:rPr b="1" lang="en" sz="1500"/>
              <a:t>מחל, פה, ט, כן, שס, ג, ל, עם, ום, אמת, מרצ, ד, ב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Proportion of all remaining party lists taken together</a:t>
            </a:r>
            <a:br>
              <a:rPr lang="en" sz="1500"/>
            </a:br>
            <a:endParaRPr sz="1500"/>
          </a:p>
          <a:p>
            <a:pPr indent="-3492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500"/>
              <a:t>Extended set</a:t>
            </a:r>
            <a:r>
              <a:rPr lang="en" sz="1500"/>
              <a:t> - Basic set plus 3 additional known per-locality binary features </a:t>
            </a:r>
            <a:r>
              <a:rPr b="1" lang="en" sz="1500"/>
              <a:t>(18 in total)</a:t>
            </a:r>
            <a:r>
              <a:rPr lang="en" sz="1500"/>
              <a:t>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is_Jewish: TRUE for Jewish and mixed localities, FALSE for Arab and Druze etc.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is_Palestinian: TRUE for Arab and mixed localities, FALSE for Jewish and Druze etc.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is_coop: TRUE for cooperative kibbutzim, FALSE elsewhere.</a:t>
            </a:r>
            <a:endParaRPr sz="15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600"/>
            </a:b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31"/>
          <p:cNvGrpSpPr/>
          <p:nvPr/>
        </p:nvGrpSpPr>
        <p:grpSpPr>
          <a:xfrm>
            <a:off x="419614" y="1076263"/>
            <a:ext cx="8304769" cy="3707787"/>
            <a:chOff x="431925" y="1304875"/>
            <a:chExt cx="2628923" cy="3492312"/>
          </a:xfrm>
        </p:grpSpPr>
        <p:sp>
          <p:nvSpPr>
            <p:cNvPr id="247" name="Google Shape;247;p31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431948" y="1304887"/>
              <a:ext cx="2628900" cy="349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31"/>
          <p:cNvSpPr/>
          <p:nvPr/>
        </p:nvSpPr>
        <p:spPr>
          <a:xfrm>
            <a:off x="720178" y="3206100"/>
            <a:ext cx="2751900" cy="148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verage"/>
                <a:ea typeface="Average"/>
                <a:cs typeface="Average"/>
                <a:sym typeface="Average"/>
              </a:rPr>
              <a:t>c</a:t>
            </a:r>
            <a:r>
              <a:rPr b="1" lang="en" sz="1600">
                <a:latin typeface="Average"/>
                <a:ea typeface="Average"/>
                <a:cs typeface="Average"/>
                <a:sym typeface="Average"/>
              </a:rPr>
              <a:t>lassifier evaluation</a:t>
            </a:r>
            <a:br>
              <a:rPr b="1" lang="en" sz="1600">
                <a:latin typeface="Average"/>
                <a:ea typeface="Average"/>
                <a:cs typeface="Average"/>
                <a:sym typeface="Average"/>
              </a:rPr>
            </a:br>
            <a:br>
              <a:rPr b="1" lang="en" sz="1600">
                <a:latin typeface="Average"/>
                <a:ea typeface="Average"/>
                <a:cs typeface="Average"/>
                <a:sym typeface="Average"/>
              </a:rPr>
            </a:br>
            <a:br>
              <a:rPr b="1" lang="en" sz="1600">
                <a:latin typeface="Average"/>
                <a:ea typeface="Average"/>
                <a:cs typeface="Average"/>
                <a:sym typeface="Average"/>
              </a:rPr>
            </a:br>
            <a:br>
              <a:rPr b="1" lang="en" sz="1600">
                <a:latin typeface="Average"/>
                <a:ea typeface="Average"/>
                <a:cs typeface="Average"/>
                <a:sym typeface="Average"/>
              </a:rPr>
            </a:br>
            <a:br>
              <a:rPr b="1" lang="en" sz="1600">
                <a:latin typeface="Average"/>
                <a:ea typeface="Average"/>
                <a:cs typeface="Average"/>
                <a:sym typeface="Average"/>
              </a:rPr>
            </a:br>
            <a:endParaRPr b="1" sz="1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0" name="Google Shape;250;p31"/>
          <p:cNvSpPr/>
          <p:nvPr/>
        </p:nvSpPr>
        <p:spPr>
          <a:xfrm>
            <a:off x="4344087" y="3206101"/>
            <a:ext cx="2495700" cy="148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verage"/>
                <a:ea typeface="Average"/>
                <a:cs typeface="Average"/>
                <a:sym typeface="Average"/>
              </a:rPr>
              <a:t>hyper-parameter tuning</a:t>
            </a:r>
            <a:br>
              <a:rPr b="1" lang="en" sz="1600">
                <a:latin typeface="Average"/>
                <a:ea typeface="Average"/>
                <a:cs typeface="Average"/>
                <a:sym typeface="Average"/>
              </a:rPr>
            </a:br>
            <a:br>
              <a:rPr b="1" lang="en" sz="1600">
                <a:latin typeface="Average"/>
                <a:ea typeface="Average"/>
                <a:cs typeface="Average"/>
                <a:sym typeface="Average"/>
              </a:rPr>
            </a:br>
            <a:br>
              <a:rPr b="1" lang="en" sz="1600">
                <a:latin typeface="Average"/>
                <a:ea typeface="Average"/>
                <a:cs typeface="Average"/>
                <a:sym typeface="Average"/>
              </a:rPr>
            </a:br>
            <a:br>
              <a:rPr b="1" lang="en" sz="1600">
                <a:latin typeface="Average"/>
                <a:ea typeface="Average"/>
                <a:cs typeface="Average"/>
                <a:sym typeface="Average"/>
              </a:rPr>
            </a:br>
            <a:br>
              <a:rPr b="1" lang="en" sz="1600">
                <a:latin typeface="Average"/>
                <a:ea typeface="Average"/>
                <a:cs typeface="Average"/>
                <a:sym typeface="Average"/>
              </a:rPr>
            </a:br>
            <a:endParaRPr b="1" sz="1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1" name="Google Shape;25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Socioeconomic classifiers</a:t>
            </a:r>
            <a:endParaRPr/>
          </a:p>
        </p:txBody>
      </p:sp>
      <p:sp>
        <p:nvSpPr>
          <p:cNvPr id="252" name="Google Shape;252;p31"/>
          <p:cNvSpPr txBox="1"/>
          <p:nvPr>
            <p:ph idx="4294967295" type="body"/>
          </p:nvPr>
        </p:nvSpPr>
        <p:spPr>
          <a:xfrm>
            <a:off x="506433" y="1076275"/>
            <a:ext cx="82302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System pipeline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53" name="Google Shape;253;p31"/>
          <p:cNvSpPr/>
          <p:nvPr/>
        </p:nvSpPr>
        <p:spPr>
          <a:xfrm>
            <a:off x="666475" y="1671000"/>
            <a:ext cx="597475" cy="966700"/>
          </a:xfrm>
          <a:prstGeom prst="flowChartMagneticDisk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verage"/>
                <a:ea typeface="Average"/>
                <a:cs typeface="Average"/>
                <a:sym typeface="Average"/>
              </a:rPr>
              <a:t>raw</a:t>
            </a:r>
            <a:br>
              <a:rPr b="1" lang="en" sz="1600">
                <a:latin typeface="Average"/>
                <a:ea typeface="Average"/>
                <a:cs typeface="Average"/>
                <a:sym typeface="Average"/>
              </a:rPr>
            </a:br>
            <a:r>
              <a:rPr b="1" lang="en" sz="1600">
                <a:latin typeface="Average"/>
                <a:ea typeface="Average"/>
                <a:cs typeface="Average"/>
                <a:sym typeface="Average"/>
              </a:rPr>
              <a:t>data</a:t>
            </a:r>
            <a:endParaRPr b="1" sz="1600"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254" name="Google Shape;254;p31"/>
          <p:cNvGrpSpPr/>
          <p:nvPr/>
        </p:nvGrpSpPr>
        <p:grpSpPr>
          <a:xfrm>
            <a:off x="5462900" y="1744525"/>
            <a:ext cx="1628925" cy="902350"/>
            <a:chOff x="5462864" y="1744525"/>
            <a:chExt cx="1366319" cy="902350"/>
          </a:xfrm>
        </p:grpSpPr>
        <p:sp>
          <p:nvSpPr>
            <p:cNvPr id="255" name="Google Shape;255;p31"/>
            <p:cNvSpPr/>
            <p:nvPr/>
          </p:nvSpPr>
          <p:spPr>
            <a:xfrm>
              <a:off x="5462864" y="1744525"/>
              <a:ext cx="1366319" cy="902350"/>
            </a:xfrm>
            <a:prstGeom prst="flowChartInternalStorage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Average"/>
                  <a:ea typeface="Average"/>
                  <a:cs typeface="Average"/>
                  <a:sym typeface="Average"/>
                </a:rPr>
                <a:t>t</a:t>
              </a:r>
              <a:r>
                <a:rPr b="1" lang="en" sz="1600">
                  <a:latin typeface="Average"/>
                  <a:ea typeface="Average"/>
                  <a:cs typeface="Average"/>
                  <a:sym typeface="Average"/>
                </a:rPr>
                <a:t>rain data 80%</a:t>
              </a:r>
              <a:br>
                <a:rPr b="1" lang="en" sz="1600">
                  <a:latin typeface="Average"/>
                  <a:ea typeface="Average"/>
                  <a:cs typeface="Average"/>
                  <a:sym typeface="Average"/>
                </a:rPr>
              </a:br>
              <a:br>
                <a:rPr b="1" lang="en" sz="1600">
                  <a:latin typeface="Average"/>
                  <a:ea typeface="Average"/>
                  <a:cs typeface="Average"/>
                  <a:sym typeface="Average"/>
                </a:rPr>
              </a:br>
              <a:r>
                <a:rPr b="1" lang="en" sz="1600">
                  <a:latin typeface="Average"/>
                  <a:ea typeface="Average"/>
                  <a:cs typeface="Average"/>
                  <a:sym typeface="Average"/>
                </a:rPr>
                <a:t>test data 20%</a:t>
              </a:r>
              <a:endParaRPr b="1" sz="160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56" name="Google Shape;256;p31"/>
            <p:cNvSpPr/>
            <p:nvPr/>
          </p:nvSpPr>
          <p:spPr>
            <a:xfrm rot="-5400000">
              <a:off x="6072590" y="1621195"/>
              <a:ext cx="155400" cy="1357500"/>
            </a:xfrm>
            <a:prstGeom prst="parallelogram">
              <a:avLst>
                <a:gd fmla="val 25000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257" name="Google Shape;257;p31"/>
          <p:cNvSpPr/>
          <p:nvPr/>
        </p:nvSpPr>
        <p:spPr>
          <a:xfrm>
            <a:off x="2785175" y="1743175"/>
            <a:ext cx="1389888" cy="902350"/>
          </a:xfrm>
          <a:prstGeom prst="flowChartInternalStorag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verage"/>
                <a:ea typeface="Average"/>
                <a:cs typeface="Average"/>
                <a:sym typeface="Average"/>
              </a:rPr>
              <a:t>processed</a:t>
            </a:r>
            <a:br>
              <a:rPr b="1" lang="en" sz="1600">
                <a:latin typeface="Average"/>
                <a:ea typeface="Average"/>
                <a:cs typeface="Average"/>
                <a:sym typeface="Average"/>
              </a:rPr>
            </a:br>
            <a:r>
              <a:rPr b="1" lang="en" sz="1600">
                <a:latin typeface="Average"/>
                <a:ea typeface="Average"/>
                <a:cs typeface="Average"/>
                <a:sym typeface="Average"/>
              </a:rPr>
              <a:t>data</a:t>
            </a:r>
            <a:endParaRPr b="1" sz="1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8" name="Google Shape;258;p31"/>
          <p:cNvSpPr/>
          <p:nvPr/>
        </p:nvSpPr>
        <p:spPr>
          <a:xfrm>
            <a:off x="1418957" y="1870225"/>
            <a:ext cx="1240500" cy="489900"/>
          </a:xfrm>
          <a:prstGeom prst="homePlate">
            <a:avLst>
              <a:gd fmla="val 500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d</a:t>
            </a:r>
            <a:r>
              <a:rPr b="1" lang="en">
                <a:latin typeface="Average"/>
                <a:ea typeface="Average"/>
                <a:cs typeface="Average"/>
                <a:sym typeface="Average"/>
              </a:rPr>
              <a:t>ata pre-</a:t>
            </a:r>
            <a:br>
              <a:rPr b="1" lang="en">
                <a:latin typeface="Average"/>
                <a:ea typeface="Average"/>
                <a:cs typeface="Average"/>
                <a:sym typeface="Average"/>
              </a:rPr>
            </a:br>
            <a:r>
              <a:rPr b="1" lang="en">
                <a:latin typeface="Average"/>
                <a:ea typeface="Average"/>
                <a:cs typeface="Average"/>
                <a:sym typeface="Average"/>
              </a:rPr>
              <a:t>processing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9" name="Google Shape;259;p31"/>
          <p:cNvSpPr/>
          <p:nvPr/>
        </p:nvSpPr>
        <p:spPr>
          <a:xfrm>
            <a:off x="4281925" y="1870225"/>
            <a:ext cx="1053600" cy="489900"/>
          </a:xfrm>
          <a:prstGeom prst="homePlate">
            <a:avLst>
              <a:gd fmla="val 500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train-test</a:t>
            </a:r>
            <a:br>
              <a:rPr b="1" lang="en">
                <a:latin typeface="Average"/>
                <a:ea typeface="Average"/>
                <a:cs typeface="Average"/>
                <a:sym typeface="Average"/>
              </a:rPr>
            </a:br>
            <a:r>
              <a:rPr b="1" lang="en">
                <a:latin typeface="Average"/>
                <a:ea typeface="Average"/>
                <a:cs typeface="Average"/>
                <a:sym typeface="Average"/>
              </a:rPr>
              <a:t>split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0" name="Google Shape;260;p31"/>
          <p:cNvSpPr/>
          <p:nvPr/>
        </p:nvSpPr>
        <p:spPr>
          <a:xfrm>
            <a:off x="7337775" y="3436848"/>
            <a:ext cx="1240488" cy="1201932"/>
          </a:xfrm>
          <a:prstGeom prst="flowChartMultidocumen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verage"/>
                <a:ea typeface="Average"/>
                <a:cs typeface="Average"/>
                <a:sym typeface="Average"/>
              </a:rPr>
              <a:t>different</a:t>
            </a:r>
            <a:br>
              <a:rPr b="1" lang="en" sz="1600">
                <a:latin typeface="Average"/>
                <a:ea typeface="Average"/>
                <a:cs typeface="Average"/>
                <a:sym typeface="Average"/>
              </a:rPr>
            </a:br>
            <a:r>
              <a:rPr b="1" lang="en" sz="1600">
                <a:latin typeface="Average"/>
                <a:ea typeface="Average"/>
                <a:cs typeface="Average"/>
                <a:sym typeface="Average"/>
              </a:rPr>
              <a:t>c</a:t>
            </a:r>
            <a:r>
              <a:rPr b="1" lang="en" sz="1600">
                <a:latin typeface="Average"/>
                <a:ea typeface="Average"/>
                <a:cs typeface="Average"/>
                <a:sym typeface="Average"/>
              </a:rPr>
              <a:t>lassifier</a:t>
            </a:r>
            <a:br>
              <a:rPr b="1" lang="en" sz="1600">
                <a:latin typeface="Average"/>
                <a:ea typeface="Average"/>
                <a:cs typeface="Average"/>
                <a:sym typeface="Average"/>
              </a:rPr>
            </a:br>
            <a:r>
              <a:rPr b="1" lang="en" sz="1600">
                <a:latin typeface="Average"/>
                <a:ea typeface="Average"/>
                <a:cs typeface="Average"/>
                <a:sym typeface="Average"/>
              </a:rPr>
              <a:t>types</a:t>
            </a:r>
            <a:endParaRPr b="1" sz="1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1" name="Google Shape;261;p31"/>
          <p:cNvSpPr/>
          <p:nvPr/>
        </p:nvSpPr>
        <p:spPr>
          <a:xfrm rot="681836">
            <a:off x="6974804" y="2022868"/>
            <a:ext cx="624238" cy="1685854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2" name="Google Shape;262;p31"/>
          <p:cNvSpPr/>
          <p:nvPr/>
        </p:nvSpPr>
        <p:spPr>
          <a:xfrm>
            <a:off x="5331449" y="3525088"/>
            <a:ext cx="1329966" cy="1026540"/>
          </a:xfrm>
          <a:prstGeom prst="flowChartDocumen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model</a:t>
            </a:r>
            <a:br>
              <a:rPr b="1" lang="en">
                <a:latin typeface="Average"/>
                <a:ea typeface="Average"/>
                <a:cs typeface="Average"/>
                <a:sym typeface="Average"/>
              </a:rPr>
            </a:br>
            <a:br>
              <a:rPr b="1" lang="en">
                <a:latin typeface="Average"/>
                <a:ea typeface="Average"/>
                <a:cs typeface="Average"/>
                <a:sym typeface="Average"/>
              </a:rPr>
            </a:b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3" name="Google Shape;263;p31"/>
          <p:cNvSpPr/>
          <p:nvPr/>
        </p:nvSpPr>
        <p:spPr>
          <a:xfrm>
            <a:off x="5363529" y="3546475"/>
            <a:ext cx="1329966" cy="1026540"/>
          </a:xfrm>
          <a:prstGeom prst="flowChartDocumen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model</a:t>
            </a:r>
            <a:br>
              <a:rPr b="1" lang="en">
                <a:latin typeface="Average"/>
                <a:ea typeface="Average"/>
                <a:cs typeface="Average"/>
                <a:sym typeface="Average"/>
              </a:rPr>
            </a:br>
            <a:br>
              <a:rPr b="1" lang="en">
                <a:latin typeface="Average"/>
                <a:ea typeface="Average"/>
                <a:cs typeface="Average"/>
                <a:sym typeface="Average"/>
              </a:rPr>
            </a:b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4" name="Google Shape;264;p31"/>
          <p:cNvSpPr/>
          <p:nvPr/>
        </p:nvSpPr>
        <p:spPr>
          <a:xfrm>
            <a:off x="5407649" y="3575862"/>
            <a:ext cx="1329966" cy="1026540"/>
          </a:xfrm>
          <a:prstGeom prst="flowChartDocumen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classifier</a:t>
            </a:r>
            <a:br>
              <a:rPr b="1" lang="en">
                <a:latin typeface="Average"/>
                <a:ea typeface="Average"/>
                <a:cs typeface="Average"/>
                <a:sym typeface="Average"/>
              </a:rPr>
            </a:br>
            <a:br>
              <a:rPr b="1" lang="en">
                <a:latin typeface="Average"/>
                <a:ea typeface="Average"/>
                <a:cs typeface="Average"/>
                <a:sym typeface="Average"/>
              </a:rPr>
            </a:b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5" name="Google Shape;265;p31"/>
          <p:cNvSpPr/>
          <p:nvPr/>
        </p:nvSpPr>
        <p:spPr>
          <a:xfrm>
            <a:off x="5513574" y="3938087"/>
            <a:ext cx="1112100" cy="386300"/>
          </a:xfrm>
          <a:prstGeom prst="flowChartInternalStorag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train data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6" name="Google Shape;266;p31"/>
          <p:cNvSpPr/>
          <p:nvPr/>
        </p:nvSpPr>
        <p:spPr>
          <a:xfrm>
            <a:off x="5082834" y="3893975"/>
            <a:ext cx="188400" cy="320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7" name="Google Shape;267;p31"/>
          <p:cNvSpPr/>
          <p:nvPr/>
        </p:nvSpPr>
        <p:spPr>
          <a:xfrm>
            <a:off x="4393038" y="3782374"/>
            <a:ext cx="663012" cy="627534"/>
          </a:xfrm>
          <a:prstGeom prst="flowChartDocumen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8" name="Google Shape;268;p31"/>
          <p:cNvSpPr/>
          <p:nvPr/>
        </p:nvSpPr>
        <p:spPr>
          <a:xfrm>
            <a:off x="4495803" y="3809775"/>
            <a:ext cx="449400" cy="489900"/>
          </a:xfrm>
          <a:prstGeom prst="star12">
            <a:avLst>
              <a:gd fmla="val 37500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#1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9" name="Google Shape;269;p31"/>
          <p:cNvSpPr/>
          <p:nvPr/>
        </p:nvSpPr>
        <p:spPr>
          <a:xfrm flipH="1">
            <a:off x="6885223" y="3996925"/>
            <a:ext cx="387600" cy="3864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0" name="Google Shape;270;p31"/>
          <p:cNvSpPr/>
          <p:nvPr/>
        </p:nvSpPr>
        <p:spPr>
          <a:xfrm flipH="1">
            <a:off x="3529525" y="3920725"/>
            <a:ext cx="752400" cy="3864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1" name="Google Shape;271;p31"/>
          <p:cNvSpPr/>
          <p:nvPr/>
        </p:nvSpPr>
        <p:spPr>
          <a:xfrm rot="-1476057">
            <a:off x="3410095" y="2891223"/>
            <a:ext cx="2102110" cy="35199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272" name="Google Shape;272;p31"/>
          <p:cNvGrpSpPr/>
          <p:nvPr/>
        </p:nvGrpSpPr>
        <p:grpSpPr>
          <a:xfrm>
            <a:off x="2097714" y="3522279"/>
            <a:ext cx="1240488" cy="902340"/>
            <a:chOff x="1573660" y="3649253"/>
            <a:chExt cx="1240488" cy="902340"/>
          </a:xfrm>
        </p:grpSpPr>
        <p:sp>
          <p:nvSpPr>
            <p:cNvPr id="273" name="Google Shape;273;p31"/>
            <p:cNvSpPr/>
            <p:nvPr/>
          </p:nvSpPr>
          <p:spPr>
            <a:xfrm>
              <a:off x="1573660" y="3649253"/>
              <a:ext cx="1240488" cy="902340"/>
            </a:xfrm>
            <a:prstGeom prst="flowChartDocument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2581673" y="3690802"/>
              <a:ext cx="188400" cy="204600"/>
            </a:xfrm>
            <a:prstGeom prst="star12">
              <a:avLst>
                <a:gd fmla="val 37500" name="adj"/>
              </a:avLst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75" name="Google Shape;275;p31"/>
          <p:cNvGrpSpPr/>
          <p:nvPr/>
        </p:nvGrpSpPr>
        <p:grpSpPr>
          <a:xfrm>
            <a:off x="2009474" y="3594439"/>
            <a:ext cx="1240488" cy="902340"/>
            <a:chOff x="1573660" y="3649253"/>
            <a:chExt cx="1240488" cy="902340"/>
          </a:xfrm>
        </p:grpSpPr>
        <p:sp>
          <p:nvSpPr>
            <p:cNvPr id="276" name="Google Shape;276;p31"/>
            <p:cNvSpPr/>
            <p:nvPr/>
          </p:nvSpPr>
          <p:spPr>
            <a:xfrm>
              <a:off x="1573660" y="3649253"/>
              <a:ext cx="1240488" cy="902340"/>
            </a:xfrm>
            <a:prstGeom prst="flowChartDocument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2581673" y="3690802"/>
              <a:ext cx="188400" cy="204600"/>
            </a:xfrm>
            <a:prstGeom prst="star12">
              <a:avLst>
                <a:gd fmla="val 37500" name="adj"/>
              </a:avLst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278" name="Google Shape;278;p31"/>
          <p:cNvSpPr/>
          <p:nvPr/>
        </p:nvSpPr>
        <p:spPr>
          <a:xfrm>
            <a:off x="1910513" y="3659851"/>
            <a:ext cx="1240488" cy="966654"/>
          </a:xfrm>
          <a:prstGeom prst="flowChartDocumen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tuned classifier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9" name="Google Shape;279;p31"/>
          <p:cNvSpPr/>
          <p:nvPr/>
        </p:nvSpPr>
        <p:spPr>
          <a:xfrm>
            <a:off x="2908777" y="3694799"/>
            <a:ext cx="188400" cy="191100"/>
          </a:xfrm>
          <a:prstGeom prst="star12">
            <a:avLst>
              <a:gd fmla="val 37500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0" name="Google Shape;280;p31"/>
          <p:cNvSpPr/>
          <p:nvPr/>
        </p:nvSpPr>
        <p:spPr>
          <a:xfrm>
            <a:off x="1985803" y="4110525"/>
            <a:ext cx="1114700" cy="267325"/>
          </a:xfrm>
          <a:prstGeom prst="flowChartPredefinedProcess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test data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1" name="Google Shape;281;p31"/>
          <p:cNvSpPr/>
          <p:nvPr/>
        </p:nvSpPr>
        <p:spPr>
          <a:xfrm>
            <a:off x="928452" y="3605141"/>
            <a:ext cx="752400" cy="902400"/>
          </a:xfrm>
          <a:prstGeom prst="verticalScroll">
            <a:avLst>
              <a:gd fmla="val 12500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2" name="Google Shape;282;p31"/>
          <p:cNvSpPr/>
          <p:nvPr/>
        </p:nvSpPr>
        <p:spPr>
          <a:xfrm>
            <a:off x="857858" y="3640438"/>
            <a:ext cx="752400" cy="902400"/>
          </a:xfrm>
          <a:prstGeom prst="verticalScroll">
            <a:avLst>
              <a:gd fmla="val 12500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results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3" name="Google Shape;283;p31"/>
          <p:cNvSpPr/>
          <p:nvPr/>
        </p:nvSpPr>
        <p:spPr>
          <a:xfrm>
            <a:off x="797488" y="3672100"/>
            <a:ext cx="752400" cy="902400"/>
          </a:xfrm>
          <a:prstGeom prst="verticalScroll">
            <a:avLst>
              <a:gd fmla="val 12500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results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4" name="Google Shape;284;p31"/>
          <p:cNvSpPr/>
          <p:nvPr/>
        </p:nvSpPr>
        <p:spPr>
          <a:xfrm flipH="1">
            <a:off x="1626175" y="3920725"/>
            <a:ext cx="233700" cy="3864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013450"/>
            <a:ext cx="8598000" cy="3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project applies machine learning techniques to a key topic in Israeli socio-politics: The relationship between socioeconomic status and Knesset voting patterns.</a:t>
            </a:r>
            <a:br>
              <a:rPr lang="en"/>
            </a:br>
            <a:r>
              <a:rPr lang="en"/>
              <a:t>It predicts a neighborhood’s socioeconomic index (SEI) based on its kalpi results.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presentation covers the following: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collection and tagging.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Exploratory statistics: trends, intricacies, exceptions.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Considerations towards ML classification: approaches, features, optimization.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Classifier evaluation: results, challenges, solutions and insights.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Combining classifiers and future work.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Socioeconomic classifiers</a:t>
            </a:r>
            <a:endParaRPr/>
          </a:p>
        </p:txBody>
      </p:sp>
      <p:grpSp>
        <p:nvGrpSpPr>
          <p:cNvPr id="290" name="Google Shape;290;p32"/>
          <p:cNvGrpSpPr/>
          <p:nvPr/>
        </p:nvGrpSpPr>
        <p:grpSpPr>
          <a:xfrm>
            <a:off x="431875" y="966655"/>
            <a:ext cx="8304774" cy="3754624"/>
            <a:chOff x="431925" y="1304875"/>
            <a:chExt cx="2628925" cy="3416400"/>
          </a:xfrm>
        </p:grpSpPr>
        <p:sp>
          <p:nvSpPr>
            <p:cNvPr id="291" name="Google Shape;291;p32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32"/>
          <p:cNvSpPr txBox="1"/>
          <p:nvPr>
            <p:ph idx="4294967295" type="body"/>
          </p:nvPr>
        </p:nvSpPr>
        <p:spPr>
          <a:xfrm>
            <a:off x="506425" y="1000075"/>
            <a:ext cx="82302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Classifiers and hyper-parameter </a:t>
            </a:r>
            <a:r>
              <a:rPr b="1" lang="en">
                <a:solidFill>
                  <a:schemeClr val="lt1"/>
                </a:solidFill>
              </a:rPr>
              <a:t>tuning (</a:t>
            </a:r>
            <a:r>
              <a:rPr b="1" i="1" lang="en">
                <a:solidFill>
                  <a:schemeClr val="lt1"/>
                </a:solidFill>
              </a:rPr>
              <a:t>sklearn, tensorflow, keras, Statsmodels</a:t>
            </a:r>
            <a:r>
              <a:rPr b="1" lang="en">
                <a:solidFill>
                  <a:schemeClr val="lt1"/>
                </a:solidFill>
              </a:rPr>
              <a:t>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94" name="Google Shape;294;p32"/>
          <p:cNvSpPr txBox="1"/>
          <p:nvPr>
            <p:ph idx="4294967295" type="body"/>
          </p:nvPr>
        </p:nvSpPr>
        <p:spPr>
          <a:xfrm>
            <a:off x="431875" y="1472168"/>
            <a:ext cx="8304900" cy="33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600"/>
            </a:b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295" name="Google Shape;295;p32"/>
          <p:cNvGraphicFramePr/>
          <p:nvPr/>
        </p:nvGraphicFramePr>
        <p:xfrm>
          <a:off x="506425" y="151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{529426DF-DE87-4F78-B26D-02D933220AA9}</a:tableStyleId>
              </a:tblPr>
              <a:tblGrid>
                <a:gridCol w="2804750"/>
                <a:gridCol w="2627950"/>
                <a:gridCol w="2699500"/>
              </a:tblGrid>
              <a:tr h="28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Classifier type</a:t>
                      </a:r>
                      <a:endParaRPr b="1" u="sng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18275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Tuning framework</a:t>
                      </a:r>
                      <a:endParaRPr b="1" u="sng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18275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Hyper-parameters</a:t>
                      </a:r>
                      <a:endParaRPr b="1" u="sng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18275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Decision tree</a:t>
                      </a:r>
                      <a:b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i="1"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sklearn.tree.</a:t>
                      </a:r>
                      <a:r>
                        <a:rPr b="1" i="1"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DecisionTreeClassifier</a:t>
                      </a:r>
                      <a:endParaRPr b="1" i="1" sz="11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18275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E</a:t>
                      </a:r>
                      <a:r>
                        <a:rPr b="1" lang="en" sz="13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xhaustive grid search*</a:t>
                      </a:r>
                      <a:b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i="1"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(</a:t>
                      </a:r>
                      <a:r>
                        <a:rPr i="1"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sklearn.model_selection.</a:t>
                      </a:r>
                      <a:r>
                        <a:rPr b="1" i="1"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GridSearchCV</a:t>
                      </a:r>
                      <a:r>
                        <a:rPr i="1"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)</a:t>
                      </a:r>
                      <a:endParaRPr i="1"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18275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max_depth</a:t>
                      </a:r>
                      <a:r>
                        <a:rPr i="1"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(4-11); </a:t>
                      </a:r>
                      <a:r>
                        <a:rPr b="1" i="1"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min_samples_split </a:t>
                      </a:r>
                      <a:r>
                        <a:rPr i="1"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(2,4,...,10); </a:t>
                      </a:r>
                      <a:r>
                        <a:rPr b="1" i="1"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min_samples_leaf</a:t>
                      </a:r>
                      <a:r>
                        <a:rPr i="1"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(1-5)</a:t>
                      </a:r>
                      <a:endParaRPr i="1" sz="11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18275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1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Ordinal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logistic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regression</a:t>
                      </a:r>
                      <a:b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i="1"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Statsmodels.miscmodels.ordinal_model.</a:t>
                      </a:r>
                      <a:r>
                        <a:rPr b="1" i="1"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OrderedModel</a:t>
                      </a:r>
                      <a:endParaRPr b="1" i="1"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18275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E</a:t>
                      </a:r>
                      <a:r>
                        <a:rPr b="1" lang="en" sz="13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xhaustive loop-based search</a:t>
                      </a:r>
                      <a:endParaRPr b="1" i="1" sz="13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18275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distr</a:t>
                      </a:r>
                      <a:r>
                        <a:rPr i="1"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(logit,probit); </a:t>
                      </a:r>
                      <a:r>
                        <a:rPr b="1" i="1"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method</a:t>
                      </a:r>
                      <a:r>
                        <a:rPr i="1"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(nm,bfgs,powell,cg,ncg,minimize) </a:t>
                      </a:r>
                      <a:endParaRPr i="1" sz="11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18275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C-Supported Vector Classification</a:t>
                      </a:r>
                      <a:b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i="1"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sklearn.svm.</a:t>
                      </a:r>
                      <a:r>
                        <a:rPr b="1" i="1"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SVC</a:t>
                      </a:r>
                      <a:endParaRPr b="1" i="1" sz="11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18275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Exhaustive grid search*</a:t>
                      </a:r>
                      <a:endParaRPr i="1"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18275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</a:t>
                      </a:r>
                      <a:r>
                        <a:rPr i="1"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(0.1,0.3,1,3,10,30,100,300); </a:t>
                      </a:r>
                      <a:r>
                        <a:rPr b="1" i="1"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kernel</a:t>
                      </a:r>
                      <a:r>
                        <a:rPr i="1"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(linear,</a:t>
                      </a:r>
                      <a:br>
                        <a:rPr i="1"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i="1"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poly,rbf,sigmoid); </a:t>
                      </a:r>
                      <a:r>
                        <a:rPr b="1" i="1"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break_ties</a:t>
                      </a:r>
                      <a:r>
                        <a:rPr i="1"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(True/False)</a:t>
                      </a:r>
                      <a:endParaRPr i="1" sz="11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18275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6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Random forest</a:t>
                      </a:r>
                      <a:b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i="1"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sklearn.ensemble.</a:t>
                      </a:r>
                      <a:r>
                        <a:rPr b="1" i="1"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RandomForestClassifier</a:t>
                      </a:r>
                      <a:endParaRPr b="1" i="1" sz="11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18275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</a:t>
                      </a:r>
                      <a:r>
                        <a:rPr b="1" lang="en" sz="13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wo-stage (coarse + fine**) random gr</a:t>
                      </a:r>
                      <a:r>
                        <a:rPr b="1" lang="en" sz="13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id search* 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(50 trials each)</a:t>
                      </a:r>
                      <a:b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i="1"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(</a:t>
                      </a:r>
                      <a:r>
                        <a:rPr i="1"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sklearn.model_selection.</a:t>
                      </a:r>
                      <a:r>
                        <a:rPr b="1" i="1"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RandomizedSearchCV</a:t>
                      </a:r>
                      <a:r>
                        <a:rPr i="1"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)</a:t>
                      </a:r>
                      <a:endParaRPr i="1"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18275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</a:t>
                      </a:r>
                      <a:r>
                        <a:rPr b="1" i="1"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_estimators </a:t>
                      </a:r>
                      <a:r>
                        <a:rPr i="1"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(coarse: 100,200,..,1400);</a:t>
                      </a:r>
                      <a:r>
                        <a:rPr b="1" i="1"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</a:t>
                      </a:r>
                      <a:r>
                        <a:rPr b="1" i="1"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</a:t>
                      </a:r>
                      <a:r>
                        <a:rPr b="1" i="1"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ax_depth </a:t>
                      </a:r>
                      <a:r>
                        <a:rPr i="1"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(4-8);</a:t>
                      </a:r>
                      <a:r>
                        <a:rPr b="1" i="1"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min_samples_split </a:t>
                      </a:r>
                      <a:r>
                        <a:rPr i="1"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(4-10);</a:t>
                      </a:r>
                      <a:r>
                        <a:rPr b="1" i="1"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min_samples_leaf </a:t>
                      </a:r>
                      <a:r>
                        <a:rPr i="1"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(2-5); </a:t>
                      </a:r>
                      <a:r>
                        <a:rPr b="1" i="1"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bootstrap </a:t>
                      </a:r>
                      <a:r>
                        <a:rPr i="1"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(T/F)</a:t>
                      </a:r>
                      <a:endParaRPr i="1" sz="11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18275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4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Neural network</a:t>
                      </a:r>
                      <a:b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i="1"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keras.models.</a:t>
                      </a:r>
                      <a:r>
                        <a:rPr b="1" i="1"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Sequential</a:t>
                      </a:r>
                      <a:endParaRPr b="1" i="1" sz="11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18275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Two-stage grid search*: coarse rand- om 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(50 trials)</a:t>
                      </a:r>
                      <a:r>
                        <a:rPr b="1" lang="en" sz="13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+ fine** exhaustive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18275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learning_rate</a:t>
                      </a:r>
                      <a:r>
                        <a:rPr i="1"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(coarse: 0.05,0.005,0.0005);</a:t>
                      </a:r>
                      <a:br>
                        <a:rPr i="1"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b="1" i="1"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layer_nodes </a:t>
                      </a:r>
                      <a:r>
                        <a:rPr i="1"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(10,13,...,28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</a:t>
                      </a:r>
                      <a:r>
                        <a:rPr i="1"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- two inner layers);</a:t>
                      </a:r>
                      <a:endParaRPr sz="11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batch_size</a:t>
                      </a:r>
                      <a:r>
                        <a:rPr i="1"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(15,20,...,55) </a:t>
                      </a:r>
                      <a:endParaRPr i="1" sz="11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18275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12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*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All grid searches used 5-fold cross-validation within the train data.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**Fine grid searches are based on the best-scored coarse trial, using small increments around hyper-parameter values.  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18275" marR="45700" marL="45700"/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 txBox="1"/>
          <p:nvPr>
            <p:ph type="title"/>
          </p:nvPr>
        </p:nvSpPr>
        <p:spPr>
          <a:xfrm>
            <a:off x="311700" y="5927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Socioeconomic classifiers</a:t>
            </a:r>
            <a:endParaRPr/>
          </a:p>
        </p:txBody>
      </p:sp>
      <p:grpSp>
        <p:nvGrpSpPr>
          <p:cNvPr id="301" name="Google Shape;301;p33"/>
          <p:cNvGrpSpPr/>
          <p:nvPr/>
        </p:nvGrpSpPr>
        <p:grpSpPr>
          <a:xfrm>
            <a:off x="431875" y="694200"/>
            <a:ext cx="8304774" cy="4200464"/>
            <a:chOff x="431925" y="1304875"/>
            <a:chExt cx="2628925" cy="3416400"/>
          </a:xfrm>
        </p:grpSpPr>
        <p:sp>
          <p:nvSpPr>
            <p:cNvPr id="302" name="Google Shape;302;p33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33"/>
          <p:cNvSpPr txBox="1"/>
          <p:nvPr>
            <p:ph idx="4294967295" type="body"/>
          </p:nvPr>
        </p:nvSpPr>
        <p:spPr>
          <a:xfrm>
            <a:off x="506425" y="761752"/>
            <a:ext cx="82302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Hyper-parameter tuning for Random Forest</a:t>
            </a:r>
            <a:r>
              <a:rPr b="1" lang="en">
                <a:solidFill>
                  <a:schemeClr val="lt1"/>
                </a:solidFill>
              </a:rPr>
              <a:t> - code sample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05" name="Google Shape;305;p33"/>
          <p:cNvSpPr txBox="1"/>
          <p:nvPr>
            <p:ph idx="4294967295" type="body"/>
          </p:nvPr>
        </p:nvSpPr>
        <p:spPr>
          <a:xfrm>
            <a:off x="431875" y="1472175"/>
            <a:ext cx="8304900" cy="3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600"/>
            </a:b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06" name="Google Shape;3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00" y="1305894"/>
            <a:ext cx="7958804" cy="35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Socioeconomic classifiers</a:t>
            </a:r>
            <a:endParaRPr/>
          </a:p>
        </p:txBody>
      </p:sp>
      <p:grpSp>
        <p:nvGrpSpPr>
          <p:cNvPr id="312" name="Google Shape;312;p34"/>
          <p:cNvGrpSpPr/>
          <p:nvPr/>
        </p:nvGrpSpPr>
        <p:grpSpPr>
          <a:xfrm>
            <a:off x="431867" y="1304875"/>
            <a:ext cx="8304774" cy="3416400"/>
            <a:chOff x="431925" y="1304875"/>
            <a:chExt cx="2628925" cy="3416400"/>
          </a:xfrm>
        </p:grpSpPr>
        <p:sp>
          <p:nvSpPr>
            <p:cNvPr id="313" name="Google Shape;313;p3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34"/>
          <p:cNvSpPr txBox="1"/>
          <p:nvPr>
            <p:ph idx="4294967295" type="body"/>
          </p:nvPr>
        </p:nvSpPr>
        <p:spPr>
          <a:xfrm>
            <a:off x="506425" y="1304875"/>
            <a:ext cx="82302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Classifiers and hyper-parameter tuning - additional details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316" name="Google Shape;316;p34"/>
          <p:cNvSpPr txBox="1"/>
          <p:nvPr>
            <p:ph idx="4294967295" type="body"/>
          </p:nvPr>
        </p:nvSpPr>
        <p:spPr>
          <a:xfrm>
            <a:off x="431875" y="1766275"/>
            <a:ext cx="8304900" cy="30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Before eventual grid search, preliminary tuning for each classifier:</a:t>
            </a:r>
            <a:endParaRPr sz="1500"/>
          </a:p>
          <a:p>
            <a:pPr indent="-32385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Certain hyper-parameters were discarded if values proved costly and ineffective (e.g. ‘entropy’ criterion in Decision tree and Random forest classifiers - used only ‘gini’).</a:t>
            </a:r>
            <a:endParaRPr sz="1500"/>
          </a:p>
          <a:p>
            <a:pPr indent="-32385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Various score metrics were tried: </a:t>
            </a:r>
            <a:r>
              <a:rPr i="1" lang="en" sz="1500"/>
              <a:t>accuracy, F1-score, macro F1-score, balanced accuracy</a:t>
            </a:r>
            <a:r>
              <a:rPr lang="en" sz="1500"/>
              <a:t>. </a:t>
            </a:r>
            <a:r>
              <a:rPr b="1" lang="en" sz="1500"/>
              <a:t>Accuracy</a:t>
            </a:r>
            <a:r>
              <a:rPr lang="en" sz="1500"/>
              <a:t> was chosen (more on this later).</a:t>
            </a:r>
            <a:br>
              <a:rPr lang="en" sz="1500"/>
            </a:b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Each classifier was tried on the data using both ‘basic’ and ‘extended’ feature settings:</a:t>
            </a:r>
            <a:endParaRPr sz="1500"/>
          </a:p>
          <a:p>
            <a:pPr indent="-32385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Best variant was found for each setting.</a:t>
            </a:r>
            <a:endParaRPr sz="1500"/>
          </a:p>
          <a:p>
            <a:pPr indent="-32385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 best of the two was chosen to ‘represent’ the classifier.</a:t>
            </a:r>
            <a:endParaRPr sz="1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Socioeconomic classifiers</a:t>
            </a:r>
            <a:endParaRPr/>
          </a:p>
        </p:txBody>
      </p:sp>
      <p:grpSp>
        <p:nvGrpSpPr>
          <p:cNvPr id="322" name="Google Shape;322;p35"/>
          <p:cNvGrpSpPr/>
          <p:nvPr/>
        </p:nvGrpSpPr>
        <p:grpSpPr>
          <a:xfrm>
            <a:off x="431875" y="1076255"/>
            <a:ext cx="8304774" cy="3772047"/>
            <a:chOff x="431925" y="1304875"/>
            <a:chExt cx="2628925" cy="3416400"/>
          </a:xfrm>
        </p:grpSpPr>
        <p:sp>
          <p:nvSpPr>
            <p:cNvPr id="323" name="Google Shape;323;p3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35"/>
          <p:cNvSpPr txBox="1"/>
          <p:nvPr>
            <p:ph idx="4294967295" type="body"/>
          </p:nvPr>
        </p:nvSpPr>
        <p:spPr>
          <a:xfrm>
            <a:off x="506425" y="1076275"/>
            <a:ext cx="82302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NN-specifics (</a:t>
            </a:r>
            <a:r>
              <a:rPr b="1" i="1" lang="en" sz="1900">
                <a:solidFill>
                  <a:schemeClr val="lt1"/>
                </a:solidFill>
              </a:rPr>
              <a:t>scikeras.wrappers, keras.losses/callbacks, sklearn.preprocessing</a:t>
            </a:r>
            <a:r>
              <a:rPr b="1" lang="en" sz="1900">
                <a:solidFill>
                  <a:schemeClr val="lt1"/>
                </a:solidFill>
              </a:rPr>
              <a:t>)</a:t>
            </a:r>
            <a:endParaRPr b="1" sz="1900">
              <a:solidFill>
                <a:schemeClr val="lt1"/>
              </a:solidFill>
            </a:endParaRPr>
          </a:p>
        </p:txBody>
      </p:sp>
      <p:sp>
        <p:nvSpPr>
          <p:cNvPr id="326" name="Google Shape;326;p35"/>
          <p:cNvSpPr txBox="1"/>
          <p:nvPr>
            <p:ph idx="4294967295" type="body"/>
          </p:nvPr>
        </p:nvSpPr>
        <p:spPr>
          <a:xfrm>
            <a:off x="431875" y="1547200"/>
            <a:ext cx="8304900" cy="3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Scaling:</a:t>
            </a:r>
            <a:r>
              <a:rPr lang="en" sz="1500"/>
              <a:t> Proportions scaled to train-based z-scores (surprisingly outperformed min-max).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Wrapper:</a:t>
            </a:r>
            <a:r>
              <a:rPr lang="en" sz="1500"/>
              <a:t> </a:t>
            </a:r>
            <a:r>
              <a:rPr i="1" lang="en" sz="1500"/>
              <a:t>Sequential</a:t>
            </a:r>
            <a:r>
              <a:rPr lang="en" sz="1500"/>
              <a:t> wrapped by </a:t>
            </a:r>
            <a:r>
              <a:rPr b="1" i="1" lang="en" sz="1500"/>
              <a:t>KerasClassifier</a:t>
            </a:r>
            <a:r>
              <a:rPr i="1" lang="en" sz="1500"/>
              <a:t> </a:t>
            </a:r>
            <a:r>
              <a:rPr lang="en" sz="1500"/>
              <a:t>for compatibility with grid search: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variable input layer: basic vs. extended feature set.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v</a:t>
            </a:r>
            <a:r>
              <a:rPr lang="en" sz="1500"/>
              <a:t>ariable number of neurons in </a:t>
            </a:r>
            <a:r>
              <a:rPr lang="en" sz="1500"/>
              <a:t>internal</a:t>
            </a:r>
            <a:r>
              <a:rPr lang="en" sz="1500"/>
              <a:t> layers.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Loss function:</a:t>
            </a:r>
            <a:r>
              <a:rPr lang="en" sz="1500"/>
              <a:t> No standard for ordinal variables.*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Non-standard functions failed (e.g. </a:t>
            </a:r>
            <a:r>
              <a:rPr i="1" lang="en" sz="1500"/>
              <a:t>coral_ordinal.</a:t>
            </a:r>
            <a:r>
              <a:rPr b="1" i="1" lang="en" sz="1500"/>
              <a:t>OrdinalCrossEngropy</a:t>
            </a:r>
            <a:r>
              <a:rPr lang="en" sz="1500"/>
              <a:t>).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i="1" lang="en" sz="1500"/>
              <a:t>SparseCategoricalCrossentropy </a:t>
            </a:r>
            <a:r>
              <a:rPr lang="en" sz="1500"/>
              <a:t>was chosen as it substantially outperformed </a:t>
            </a:r>
            <a:r>
              <a:rPr i="1" lang="en" sz="1500"/>
              <a:t>MSE, MAE</a:t>
            </a:r>
            <a:r>
              <a:rPr lang="en" sz="1500"/>
              <a:t>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Callbacks for optimal setting</a:t>
            </a:r>
            <a:r>
              <a:rPr b="1" lang="en" sz="1500"/>
              <a:t>: </a:t>
            </a:r>
            <a:r>
              <a:rPr lang="en" sz="1500"/>
              <a:t>Used </a:t>
            </a:r>
            <a:r>
              <a:rPr b="1" i="1" lang="en" sz="1500"/>
              <a:t>ModelCheckpoint</a:t>
            </a:r>
            <a:r>
              <a:rPr b="1" lang="en" sz="1500"/>
              <a:t> </a:t>
            </a:r>
            <a:r>
              <a:rPr lang="en" sz="1500"/>
              <a:t>and </a:t>
            </a:r>
            <a:r>
              <a:rPr b="1" i="1" lang="en" sz="1500"/>
              <a:t>EarlyStopping</a:t>
            </a:r>
            <a:r>
              <a:rPr lang="en" sz="1500"/>
              <a:t> to save and later reload the setting with minimal </a:t>
            </a:r>
            <a:r>
              <a:rPr i="1" lang="en" sz="1500"/>
              <a:t>validation loss</a:t>
            </a:r>
            <a:r>
              <a:rPr lang="en" sz="1500"/>
              <a:t>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900"/>
              <a:t>* See e.g.:	Lazaro, M. &amp; Figueiral-Vidal, A. (2023), “</a:t>
            </a:r>
            <a:r>
              <a:rPr lang="en" sz="900">
                <a:solidFill>
                  <a:srgbClr val="CCCCCC"/>
                </a:solidFill>
              </a:rPr>
              <a:t>Neural network for ordinal classification of imbalanced data by minimizing a Bayesian cost”, </a:t>
            </a:r>
            <a:r>
              <a:rPr i="1" lang="en" sz="900">
                <a:solidFill>
                  <a:srgbClr val="CCCCCC"/>
                </a:solidFill>
              </a:rPr>
              <a:t>Pattern Recognition </a:t>
            </a:r>
            <a:r>
              <a:rPr lang="en" sz="900">
                <a:solidFill>
                  <a:srgbClr val="CCCCCC"/>
                </a:solidFill>
              </a:rPr>
              <a:t>137</a:t>
            </a:r>
            <a:br>
              <a:rPr lang="en" sz="900">
                <a:solidFill>
                  <a:srgbClr val="CCCCCC"/>
                </a:solidFill>
              </a:rPr>
            </a:br>
            <a:r>
              <a:rPr lang="en" sz="900">
                <a:solidFill>
                  <a:srgbClr val="CCCCCC"/>
                </a:solidFill>
              </a:rPr>
              <a:t>	Elbe, F. &amp; Hall, M. (2001), “A Simple Approach to Ordinal Classification”. </a:t>
            </a:r>
            <a:r>
              <a:rPr i="1" lang="en" sz="900">
                <a:solidFill>
                  <a:srgbClr val="CCCCCC"/>
                </a:solidFill>
              </a:rPr>
              <a:t>Lecture notes in Computer Science </a:t>
            </a:r>
            <a:r>
              <a:rPr lang="en" sz="900">
                <a:solidFill>
                  <a:srgbClr val="CCCCCC"/>
                </a:solidFill>
              </a:rPr>
              <a:t>.</a:t>
            </a:r>
            <a:br>
              <a:rPr lang="en" sz="900">
                <a:solidFill>
                  <a:srgbClr val="CCCCCC"/>
                </a:solidFill>
              </a:rPr>
            </a:br>
            <a:endParaRPr sz="9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lassification results</a:t>
            </a:r>
            <a:endParaRPr/>
          </a:p>
        </p:txBody>
      </p:sp>
      <p:grpSp>
        <p:nvGrpSpPr>
          <p:cNvPr id="332" name="Google Shape;332;p36"/>
          <p:cNvGrpSpPr/>
          <p:nvPr/>
        </p:nvGrpSpPr>
        <p:grpSpPr>
          <a:xfrm>
            <a:off x="447862" y="1076280"/>
            <a:ext cx="8304774" cy="3772047"/>
            <a:chOff x="431925" y="1304875"/>
            <a:chExt cx="2628925" cy="3416400"/>
          </a:xfrm>
        </p:grpSpPr>
        <p:sp>
          <p:nvSpPr>
            <p:cNvPr id="333" name="Google Shape;333;p3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5" name="Google Shape;335;p36"/>
          <p:cNvSpPr txBox="1"/>
          <p:nvPr>
            <p:ph idx="4294967295" type="body"/>
          </p:nvPr>
        </p:nvSpPr>
        <p:spPr>
          <a:xfrm>
            <a:off x="506425" y="1076275"/>
            <a:ext cx="82302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First attempt - no </a:t>
            </a:r>
            <a:r>
              <a:rPr b="1" lang="en" sz="2000">
                <a:solidFill>
                  <a:schemeClr val="lt1"/>
                </a:solidFill>
              </a:rPr>
              <a:t>sample weights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336" name="Google Shape;336;p36"/>
          <p:cNvSpPr txBox="1"/>
          <p:nvPr>
            <p:ph idx="4294967295" type="body"/>
          </p:nvPr>
        </p:nvSpPr>
        <p:spPr>
          <a:xfrm>
            <a:off x="431875" y="1612675"/>
            <a:ext cx="83049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Promising results, compared to a ‘per-sector mode’ </a:t>
            </a:r>
            <a:r>
              <a:rPr lang="en" sz="1500"/>
              <a:t>baseline accuracy of</a:t>
            </a:r>
            <a:r>
              <a:rPr lang="en" sz="1500"/>
              <a:t> 0.252.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Feature importance (DT,RF): </a:t>
            </a:r>
            <a:r>
              <a:rPr b="1" lang="en" sz="1500"/>
              <a:t>All</a:t>
            </a:r>
            <a:r>
              <a:rPr lang="en" sz="1500"/>
              <a:t> features contribute. Also reflected in OLR coefficients.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But:</a:t>
            </a:r>
            <a:r>
              <a:rPr lang="en" sz="1500"/>
              <a:t> strong distribution bias, poor recall for certain SE-indices.</a:t>
            </a:r>
            <a:endParaRPr sz="1500"/>
          </a:p>
        </p:txBody>
      </p:sp>
      <p:graphicFrame>
        <p:nvGraphicFramePr>
          <p:cNvPr id="337" name="Google Shape;337;p36"/>
          <p:cNvGraphicFramePr/>
          <p:nvPr/>
        </p:nvGraphicFramePr>
        <p:xfrm>
          <a:off x="506575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{529426DF-DE87-4F78-B26D-02D933220AA9}</a:tableStyleId>
              </a:tblPr>
              <a:tblGrid>
                <a:gridCol w="3088225"/>
                <a:gridCol w="748375"/>
                <a:gridCol w="488775"/>
                <a:gridCol w="559850"/>
                <a:gridCol w="549200"/>
                <a:gridCol w="274875"/>
                <a:gridCol w="274875"/>
                <a:gridCol w="274875"/>
                <a:gridCol w="274875"/>
                <a:gridCol w="274875"/>
                <a:gridCol w="274875"/>
                <a:gridCol w="274875"/>
                <a:gridCol w="274875"/>
                <a:gridCol w="274875"/>
                <a:gridCol w="274875"/>
              </a:tblGrid>
              <a:tr h="3421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Classifier (top settings)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Features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Acc.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Diff≤1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Macro</a:t>
                      </a:r>
                      <a:b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Recall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 gridSpan="10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Recall per SEI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4325">
                <a:tc vMerge="1"/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6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9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10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>
                    <a:solidFill>
                      <a:srgbClr val="CC0000"/>
                    </a:solidFill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DT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</a:t>
                      </a:r>
                      <a:r>
                        <a:rPr i="1"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(max_depth=9; min_samples_leaf=1; min_samples_split=2)</a:t>
                      </a:r>
                      <a:endParaRPr i="1"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extended</a:t>
                      </a:r>
                      <a:endParaRPr i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.463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.789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.433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.65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.47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.41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.27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.63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.30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.42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.36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.74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.09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>
                    <a:solidFill>
                      <a:srgbClr val="CC0000"/>
                    </a:solidFill>
                  </a:tcPr>
                </a:tc>
              </a:tr>
              <a:tr h="31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OLR </a:t>
                      </a:r>
                      <a:r>
                        <a:rPr i="1"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(distr=probit; method=powell)</a:t>
                      </a:r>
                      <a:endParaRPr i="1"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basic</a:t>
                      </a:r>
                      <a:endParaRPr i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.478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.833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.394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.60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.49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.45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.76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.76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.88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>
                    <a:solidFill>
                      <a:srgbClr val="CC0000"/>
                    </a:solidFill>
                  </a:tcPr>
                </a:tc>
              </a:tr>
              <a:tr h="30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SVC </a:t>
                      </a:r>
                      <a:r>
                        <a:rPr i="1"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(C=300; kernel=poly; break_ties=False)</a:t>
                      </a:r>
                      <a:endParaRPr i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extended</a:t>
                      </a:r>
                      <a:endParaRPr i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.514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.839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.458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.80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.36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.53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.29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.57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.26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.78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.15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.84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>
                    <a:solidFill>
                      <a:srgbClr val="CC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RF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</a:t>
                      </a:r>
                      <a:r>
                        <a:rPr i="1"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(n_estimators=570; bootstrap=False; </a:t>
                      </a:r>
                      <a:r>
                        <a:rPr i="1"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max_depth=9; min_samples_split</a:t>
                      </a:r>
                      <a:r>
                        <a:rPr i="1"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=4; min_samples_leaf=2)</a:t>
                      </a:r>
                      <a:endParaRPr i="1"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extended</a:t>
                      </a:r>
                      <a:endParaRPr i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.522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.829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.456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.80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.49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.61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.09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.68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.14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.76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.17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.82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>
                    <a:solidFill>
                      <a:srgbClr val="CC0000"/>
                    </a:solidFill>
                  </a:tcPr>
                </a:tc>
              </a:tr>
              <a:tr h="31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NN </a:t>
                      </a:r>
                      <a:r>
                        <a:rPr i="1"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(layer_nodes=28; batch_size=20; learing_rate=0.01)</a:t>
                      </a:r>
                      <a:endParaRPr i="1"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extended</a:t>
                      </a:r>
                      <a:endParaRPr i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.507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.820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.439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.80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.56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.29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.03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.74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.30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.74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.13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.80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27425" marL="27425" anchor="ctr"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7"/>
          <p:cNvSpPr txBox="1"/>
          <p:nvPr>
            <p:ph type="title"/>
          </p:nvPr>
        </p:nvSpPr>
        <p:spPr>
          <a:xfrm>
            <a:off x="311700" y="37017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results and analysis</a:t>
            </a:r>
            <a:endParaRPr/>
          </a:p>
        </p:txBody>
      </p:sp>
      <p:grpSp>
        <p:nvGrpSpPr>
          <p:cNvPr id="343" name="Google Shape;343;p37"/>
          <p:cNvGrpSpPr/>
          <p:nvPr/>
        </p:nvGrpSpPr>
        <p:grpSpPr>
          <a:xfrm>
            <a:off x="447850" y="942516"/>
            <a:ext cx="8304774" cy="3905628"/>
            <a:chOff x="431925" y="1304875"/>
            <a:chExt cx="2628925" cy="3416400"/>
          </a:xfrm>
        </p:grpSpPr>
        <p:sp>
          <p:nvSpPr>
            <p:cNvPr id="344" name="Google Shape;344;p3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6" name="Google Shape;346;p37"/>
          <p:cNvSpPr txBox="1"/>
          <p:nvPr>
            <p:ph idx="4294967295" type="body"/>
          </p:nvPr>
        </p:nvSpPr>
        <p:spPr>
          <a:xfrm>
            <a:off x="506425" y="958648"/>
            <a:ext cx="82302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D</a:t>
            </a:r>
            <a:r>
              <a:rPr b="1" lang="en" sz="2000">
                <a:solidFill>
                  <a:schemeClr val="lt1"/>
                </a:solidFill>
              </a:rPr>
              <a:t>istribution bias across classifiers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347" name="Google Shape;347;p37"/>
          <p:cNvSpPr txBox="1"/>
          <p:nvPr/>
        </p:nvSpPr>
        <p:spPr>
          <a:xfrm>
            <a:off x="4350827" y="2908600"/>
            <a:ext cx="4343100" cy="19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SEIs 4,6,8,10 ‘linger’ samples to flanking attractor classes 3,5,7,9.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Not quantity problem per-se, e.g. SEI 1 vs. 8.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Rather, </a:t>
            </a:r>
            <a:r>
              <a:rPr b="1"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local ‘troughs’</a:t>
            </a: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: Poor when quantity is less than average of flanking indices.</a:t>
            </a:r>
            <a:endParaRPr sz="1700" u="sng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348" name="Google Shape;348;p37"/>
          <p:cNvGraphicFramePr/>
          <p:nvPr/>
        </p:nvGraphicFramePr>
        <p:xfrm>
          <a:off x="560833" y="15976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{529426DF-DE87-4F78-B26D-02D933220AA9}</a:tableStyleId>
              </a:tblPr>
              <a:tblGrid>
                <a:gridCol w="258375"/>
                <a:gridCol w="359075"/>
                <a:gridCol w="308725"/>
                <a:gridCol w="308725"/>
                <a:gridCol w="308725"/>
                <a:gridCol w="308725"/>
                <a:gridCol w="308725"/>
                <a:gridCol w="308725"/>
                <a:gridCol w="308725"/>
                <a:gridCol w="308725"/>
                <a:gridCol w="308725"/>
                <a:gridCol w="308725"/>
              </a:tblGrid>
              <a:tr h="228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  <a:endParaRPr b="1" sz="13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</a:t>
                      </a:r>
                      <a:endParaRPr b="1" sz="13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</a:t>
                      </a:r>
                      <a:endParaRPr b="1" sz="13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</a:t>
                      </a:r>
                      <a:endParaRPr b="1" sz="13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</a:t>
                      </a:r>
                      <a:endParaRPr b="1" sz="13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6</a:t>
                      </a:r>
                      <a:endParaRPr b="1" sz="13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</a:t>
                      </a:r>
                      <a:endParaRPr b="1" sz="13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</a:t>
                      </a:r>
                      <a:endParaRPr b="1" sz="13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9</a:t>
                      </a:r>
                      <a:endParaRPr b="1" sz="13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10</a:t>
                      </a:r>
                      <a:endParaRPr b="1" sz="13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</a:tr>
              <a:tr h="228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</a:t>
                      </a:r>
                      <a:endParaRPr b="1" sz="13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DT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OLR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SVC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RF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NN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.03</a:t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.03</a:t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</a:t>
                      </a:r>
                      <a:r>
                        <a:rPr lang="en" sz="10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9</a:t>
                      </a:r>
                      <a:br>
                        <a:rPr lang="en" sz="10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.06</a:t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.06</a:t>
                      </a:r>
                      <a:br>
                        <a:rPr lang="en" sz="10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.09</a:t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.21</a:t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.26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.24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.21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.15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.09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.26</a:t>
                      </a:r>
                      <a:endParaRPr b="1"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</a:t>
                      </a:r>
                      <a:endParaRPr b="1"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.29</a:t>
                      </a:r>
                      <a:endParaRPr b="1"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.09</a:t>
                      </a:r>
                      <a:endParaRPr b="1"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.03</a:t>
                      </a:r>
                      <a:endParaRPr b="1"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.24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.59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.32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.62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.62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.06</a:t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.06</a:t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.03</a:t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.06</a:t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.09</a:t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.03</a:t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.03</a:t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.03</a:t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.03</a:t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.03</a:t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</a:tr>
              <a:tr h="228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6</a:t>
                      </a:r>
                      <a:endParaRPr b="1" sz="13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DT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OLR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SVC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RF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NN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.02</a:t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.04</a:t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.02</a:t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.02</a:t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.04</a:t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.02</a:t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.02</a:t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.30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.42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.20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.34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.38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.30</a:t>
                      </a:r>
                      <a:endParaRPr b="1"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</a:t>
                      </a:r>
                      <a:endParaRPr b="1"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.26</a:t>
                      </a:r>
                      <a:endParaRPr b="1"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.14</a:t>
                      </a:r>
                      <a:endParaRPr b="1"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.30</a:t>
                      </a:r>
                      <a:endParaRPr b="1"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.30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.56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.52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.48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.30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.02</a:t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</a:tr>
              <a:tr h="228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</a:t>
                      </a:r>
                      <a:endParaRPr b="1" sz="13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DT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OLR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SVC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RF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NN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.02</a:t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.02</a:t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.02</a:t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.04</a:t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.02</a:t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.06</a:t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.04</a:t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.27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.58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.40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.42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.50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.36</a:t>
                      </a:r>
                      <a:endParaRPr b="1"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</a:t>
                      </a:r>
                      <a:endParaRPr b="1"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.15</a:t>
                      </a:r>
                      <a:endParaRPr b="1"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.17</a:t>
                      </a:r>
                      <a:endParaRPr b="1"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.13</a:t>
                      </a:r>
                      <a:endParaRPr b="1"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.27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.42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.40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.40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.31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.02</a:t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</a:tr>
              <a:tr h="228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10</a:t>
                      </a:r>
                      <a:endParaRPr b="1" sz="13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DT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OLR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SVC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RF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NN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.09</a:t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.82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1.0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1.0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1.0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1.0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.09</a:t>
                      </a:r>
                      <a:endParaRPr b="1"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</a:t>
                      </a:r>
                      <a:endParaRPr b="1"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</a:t>
                      </a:r>
                      <a:endParaRPr b="1"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</a:t>
                      </a:r>
                      <a:endParaRPr b="1"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</a:t>
                      </a:r>
                      <a:endParaRPr b="1"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</a:tr>
            </a:tbl>
          </a:graphicData>
        </a:graphic>
      </p:graphicFrame>
      <p:grpSp>
        <p:nvGrpSpPr>
          <p:cNvPr id="349" name="Google Shape;349;p37"/>
          <p:cNvGrpSpPr/>
          <p:nvPr/>
        </p:nvGrpSpPr>
        <p:grpSpPr>
          <a:xfrm>
            <a:off x="4472125" y="1587552"/>
            <a:ext cx="4150800" cy="1271343"/>
            <a:chOff x="4568375" y="1805538"/>
            <a:chExt cx="4150800" cy="1393100"/>
          </a:xfrm>
        </p:grpSpPr>
        <p:pic>
          <p:nvPicPr>
            <p:cNvPr id="350" name="Google Shape;350;p37" title="Chart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68375" y="1805538"/>
              <a:ext cx="4150800" cy="13931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1" name="Google Shape;351;p37"/>
            <p:cNvGrpSpPr/>
            <p:nvPr/>
          </p:nvGrpSpPr>
          <p:grpSpPr>
            <a:xfrm>
              <a:off x="4961631" y="2413244"/>
              <a:ext cx="3272236" cy="552848"/>
              <a:chOff x="1615375" y="1982675"/>
              <a:chExt cx="5856875" cy="883850"/>
            </a:xfrm>
          </p:grpSpPr>
          <p:cxnSp>
            <p:nvCxnSpPr>
              <p:cNvPr id="352" name="Google Shape;352;p37"/>
              <p:cNvCxnSpPr/>
              <p:nvPr/>
            </p:nvCxnSpPr>
            <p:spPr>
              <a:xfrm flipH="1">
                <a:off x="1615375" y="2554225"/>
                <a:ext cx="1044000" cy="31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3" name="Google Shape;353;p37"/>
              <p:cNvCxnSpPr/>
              <p:nvPr/>
            </p:nvCxnSpPr>
            <p:spPr>
              <a:xfrm flipH="1" rot="10800000">
                <a:off x="3200400" y="2264550"/>
                <a:ext cx="1082100" cy="144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4" name="Google Shape;354;p37"/>
              <p:cNvCxnSpPr/>
              <p:nvPr/>
            </p:nvCxnSpPr>
            <p:spPr>
              <a:xfrm flipH="1" rot="10800000">
                <a:off x="4267200" y="1982675"/>
                <a:ext cx="1097400" cy="282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5" name="Google Shape;355;p37"/>
              <p:cNvCxnSpPr/>
              <p:nvPr/>
            </p:nvCxnSpPr>
            <p:spPr>
              <a:xfrm>
                <a:off x="5348800" y="1993250"/>
                <a:ext cx="1069500" cy="34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6" name="Google Shape;356;p37"/>
              <p:cNvCxnSpPr/>
              <p:nvPr/>
            </p:nvCxnSpPr>
            <p:spPr>
              <a:xfrm>
                <a:off x="6396750" y="2324725"/>
                <a:ext cx="1075500" cy="54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7" name="Google Shape;357;p37"/>
              <p:cNvCxnSpPr/>
              <p:nvPr/>
            </p:nvCxnSpPr>
            <p:spPr>
              <a:xfrm rot="10800000">
                <a:off x="3738575" y="2331625"/>
                <a:ext cx="0" cy="28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8" name="Google Shape;358;p37"/>
              <p:cNvCxnSpPr/>
              <p:nvPr/>
            </p:nvCxnSpPr>
            <p:spPr>
              <a:xfrm flipH="1" rot="10800000">
                <a:off x="4814900" y="2127475"/>
                <a:ext cx="1800" cy="39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9" name="Google Shape;359;p37"/>
              <p:cNvCxnSpPr/>
              <p:nvPr/>
            </p:nvCxnSpPr>
            <p:spPr>
              <a:xfrm flipH="1" rot="10800000">
                <a:off x="2124075" y="2715200"/>
                <a:ext cx="600" cy="3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0" name="Google Shape;360;p37"/>
              <p:cNvCxnSpPr/>
              <p:nvPr/>
            </p:nvCxnSpPr>
            <p:spPr>
              <a:xfrm flipH="1" rot="10800000">
                <a:off x="5876925" y="2165575"/>
                <a:ext cx="1800" cy="28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1" name="Google Shape;361;p37"/>
              <p:cNvCxnSpPr/>
              <p:nvPr/>
            </p:nvCxnSpPr>
            <p:spPr>
              <a:xfrm flipH="1" rot="10800000">
                <a:off x="6943725" y="2600300"/>
                <a:ext cx="1500" cy="146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</a:t>
            </a:r>
            <a:r>
              <a:rPr lang="en"/>
              <a:t>assification attempt, Round #2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results</a:t>
            </a:r>
            <a:endParaRPr/>
          </a:p>
        </p:txBody>
      </p:sp>
      <p:grpSp>
        <p:nvGrpSpPr>
          <p:cNvPr id="367" name="Google Shape;367;p38"/>
          <p:cNvGrpSpPr/>
          <p:nvPr/>
        </p:nvGrpSpPr>
        <p:grpSpPr>
          <a:xfrm>
            <a:off x="447862" y="1076280"/>
            <a:ext cx="8304774" cy="3772047"/>
            <a:chOff x="431925" y="1304875"/>
            <a:chExt cx="2628925" cy="3416400"/>
          </a:xfrm>
        </p:grpSpPr>
        <p:sp>
          <p:nvSpPr>
            <p:cNvPr id="368" name="Google Shape;368;p3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38"/>
          <p:cNvSpPr txBox="1"/>
          <p:nvPr>
            <p:ph idx="4294967295" type="body"/>
          </p:nvPr>
        </p:nvSpPr>
        <p:spPr>
          <a:xfrm>
            <a:off x="506425" y="1076275"/>
            <a:ext cx="82302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Countering distribution bias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371" name="Google Shape;371;p38"/>
          <p:cNvSpPr txBox="1"/>
          <p:nvPr>
            <p:ph idx="4294967295" type="body"/>
          </p:nvPr>
        </p:nvSpPr>
        <p:spPr>
          <a:xfrm>
            <a:off x="431875" y="1557708"/>
            <a:ext cx="8304900" cy="32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Counter-measures:</a:t>
            </a:r>
            <a:endParaRPr b="1"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Selectively add data?</a:t>
            </a:r>
            <a:r>
              <a:rPr lang="en" sz="1500"/>
              <a:t>	</a:t>
            </a:r>
            <a:r>
              <a:rPr i="1" lang="en" sz="1500"/>
              <a:t>The dataset already manifests this relative to earlier attempts.</a:t>
            </a:r>
            <a:endParaRPr i="1"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Duplicate kalpiot for poorly-recalled indices?</a:t>
            </a:r>
            <a:r>
              <a:rPr lang="en" sz="1500"/>
              <a:t>		</a:t>
            </a:r>
            <a:r>
              <a:rPr i="1" lang="en" sz="1500"/>
              <a:t>Risk of overfitting to specific kalpiot.</a:t>
            </a:r>
            <a:endParaRPr i="1"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Change loss function?</a:t>
            </a:r>
            <a:r>
              <a:rPr lang="en" sz="1500"/>
              <a:t>		</a:t>
            </a:r>
            <a:r>
              <a:rPr i="1" lang="en" sz="1500"/>
              <a:t>No standard function favoring balanced cross-class recall.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Add class-based sample weights?		</a:t>
            </a:r>
            <a:r>
              <a:rPr b="1" i="1" lang="en" sz="1500"/>
              <a:t>YES</a:t>
            </a:r>
            <a:r>
              <a:rPr i="1" lang="en" sz="1500"/>
              <a:t>… but only if principled and not tweaked!</a:t>
            </a:r>
            <a:endParaRPr i="1"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Weighting for samples of SEI </a:t>
            </a:r>
            <a:r>
              <a:rPr i="1" lang="en" sz="1500"/>
              <a:t>i</a:t>
            </a:r>
            <a:r>
              <a:rPr lang="en" sz="1500"/>
              <a:t> with </a:t>
            </a:r>
            <a:r>
              <a:rPr i="1" lang="en" sz="1500"/>
              <a:t>n</a:t>
            </a:r>
            <a:r>
              <a:rPr baseline="-25000" i="1" lang="en" sz="1500"/>
              <a:t>i</a:t>
            </a:r>
            <a:r>
              <a:rPr i="1" lang="en" sz="1500"/>
              <a:t> </a:t>
            </a:r>
            <a:r>
              <a:rPr lang="en" sz="1500"/>
              <a:t>SEI-tagged kalpiot: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i="1" lang="en" sz="1500"/>
              <a:t>if n</a:t>
            </a:r>
            <a:r>
              <a:rPr baseline="-25000" i="1" lang="en" sz="1500"/>
              <a:t>i</a:t>
            </a:r>
            <a:r>
              <a:rPr i="1" lang="en" sz="1500"/>
              <a:t> &lt; ((n</a:t>
            </a:r>
            <a:r>
              <a:rPr baseline="-25000" i="1" lang="en" sz="1500"/>
              <a:t>i-1</a:t>
            </a:r>
            <a:r>
              <a:rPr i="1" lang="en" sz="1500"/>
              <a:t>+n</a:t>
            </a:r>
            <a:r>
              <a:rPr baseline="-25000" i="1" lang="en" sz="1500"/>
              <a:t>i+1</a:t>
            </a:r>
            <a:r>
              <a:rPr i="1" lang="en" sz="1500"/>
              <a:t>)/2 , then: W</a:t>
            </a:r>
            <a:r>
              <a:rPr baseline="-25000" i="1" lang="en" sz="1500"/>
              <a:t>i</a:t>
            </a:r>
            <a:r>
              <a:rPr i="1" lang="en" sz="1500"/>
              <a:t> =  (n</a:t>
            </a:r>
            <a:r>
              <a:rPr baseline="-25000" i="1" lang="en" sz="1500"/>
              <a:t>i-1</a:t>
            </a:r>
            <a:r>
              <a:rPr i="1" lang="en" sz="1500"/>
              <a:t> + n</a:t>
            </a:r>
            <a:r>
              <a:rPr baseline="-25000" i="1" lang="en" sz="1500"/>
              <a:t>i+1</a:t>
            </a:r>
            <a:r>
              <a:rPr i="1" lang="en" sz="1500"/>
              <a:t>) / 2n</a:t>
            </a:r>
            <a:r>
              <a:rPr baseline="-25000" i="1" lang="en" sz="1500"/>
              <a:t>i</a:t>
            </a:r>
            <a:r>
              <a:rPr i="1" lang="en" sz="1500"/>
              <a:t>  , else: W</a:t>
            </a:r>
            <a:r>
              <a:rPr baseline="-25000" i="1" lang="en" sz="1500"/>
              <a:t>i</a:t>
            </a:r>
            <a:r>
              <a:rPr i="1" lang="en" sz="1500"/>
              <a:t> = 1    (n</a:t>
            </a:r>
            <a:r>
              <a:rPr baseline="-25000" i="1" lang="en" sz="1500"/>
              <a:t>0</a:t>
            </a:r>
            <a:r>
              <a:rPr i="1" lang="en" sz="1500"/>
              <a:t> = n</a:t>
            </a:r>
            <a:r>
              <a:rPr baseline="-25000" i="1" lang="en" sz="1500"/>
              <a:t>11</a:t>
            </a:r>
            <a:r>
              <a:rPr i="1" lang="en" sz="1500"/>
              <a:t> = 0)</a:t>
            </a:r>
            <a:endParaRPr i="1"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Yielding:	</a:t>
            </a:r>
            <a:r>
              <a:rPr i="1" lang="en" sz="1500"/>
              <a:t>W</a:t>
            </a:r>
            <a:r>
              <a:rPr baseline="-25000" i="1" lang="en" sz="1500"/>
              <a:t>1</a:t>
            </a:r>
            <a:r>
              <a:rPr i="1" lang="en" sz="1500"/>
              <a:t> = 1.34	W</a:t>
            </a:r>
            <a:r>
              <a:rPr baseline="-25000" i="1" lang="en" sz="1500"/>
              <a:t>4</a:t>
            </a:r>
            <a:r>
              <a:rPr i="1" lang="en" sz="1500"/>
              <a:t> = 2.13	W</a:t>
            </a:r>
            <a:r>
              <a:rPr baseline="-25000" i="1" lang="en" sz="1500"/>
              <a:t>6</a:t>
            </a:r>
            <a:r>
              <a:rPr i="1" lang="en" sz="1500"/>
              <a:t> = 1.96	W</a:t>
            </a:r>
            <a:r>
              <a:rPr baseline="-25000" i="1" lang="en" sz="1500"/>
              <a:t>8</a:t>
            </a:r>
            <a:r>
              <a:rPr i="1" lang="en" sz="1500"/>
              <a:t> = 1.64	W</a:t>
            </a:r>
            <a:r>
              <a:rPr baseline="-25000" i="1" lang="en" sz="1500"/>
              <a:t>10</a:t>
            </a:r>
            <a:r>
              <a:rPr i="1" lang="en" sz="1500"/>
              <a:t> = 2.28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Desired effect: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Boosted recall for SEIs 4,6,8,10 without Class 1 becoming attractor.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No significant degradation in total accuracy.</a:t>
            </a:r>
            <a:endParaRPr sz="1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results and analysis</a:t>
            </a:r>
            <a:endParaRPr/>
          </a:p>
        </p:txBody>
      </p:sp>
      <p:grpSp>
        <p:nvGrpSpPr>
          <p:cNvPr id="377" name="Google Shape;377;p39"/>
          <p:cNvGrpSpPr/>
          <p:nvPr/>
        </p:nvGrpSpPr>
        <p:grpSpPr>
          <a:xfrm>
            <a:off x="447850" y="1180587"/>
            <a:ext cx="8304774" cy="3667847"/>
            <a:chOff x="431925" y="1304875"/>
            <a:chExt cx="2628925" cy="3416400"/>
          </a:xfrm>
        </p:grpSpPr>
        <p:sp>
          <p:nvSpPr>
            <p:cNvPr id="378" name="Google Shape;378;p3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9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0" name="Google Shape;380;p39"/>
          <p:cNvSpPr txBox="1"/>
          <p:nvPr>
            <p:ph idx="4294967295" type="body"/>
          </p:nvPr>
        </p:nvSpPr>
        <p:spPr>
          <a:xfrm>
            <a:off x="506425" y="1219328"/>
            <a:ext cx="82302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Second</a:t>
            </a:r>
            <a:r>
              <a:rPr b="1" lang="en" sz="2000">
                <a:solidFill>
                  <a:schemeClr val="lt1"/>
                </a:solidFill>
              </a:rPr>
              <a:t> attempt - with sample weights* **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381" name="Google Shape;381;p39"/>
          <p:cNvSpPr txBox="1"/>
          <p:nvPr>
            <p:ph idx="4294967295" type="body"/>
          </p:nvPr>
        </p:nvSpPr>
        <p:spPr>
          <a:xfrm>
            <a:off x="419550" y="1860935"/>
            <a:ext cx="8304900" cy="30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b="1" lang="en" sz="1500"/>
            </a:br>
            <a:br>
              <a:rPr b="1" lang="en" sz="1500"/>
            </a:br>
            <a:r>
              <a:rPr lang="en" sz="1400"/>
              <a:t>*   Results of the first attempt are repeated in small fonts.</a:t>
            </a:r>
            <a:br>
              <a:rPr lang="en" sz="1400"/>
            </a:br>
            <a:r>
              <a:rPr lang="en" sz="1400"/>
              <a:t>** The OLR model is experimental and has no sample weight option.</a:t>
            </a:r>
            <a:endParaRPr sz="1400"/>
          </a:p>
        </p:txBody>
      </p:sp>
      <p:graphicFrame>
        <p:nvGraphicFramePr>
          <p:cNvPr id="382" name="Google Shape;382;p39"/>
          <p:cNvGraphicFramePr/>
          <p:nvPr/>
        </p:nvGraphicFramePr>
        <p:xfrm>
          <a:off x="506575" y="17729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{529426DF-DE87-4F78-B26D-02D933220AA9}</a:tableStyleId>
              </a:tblPr>
              <a:tblGrid>
                <a:gridCol w="3148075"/>
                <a:gridCol w="739500"/>
                <a:gridCol w="382850"/>
                <a:gridCol w="522575"/>
                <a:gridCol w="545975"/>
                <a:gridCol w="297625"/>
                <a:gridCol w="282950"/>
                <a:gridCol w="282950"/>
                <a:gridCol w="282950"/>
                <a:gridCol w="282950"/>
                <a:gridCol w="282950"/>
                <a:gridCol w="282950"/>
                <a:gridCol w="282950"/>
                <a:gridCol w="282950"/>
                <a:gridCol w="282950"/>
              </a:tblGrid>
              <a:tr h="3421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Classifier (top settings)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Features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Acc.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Diff≤1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Macro</a:t>
                      </a:r>
                      <a:b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Recall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 gridSpan="10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Recall per SEI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4325">
                <a:tc vMerge="1"/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6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9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10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DT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</a:t>
                      </a:r>
                      <a:r>
                        <a:rPr i="1"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(max_depth=10; min_samples_leaf=1; min_samples_split=4)</a:t>
                      </a:r>
                      <a:endParaRPr i="1"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extended</a:t>
                      </a:r>
                      <a:endParaRPr i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.438</a:t>
                      </a:r>
                      <a:br>
                        <a:rPr b="1" lang="en">
                          <a:solidFill>
                            <a:srgbClr val="FF00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.463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</a:t>
                      </a:r>
                      <a:r>
                        <a:rPr b="1" lang="en">
                          <a:solidFill>
                            <a:srgbClr val="FF00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763</a:t>
                      </a:r>
                      <a:br>
                        <a:rPr b="1" lang="en">
                          <a:solidFill>
                            <a:srgbClr val="FF00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.789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.425</a:t>
                      </a:r>
                      <a:b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.433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.75</a:t>
                      </a:r>
                      <a:b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.65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.40</a:t>
                      </a:r>
                      <a:b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.47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.43</a:t>
                      </a:r>
                      <a:b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.41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.21</a:t>
                      </a:r>
                      <a:b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.27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.45</a:t>
                      </a:r>
                      <a:b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.63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.38</a:t>
                      </a:r>
                      <a:br>
                        <a:rPr b="1" lang="en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.30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.43</a:t>
                      </a:r>
                      <a:b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.42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.38</a:t>
                      </a:r>
                      <a:br>
                        <a:rPr b="1" lang="en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.35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.66</a:t>
                      </a:r>
                      <a:b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.74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.27</a:t>
                      </a:r>
                      <a:b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.09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SVC </a:t>
                      </a:r>
                      <a:r>
                        <a:rPr i="1"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(C=300</a:t>
                      </a:r>
                      <a:r>
                        <a:rPr i="1"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; kernel=poly; break_ties=False)</a:t>
                      </a:r>
                      <a:endParaRPr i="1"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extended</a:t>
                      </a:r>
                      <a:endParaRPr i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.512</a:t>
                      </a:r>
                      <a:b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.514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.846</a:t>
                      </a:r>
                      <a:b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.839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.528</a:t>
                      </a:r>
                      <a:br>
                        <a:rPr b="1" lang="en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.458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.80</a:t>
                      </a:r>
                      <a:b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.80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.33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.36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.43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.53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.50</a:t>
                      </a:r>
                      <a:b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.29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.45</a:t>
                      </a:r>
                      <a:b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.57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.56</a:t>
                      </a:r>
                      <a:b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.26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.58</a:t>
                      </a:r>
                      <a:b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.78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.46</a:t>
                      </a:r>
                      <a:b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.15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.62</a:t>
                      </a:r>
                      <a:b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.84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.55</a:t>
                      </a:r>
                      <a:b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RF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</a:t>
                      </a:r>
                      <a:r>
                        <a:rPr i="1"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(n_estimators=1310; bootstrap=False; max_depth=9; min_samples_split=4; min_samples_leaf=1)</a:t>
                      </a:r>
                      <a:endParaRPr i="1"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extended</a:t>
                      </a:r>
                      <a:endParaRPr i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.505</a:t>
                      </a:r>
                      <a:br>
                        <a:rPr b="1" lang="en">
                          <a:solidFill>
                            <a:srgbClr val="FF00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.522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.846</a:t>
                      </a:r>
                      <a:br>
                        <a:rPr b="1" lang="en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.829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.476</a:t>
                      </a:r>
                      <a:br>
                        <a:rPr b="1" lang="en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.456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.80</a:t>
                      </a:r>
                      <a:b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.80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.36</a:t>
                      </a:r>
                      <a:b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.49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.61</a:t>
                      </a:r>
                      <a:b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.61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.29</a:t>
                      </a:r>
                      <a:br>
                        <a:rPr b="1" lang="en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.09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.49</a:t>
                      </a:r>
                      <a:b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68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.54</a:t>
                      </a:r>
                      <a:br>
                        <a:rPr b="1" lang="en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.14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.60</a:t>
                      </a:r>
                      <a:b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.76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.42</a:t>
                      </a:r>
                      <a:br>
                        <a:rPr b="1" lang="en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.17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.56</a:t>
                      </a:r>
                      <a:b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.82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</a:t>
                      </a:r>
                      <a:r>
                        <a:rPr b="1" lang="en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09</a:t>
                      </a:r>
                      <a:br>
                        <a:rPr b="1" lang="en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NN</a:t>
                      </a:r>
                      <a:r>
                        <a:rPr i="1" lang="en" sz="11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</a:t>
                      </a:r>
                      <a:r>
                        <a:rPr i="1"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(layer_nodes=28; batch_size=55; learing_rate=0.001)</a:t>
                      </a:r>
                      <a:endParaRPr i="1"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extended</a:t>
                      </a:r>
                      <a:endParaRPr i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.516</a:t>
                      </a:r>
                      <a:br>
                        <a:rPr b="1" lang="en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.507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.854</a:t>
                      </a:r>
                      <a:br>
                        <a:rPr b="1" lang="en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.820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.494</a:t>
                      </a:r>
                      <a:br>
                        <a:rPr b="1" lang="en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.439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.75</a:t>
                      </a:r>
                      <a:b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.80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.31</a:t>
                      </a:r>
                      <a:b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.56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.49</a:t>
                      </a:r>
                      <a:br>
                        <a:rPr b="1" lang="en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.29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.29</a:t>
                      </a:r>
                      <a:br>
                        <a:rPr b="1" lang="en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.03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.54</a:t>
                      </a:r>
                      <a:b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.74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.50</a:t>
                      </a:r>
                      <a:br>
                        <a:rPr b="1" lang="en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.30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.59</a:t>
                      </a:r>
                      <a:b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.74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.54</a:t>
                      </a:r>
                      <a:br>
                        <a:rPr b="1" lang="en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.13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.66</a:t>
                      </a:r>
                      <a:b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.80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</a:t>
                      </a:r>
                      <a:r>
                        <a:rPr b="1" lang="en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27</a:t>
                      </a:r>
                      <a:br>
                        <a:rPr b="1" lang="en">
                          <a:solidFill>
                            <a:srgbClr val="00FF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27425" marL="27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results and analysis</a:t>
            </a:r>
            <a:endParaRPr/>
          </a:p>
        </p:txBody>
      </p:sp>
      <p:grpSp>
        <p:nvGrpSpPr>
          <p:cNvPr id="388" name="Google Shape;388;p40"/>
          <p:cNvGrpSpPr/>
          <p:nvPr/>
        </p:nvGrpSpPr>
        <p:grpSpPr>
          <a:xfrm>
            <a:off x="447862" y="1076280"/>
            <a:ext cx="8304774" cy="3772047"/>
            <a:chOff x="431925" y="1304875"/>
            <a:chExt cx="2628925" cy="3416400"/>
          </a:xfrm>
        </p:grpSpPr>
        <p:sp>
          <p:nvSpPr>
            <p:cNvPr id="389" name="Google Shape;389;p40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0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1" name="Google Shape;391;p40"/>
          <p:cNvSpPr txBox="1"/>
          <p:nvPr>
            <p:ph idx="4294967295" type="body"/>
          </p:nvPr>
        </p:nvSpPr>
        <p:spPr>
          <a:xfrm>
            <a:off x="506425" y="1076275"/>
            <a:ext cx="82302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Accuracy and recall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392" name="Google Shape;392;p40"/>
          <p:cNvSpPr txBox="1"/>
          <p:nvPr>
            <p:ph idx="4294967295" type="body"/>
          </p:nvPr>
        </p:nvSpPr>
        <p:spPr>
          <a:xfrm>
            <a:off x="431875" y="1553450"/>
            <a:ext cx="8304900" cy="3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Decision tree - overall degradation (weakest to begin with).</a:t>
            </a:r>
            <a:endParaRPr i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Support vector machine - overall improvement: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No degradation in accuracy.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Model with most balanced recall - greatest improvements and least degradations.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Random forest - expected (and welcome) tradeoff: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Slightly degraded accuracy (but improved near-accuracy).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More balanced recall per SEI.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Neural network - overall improvement:</a:t>
            </a:r>
            <a:r>
              <a:rPr lang="en" sz="1500"/>
              <a:t> 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No degradation in</a:t>
            </a:r>
            <a:r>
              <a:rPr lang="en" sz="1500"/>
              <a:t> accuracy (and improved near-accuracy).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Much more balanced recall per SEI.</a:t>
            </a:r>
            <a:endParaRPr sz="1500"/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"/>
          <p:cNvSpPr txBox="1"/>
          <p:nvPr>
            <p:ph type="title"/>
          </p:nvPr>
        </p:nvSpPr>
        <p:spPr>
          <a:xfrm>
            <a:off x="311700" y="37017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results and analysis</a:t>
            </a:r>
            <a:endParaRPr/>
          </a:p>
        </p:txBody>
      </p:sp>
      <p:grpSp>
        <p:nvGrpSpPr>
          <p:cNvPr id="398" name="Google Shape;398;p41"/>
          <p:cNvGrpSpPr/>
          <p:nvPr/>
        </p:nvGrpSpPr>
        <p:grpSpPr>
          <a:xfrm>
            <a:off x="447850" y="942516"/>
            <a:ext cx="8304774" cy="3905628"/>
            <a:chOff x="431925" y="1304875"/>
            <a:chExt cx="2628925" cy="3416400"/>
          </a:xfrm>
        </p:grpSpPr>
        <p:sp>
          <p:nvSpPr>
            <p:cNvPr id="399" name="Google Shape;399;p41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1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1" name="Google Shape;401;p41"/>
          <p:cNvSpPr txBox="1"/>
          <p:nvPr>
            <p:ph idx="4294967295" type="body"/>
          </p:nvPr>
        </p:nvSpPr>
        <p:spPr>
          <a:xfrm>
            <a:off x="506425" y="958648"/>
            <a:ext cx="82302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Confusion matrices for best models (SVC and NN)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402" name="Google Shape;402;p41"/>
          <p:cNvSpPr txBox="1"/>
          <p:nvPr/>
        </p:nvSpPr>
        <p:spPr>
          <a:xfrm>
            <a:off x="451250" y="1512050"/>
            <a:ext cx="82302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 major lingerers/attractors (except Class 9 for SEI 10 in NN).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403" name="Google Shape;403;p41"/>
          <p:cNvGraphicFramePr/>
          <p:nvPr/>
        </p:nvGraphicFramePr>
        <p:xfrm>
          <a:off x="690975" y="21992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{529426DF-DE87-4F78-B26D-02D933220AA9}</a:tableStyleId>
              </a:tblPr>
              <a:tblGrid>
                <a:gridCol w="485350"/>
                <a:gridCol w="308150"/>
                <a:gridCol w="308150"/>
                <a:gridCol w="308150"/>
                <a:gridCol w="308150"/>
                <a:gridCol w="308150"/>
                <a:gridCol w="308150"/>
                <a:gridCol w="308150"/>
                <a:gridCol w="308150"/>
                <a:gridCol w="308150"/>
                <a:gridCol w="308150"/>
              </a:tblGrid>
              <a:tr h="26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SVC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6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9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10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</a:tr>
              <a:tr h="210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.80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.05</a:t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.15</a:t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</a:tr>
              <a:tr h="210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.16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.33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.27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.16</a:t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.02</a:t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.02</a:t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.02</a:t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.02</a:t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</a:tr>
              <a:tr h="210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.12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.43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.20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.18</a:t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.02</a:t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.02</a:t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.02</a:t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</a:tr>
              <a:tr h="210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.03</a:t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.15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.50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.18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.09</a:t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.06</a:t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</a:tr>
              <a:tr h="210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.03</a:t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.09</a:t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.05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.45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.24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.11</a:t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.04</a:t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</a:tr>
              <a:tr h="22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6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.02</a:t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.04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.56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.36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.02</a:t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</a:tr>
              <a:tr h="210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.01</a:t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.07</a:t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.11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.58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.21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.02</a:t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</a:tr>
              <a:tr h="210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.02</a:t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.02</a:t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.21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.46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.21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.08</a:t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</a:tr>
              <a:tr h="22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9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.06</a:t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.20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.62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.12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</a:tr>
              <a:tr h="210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10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.46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.55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</a:tr>
            </a:tbl>
          </a:graphicData>
        </a:graphic>
      </p:graphicFrame>
      <p:graphicFrame>
        <p:nvGraphicFramePr>
          <p:cNvPr id="404" name="Google Shape;404;p41"/>
          <p:cNvGraphicFramePr/>
          <p:nvPr/>
        </p:nvGraphicFramePr>
        <p:xfrm>
          <a:off x="4789633" y="22131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{529426DF-DE87-4F78-B26D-02D933220AA9}</a:tableStyleId>
              </a:tblPr>
              <a:tblGrid>
                <a:gridCol w="468025"/>
                <a:gridCol w="261525"/>
                <a:gridCol w="325600"/>
                <a:gridCol w="325600"/>
                <a:gridCol w="325600"/>
                <a:gridCol w="325600"/>
                <a:gridCol w="325600"/>
                <a:gridCol w="325600"/>
                <a:gridCol w="325600"/>
                <a:gridCol w="325600"/>
                <a:gridCol w="325600"/>
              </a:tblGrid>
              <a:tr h="26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NN</a:t>
                      </a:r>
                      <a:endParaRPr b="1" sz="16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6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9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10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</a:tr>
              <a:tr h="21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.75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.15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.10</a:t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</a:tr>
              <a:tr h="21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.20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.31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.24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.18</a:t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.02</a:t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.02</a:t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.02</a:t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</a:tr>
              <a:tr h="21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.16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.49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.14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.14</a:t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.04</a:t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.02</a:t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</a:tr>
              <a:tr h="21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.12</a:t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.21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.29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.24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.09</a:t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.03</a:t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.03</a:t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</a:tr>
              <a:tr h="21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.12</a:t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.04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.54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.18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.09</a:t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.03</a:t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</a:tr>
              <a:tr h="21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6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.16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.50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.28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.06</a:t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</a:tr>
              <a:tr h="21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.02</a:t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.07</a:t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.09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.59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.21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.02</a:t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</a:tr>
              <a:tr h="21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.02</a:t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.23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.54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.17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.04</a:t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</a:tr>
              <a:tr h="21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9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7B7B7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.06</a:t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.20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.66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.08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</a:tr>
              <a:tr h="21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10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7B7B7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.73</a:t>
                      </a:r>
                      <a:endParaRPr sz="1200">
                        <a:solidFill>
                          <a:srgbClr val="FF0000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.27</a:t>
                      </a:r>
                      <a:endParaRPr b="1" sz="1200">
                        <a:solidFill>
                          <a:srgbClr val="FF0000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</a:t>
            </a:r>
            <a:endParaRPr/>
          </a:p>
        </p:txBody>
      </p:sp>
      <p:grpSp>
        <p:nvGrpSpPr>
          <p:cNvPr id="72" name="Google Shape;72;p15"/>
          <p:cNvGrpSpPr/>
          <p:nvPr/>
        </p:nvGrpSpPr>
        <p:grpSpPr>
          <a:xfrm>
            <a:off x="431875" y="1017768"/>
            <a:ext cx="8304774" cy="3704061"/>
            <a:chOff x="431925" y="1304875"/>
            <a:chExt cx="2628925" cy="3416400"/>
          </a:xfrm>
        </p:grpSpPr>
        <p:sp>
          <p:nvSpPr>
            <p:cNvPr id="73" name="Google Shape;73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5"/>
          <p:cNvSpPr txBox="1"/>
          <p:nvPr>
            <p:ph idx="4294967295" type="body"/>
          </p:nvPr>
        </p:nvSpPr>
        <p:spPr>
          <a:xfrm>
            <a:off x="469225" y="1057590"/>
            <a:ext cx="82302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Socioeconomics and voting in Knesset elections 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76" name="Google Shape;76;p15"/>
          <p:cNvSpPr txBox="1"/>
          <p:nvPr>
            <p:ph idx="4294967295" type="body"/>
          </p:nvPr>
        </p:nvSpPr>
        <p:spPr>
          <a:xfrm>
            <a:off x="431875" y="1436400"/>
            <a:ext cx="8400300" cy="32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Israeli voting patterns are largely sectarian:</a:t>
            </a:r>
            <a:endParaRPr b="1" sz="20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Jews</a:t>
            </a:r>
            <a:r>
              <a:rPr lang="en" sz="1500"/>
              <a:t>: secular / traditional / religious / ultra-orthodox / immigrants.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Arabs</a:t>
            </a:r>
            <a:r>
              <a:rPr lang="en" sz="1500"/>
              <a:t>: Palestinian (urban/rural, Muslim/Christian) / </a:t>
            </a:r>
            <a:r>
              <a:rPr lang="en" sz="1500"/>
              <a:t>Bedouin / Druze-Circassians-Alawites.</a:t>
            </a:r>
            <a:endParaRPr sz="15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2000"/>
              <a:t>Different sectors are quite stratified socioeconomically:</a:t>
            </a:r>
            <a:endParaRPr b="1" sz="20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500"/>
              <a:t>Jews: secular &gt; religious &gt; immigrants &gt; traditional &gt; ultra-orthodox</a:t>
            </a:r>
            <a:endParaRPr sz="15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500"/>
              <a:t>Arabs: Christian &gt; Druze etc. &gt; urban Muslim &gt; rural Muslim &gt; Bedouin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Research question:</a:t>
            </a:r>
            <a:endParaRPr b="1" sz="20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Are these coarse country-wide generalizations manifested in fine numerical patterns?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Can the ballots in a given kalpi indicate the socioeconomic index of the neighborhood?</a:t>
            </a:r>
            <a:endParaRPr sz="1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results and analysis</a:t>
            </a:r>
            <a:endParaRPr/>
          </a:p>
        </p:txBody>
      </p:sp>
      <p:grpSp>
        <p:nvGrpSpPr>
          <p:cNvPr id="410" name="Google Shape;410;p42"/>
          <p:cNvGrpSpPr/>
          <p:nvPr/>
        </p:nvGrpSpPr>
        <p:grpSpPr>
          <a:xfrm>
            <a:off x="447862" y="1076280"/>
            <a:ext cx="8304774" cy="3772047"/>
            <a:chOff x="431925" y="1304875"/>
            <a:chExt cx="2628925" cy="3416400"/>
          </a:xfrm>
        </p:grpSpPr>
        <p:sp>
          <p:nvSpPr>
            <p:cNvPr id="411" name="Google Shape;411;p42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2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3" name="Google Shape;413;p42"/>
          <p:cNvSpPr txBox="1"/>
          <p:nvPr>
            <p:ph idx="4294967295" type="body"/>
          </p:nvPr>
        </p:nvSpPr>
        <p:spPr>
          <a:xfrm>
            <a:off x="506425" y="1076275"/>
            <a:ext cx="82302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Accuracy by sector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414" name="Google Shape;414;p42"/>
          <p:cNvSpPr txBox="1"/>
          <p:nvPr>
            <p:ph idx="4294967295" type="body"/>
          </p:nvPr>
        </p:nvSpPr>
        <p:spPr>
          <a:xfrm>
            <a:off x="431875" y="1553450"/>
            <a:ext cx="8304900" cy="3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Socio-economic voting patterns are mostly discussed in the context of the Jewish sector, yet:</a:t>
            </a:r>
            <a:endParaRPr sz="1500"/>
          </a:p>
          <a:p>
            <a:pPr indent="-3238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Performance of the models are just as good (or better) for all other sectors.</a:t>
            </a:r>
            <a:endParaRPr sz="1500"/>
          </a:p>
          <a:p>
            <a:pPr indent="-3238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Granted, the Jewish sector is inherently more confusable as it spans the entire SE ladder.</a:t>
            </a:r>
            <a:endParaRPr sz="1500"/>
          </a:p>
        </p:txBody>
      </p:sp>
      <p:graphicFrame>
        <p:nvGraphicFramePr>
          <p:cNvPr id="415" name="Google Shape;415;p42"/>
          <p:cNvGraphicFramePr/>
          <p:nvPr/>
        </p:nvGraphicFramePr>
        <p:xfrm>
          <a:off x="2315417" y="172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{529426DF-DE87-4F78-B26D-02D933220AA9}</a:tableStyleId>
              </a:tblPr>
              <a:tblGrid>
                <a:gridCol w="1384075"/>
                <a:gridCol w="872000"/>
                <a:gridCol w="821575"/>
                <a:gridCol w="769925"/>
                <a:gridCol w="990800"/>
              </a:tblGrid>
              <a:tr h="283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Jewish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Arab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Mixed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Druze etc.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91425" marL="91425"/>
                </a:tc>
              </a:tr>
              <a:tr h="283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SVC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.512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.525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.450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.600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91425" marL="91425"/>
                </a:tc>
              </a:tr>
              <a:tr h="283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RF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.494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.590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.450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.600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91425" marL="91425"/>
                </a:tc>
              </a:tr>
              <a:tr h="32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NN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.499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.574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.650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.600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45700" marB="45700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results and analysis</a:t>
            </a:r>
            <a:endParaRPr/>
          </a:p>
        </p:txBody>
      </p:sp>
      <p:grpSp>
        <p:nvGrpSpPr>
          <p:cNvPr id="421" name="Google Shape;421;p43"/>
          <p:cNvGrpSpPr/>
          <p:nvPr/>
        </p:nvGrpSpPr>
        <p:grpSpPr>
          <a:xfrm>
            <a:off x="447862" y="1076280"/>
            <a:ext cx="8304774" cy="3772047"/>
            <a:chOff x="431925" y="1304875"/>
            <a:chExt cx="2628925" cy="3416400"/>
          </a:xfrm>
        </p:grpSpPr>
        <p:sp>
          <p:nvSpPr>
            <p:cNvPr id="422" name="Google Shape;422;p43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3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4" name="Google Shape;424;p43"/>
          <p:cNvSpPr txBox="1"/>
          <p:nvPr>
            <p:ph idx="4294967295" type="body"/>
          </p:nvPr>
        </p:nvSpPr>
        <p:spPr>
          <a:xfrm>
            <a:off x="506425" y="1076275"/>
            <a:ext cx="82302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Correlation and ‘collaboration’ between classifiers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425" name="Google Shape;425;p43"/>
          <p:cNvSpPr txBox="1"/>
          <p:nvPr>
            <p:ph idx="4294967295" type="body"/>
          </p:nvPr>
        </p:nvSpPr>
        <p:spPr>
          <a:xfrm>
            <a:off x="509025" y="1613875"/>
            <a:ext cx="4062900" cy="3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80% of test samples were classified correctly by </a:t>
            </a:r>
            <a:r>
              <a:rPr b="1" lang="en" sz="1500"/>
              <a:t>some</a:t>
            </a:r>
            <a:r>
              <a:rPr lang="en" sz="1500"/>
              <a:t> classifier, yet:</a:t>
            </a:r>
            <a:endParaRPr sz="1500"/>
          </a:p>
          <a:p>
            <a:pPr indent="-3238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No classifier exceeded 53%.</a:t>
            </a:r>
            <a:endParaRPr sz="1500"/>
          </a:p>
          <a:p>
            <a:pPr indent="-3238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All classifiers together:</a:t>
            </a:r>
            <a:endParaRPr sz="1500"/>
          </a:p>
          <a:p>
            <a:pPr indent="-32385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(Rounded) average: 48%</a:t>
            </a:r>
            <a:endParaRPr sz="1500"/>
          </a:p>
          <a:p>
            <a:pPr indent="-32385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“Majority”: 53.5%</a:t>
            </a:r>
            <a:endParaRPr sz="1500"/>
          </a:p>
          <a:p>
            <a:pPr indent="-3238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Classifier-pair:</a:t>
            </a:r>
            <a:endParaRPr sz="1500"/>
          </a:p>
          <a:p>
            <a:pPr indent="-32385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42% &lt; agreement &lt; 69%</a:t>
            </a:r>
            <a:endParaRPr sz="1500"/>
          </a:p>
          <a:p>
            <a:pPr indent="-32385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46% &lt; average is correct &lt; 50%</a:t>
            </a:r>
            <a:endParaRPr sz="1500"/>
          </a:p>
        </p:txBody>
      </p:sp>
      <p:graphicFrame>
        <p:nvGraphicFramePr>
          <p:cNvPr id="426" name="Google Shape;426;p43"/>
          <p:cNvGraphicFramePr/>
          <p:nvPr/>
        </p:nvGraphicFramePr>
        <p:xfrm>
          <a:off x="4603519" y="16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{529426DF-DE87-4F78-B26D-02D933220AA9}</a:tableStyleId>
              </a:tblPr>
              <a:tblGrid>
                <a:gridCol w="522025"/>
                <a:gridCol w="695550"/>
                <a:gridCol w="661200"/>
                <a:gridCol w="700375"/>
                <a:gridCol w="700375"/>
                <a:gridCol w="731225"/>
              </a:tblGrid>
              <a:tr h="26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27425" marR="27425" marL="27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DT</a:t>
                      </a:r>
                      <a:endParaRPr b="1" sz="13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27425" marR="27425" marL="27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OLR</a:t>
                      </a:r>
                      <a:endParaRPr b="1" sz="13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27425" marR="27425" marL="27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SVC</a:t>
                      </a:r>
                      <a:endParaRPr b="1" sz="13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27425" marR="27425" marL="27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RF</a:t>
                      </a:r>
                      <a:endParaRPr b="1" sz="13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27425" marR="27425" marL="27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NN</a:t>
                      </a:r>
                      <a:endParaRPr b="1" sz="13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27425" marR="27425" marL="27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27425" marR="27425" marL="27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7425" marB="27425" marR="27425" marL="27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⇓ classifier1 vs. classifier2 ⇓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27425" marR="27425" marL="27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 hMerge="1"/>
              </a:tr>
              <a:tr h="45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DT</a:t>
                      </a:r>
                      <a:endParaRPr b="1" sz="13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27425" marR="27425" marL="27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27425" marR="27425" marL="27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Agr: .569 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MAD: .727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MSD: 1.467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27425" marR="27425" marL="27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Agr: .429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MAD: .848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MSD: 1.600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27425" marR="27425" marL="27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Agr: .584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MAD: .628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MSD: 1.178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27425" marR="27425" marL="27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Agr: .476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MAD: .774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MSD: 1.450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27425" marR="27425" marL="27425"/>
                </a:tc>
              </a:tr>
              <a:tr h="45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OLR</a:t>
                      </a:r>
                      <a:endParaRPr b="1" sz="13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27425" marR="27425" marL="27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Cor: .479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MAE: .738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MSE: 1.352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27425" marR="27425" marL="27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27425" marR="27425" marL="27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Agr: .465 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MAD: .662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MSD: .953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27425" marR="27425" marL="27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Agr: .535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MAD: .611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MSD: .958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27425" marR="27425" marL="27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Agr: .545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MAD: .545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MSD: .757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27425" marR="27425" marL="27425"/>
                </a:tc>
              </a:tr>
              <a:tr h="45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SVC</a:t>
                      </a:r>
                      <a:endParaRPr b="1" sz="13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27425" marR="27425" marL="27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Cor: .463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MAE: .754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MSE: 1.320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27425" marR="27425" marL="27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Cor: .481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MAE: .718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MSE: 1.226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27425" marR="27425" marL="27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27425" marR="27425" marL="27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Agr: .681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MAD: .448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MSD: .757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27425" marR="27425" marL="27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Agr: .679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MAD: .412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MSD: .619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27425" marR="27425" marL="27425"/>
                </a:tc>
              </a:tr>
              <a:tr h="45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RF</a:t>
                      </a:r>
                      <a:endParaRPr b="1" sz="13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27425" marR="27425" marL="27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Cor: .480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MAE: .756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MSE: 1.413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27425" marR="27425" marL="27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Cor: .475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MAE: .716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MSE: 1.212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27425" marR="27425" marL="27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Cor: .495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MAE: .700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MSE: 1.263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27425" marR="27425" marL="27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27425" marR="27425" marL="27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Agr: .683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MAD: .425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MSD: .691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27425" marR="27425" marL="27425"/>
                </a:tc>
              </a:tr>
              <a:tr h="50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NN</a:t>
                      </a:r>
                      <a:endParaRPr b="1" sz="13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27425" marR="27425" marL="27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Cor: .463</a:t>
                      </a:r>
                      <a:b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MAE: .740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MSE: 1.265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27425" marR="27425" marL="27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Cor: .488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MAE: .702</a:t>
                      </a:r>
                      <a:b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</a:b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MSE: 1.183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27425" marR="27425" marL="27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Cor: .495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MAE: .692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MSE: 1.212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27425" marR="27425" marL="27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Cor: .493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MAE: .688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MSE: 1.188</a:t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27425" marR="27425" marL="27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27425" marR="27425" marL="27425"/>
                </a:tc>
              </a:tr>
              <a:tr h="2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27425" marR="27425" marL="27425"/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⇑ (classifier1+classifier2)/2 vs. truth ⇑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27425" marR="27425" marL="27425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27425" marB="27425" marR="27425" marL="27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Towards a better classifier</a:t>
            </a:r>
            <a:endParaRPr/>
          </a:p>
        </p:txBody>
      </p:sp>
      <p:grpSp>
        <p:nvGrpSpPr>
          <p:cNvPr id="432" name="Google Shape;432;p44"/>
          <p:cNvGrpSpPr/>
          <p:nvPr/>
        </p:nvGrpSpPr>
        <p:grpSpPr>
          <a:xfrm>
            <a:off x="447862" y="1076280"/>
            <a:ext cx="8304774" cy="3772047"/>
            <a:chOff x="431925" y="1304875"/>
            <a:chExt cx="2628925" cy="3416400"/>
          </a:xfrm>
        </p:grpSpPr>
        <p:sp>
          <p:nvSpPr>
            <p:cNvPr id="433" name="Google Shape;433;p4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5" name="Google Shape;435;p44"/>
          <p:cNvSpPr txBox="1"/>
          <p:nvPr>
            <p:ph idx="4294967295" type="body"/>
          </p:nvPr>
        </p:nvSpPr>
        <p:spPr>
          <a:xfrm>
            <a:off x="506425" y="1076275"/>
            <a:ext cx="82302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Future additions and improvements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436" name="Google Shape;436;p44"/>
          <p:cNvSpPr txBox="1"/>
          <p:nvPr>
            <p:ph idx="4294967295" type="body"/>
          </p:nvPr>
        </p:nvSpPr>
        <p:spPr>
          <a:xfrm>
            <a:off x="431875" y="1553450"/>
            <a:ext cx="8304900" cy="3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Combining classifiers together (in progress):</a:t>
            </a:r>
            <a:endParaRPr sz="1500"/>
          </a:p>
          <a:p>
            <a:pPr indent="-3175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/>
              <a:t>Tried DT and SVC models trained on the train predictions of the five classifiers.</a:t>
            </a:r>
            <a:endParaRPr sz="1500"/>
          </a:p>
          <a:p>
            <a:pPr indent="-3238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Results nearly identical to those of Random Forest.</a:t>
            </a:r>
            <a:endParaRPr sz="1500"/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Custom loss function (in progress):</a:t>
            </a:r>
            <a:endParaRPr sz="1500"/>
          </a:p>
          <a:p>
            <a:pPr indent="-3238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Manifest ordinality (greater penalties for greater-distance errors)</a:t>
            </a:r>
            <a:endParaRPr sz="1500"/>
          </a:p>
          <a:p>
            <a:pPr indent="-3238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Mitigate against class imbalance bias by favoring similar recall across classes.</a:t>
            </a:r>
            <a:endParaRPr sz="1500"/>
          </a:p>
          <a:p>
            <a:pPr indent="-3238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Transcended ‘differentiability’ obstacle, but still far from satisfactory.</a:t>
            </a:r>
            <a:endParaRPr sz="1500"/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Using data from multiple campaigns:</a:t>
            </a:r>
            <a:endParaRPr sz="1500"/>
          </a:p>
          <a:p>
            <a:pPr indent="-3238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5 Election campaigns in 3 years - further consolidate class models, identify local trends.</a:t>
            </a:r>
            <a:endParaRPr sz="1500"/>
          </a:p>
          <a:p>
            <a:pPr indent="-3238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Irrelevant for Arab sector (Joint List, ד+עם “technical bloc”).</a:t>
            </a:r>
            <a:endParaRPr sz="15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Feel free to ask me anything</a:t>
            </a:r>
            <a:endParaRPr sz="3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results</a:t>
            </a:r>
            <a:endParaRPr/>
          </a:p>
        </p:txBody>
      </p:sp>
      <p:grpSp>
        <p:nvGrpSpPr>
          <p:cNvPr id="447" name="Google Shape;447;p46"/>
          <p:cNvGrpSpPr/>
          <p:nvPr/>
        </p:nvGrpSpPr>
        <p:grpSpPr>
          <a:xfrm>
            <a:off x="447862" y="1076280"/>
            <a:ext cx="8304774" cy="3772047"/>
            <a:chOff x="431925" y="1304875"/>
            <a:chExt cx="2628925" cy="3416400"/>
          </a:xfrm>
        </p:grpSpPr>
        <p:sp>
          <p:nvSpPr>
            <p:cNvPr id="448" name="Google Shape;448;p4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0" name="Google Shape;450;p46"/>
          <p:cNvSpPr txBox="1"/>
          <p:nvPr>
            <p:ph idx="4294967295" type="body"/>
          </p:nvPr>
        </p:nvSpPr>
        <p:spPr>
          <a:xfrm>
            <a:off x="506425" y="1076275"/>
            <a:ext cx="82302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Feature importance</a:t>
            </a:r>
            <a:endParaRPr b="1" sz="2000">
              <a:solidFill>
                <a:schemeClr val="lt1"/>
              </a:solidFill>
            </a:endParaRPr>
          </a:p>
        </p:txBody>
      </p:sp>
      <p:pic>
        <p:nvPicPr>
          <p:cNvPr id="451" name="Google Shape;451;p4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00" y="1745600"/>
            <a:ext cx="2110300" cy="301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46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2522" y="1752225"/>
            <a:ext cx="2298748" cy="301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46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9925" y="1736313"/>
            <a:ext cx="2064170" cy="30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Socioeconomic data (from the Central Bureau of Statistics):</a:t>
            </a:r>
            <a:endParaRPr/>
          </a:p>
        </p:txBody>
      </p:sp>
      <p:grpSp>
        <p:nvGrpSpPr>
          <p:cNvPr id="82" name="Google Shape;82;p16"/>
          <p:cNvGrpSpPr/>
          <p:nvPr/>
        </p:nvGrpSpPr>
        <p:grpSpPr>
          <a:xfrm>
            <a:off x="431823" y="1304875"/>
            <a:ext cx="7922003" cy="3416400"/>
            <a:chOff x="431925" y="1304875"/>
            <a:chExt cx="2628925" cy="3416400"/>
          </a:xfrm>
        </p:grpSpPr>
        <p:sp>
          <p:nvSpPr>
            <p:cNvPr id="83" name="Google Shape;83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6"/>
          <p:cNvSpPr txBox="1"/>
          <p:nvPr>
            <p:ph idx="4294967295" type="body"/>
          </p:nvPr>
        </p:nvSpPr>
        <p:spPr>
          <a:xfrm>
            <a:off x="506425" y="1304875"/>
            <a:ext cx="78474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Most recent (2019) socioeconomic </a:t>
            </a:r>
            <a:r>
              <a:rPr b="1" lang="en" sz="2000">
                <a:solidFill>
                  <a:schemeClr val="lt1"/>
                </a:solidFill>
              </a:rPr>
              <a:t>index (SEI): 1 - 10 ordinal scale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431825" y="1669850"/>
            <a:ext cx="79221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One SEI per  ‘socioeconomic zone’:</a:t>
            </a:r>
            <a:endParaRPr sz="1700"/>
          </a:p>
          <a:p>
            <a:pPr indent="-3492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500"/>
              <a:t>Individual small rural locality (~1000 rural zones).</a:t>
            </a:r>
            <a:endParaRPr sz="1500"/>
          </a:p>
          <a:p>
            <a:pPr indent="-34925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" sz="1500"/>
              <a:t>E.g.	</a:t>
            </a:r>
            <a:r>
              <a:rPr i="1" lang="en" sz="1500"/>
              <a:t>Bat Shlomo - 8; Amirim - 6; Rumat Heib - 2</a:t>
            </a:r>
            <a:r>
              <a:rPr lang="en" sz="1500"/>
              <a:t>.</a:t>
            </a:r>
            <a:br>
              <a:rPr lang="en" sz="1500"/>
            </a:br>
            <a:endParaRPr sz="1500"/>
          </a:p>
          <a:p>
            <a:pPr indent="-3492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500"/>
              <a:t>Neighborhood-size section of urban locality (~2000 urban zones) </a:t>
            </a:r>
            <a:endParaRPr sz="1500"/>
          </a:p>
          <a:p>
            <a:pPr indent="-34925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" sz="1500"/>
              <a:t> E.g.	</a:t>
            </a:r>
            <a:r>
              <a:rPr i="1" lang="en" sz="1500"/>
              <a:t>Holon 312 ‘Rasko G’ (major streets: Yerushalaim, HaShita, …) - 7;</a:t>
            </a:r>
            <a:br>
              <a:rPr i="1" lang="en" sz="1500"/>
            </a:br>
            <a:r>
              <a:rPr i="1" lang="en" sz="1500"/>
              <a:t>	Rehovot 121 ‘No name’ (major streets: HaShomrim, Sireni, …) - 5.</a:t>
            </a:r>
            <a:endParaRPr i="1" sz="1500"/>
          </a:p>
          <a:p>
            <a:pPr indent="-34925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b="1" lang="en" sz="1500"/>
              <a:t>No direct mapping</a:t>
            </a:r>
            <a:r>
              <a:rPr lang="en" sz="1500"/>
              <a:t> from address to SE zone.</a:t>
            </a:r>
            <a:br>
              <a:rPr lang="en" sz="1500"/>
            </a:br>
            <a:endParaRPr sz="1500"/>
          </a:p>
          <a:p>
            <a:pPr indent="-3492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500"/>
              <a:t>For Arab localities (except Nazareth, Rahat): no internal zone indices provided.</a:t>
            </a:r>
            <a:endParaRPr sz="1500"/>
          </a:p>
          <a:p>
            <a:pPr indent="0" lvl="0" marL="13716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i="1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Socioeconomic data</a:t>
            </a:r>
            <a:endParaRPr/>
          </a:p>
        </p:txBody>
      </p:sp>
      <p:grpSp>
        <p:nvGrpSpPr>
          <p:cNvPr id="92" name="Google Shape;92;p17"/>
          <p:cNvGrpSpPr/>
          <p:nvPr/>
        </p:nvGrpSpPr>
        <p:grpSpPr>
          <a:xfrm>
            <a:off x="431825" y="1017790"/>
            <a:ext cx="7922003" cy="3703719"/>
            <a:chOff x="431925" y="1304875"/>
            <a:chExt cx="2628925" cy="3416400"/>
          </a:xfrm>
        </p:grpSpPr>
        <p:sp>
          <p:nvSpPr>
            <p:cNvPr id="93" name="Google Shape;93;p1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7"/>
          <p:cNvSpPr txBox="1"/>
          <p:nvPr>
            <p:ph idx="4294967295" type="body"/>
          </p:nvPr>
        </p:nvSpPr>
        <p:spPr>
          <a:xfrm>
            <a:off x="506425" y="1062925"/>
            <a:ext cx="7847400" cy="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Original CBS Excel sheets</a:t>
            </a:r>
            <a:endParaRPr b="1" sz="2000">
              <a:solidFill>
                <a:schemeClr val="lt1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00" y="2046700"/>
            <a:ext cx="3211159" cy="2577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4472" y="2047748"/>
            <a:ext cx="4446353" cy="257727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558200" y="1576200"/>
            <a:ext cx="77325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Zoning:						SE-indexing: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Voting data (from the Central Election Committee):</a:t>
            </a:r>
            <a:endParaRPr/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31823" y="1304875"/>
            <a:ext cx="7922003" cy="3416400"/>
            <a:chOff x="431925" y="1304875"/>
            <a:chExt cx="2628925" cy="3416400"/>
          </a:xfrm>
        </p:grpSpPr>
        <p:sp>
          <p:nvSpPr>
            <p:cNvPr id="105" name="Google Shape;105;p1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8"/>
          <p:cNvSpPr txBox="1"/>
          <p:nvPr>
            <p:ph idx="4294967295" type="body"/>
          </p:nvPr>
        </p:nvSpPr>
        <p:spPr>
          <a:xfrm>
            <a:off x="506425" y="1304875"/>
            <a:ext cx="78474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Ballot box (kalpi) data from the 25th Knesset elections (1 Nov. 2022)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08" name="Google Shape;108;p18"/>
          <p:cNvSpPr txBox="1"/>
          <p:nvPr>
            <p:ph idx="4294967295" type="body"/>
          </p:nvPr>
        </p:nvSpPr>
        <p:spPr>
          <a:xfrm>
            <a:off x="431825" y="1766275"/>
            <a:ext cx="7922100" cy="29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~11700 kalpiot (+ ~800 double-envelope ‘mobile’ kalpiot), each with:</a:t>
            </a:r>
            <a:br>
              <a:rPr lang="en"/>
            </a:b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500"/>
              <a:t>Identification info, including ID and street address / public building, e.g.: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kalpi 1755, Daburiyye, 7 AlYasmin st., Family Health Center</a:t>
            </a:r>
            <a:endParaRPr i="1"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kalpi 6717, Gan Yavneh, Meiron st., Maccabim Primary School</a:t>
            </a:r>
            <a:r>
              <a:rPr lang="en" sz="1500"/>
              <a:t>.</a:t>
            </a:r>
            <a:br>
              <a:rPr lang="en" sz="1500"/>
            </a:br>
            <a:endParaRPr sz="15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500"/>
              <a:t>Numeric voting data: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General: eligible voters - actual voters - legal votes. E.g. </a:t>
            </a:r>
            <a:r>
              <a:rPr i="1" lang="en" sz="1500"/>
              <a:t>662 - 475 - 471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Ballot: voters per list, e.g. </a:t>
            </a:r>
            <a:r>
              <a:rPr i="1" lang="en" sz="1500"/>
              <a:t>אמת 13, ב 5, ג 2, ד 0, ום 0, ט 52, כן 83, ל 14, מחל 143…</a:t>
            </a:r>
            <a:endParaRPr sz="1500"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Knesset kalpi and voting</a:t>
            </a:r>
            <a:r>
              <a:rPr lang="en"/>
              <a:t> data</a:t>
            </a:r>
            <a:endParaRPr/>
          </a:p>
        </p:txBody>
      </p:sp>
      <p:grpSp>
        <p:nvGrpSpPr>
          <p:cNvPr id="114" name="Google Shape;114;p19"/>
          <p:cNvGrpSpPr/>
          <p:nvPr/>
        </p:nvGrpSpPr>
        <p:grpSpPr>
          <a:xfrm>
            <a:off x="431825" y="1017790"/>
            <a:ext cx="7922003" cy="3703719"/>
            <a:chOff x="431925" y="1304875"/>
            <a:chExt cx="2628925" cy="3416400"/>
          </a:xfrm>
        </p:grpSpPr>
        <p:sp>
          <p:nvSpPr>
            <p:cNvPr id="115" name="Google Shape;115;p1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9"/>
          <p:cNvSpPr txBox="1"/>
          <p:nvPr>
            <p:ph idx="4294967295" type="body"/>
          </p:nvPr>
        </p:nvSpPr>
        <p:spPr>
          <a:xfrm>
            <a:off x="506425" y="1062925"/>
            <a:ext cx="7847400" cy="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Original CEC Excel sheets</a:t>
            </a:r>
            <a:endParaRPr b="1" sz="2000">
              <a:solidFill>
                <a:schemeClr val="lt1"/>
              </a:solidFill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 b="40582" l="2848" r="904" t="0"/>
          <a:stretch/>
        </p:blipFill>
        <p:spPr>
          <a:xfrm>
            <a:off x="506425" y="1948797"/>
            <a:ext cx="7772373" cy="121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 rotWithShape="1">
          <a:blip r:embed="rId4">
            <a:alphaModFix/>
          </a:blip>
          <a:srcRect b="36876" l="0" r="0" t="0"/>
          <a:stretch/>
        </p:blipFill>
        <p:spPr>
          <a:xfrm>
            <a:off x="613400" y="3517970"/>
            <a:ext cx="7538802" cy="11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558200" y="1544120"/>
            <a:ext cx="7847400" cy="19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Kalpi details:</a:t>
            </a:r>
            <a:b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b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Votes: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and tagging</a:t>
            </a:r>
            <a:r>
              <a:rPr lang="en"/>
              <a:t>:</a:t>
            </a:r>
            <a:endParaRPr/>
          </a:p>
        </p:txBody>
      </p:sp>
      <p:grpSp>
        <p:nvGrpSpPr>
          <p:cNvPr id="126" name="Google Shape;126;p20"/>
          <p:cNvGrpSpPr/>
          <p:nvPr/>
        </p:nvGrpSpPr>
        <p:grpSpPr>
          <a:xfrm>
            <a:off x="431825" y="1228714"/>
            <a:ext cx="8186472" cy="3604302"/>
            <a:chOff x="431925" y="1304875"/>
            <a:chExt cx="2628925" cy="3416400"/>
          </a:xfrm>
        </p:grpSpPr>
        <p:sp>
          <p:nvSpPr>
            <p:cNvPr id="127" name="Google Shape;127;p20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20"/>
          <p:cNvSpPr txBox="1"/>
          <p:nvPr>
            <p:ph idx="4294967295" type="body"/>
          </p:nvPr>
        </p:nvSpPr>
        <p:spPr>
          <a:xfrm>
            <a:off x="506425" y="1228675"/>
            <a:ext cx="78474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Combining CBS and CEC data: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30" name="Google Shape;130;p20"/>
          <p:cNvSpPr txBox="1"/>
          <p:nvPr>
            <p:ph idx="4294967295" type="body"/>
          </p:nvPr>
        </p:nvSpPr>
        <p:spPr>
          <a:xfrm>
            <a:off x="478813" y="1610347"/>
            <a:ext cx="8092500" cy="31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500"/>
              <a:t>Matching locality zoning with per-zone index (from different CBS Excel sheets)</a:t>
            </a:r>
            <a:endParaRPr sz="15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500"/>
              <a:t>Matching kalpi street address with kalpi results (from different CEC Excel sheets)</a:t>
            </a:r>
            <a:endParaRPr sz="1500"/>
          </a:p>
          <a:p>
            <a:pPr indent="-3492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500"/>
              <a:t>Obtaining SEIs for ~20% of kalpiot (respectively from CBS and CEC data):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lang="en" sz="1500"/>
              <a:t>~1500</a:t>
            </a:r>
            <a:r>
              <a:rPr lang="en" sz="1500"/>
              <a:t> kalpiot in small rural localities:</a:t>
            </a:r>
            <a:endParaRPr sz="1500"/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Straightforward mapping of kalpi to SEI</a:t>
            </a:r>
            <a:endParaRPr sz="1500"/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Problem: </a:t>
            </a:r>
            <a:r>
              <a:rPr b="1" lang="en" sz="1500"/>
              <a:t>overrepresentation</a:t>
            </a:r>
            <a:r>
              <a:rPr lang="en" sz="1500"/>
              <a:t> of certain sectors (Jews, middle class).</a:t>
            </a:r>
            <a:br>
              <a:rPr lang="en" sz="1500"/>
            </a:b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lang="en" sz="1500"/>
              <a:t>~860</a:t>
            </a:r>
            <a:r>
              <a:rPr lang="en" sz="1500"/>
              <a:t> urban kalpiot from ~30 urban/larger localities to counter the imbalance.</a:t>
            </a:r>
            <a:endParaRPr sz="1500"/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Problem:  </a:t>
            </a:r>
            <a:r>
              <a:rPr b="1" lang="en" sz="1500"/>
              <a:t>e</a:t>
            </a:r>
            <a:r>
              <a:rPr b="1" lang="en" sz="1500"/>
              <a:t>xtensive m</a:t>
            </a:r>
            <a:r>
              <a:rPr b="1" lang="en" sz="1500"/>
              <a:t>anual tagging</a:t>
            </a:r>
            <a:r>
              <a:rPr lang="en" sz="1500"/>
              <a:t>, as obtaining urban SE zone from kalpi address requires manual search on a map.</a:t>
            </a:r>
            <a:endParaRPr i="1"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and tagging (cont.):</a:t>
            </a:r>
            <a:endParaRPr/>
          </a:p>
        </p:txBody>
      </p:sp>
      <p:grpSp>
        <p:nvGrpSpPr>
          <p:cNvPr id="136" name="Google Shape;136;p21"/>
          <p:cNvGrpSpPr/>
          <p:nvPr/>
        </p:nvGrpSpPr>
        <p:grpSpPr>
          <a:xfrm>
            <a:off x="431825" y="1076326"/>
            <a:ext cx="8186472" cy="3947309"/>
            <a:chOff x="431925" y="1304875"/>
            <a:chExt cx="2628925" cy="3416400"/>
          </a:xfrm>
        </p:grpSpPr>
        <p:sp>
          <p:nvSpPr>
            <p:cNvPr id="137" name="Google Shape;137;p21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21"/>
          <p:cNvSpPr txBox="1"/>
          <p:nvPr>
            <p:ph idx="4294967295" type="body"/>
          </p:nvPr>
        </p:nvSpPr>
        <p:spPr>
          <a:xfrm>
            <a:off x="506425" y="1076275"/>
            <a:ext cx="78474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Towards meaningful kalpi data (still in Excel)</a:t>
            </a:r>
            <a:r>
              <a:rPr b="1" lang="en" sz="2000">
                <a:solidFill>
                  <a:schemeClr val="lt1"/>
                </a:solidFill>
              </a:rPr>
              <a:t>: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40" name="Google Shape;140;p21"/>
          <p:cNvSpPr txBox="1"/>
          <p:nvPr>
            <p:ph idx="4294967295" type="body"/>
          </p:nvPr>
        </p:nvSpPr>
        <p:spPr>
          <a:xfrm>
            <a:off x="478825" y="1551975"/>
            <a:ext cx="8092500" cy="3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500"/>
              <a:t>Excluded ‘double envelope’ kalpiot (they don’t represent residential areas).</a:t>
            </a: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500"/>
              <a:t>Manually added available locality-based sector affinity, in the form of two binary ‘national’ variables - </a:t>
            </a:r>
            <a:r>
              <a:rPr i="1" lang="en" sz="1500"/>
              <a:t>Jewish </a:t>
            </a:r>
            <a:r>
              <a:rPr lang="en" sz="1500"/>
              <a:t>and </a:t>
            </a:r>
            <a:r>
              <a:rPr i="1" lang="en" sz="1500"/>
              <a:t>Palestinian</a:t>
            </a:r>
            <a:r>
              <a:rPr lang="en" sz="1500"/>
              <a:t> - as follows: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 </a:t>
            </a:r>
            <a:endParaRPr sz="1500"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n" sz="1500"/>
              <a:t>Converted absolute numbers to proportions (0&lt;p&lt;1):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Legal votes out of eligible voters.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Party list ballots out of legal votes: the 13 lists with &gt;1% of the country-wide vote distribution, plus ‘others’.</a:t>
            </a:r>
            <a:endParaRPr sz="1500"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141" name="Google Shape;141;p21"/>
          <p:cNvGraphicFramePr/>
          <p:nvPr/>
        </p:nvGraphicFramePr>
        <p:xfrm>
          <a:off x="1069446" y="26643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{529426DF-DE87-4F78-B26D-02D933220AA9}</a:tableStyleId>
              </a:tblPr>
              <a:tblGrid>
                <a:gridCol w="1045600"/>
                <a:gridCol w="479900"/>
                <a:gridCol w="2151675"/>
                <a:gridCol w="3555425"/>
              </a:tblGrid>
              <a:tr h="240750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Locality is …</a:t>
                      </a:r>
                      <a:endParaRPr b="1" sz="16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5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Palestinian</a:t>
                      </a:r>
                      <a:endParaRPr b="1" i="1" sz="15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</a:tr>
              <a:tr h="22575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yes</a:t>
                      </a:r>
                      <a:endParaRPr b="1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no</a:t>
                      </a:r>
                      <a:endParaRPr b="1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775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Jewish</a:t>
                      </a:r>
                      <a:endParaRPr b="1" i="1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yes</a:t>
                      </a:r>
                      <a:endParaRPr b="1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Mixed (</a:t>
                      </a:r>
                      <a:r>
                        <a:rPr b="1" i="1" lang="en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Ramle</a:t>
                      </a:r>
                      <a:r>
                        <a:rPr b="1" lang="en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): 891 kalpiot</a:t>
                      </a:r>
                      <a:endParaRPr b="1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Jewish (</a:t>
                      </a:r>
                      <a:r>
                        <a:rPr b="1" i="1" lang="en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Eilat</a:t>
                      </a:r>
                      <a:r>
                        <a:rPr b="1" lang="en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): 9165 kalpiot</a:t>
                      </a:r>
                      <a:endParaRPr b="1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568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no</a:t>
                      </a:r>
                      <a:endParaRPr b="1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Arab (</a:t>
                      </a:r>
                      <a:r>
                        <a:rPr b="1" i="1" lang="en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Taibe</a:t>
                      </a:r>
                      <a:r>
                        <a:rPr b="1" lang="en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): 15</a:t>
                      </a:r>
                      <a:r>
                        <a:rPr b="1" lang="en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07</a:t>
                      </a:r>
                      <a:r>
                        <a:rPr b="1" lang="en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kalpiot</a:t>
                      </a:r>
                      <a:endParaRPr b="1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Druze/Circassians/Alwaites (</a:t>
                      </a:r>
                      <a:r>
                        <a:rPr b="1" i="1" lang="en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Julis</a:t>
                      </a:r>
                      <a:r>
                        <a:rPr b="1" lang="en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): 144 kalpiot</a:t>
                      </a:r>
                      <a:endParaRPr b="1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8275" marB="18275" marR="18275" marL="182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