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F3E5-FFD7-4CA7-8338-0823654DB9E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DE2EC-C6F6-4550-978B-C7CCB883F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with </a:t>
            </a:r>
            <a:r>
              <a:rPr lang="en-US" dirty="0" smtClean="0"/>
              <a:t>Naïve Bayes in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DE2EC-C6F6-4550-978B-C7CCB883F8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 selection</a:t>
            </a:r>
          </a:p>
          <a:p>
            <a:r>
              <a:rPr lang="en-US" dirty="0" smtClean="0"/>
              <a:t>Stopping</a:t>
            </a:r>
            <a:r>
              <a:rPr lang="en-US" baseline="0" dirty="0" smtClean="0"/>
              <a:t> condition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Interpretable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DE2EC-C6F6-4550-978B-C7CCB883F8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8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90E18-C10D-4174-AF5E-6553666A5112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9201-3353-47DE-BA4C-46EE1BF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CS412 Final Review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Classification (Chapters </a:t>
            </a:r>
            <a:r>
              <a:rPr lang="en-US" dirty="0" smtClean="0"/>
              <a:t>8, 9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Jia </a:t>
            </a:r>
            <a:r>
              <a:rPr lang="en-US" dirty="0" smtClean="0"/>
              <a:t>Wang</a:t>
            </a:r>
          </a:p>
          <a:p>
            <a:r>
              <a:rPr lang="en-US" dirty="0" smtClean="0"/>
              <a:t>12/6/2015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8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Tree structure</a:t>
                </a:r>
              </a:p>
              <a:p>
                <a:pPr lvl="1"/>
                <a:r>
                  <a:rPr lang="en-US" b="1" dirty="0" smtClean="0"/>
                  <a:t>Leaf</a:t>
                </a:r>
                <a:r>
                  <a:rPr lang="en-US" dirty="0" smtClean="0"/>
                  <a:t> nodes: </a:t>
                </a:r>
                <a:r>
                  <a:rPr lang="en-US" dirty="0" smtClean="0"/>
                  <a:t>outcome</a:t>
                </a:r>
              </a:p>
              <a:p>
                <a:pPr lvl="1"/>
                <a:r>
                  <a:rPr lang="en-US" b="1" dirty="0" smtClean="0"/>
                  <a:t>Non-leaf</a:t>
                </a:r>
                <a:r>
                  <a:rPr lang="en-US" dirty="0" smtClean="0"/>
                  <a:t> nodes: decision attribute</a:t>
                </a:r>
              </a:p>
              <a:p>
                <a:pPr lvl="1"/>
                <a:r>
                  <a:rPr lang="en-US" b="1" dirty="0"/>
                  <a:t>B</a:t>
                </a:r>
                <a:r>
                  <a:rPr lang="en-US" b="1" dirty="0" smtClean="0"/>
                  <a:t>ranches </a:t>
                </a:r>
                <a:r>
                  <a:rPr lang="en-US" dirty="0" smtClean="0"/>
                  <a:t>below non-leaf nodes: predicate on the decision attribute, by which data is divided into disjoint sets</a:t>
                </a:r>
                <a:endParaRPr lang="en-US" dirty="0"/>
              </a:p>
              <a:p>
                <a:r>
                  <a:rPr lang="en-US" dirty="0" smtClean="0"/>
                  <a:t>Construction</a:t>
                </a:r>
              </a:p>
              <a:p>
                <a:pPr lvl="1"/>
                <a:r>
                  <a:rPr lang="en-US" dirty="0" smtClean="0"/>
                  <a:t>Starting with a single node (root), which involves set of all data</a:t>
                </a:r>
              </a:p>
              <a:p>
                <a:pPr lvl="1"/>
                <a:r>
                  <a:rPr lang="en-US" dirty="0" smtClean="0"/>
                  <a:t>At each node: select best attribute by some </a:t>
                </a:r>
                <a:r>
                  <a:rPr lang="en-US" b="1" dirty="0" smtClean="0"/>
                  <a:t>merit measure</a:t>
                </a:r>
              </a:p>
              <a:p>
                <a:pPr lvl="2"/>
                <a:r>
                  <a:rPr lang="en-US" dirty="0" smtClean="0"/>
                  <a:t>E.g., information gain, Gini index</a:t>
                </a:r>
              </a:p>
              <a:p>
                <a:pPr lvl="1"/>
                <a:r>
                  <a:rPr lang="en-US" dirty="0" smtClean="0"/>
                  <a:t>Stopping condition: all attributes used by parent nodes, or data have pure classes</a:t>
                </a:r>
              </a:p>
              <a:p>
                <a:r>
                  <a:rPr lang="en-US" dirty="0" smtClean="0"/>
                  <a:t>Easily works for both nominal and numerical attributes</a:t>
                </a:r>
              </a:p>
              <a:p>
                <a:pPr lvl="1"/>
                <a:r>
                  <a:rPr lang="en-US" dirty="0" smtClean="0"/>
                  <a:t>For numerical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branches can correspond to, e.g.,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&gt;1.5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Leads to interpretable decision rules</a:t>
                </a:r>
              </a:p>
              <a:p>
                <a:pPr lvl="1"/>
                <a:r>
                  <a:rPr lang="en-US" dirty="0" smtClean="0"/>
                  <a:t>Each root-to-path corresponds can be converted into a rule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32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1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>
            <a:off x="5513897" y="2175642"/>
            <a:ext cx="855364" cy="432621"/>
          </a:xfrm>
          <a:prstGeom prst="wedgeRoundRectCallout">
            <a:avLst>
              <a:gd name="adj1" fmla="val 102024"/>
              <a:gd name="adj2" fmla="val 1182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341993" y="1902373"/>
            <a:ext cx="367862" cy="546538"/>
          </a:xfrm>
          <a:prstGeom prst="wedgeRoundRectCallout">
            <a:avLst>
              <a:gd name="adj1" fmla="val 102024"/>
              <a:gd name="adj2" fmla="val 1182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867799" y="1902373"/>
            <a:ext cx="367862" cy="546538"/>
          </a:xfrm>
          <a:prstGeom prst="wedgeRoundRectCallout">
            <a:avLst>
              <a:gd name="adj1" fmla="val -106548"/>
              <a:gd name="adj2" fmla="val 11057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lass predicted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 to confuse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The former is </a:t>
                </a:r>
                <a:r>
                  <a:rPr lang="en-US" b="1" dirty="0" smtClean="0"/>
                  <a:t>posterior probability</a:t>
                </a:r>
                <a:r>
                  <a:rPr lang="en-US" dirty="0" smtClean="0"/>
                  <a:t> (of class given observations)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The latter is </a:t>
                </a:r>
                <a:r>
                  <a:rPr lang="en-US" b="1" dirty="0" smtClean="0"/>
                  <a:t>likelihood</a:t>
                </a:r>
                <a:r>
                  <a:rPr lang="en-US" dirty="0" smtClean="0"/>
                  <a:t> (of observations given class)</a:t>
                </a:r>
                <a:endParaRPr lang="en-US" b="1" dirty="0" smtClean="0"/>
              </a:p>
              <a:p>
                <a:r>
                  <a:rPr lang="en-US" dirty="0" smtClean="0"/>
                  <a:t>Assumption: </a:t>
                </a:r>
                <a:r>
                  <a:rPr lang="en-US" dirty="0"/>
                  <a:t>attribute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 smtClean="0"/>
                  <a:t> conditionally independent </a:t>
                </a:r>
                <a:r>
                  <a:rPr lang="en-US" dirty="0" smtClean="0"/>
                  <a:t>given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Key assumption underlying Naïve Bayes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/>
                      <m:t>𝑃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𝑋</m:t>
                        </m:r>
                      </m:e>
                      <m:e>
                        <m:r>
                          <a:rPr lang="en-US"/>
                          <m:t>𝐻</m:t>
                        </m:r>
                      </m:e>
                    </m:d>
                    <m:r>
                      <a:rPr lang="en-US"/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/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/>
                          <m:t>𝑘</m:t>
                        </m:r>
                      </m:sub>
                      <m:sup/>
                      <m:e>
                        <m:r>
                          <a:rPr lang="en-US"/>
                          <m:t>𝑃</m:t>
                        </m:r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𝑋</m:t>
                            </m:r>
                          </m:e>
                          <m:sub>
                            <m:r>
                              <a:rPr lang="en-US"/>
                              <m:t>𝑘</m:t>
                            </m:r>
                          </m:sub>
                        </m:sSub>
                        <m:r>
                          <a:rPr lang="en-US"/>
                          <m:t>|</m:t>
                        </m:r>
                        <m:r>
                          <a:rPr lang="en-US"/>
                          <m:t>𝐻</m:t>
                        </m:r>
                        <m:r>
                          <a:rPr lang="en-US"/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840" b="-15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86478" y="2785241"/>
            <a:ext cx="128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</a:t>
            </a:r>
            <a:br>
              <a:rPr lang="en-US" dirty="0" smtClean="0"/>
            </a:br>
            <a:r>
              <a:rPr lang="en-US" dirty="0" smtClean="0"/>
              <a:t>(prediction)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5661" y="2785240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43288" y="2884025"/>
                <a:ext cx="42580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Computed by </a:t>
                </a:r>
                <a:r>
                  <a:rPr lang="en-US" b="1" dirty="0" smtClean="0"/>
                  <a:t>total probability </a:t>
                </a:r>
                <a:r>
                  <a:rPr lang="en-US" dirty="0" smtClean="0"/>
                  <a:t>formula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288" y="2884025"/>
                <a:ext cx="425802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289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querying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Its class predicted by the majority</a:t>
                </a:r>
                <a:br>
                  <a:rPr lang="en-US" dirty="0" smtClean="0"/>
                </a:br>
                <a:r>
                  <a:rPr lang="en-US" dirty="0" smtClean="0"/>
                  <a:t>class of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-nearest neighbors</a:t>
                </a:r>
              </a:p>
              <a:p>
                <a:pPr lvl="2"/>
                <a:r>
                  <a:rPr lang="en-US" dirty="0" smtClean="0"/>
                  <a:t>Distance measured by, e.g., Euclidean space</a:t>
                </a:r>
              </a:p>
              <a:p>
                <a:pPr lvl="2"/>
                <a:r>
                  <a:rPr lang="en-US" dirty="0" smtClean="0"/>
                  <a:t>Optionally, contributions of nearest neighbors weighted by distance</a:t>
                </a:r>
              </a:p>
              <a:p>
                <a:pPr lvl="3"/>
                <a:r>
                  <a:rPr lang="en-US" dirty="0" smtClean="0"/>
                  <a:t>The further the neighbor is, the less it contributes to the class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Curse of dimensionality (</a:t>
                </a:r>
                <a:r>
                  <a:rPr lang="en-US" dirty="0" err="1" smtClean="0"/>
                  <a:t>CoD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high dimensional space, nearest neighbors far away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, hence </a:t>
                </a:r>
                <a:r>
                  <a:rPr lang="en-US" b="1" dirty="0" smtClean="0"/>
                  <a:t>less representative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(premise of </a:t>
                </a:r>
                <a:r>
                  <a:rPr lang="en-US" dirty="0" err="1" smtClean="0"/>
                  <a:t>kNN</a:t>
                </a:r>
                <a:r>
                  <a:rPr lang="en-US" dirty="0" smtClean="0"/>
                  <a:t> classifier broken)</a:t>
                </a:r>
              </a:p>
              <a:p>
                <a:pPr lvl="1"/>
                <a:r>
                  <a:rPr lang="en-US" dirty="0" err="1" smtClean="0"/>
                  <a:t>CoD</a:t>
                </a:r>
                <a:r>
                  <a:rPr lang="en-US" dirty="0" smtClean="0"/>
                  <a:t> also an issue for many other classification methods</a:t>
                </a:r>
              </a:p>
              <a:p>
                <a:r>
                  <a:rPr lang="en-US" dirty="0" smtClean="0"/>
                  <a:t>“Lazy” classifier</a:t>
                </a:r>
              </a:p>
              <a:p>
                <a:pPr lvl="1"/>
                <a:r>
                  <a:rPr lang="en-US" dirty="0" smtClean="0"/>
                  <a:t>No overhead for training phase; higher cost for prediction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24" y="788276"/>
            <a:ext cx="2657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572000" y="2102069"/>
            <a:ext cx="2953407" cy="42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6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boundary of classifiers</a:t>
            </a:r>
          </a:p>
          <a:p>
            <a:pPr lvl="1"/>
            <a:r>
              <a:rPr lang="en-US" dirty="0"/>
              <a:t>Hypersurfaces that partitions feature space into subsets, one for each class</a:t>
            </a:r>
          </a:p>
          <a:p>
            <a:pPr lvl="2"/>
            <a:r>
              <a:rPr lang="en-US" dirty="0"/>
              <a:t>E.g., Curves in 2-D spaces, surfaces for 3-D spaces</a:t>
            </a:r>
          </a:p>
          <a:p>
            <a:endParaRPr lang="en-US" dirty="0"/>
          </a:p>
        </p:txBody>
      </p:sp>
      <p:pic>
        <p:nvPicPr>
          <p:cNvPr id="2050" name="Picture 2" descr="https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45417"/>
            <a:ext cx="4300811" cy="28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73125" y="6176963"/>
            <a:ext cx="16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1NN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208" y="3197151"/>
            <a:ext cx="4407818" cy="3114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6209" y="6176963"/>
            <a:ext cx="246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decision tree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406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Predict </a:t>
                </a:r>
                <a:r>
                  <a:rPr lang="en-US" dirty="0" smtClean="0"/>
                  <a:t>c</a:t>
                </a:r>
                <a:r>
                  <a:rPr lang="en-US" b="0" dirty="0" smtClean="0"/>
                  <a:t>las</a:t>
                </a:r>
                <a:r>
                  <a:rPr lang="en-US" dirty="0" smtClean="0"/>
                  <a:t>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; otherwise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are parameters,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is input vector</a:t>
                </a:r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updated iteratively for each training </a:t>
                </a:r>
                <a:r>
                  <a:rPr lang="en-US" dirty="0" smtClean="0"/>
                  <a:t>tuple</a:t>
                </a:r>
              </a:p>
              <a:p>
                <a:r>
                  <a:rPr lang="en-US" dirty="0" smtClean="0"/>
                  <a:t>Linear decision boundary only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www.mblondel.org/images/perceptron_linea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" t="9812" r="7350" b="3890"/>
          <a:stretch/>
        </p:blipFill>
        <p:spPr bwMode="auto">
          <a:xfrm>
            <a:off x="5644054" y="3279229"/>
            <a:ext cx="3457905" cy="2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2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</a:p>
          <a:p>
            <a:pPr lvl="1"/>
            <a:r>
              <a:rPr lang="en-US" b="1" dirty="0" smtClean="0"/>
              <a:t>Input layer</a:t>
            </a:r>
            <a:r>
              <a:rPr lang="en-US" dirty="0" smtClean="0"/>
              <a:t>, </a:t>
            </a:r>
            <a:r>
              <a:rPr lang="en-US" b="1" dirty="0" smtClean="0"/>
              <a:t>hidden layer(s)</a:t>
            </a:r>
            <a:r>
              <a:rPr lang="en-US" dirty="0" smtClean="0"/>
              <a:t>, </a:t>
            </a:r>
            <a:r>
              <a:rPr lang="en-US" b="1" dirty="0" smtClean="0"/>
              <a:t>output layer</a:t>
            </a:r>
          </a:p>
          <a:p>
            <a:pPr lvl="1"/>
            <a:r>
              <a:rPr lang="en-US" dirty="0" smtClean="0"/>
              <a:t>Each layer consists of </a:t>
            </a:r>
            <a:r>
              <a:rPr lang="en-US" b="1" dirty="0" smtClean="0"/>
              <a:t>units</a:t>
            </a:r>
            <a:r>
              <a:rPr lang="en-US" dirty="0" smtClean="0"/>
              <a:t> (neurons)</a:t>
            </a:r>
          </a:p>
          <a:p>
            <a:pPr lvl="1"/>
            <a:r>
              <a:rPr lang="en-US" dirty="0" smtClean="0"/>
              <a:t>Units linked to some units in the next layer</a:t>
            </a:r>
          </a:p>
          <a:p>
            <a:r>
              <a:rPr lang="en-US" dirty="0" smtClean="0"/>
              <a:t>Prediction by </a:t>
            </a:r>
            <a:r>
              <a:rPr lang="en-US" b="1" dirty="0" smtClean="0"/>
              <a:t>feedforwarding</a:t>
            </a:r>
          </a:p>
          <a:p>
            <a:pPr lvl="1"/>
            <a:r>
              <a:rPr lang="en-US" dirty="0" smtClean="0"/>
              <a:t>Each neuron takes input as the </a:t>
            </a:r>
            <a:r>
              <a:rPr lang="en-US" b="1" dirty="0" smtClean="0"/>
              <a:t>biased weighted sum</a:t>
            </a:r>
            <a:r>
              <a:rPr lang="en-US" dirty="0" smtClean="0"/>
              <a:t> of outputs from neurons in the previous layer, and calculates output with the </a:t>
            </a:r>
            <a:r>
              <a:rPr lang="en-US" b="1" dirty="0" smtClean="0"/>
              <a:t>activation function</a:t>
            </a:r>
          </a:p>
          <a:p>
            <a:pPr lvl="2"/>
            <a:r>
              <a:rPr lang="en-US" dirty="0" smtClean="0"/>
              <a:t>Examples of activation function: sign, threshold (step), sigmoid, </a:t>
            </a:r>
            <a:r>
              <a:rPr lang="en-US" dirty="0" err="1" smtClean="0"/>
              <a:t>tanh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Parameter determined by </a:t>
            </a:r>
            <a:r>
              <a:rPr lang="en-US" b="1" dirty="0" smtClean="0"/>
              <a:t>backpropagation</a:t>
            </a:r>
          </a:p>
          <a:p>
            <a:pPr lvl="1"/>
            <a:r>
              <a:rPr lang="en-US" dirty="0" smtClean="0"/>
              <a:t>Parameters include weights on the connections and biases on the units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50" t="5446" b="4531"/>
          <a:stretch/>
        </p:blipFill>
        <p:spPr>
          <a:xfrm>
            <a:off x="7357242" y="1301807"/>
            <a:ext cx="4630305" cy="25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classifiers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Training/testing data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Model built on training data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Evaluate classifier on the testing data 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𝑟𝑒𝑐𝑖𝑠𝑖𝑜𝑛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ROC curve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en-US" dirty="0" smtClean="0"/>
                  <a:t>arger the area under the curve</a:t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better accuracy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www.svds.com/wp-content/uploads/2015/08/matri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58" y="602483"/>
            <a:ext cx="2994148" cy="244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im.unmc.edu/dxtests/rocco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58" y="3286124"/>
            <a:ext cx="3199575" cy="31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0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Ensemble classifier combines a set of weak (base) 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 in iterations</a:t>
                </a:r>
              </a:p>
              <a:p>
                <a:pPr lvl="1"/>
                <a:r>
                  <a:rPr lang="en-US" dirty="0" smtClean="0"/>
                  <a:t>A data weight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minimize the weighted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on the training tuples</a:t>
                </a:r>
              </a:p>
              <a:p>
                <a:pPr lvl="2"/>
                <a:r>
                  <a:rPr lang="en-US" dirty="0" smtClean="0"/>
                  <a:t>Weighted error rate: sum of </a:t>
                </a:r>
                <a:r>
                  <a:rPr lang="en-US" dirty="0"/>
                  <a:t>weights on misclassified instances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Adjust weight distribution for next iteration</a:t>
                </a:r>
              </a:p>
              <a:p>
                <a:pPr lvl="2"/>
                <a:r>
                  <a:rPr lang="en-US" dirty="0" smtClean="0"/>
                  <a:t>Decrease weights on correctly classified instances by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Normalize weight distribution: weights sum to 1</a:t>
                </a:r>
              </a:p>
              <a:p>
                <a:r>
                  <a:rPr lang="en-US" dirty="0" smtClean="0"/>
                  <a:t>Final classifier has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is the weight of weak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00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333</Words>
  <Application>Microsoft Office PowerPoint</Application>
  <PresentationFormat>Widescreen</PresentationFormat>
  <Paragraphs>89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CS412 Final Review Classification (Chapters 8, 9)</vt:lpstr>
      <vt:lpstr>Decision tree</vt:lpstr>
      <vt:lpstr>Naïve Bayes</vt:lpstr>
      <vt:lpstr>K-Nearest Neighbor</vt:lpstr>
      <vt:lpstr>K-Nearest Neighbor</vt:lpstr>
      <vt:lpstr>Perceptron</vt:lpstr>
      <vt:lpstr>Multilayer Neural Network</vt:lpstr>
      <vt:lpstr>Evaluating classifiers</vt:lpstr>
      <vt:lpstr>AdaBoost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Tutorial Classification (Chapters 8-9)</dc:title>
  <dc:creator>Wang, Jia</dc:creator>
  <cp:lastModifiedBy>Wang, Jia</cp:lastModifiedBy>
  <cp:revision>37</cp:revision>
  <dcterms:created xsi:type="dcterms:W3CDTF">2015-12-04T19:20:13Z</dcterms:created>
  <dcterms:modified xsi:type="dcterms:W3CDTF">2015-12-07T00:48:01Z</dcterms:modified>
</cp:coreProperties>
</file>