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1" r:id="rId1"/>
  </p:sldMasterIdLst>
  <p:notesMasterIdLst>
    <p:notesMasterId r:id="rId56"/>
  </p:notesMasterIdLst>
  <p:handoutMasterIdLst>
    <p:handoutMasterId r:id="rId57"/>
  </p:handoutMasterIdLst>
  <p:sldIdLst>
    <p:sldId id="1455" r:id="rId2"/>
    <p:sldId id="1452" r:id="rId3"/>
    <p:sldId id="1453" r:id="rId4"/>
    <p:sldId id="1375" r:id="rId5"/>
    <p:sldId id="1383" r:id="rId6"/>
    <p:sldId id="1184" r:id="rId7"/>
    <p:sldId id="1423" r:id="rId8"/>
    <p:sldId id="1295" r:id="rId9"/>
    <p:sldId id="1299" r:id="rId10"/>
    <p:sldId id="1300" r:id="rId11"/>
    <p:sldId id="1451" r:id="rId12"/>
    <p:sldId id="1424" r:id="rId13"/>
    <p:sldId id="1394" r:id="rId14"/>
    <p:sldId id="1441" r:id="rId15"/>
    <p:sldId id="1189" r:id="rId16"/>
    <p:sldId id="1190" r:id="rId17"/>
    <p:sldId id="1191" r:id="rId18"/>
    <p:sldId id="1033" r:id="rId19"/>
    <p:sldId id="1034" r:id="rId20"/>
    <p:sldId id="1040" r:id="rId21"/>
    <p:sldId id="1440" r:id="rId22"/>
    <p:sldId id="1047" r:id="rId23"/>
    <p:sldId id="1048" r:id="rId24"/>
    <p:sldId id="1432" r:id="rId25"/>
    <p:sldId id="1433" r:id="rId26"/>
    <p:sldId id="1051" r:id="rId27"/>
    <p:sldId id="1052" r:id="rId28"/>
    <p:sldId id="1053" r:id="rId29"/>
    <p:sldId id="1066" r:id="rId30"/>
    <p:sldId id="1399" r:id="rId31"/>
    <p:sldId id="1400" r:id="rId32"/>
    <p:sldId id="1447" r:id="rId33"/>
    <p:sldId id="1446" r:id="rId34"/>
    <p:sldId id="1055" r:id="rId35"/>
    <p:sldId id="1067" r:id="rId36"/>
    <p:sldId id="1390" r:id="rId37"/>
    <p:sldId id="1401" r:id="rId38"/>
    <p:sldId id="1414" r:id="rId39"/>
    <p:sldId id="1415" r:id="rId40"/>
    <p:sldId id="1417" r:id="rId41"/>
    <p:sldId id="1418" r:id="rId42"/>
    <p:sldId id="1419" r:id="rId43"/>
    <p:sldId id="1420" r:id="rId44"/>
    <p:sldId id="1421" r:id="rId45"/>
    <p:sldId id="1404" r:id="rId46"/>
    <p:sldId id="1406" r:id="rId47"/>
    <p:sldId id="1412" r:id="rId48"/>
    <p:sldId id="1409" r:id="rId49"/>
    <p:sldId id="1398" r:id="rId50"/>
    <p:sldId id="1395" r:id="rId51"/>
    <p:sldId id="1073" r:id="rId52"/>
    <p:sldId id="1450" r:id="rId53"/>
    <p:sldId id="1396" r:id="rId54"/>
    <p:sldId id="1271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66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5.xml"/><Relationship Id="rId5" Type="http://schemas.openxmlformats.org/officeDocument/2006/relationships/slide" Target="slides/slide13.xml"/><Relationship Id="rId6" Type="http://schemas.openxmlformats.org/officeDocument/2006/relationships/slide" Target="slides/slide17.xml"/><Relationship Id="rId7" Type="http://schemas.openxmlformats.org/officeDocument/2006/relationships/slide" Target="slides/slide18.xml"/><Relationship Id="rId8" Type="http://schemas.openxmlformats.org/officeDocument/2006/relationships/slide" Target="slides/slide50.xml"/><Relationship Id="rId9" Type="http://schemas.openxmlformats.org/officeDocument/2006/relationships/slide" Target="slides/slide51.xml"/><Relationship Id="rId10" Type="http://schemas.openxmlformats.org/officeDocument/2006/relationships/slide" Target="slides/slide52.xml"/><Relationship Id="rId11" Type="http://schemas.openxmlformats.org/officeDocument/2006/relationships/slide" Target="slides/slide53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54CC5854-83AA-40A2-8C06-AC9FF7F42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43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2C2CD66A-D1C6-419B-83D3-E7AEEA7A52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769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CF6828-DA9A-4842-BC25-5B5F75AB953C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7236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D33C5-AD25-42FF-B230-F28BC528731E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2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D33C5-AD25-42FF-B230-F28BC528731E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2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D33C5-AD25-42FF-B230-F28BC528731E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82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2BD3EA-77FC-45FD-B6AA-B4B8CE4C674D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737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0E4CA18-807F-4D8B-A11C-6AAC1B22C977}" type="slidenum">
              <a:rPr lang="en-US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7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442713-8CD8-47F9-A2FA-45AC52D78D0E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988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860AAD-EF71-4967-9BB6-69C45CE32859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44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F516C3-78C2-4C2E-8F3A-90976D46BE27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 ABC in C_3</a:t>
            </a:r>
          </a:p>
        </p:txBody>
      </p:sp>
    </p:spTree>
    <p:extLst>
      <p:ext uri="{BB962C8B-B14F-4D97-AF65-F5344CB8AC3E}">
        <p14:creationId xmlns:p14="http://schemas.microsoft.com/office/powerpoint/2010/main" val="379400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DE99E1-3682-4E67-A3B6-567957929B57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738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16AD30-65B6-448B-AEBF-2C2B6F5F1F6F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8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CF6828-DA9A-4842-BC25-5B5F75AB953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27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BB04A3-F043-4D19-A038-8C749EFD1741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2208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0E4CA18-807F-4D8B-A11C-6AAC1B22C977}" type="slidenum">
              <a:rPr lang="en-US" altLang="en-US" sz="1200">
                <a:latin typeface="Times New Roman" panose="02020603050405020304" pitchFamily="18" charset="0"/>
              </a:rPr>
              <a:pPr algn="r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764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029B06-646D-4CF1-BA7C-35C21BF70754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Example</a:t>
            </a:r>
            <a:r>
              <a:rPr lang="en-US" altLang="zh-CN" sz="2000" dirty="0" smtClean="0"/>
              <a:t>:</a:t>
            </a: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“</a:t>
            </a:r>
            <a:r>
              <a:rPr lang="en-US" altLang="en-US" sz="2000" dirty="0" err="1" smtClean="0"/>
              <a:t>abc</a:t>
            </a:r>
            <a:r>
              <a:rPr lang="en-US" altLang="en-US" sz="2000" dirty="0" smtClean="0"/>
              <a:t>” is a frequent pattern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Get all transactions having “</a:t>
            </a:r>
            <a:r>
              <a:rPr lang="en-US" altLang="en-US" sz="2000" dirty="0" err="1" smtClean="0"/>
              <a:t>abc</a:t>
            </a:r>
            <a:r>
              <a:rPr lang="en-US" altLang="en-US" sz="2000" dirty="0" smtClean="0"/>
              <a:t>”, i.e., project DB on </a:t>
            </a:r>
            <a:r>
              <a:rPr lang="en-US" altLang="en-US" sz="2000" dirty="0" err="1" smtClean="0"/>
              <a:t>abc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DB|abc</a:t>
            </a: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“d” is a local frequent item in </a:t>
            </a:r>
            <a:r>
              <a:rPr lang="en-US" altLang="en-US" sz="2000" dirty="0" err="1" smtClean="0"/>
              <a:t>DB|abc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abcd</a:t>
            </a:r>
            <a:r>
              <a:rPr lang="en-US" altLang="en-US" sz="2000" dirty="0" smtClean="0">
                <a:sym typeface="Wingdings" panose="05000000000000000000" pitchFamily="2" charset="2"/>
              </a:rPr>
              <a:t> is a frequent pattern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441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3F5013-08F2-405C-BD23-4E3ABE6D8F2C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39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CBD7F8-5B29-4F22-8853-0C699A8640F8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4934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CBD7F8-5B29-4F22-8853-0C699A8640F8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4934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5E0EE5D-5617-459C-BF66-886ABA075C25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574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4F45A1-5C25-4425-BA5E-843CFADAB440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6168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5A133D-5C82-4636-8FCC-854B66EE9E3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4546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428383-4BE7-4B54-83AE-4FE9E2C67286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3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CF6828-DA9A-4842-BC25-5B5F75AB953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467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B7654B-CF8B-45C6-8CBB-FD2FF793D670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57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4A603B-FE75-4435-90ED-5E0CBD7FCF4F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5136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825AE0-35E7-4472-855E-6B5AE57FD450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479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7F27FE-2298-43A8-A937-BA17B0163F47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243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F6FB04-00CC-473E-882A-9979CF8841B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797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0E4CA18-807F-4D8B-A11C-6AAC1B22C977}" type="slidenum">
              <a:rPr lang="en-US" altLang="en-US" sz="1200">
                <a:latin typeface="Times New Roman" panose="02020603050405020304" pitchFamily="18" charset="0"/>
              </a:rPr>
              <a:pPr algn="r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764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0841B2-5E5C-4BC3-B044-EF62B2B573B7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9583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B9C713-2EFC-408C-ADCF-87113B3DD233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4454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D717DC-97D1-4D57-A198-FC829D51F614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3019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415097-11CC-4B24-AF31-E2E62338B59B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402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0AD7DD-93D5-455A-9341-A92E0996A354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4FBD01A-82DB-4ED0-AB23-4AD1C27F6C29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 algn="r"/>
              <a:t>4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145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B80508-BF43-491E-A17F-646B005774F5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4286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F1BC87-44AF-4CD3-A67E-D8C63A3ADFC8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8321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A483E0-3096-4840-AAE4-50AA436FCA8F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817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F5AAB7-D1AF-42CC-89F0-495AAD00AD44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838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245647-1DEE-4AF0-8577-9EC7E58EB92F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4334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D463AA-BD81-421D-A786-870A3ECA6AEF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7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CF6828-DA9A-4842-BC25-5B5F75AB953C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074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7DE071-EAB4-4A98-A1DA-095B503FD379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This-&gt;a</a:t>
            </a:r>
          </a:p>
        </p:txBody>
      </p:sp>
    </p:spTree>
    <p:extLst>
      <p:ext uri="{BB962C8B-B14F-4D97-AF65-F5344CB8AC3E}">
        <p14:creationId xmlns:p14="http://schemas.microsoft.com/office/powerpoint/2010/main" val="92485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7DE071-EAB4-4A98-A1DA-095B503FD379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MS PGothic" panose="020B0600070205080204" pitchFamily="34" charset="-128"/>
                <a:cs typeface="ＭＳ Ｐゴシック" charset="0"/>
              </a:rPr>
              <a:t>Basket data analysis, cross-marketing, catalog design, sale campaign analysis, Web log (click stream) analysis, and DNA sequence analysis.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485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F4DFB4-9CC1-4B66-9E35-C3662C413A8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11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2B4BBD-2309-4E1F-BFAF-0FD6444C3CEE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780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2FE-C8D9-44A1-9BFF-D2A85211998F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DE96-58E5-4886-9193-7D82560487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2214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DAF-336B-49C7-AAE3-B59C63DA5E6B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56F-1B69-4FAE-B6B4-3326F42D51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6364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6322-C215-41D0-8407-35AC5D12A3C5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06CE-DABB-4F80-BFBE-AA4A79D141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8101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15DFE-60C6-411E-8C76-861188F05A6B}" type="datetime4">
              <a:rPr lang="en-US" altLang="en-US"/>
              <a:pPr/>
              <a:t>October 27, 2015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EFC13-336C-4C1A-901F-BC52E1CF8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82012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0BDEB-CCDE-4452-B717-F84AF9E12AA2}" type="datetime4">
              <a:rPr lang="en-US" altLang="en-US"/>
              <a:pPr/>
              <a:t>October 27, 2015</a:t>
            </a:fld>
            <a:endParaRPr lang="en-US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70EAF-CA1C-4EA5-BAEA-715F7C808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313120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DB0-4FA4-46D2-8A03-C6A8514F5161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A366-995C-49DA-87E4-4029F24605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4499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EB61-737D-48E1-9186-9DA2B80AF8A7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87E9-85FC-4F81-A5C9-CC6F5B8E47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8645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A1FE-541A-4AF5-8D05-436F8E03B640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65A6-F9BE-40C4-841D-A808734211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61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5087-800E-464A-B7BB-37751BF92934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AC0A-134E-4CEC-80A1-1481636109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856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E48F-8D4A-4CAF-AB29-67764CF4706A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94BB-2666-434B-95D4-D2801DF5FE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366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7D4C-D1BA-4849-8AA8-D69A4872150F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8FF3-9B79-4476-9EA8-819DE74599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3317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A38A-6BB9-4259-B04F-653DA35F8C43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6CF-6B0F-4F71-8186-436A087079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6110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DA1-3990-48A6-8941-1641BC8C7BCA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AD5-09E6-4D0B-9E33-F4BF8E7BD9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078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37AE-1A55-4F76-AEBE-1BC93293DF44}" type="datetime4">
              <a:rPr lang="en-US" altLang="en-US" smtClean="0"/>
              <a:pPr/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B492-B7A2-4D00-AC74-70AC6B9FD9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09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transition spd="med">
    <p:zoom/>
  </p:transition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194"/>
            <a:ext cx="91440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200" dirty="0" smtClean="0"/>
              <a:t>Chapter 6: Sample Problem</a:t>
            </a:r>
          </a:p>
        </p:txBody>
      </p:sp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C722D7-5ECA-43F1-B857-BD68E1FE0303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394"/>
            <a:ext cx="4572000" cy="31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06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Closed Patterns and Max-Patterns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Too many patterns, information can be redundant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long pattern contains a combinatorial number of sub-patterns, e.g.,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100</a:t>
            </a:r>
            <a:r>
              <a:rPr lang="en-US" altLang="en-US" sz="2400" dirty="0" smtClean="0"/>
              <a:t>} </a:t>
            </a:r>
            <a:r>
              <a:rPr lang="en-US" altLang="en-US" sz="2400" dirty="0" smtClean="0">
                <a:sym typeface="Wingdings" panose="05000000000000000000" pitchFamily="2" charset="2"/>
              </a:rPr>
              <a:t>contains</a:t>
            </a:r>
            <a:r>
              <a:rPr lang="en-US" altLang="en-US" sz="2400" dirty="0" smtClean="0"/>
              <a:t> (</a:t>
            </a:r>
            <a:r>
              <a:rPr lang="en-US" altLang="en-US" sz="2400" baseline="30000" dirty="0" smtClean="0"/>
              <a:t>100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+ (</a:t>
            </a:r>
            <a:r>
              <a:rPr lang="en-US" altLang="en-US" sz="2400" baseline="30000" dirty="0" smtClean="0"/>
              <a:t>100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+ … + (</a:t>
            </a:r>
            <a:r>
              <a:rPr lang="en-US" altLang="en-US" sz="2400" baseline="-25000" dirty="0" smtClean="0"/>
              <a:t>1</a:t>
            </a:r>
            <a:r>
              <a:rPr lang="en-US" altLang="en-US" sz="2400" baseline="30000" dirty="0" smtClean="0"/>
              <a:t>1</a:t>
            </a:r>
            <a:r>
              <a:rPr lang="en-US" altLang="en-US" sz="2400" baseline="-25000" dirty="0" smtClean="0"/>
              <a:t>0</a:t>
            </a:r>
            <a:r>
              <a:rPr lang="en-US" altLang="en-US" sz="2400" baseline="30000" dirty="0" smtClean="0"/>
              <a:t>0</a:t>
            </a:r>
            <a:r>
              <a:rPr lang="en-US" altLang="en-US" sz="2400" baseline="-25000" dirty="0" smtClean="0"/>
              <a:t>0</a:t>
            </a:r>
            <a:r>
              <a:rPr lang="en-US" altLang="en-US" sz="2400" baseline="30000" dirty="0" smtClean="0"/>
              <a:t>0</a:t>
            </a:r>
            <a:r>
              <a:rPr lang="en-US" altLang="en-US" sz="2400" dirty="0" smtClean="0"/>
              <a:t>) = 2</a:t>
            </a:r>
            <a:r>
              <a:rPr lang="en-US" altLang="en-US" sz="2400" baseline="30000" dirty="0" smtClean="0"/>
              <a:t>100 </a:t>
            </a:r>
            <a:r>
              <a:rPr lang="en-US" altLang="en-US" sz="2400" dirty="0" smtClean="0"/>
              <a:t>– 1 = 1.27*10</a:t>
            </a:r>
            <a:r>
              <a:rPr lang="en-US" altLang="en-US" sz="2400" baseline="30000" dirty="0" smtClean="0"/>
              <a:t>30 </a:t>
            </a:r>
            <a:r>
              <a:rPr lang="en-US" altLang="en-US" sz="2400" dirty="0" smtClean="0"/>
              <a:t>sub-patterns!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Consider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longer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patterns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Solution: </a:t>
            </a:r>
            <a:r>
              <a:rPr lang="en-US" altLang="en-US" sz="2400" i="1" dirty="0" smtClean="0"/>
              <a:t>Mine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closed patterns</a:t>
            </a:r>
            <a:r>
              <a:rPr lang="en-US" altLang="en-US" sz="2400" i="1" dirty="0" smtClean="0"/>
              <a:t> and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max-patterns</a:t>
            </a:r>
            <a:endParaRPr lang="en-US" altLang="en-US" sz="2400" i="1" dirty="0" smtClean="0"/>
          </a:p>
        </p:txBody>
      </p:sp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84E7C5-1777-4310-8838-3D887AAF031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Closed Patterns and Max-Patterns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is </a:t>
            </a:r>
            <a:r>
              <a:rPr lang="en-US" altLang="en-US" sz="2400" dirty="0" smtClean="0">
                <a:solidFill>
                  <a:schemeClr val="hlink"/>
                </a:solidFill>
              </a:rPr>
              <a:t>closed </a:t>
            </a:r>
            <a:r>
              <a:rPr lang="en-US" altLang="en-US" sz="2400" dirty="0" smtClean="0"/>
              <a:t>if X is </a:t>
            </a:r>
            <a:r>
              <a:rPr lang="en-US" altLang="en-US" sz="2400" i="1" dirty="0" smtClean="0"/>
              <a:t>frequent</a:t>
            </a:r>
            <a:r>
              <a:rPr lang="en-US" altLang="en-US" sz="2400" dirty="0" smtClean="0"/>
              <a:t> and there exists </a:t>
            </a:r>
            <a:r>
              <a:rPr lang="en-US" altLang="en-US" sz="2400" i="1" dirty="0" smtClean="0"/>
              <a:t>no super-pattern</a:t>
            </a:r>
            <a:r>
              <a:rPr lang="en-US" altLang="en-US" sz="2400" dirty="0" smtClean="0"/>
              <a:t> 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X, </a:t>
            </a:r>
            <a:r>
              <a:rPr lang="en-US" altLang="en-US" sz="2400" i="1" dirty="0" smtClean="0"/>
              <a:t>with the same support</a:t>
            </a:r>
            <a:r>
              <a:rPr lang="en-US" altLang="en-US" sz="2400" dirty="0" smtClean="0"/>
              <a:t> as X (proposed by </a:t>
            </a:r>
            <a:r>
              <a:rPr lang="en-US" altLang="en-US" sz="2400" dirty="0" err="1" smtClean="0"/>
              <a:t>Pasquier</a:t>
            </a:r>
            <a:r>
              <a:rPr lang="en-US" altLang="en-US" sz="2400" dirty="0" smtClean="0"/>
              <a:t>, et al. @ ICDT’99) 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a </a:t>
            </a:r>
            <a:r>
              <a:rPr lang="en-US" altLang="en-US" sz="2400" dirty="0" smtClean="0">
                <a:solidFill>
                  <a:schemeClr val="hlink"/>
                </a:solidFill>
              </a:rPr>
              <a:t>max-pattern</a:t>
            </a:r>
            <a:r>
              <a:rPr lang="en-US" altLang="en-US" sz="2400" dirty="0" smtClean="0"/>
              <a:t> if X is frequent and there exists no frequent super-pattern 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 (proposed by </a:t>
            </a:r>
            <a:r>
              <a:rPr lang="en-US" altLang="en-US" sz="2400" dirty="0" err="1" smtClean="0"/>
              <a:t>Bayardo</a:t>
            </a:r>
            <a:r>
              <a:rPr lang="en-US" altLang="en-US" sz="2400" dirty="0" smtClean="0"/>
              <a:t> @ SIGMOD’98)</a:t>
            </a:r>
            <a:endParaRPr lang="en-US" altLang="en-US" sz="2400" dirty="0"/>
          </a:p>
        </p:txBody>
      </p:sp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84E7C5-1777-4310-8838-3D887AAF031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05949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Closed Patterns and Max-</a:t>
            </a:r>
            <a:r>
              <a:rPr lang="en-US" altLang="en-US" dirty="0" smtClean="0"/>
              <a:t>Patterns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en-US" altLang="en-US" sz="2400" dirty="0" smtClean="0">
                <a:solidFill>
                  <a:srgbClr val="FF0000"/>
                </a:solidFill>
              </a:rPr>
              <a:t>Closed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patterns</a:t>
            </a:r>
            <a:r>
              <a:rPr lang="zh-CN" altLang="en-US" sz="2400" dirty="0"/>
              <a:t>: </a:t>
            </a:r>
            <a:r>
              <a:rPr lang="en-US" altLang="zh-CN" sz="2400" dirty="0"/>
              <a:t>support(super(X))</a:t>
            </a:r>
            <a:r>
              <a:rPr lang="zh-CN" altLang="en-US" sz="2400" dirty="0"/>
              <a:t> </a:t>
            </a:r>
            <a:r>
              <a:rPr lang="en-US" altLang="zh-CN" sz="2400" dirty="0"/>
              <a:t>&lt; support(X</a:t>
            </a:r>
            <a:r>
              <a:rPr lang="en-US" altLang="zh-CN" sz="2400" dirty="0" smtClean="0"/>
              <a:t>)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en-US" altLang="en-US" sz="2400" dirty="0">
                <a:solidFill>
                  <a:srgbClr val="FF0000"/>
                </a:solidFill>
              </a:rPr>
              <a:t>Max</a:t>
            </a:r>
            <a:r>
              <a:rPr lang="zh-CN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patterns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support(super(X))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 err="1" smtClean="0"/>
              <a:t>minsup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Example:  </a:t>
            </a:r>
            <a:r>
              <a:rPr lang="en-US" altLang="en-US" sz="2400" dirty="0"/>
              <a:t>Suppose a DB contains only two transactions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&lt;a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&gt;, &lt;a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&gt;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en-US" sz="2400" dirty="0"/>
              <a:t>Let </a:t>
            </a:r>
            <a:r>
              <a:rPr lang="en-US" altLang="en-US" sz="2400" dirty="0" err="1" smtClean="0"/>
              <a:t>minsup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zh-CN" altLang="en-US" sz="2400" dirty="0" smtClean="0"/>
              <a:t>1</a:t>
            </a:r>
            <a:r>
              <a:rPr lang="en-US" altLang="zh-CN" sz="2400" dirty="0" smtClean="0"/>
              <a:t>)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What </a:t>
            </a:r>
            <a:r>
              <a:rPr lang="en-US" altLang="en-US" sz="2400" dirty="0"/>
              <a:t>is the set of </a:t>
            </a:r>
            <a:r>
              <a:rPr lang="en-US" altLang="en-US" sz="2400" dirty="0">
                <a:solidFill>
                  <a:schemeClr val="hlink"/>
                </a:solidFill>
              </a:rPr>
              <a:t>closed </a:t>
            </a: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}: </a:t>
            </a:r>
            <a:r>
              <a:rPr lang="en-US" altLang="en-US" sz="2400" dirty="0" smtClean="0"/>
              <a:t>1, {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}: 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What is the set of </a:t>
            </a:r>
            <a:r>
              <a:rPr lang="en-US" altLang="en-US" sz="2400" dirty="0">
                <a:solidFill>
                  <a:schemeClr val="hlink"/>
                </a:solidFill>
              </a:rPr>
              <a:t>max-pattern?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}: 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What is the set of </a:t>
            </a:r>
            <a:r>
              <a:rPr lang="en-US" altLang="en-US" sz="2400" dirty="0">
                <a:solidFill>
                  <a:schemeClr val="hlink"/>
                </a:solidFill>
              </a:rPr>
              <a:t>all patterns</a:t>
            </a:r>
            <a:r>
              <a:rPr lang="en-US" altLang="en-US" sz="2400" dirty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}: 2,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}: 2,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51</a:t>
            </a:r>
            <a:r>
              <a:rPr lang="en-US" altLang="en-US" sz="2000" dirty="0"/>
              <a:t>}: 1, …, {a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a</a:t>
            </a:r>
            <a:r>
              <a:rPr lang="en-US" altLang="en-US" sz="2000" baseline="-25000" dirty="0"/>
              <a:t>100</a:t>
            </a:r>
            <a:r>
              <a:rPr lang="en-US" altLang="en-US" sz="2000" dirty="0"/>
              <a:t>}: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A big number: 2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- 1? Why?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endParaRPr lang="en-US" altLang="zh-CN" sz="2400" dirty="0" smtClean="0"/>
          </a:p>
          <a:p>
            <a:pPr marL="0" lvl="1" indent="0" eaLnBrk="1" hangingPunct="1">
              <a:lnSpc>
                <a:spcPct val="110000"/>
              </a:lnSpc>
              <a:buClr>
                <a:schemeClr val="folHlink"/>
              </a:buClr>
              <a:buSzPct val="60000"/>
              <a:buNone/>
            </a:pPr>
            <a:endParaRPr lang="en-US" altLang="en-US" sz="2400" dirty="0"/>
          </a:p>
        </p:txBody>
      </p:sp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84E7C5-1777-4310-8838-3D887AAF031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04851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z="3200" smtClean="0"/>
              <a:t>Chapter 5: Mining Frequent Patterns, Association and Correlations: Basic Concepts and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Summary</a:t>
            </a:r>
          </a:p>
        </p:txBody>
      </p:sp>
      <p:sp>
        <p:nvSpPr>
          <p:cNvPr id="337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A09459-727A-4AE3-90C4-E35A2D6ECA1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 rot="-1053010">
            <a:off x="5226888" y="2127278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A2D36C-128E-4AD6-9D4B-9D0379863501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99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9912" y="1372590"/>
            <a:ext cx="8382000" cy="5105400"/>
          </a:xfrm>
        </p:spPr>
        <p:txBody>
          <a:bodyPr/>
          <a:lstStyle/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: A Candidate Generation-and-Test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:  A Frequent Pattern-Growth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smtClean="0"/>
              <a:t>Mining Closed patterns and Max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patterns</a:t>
            </a: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 rot="1206592">
            <a:off x="7763451" y="228669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233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zh-CN" sz="3200" dirty="0" smtClean="0"/>
              <a:t>Frequent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Mining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Motivations</a:t>
            </a:r>
            <a:endParaRPr lang="en-US" altLang="en-US" sz="32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Nature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</a:p>
          <a:p>
            <a:pPr lvl="1" eaLnBrk="1" hangingPunct="1"/>
            <a:r>
              <a:rPr lang="en-US" altLang="zh-CN" sz="2400" dirty="0"/>
              <a:t>C</a:t>
            </a:r>
            <a:r>
              <a:rPr lang="en-US" altLang="zh-CN" sz="2400" dirty="0" smtClean="0"/>
              <a:t>ount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occurrences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(frequency)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1" eaLnBrk="1" hangingPunct="1"/>
            <a:r>
              <a:rPr lang="en-US" altLang="en-US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minimum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threshold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chemeClr val="hlink"/>
                </a:solidFill>
              </a:rPr>
              <a:t>downward closure</a:t>
            </a:r>
            <a:r>
              <a:rPr lang="en-US" altLang="en-US" sz="2400" dirty="0" smtClean="0"/>
              <a:t> property of frequent patterns</a:t>
            </a:r>
          </a:p>
          <a:p>
            <a:pPr lvl="1" eaLnBrk="1" hangingPunct="1"/>
            <a:r>
              <a:rPr lang="en-US" altLang="en-US" sz="2400" u="sng" dirty="0" smtClean="0">
                <a:solidFill>
                  <a:schemeClr val="hlink"/>
                </a:solidFill>
              </a:rPr>
              <a:t>Any subset of a frequent </a:t>
            </a:r>
            <a:r>
              <a:rPr lang="en-US" altLang="en-US" sz="2400" u="sng" dirty="0" err="1" smtClean="0">
                <a:solidFill>
                  <a:schemeClr val="hlink"/>
                </a:solidFill>
              </a:rPr>
              <a:t>itemset</a:t>
            </a:r>
            <a:r>
              <a:rPr lang="en-US" altLang="en-US" sz="2400" u="sng" dirty="0" smtClean="0">
                <a:solidFill>
                  <a:schemeClr val="hlink"/>
                </a:solidFill>
              </a:rPr>
              <a:t> must be frequent</a:t>
            </a:r>
            <a:endParaRPr lang="en-US" altLang="en-US" sz="24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dirty="0" smtClean="0"/>
              <a:t>If </a:t>
            </a:r>
            <a:r>
              <a:rPr lang="en-US" altLang="en-US" sz="2400" b="1" dirty="0" smtClean="0"/>
              <a:t>{beer, diaper, nuts}</a:t>
            </a:r>
            <a:r>
              <a:rPr lang="en-US" altLang="en-US" sz="2400" dirty="0" smtClean="0"/>
              <a:t> is frequent, so is </a:t>
            </a:r>
            <a:r>
              <a:rPr lang="en-US" altLang="en-US" sz="2400" b="1" dirty="0" smtClean="0"/>
              <a:t>{beer, diaper}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i.e., every transaction having {beer, diaper, nuts} also contains {beer, diaper} </a:t>
            </a:r>
          </a:p>
        </p:txBody>
      </p:sp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FDE6E2-73AF-49E7-A929-1AB9BC41D205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762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200" smtClean="0"/>
              <a:t>Apriori</a:t>
            </a:r>
            <a:r>
              <a:rPr lang="en-US" altLang="en-US" sz="3200" dirty="0" smtClean="0"/>
              <a:t>: A Candidate Generation &amp; Test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u="sng" dirty="0" err="1" smtClean="0">
                <a:solidFill>
                  <a:schemeClr val="hlink"/>
                </a:solidFill>
              </a:rPr>
              <a:t>Apriori</a:t>
            </a:r>
            <a:r>
              <a:rPr lang="en-US" altLang="en-US" sz="2400" u="sng" dirty="0" smtClean="0">
                <a:solidFill>
                  <a:schemeClr val="hlink"/>
                </a:solidFill>
              </a:rPr>
              <a:t> pruning principle</a:t>
            </a:r>
            <a:r>
              <a:rPr lang="en-US" altLang="en-US" sz="2400" dirty="0" smtClean="0">
                <a:solidFill>
                  <a:schemeClr val="hlink"/>
                </a:solidFill>
              </a:rPr>
              <a:t>: </a:t>
            </a:r>
            <a:r>
              <a:rPr lang="en-US" altLang="en-US" sz="2400" dirty="0" smtClean="0">
                <a:solidFill>
                  <a:schemeClr val="tx2"/>
                </a:solidFill>
              </a:rPr>
              <a:t>If there is </a:t>
            </a:r>
            <a:r>
              <a:rPr lang="en-US" altLang="en-US" sz="2400" dirty="0" smtClean="0">
                <a:solidFill>
                  <a:schemeClr val="hlink"/>
                </a:solidFill>
              </a:rPr>
              <a:t>any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</a:rPr>
              <a:t> which is infrequent, its superset should not be generated/tested!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Agrawal</a:t>
            </a:r>
            <a:r>
              <a:rPr lang="en-US" altLang="en-US" sz="2400" dirty="0" smtClean="0"/>
              <a:t> &amp; </a:t>
            </a:r>
            <a:r>
              <a:rPr lang="en-US" altLang="en-US" sz="2400" dirty="0" err="1" smtClean="0"/>
              <a:t>Srikant</a:t>
            </a:r>
            <a:r>
              <a:rPr lang="en-US" altLang="en-US" sz="2400" dirty="0" smtClean="0"/>
              <a:t> @VLDB’94, </a:t>
            </a:r>
            <a:r>
              <a:rPr lang="en-US" altLang="en-US" sz="2400" dirty="0" err="1" smtClean="0"/>
              <a:t>Mannila</a:t>
            </a:r>
            <a:r>
              <a:rPr lang="en-US" altLang="en-US" sz="2400" dirty="0" smtClean="0"/>
              <a:t>, et al. @ KDD’ 94)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Procedures</a:t>
            </a:r>
            <a:r>
              <a:rPr lang="en-US" altLang="zh-CN" sz="2400" dirty="0" smtClean="0"/>
              <a:t>:</a:t>
            </a:r>
            <a:endParaRPr lang="en-US" altLang="en-US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Initially, scan DB once to get frequent 1-itemset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Generate </a:t>
            </a:r>
            <a:r>
              <a:rPr lang="en-US" altLang="en-US" sz="2400" dirty="0" smtClean="0">
                <a:solidFill>
                  <a:srgbClr val="FF0000"/>
                </a:solidFill>
              </a:rPr>
              <a:t>length (k+1)</a:t>
            </a:r>
            <a:r>
              <a:rPr lang="en-US" altLang="en-US" sz="2400" dirty="0" smtClean="0"/>
              <a:t> candidate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from </a:t>
            </a:r>
            <a:r>
              <a:rPr lang="en-US" altLang="en-US" sz="2400" dirty="0" smtClean="0">
                <a:solidFill>
                  <a:srgbClr val="FF0000"/>
                </a:solidFill>
              </a:rPr>
              <a:t>length k</a:t>
            </a:r>
            <a:r>
              <a:rPr lang="en-US" altLang="en-US" sz="2400" dirty="0" smtClean="0"/>
              <a:t> frequent </a:t>
            </a:r>
            <a:r>
              <a:rPr lang="en-US" altLang="en-US" sz="2400" dirty="0" err="1" smtClean="0"/>
              <a:t>itemsets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possible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combinations under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apriori</a:t>
            </a:r>
            <a:r>
              <a:rPr lang="en-US" altLang="zh-CN" sz="2400" dirty="0" smtClean="0"/>
              <a:t>)</a:t>
            </a:r>
            <a:endParaRPr lang="en-US" altLang="en-US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Test the candidates against DB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zh-CN" sz="2400" dirty="0" smtClean="0"/>
              <a:t>4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Terminate when no frequent or candidate set can be generated</a:t>
            </a:r>
          </a:p>
        </p:txBody>
      </p:sp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9AC3C-EE81-4C56-8C5C-F959D981654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Apriori Algorithm—An Example </a:t>
            </a:r>
          </a:p>
        </p:txBody>
      </p:sp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E98392-AE7B-4EE4-AB75-C21D8A96615F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baseline="30000">
                <a:latin typeface="Times New Roman" panose="02020603050405020304" pitchFamily="18" charset="0"/>
              </a:rPr>
              <a:t>st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</a:rPr>
              <a:t>nd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3</a:t>
            </a:r>
            <a:r>
              <a:rPr lang="en-US" altLang="en-US" baseline="30000">
                <a:latin typeface="Times New Roman" panose="02020603050405020304" pitchFamily="18" charset="0"/>
              </a:rPr>
              <a:t>rd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42002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18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18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02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194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51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</a:t>
            </a:r>
            <a:r>
              <a:rPr lang="en-US" altLang="en-US" baseline="-25000"/>
              <a:t>min</a:t>
            </a:r>
            <a:r>
              <a:rPr lang="en-US" altLang="en-US"/>
              <a:t> = 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Apriori Algorithm (</a:t>
            </a:r>
            <a:r>
              <a:rPr lang="en-US" altLang="en-US" sz="3200" smtClean="0"/>
              <a:t>Pseudo-Code</a:t>
            </a:r>
            <a:r>
              <a:rPr lang="en-US" altLang="en-US" sz="3200" u="sng" smtClean="0"/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: Candidate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err="1" smtClean="0"/>
              <a:t>L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: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for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= 1; </a:t>
            </a:r>
            <a:r>
              <a:rPr lang="en-US" altLang="en-US" sz="2400" i="1" dirty="0" err="1" smtClean="0"/>
              <a:t>L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!=</a:t>
            </a:r>
            <a:r>
              <a:rPr lang="en-US" altLang="en-US" sz="2400" dirty="0" smtClean="0">
                <a:sym typeface="Symbol" panose="05050102010706020507" pitchFamily="18" charset="2"/>
              </a:rPr>
              <a:t>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++)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do begin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= candidates generated from </a:t>
            </a:r>
            <a:r>
              <a:rPr lang="en-US" altLang="en-US" sz="2400" i="1" dirty="0" err="1" smtClean="0"/>
              <a:t>L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for each</a:t>
            </a:r>
            <a:r>
              <a:rPr lang="en-US" altLang="en-US" sz="2400" dirty="0" smtClean="0"/>
              <a:t> transaction 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increment the count of all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that are contained in </a:t>
            </a:r>
            <a:r>
              <a:rPr lang="en-US" altLang="en-US" sz="2400" i="1" dirty="0" smtClean="0"/>
              <a:t>t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 =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with </a:t>
            </a:r>
            <a:r>
              <a:rPr lang="en-US" altLang="en-US" sz="2400" dirty="0" err="1" smtClean="0"/>
              <a:t>min_support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 end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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i="1" dirty="0" err="1" smtClean="0"/>
              <a:t>L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;</a:t>
            </a:r>
          </a:p>
        </p:txBody>
      </p:sp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B677382-21F6-4E22-8D8B-813A7201E23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81" y="14697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Implementation of </a:t>
            </a:r>
            <a:r>
              <a:rPr lang="en-US" altLang="en-US" dirty="0" err="1" smtClean="0"/>
              <a:t>Apriori</a:t>
            </a:r>
            <a:endParaRPr lang="en-US" alt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1: self-joining </a:t>
            </a:r>
            <a:r>
              <a:rPr lang="en-US" altLang="en-US" sz="2400" i="1" dirty="0" err="1" smtClean="0"/>
              <a:t>L</a:t>
            </a:r>
            <a:r>
              <a:rPr lang="en-US" altLang="en-US" sz="2400" i="1" baseline="-25000" dirty="0" err="1" smtClean="0"/>
              <a:t>k</a:t>
            </a:r>
            <a:endParaRPr lang="en-US" altLang="en-US" sz="2400" i="1" baseline="-25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3</a:t>
            </a:r>
            <a:r>
              <a:rPr lang="en-US" altLang="en-US" sz="2400" i="1" dirty="0" smtClean="0"/>
              <a:t>=</a:t>
            </a:r>
            <a:r>
              <a:rPr lang="en-US" altLang="en-US" sz="2400" dirty="0" smtClean="0"/>
              <a:t>{</a:t>
            </a:r>
            <a:r>
              <a:rPr lang="en-US" altLang="en-US" sz="2400" i="1" dirty="0" err="1" smtClean="0"/>
              <a:t>abc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abd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acd</a:t>
            </a:r>
            <a:r>
              <a:rPr lang="en-US" altLang="en-US" sz="2400" i="1" dirty="0" smtClean="0"/>
              <a:t>, ace, </a:t>
            </a:r>
            <a:r>
              <a:rPr lang="en-US" altLang="en-US" sz="2400" i="1" dirty="0" err="1" smtClean="0"/>
              <a:t>bcd</a:t>
            </a:r>
            <a:r>
              <a:rPr lang="en-US" altLang="zh-CN" sz="2400" i="1" dirty="0" smtClean="0"/>
              <a:t>,</a:t>
            </a:r>
            <a:r>
              <a:rPr lang="zh-CN" altLang="en-US" sz="2400" i="1" dirty="0" smtClean="0"/>
              <a:t> </a:t>
            </a:r>
            <a:r>
              <a:rPr lang="en-US" altLang="zh-CN" sz="2400" i="1" dirty="0" err="1" smtClean="0"/>
              <a:t>aef</a:t>
            </a:r>
            <a:r>
              <a:rPr lang="en-US" altLang="en-US" sz="2400" dirty="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Self-joining: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3</a:t>
            </a:r>
            <a:r>
              <a:rPr lang="en-US" altLang="en-US" sz="2400" i="1" dirty="0" smtClean="0"/>
              <a:t>*L</a:t>
            </a:r>
            <a:r>
              <a:rPr lang="en-US" altLang="en-US" sz="2400" i="1" baseline="-25000" dirty="0" smtClean="0"/>
              <a:t>3</a:t>
            </a:r>
            <a:endParaRPr lang="en-US" altLang="en-US" sz="24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 err="1" smtClean="0"/>
              <a:t>abcd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from </a:t>
            </a:r>
            <a:r>
              <a:rPr lang="en-US" altLang="en-US" sz="2000" i="1" dirty="0" err="1" smtClean="0"/>
              <a:t>abc</a:t>
            </a:r>
            <a:r>
              <a:rPr lang="en-US" altLang="en-US" sz="2000" dirty="0" smtClean="0"/>
              <a:t> and </a:t>
            </a:r>
            <a:r>
              <a:rPr lang="en-US" altLang="en-US" sz="2000" i="1" dirty="0" err="1" smtClean="0"/>
              <a:t>abd</a:t>
            </a:r>
            <a:endParaRPr lang="en-US" altLang="en-US" sz="20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 err="1" smtClean="0"/>
              <a:t>acde</a:t>
            </a:r>
            <a:r>
              <a:rPr lang="en-US" altLang="en-US" sz="2000" dirty="0" smtClean="0"/>
              <a:t> from </a:t>
            </a:r>
            <a:r>
              <a:rPr lang="en-US" altLang="en-US" sz="2000" i="1" dirty="0" err="1" smtClean="0"/>
              <a:t>acd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 err="1" smtClean="0"/>
              <a:t>acde</a:t>
            </a:r>
            <a:r>
              <a:rPr lang="en-US" altLang="en-US" sz="2000" dirty="0" smtClean="0"/>
              <a:t> is removed because </a:t>
            </a:r>
            <a:r>
              <a:rPr lang="en-US" altLang="en-US" sz="2000" i="1" dirty="0" err="1" smtClean="0"/>
              <a:t>ade</a:t>
            </a:r>
            <a:r>
              <a:rPr lang="en-US" altLang="en-US" sz="2000" dirty="0" smtClean="0"/>
              <a:t> is not in </a:t>
            </a:r>
            <a:r>
              <a:rPr lang="en-US" altLang="en-US" sz="2000" i="1" dirty="0" smtClean="0"/>
              <a:t>L</a:t>
            </a:r>
            <a:r>
              <a:rPr lang="en-US" altLang="en-US" sz="2000" i="1" baseline="-25000" dirty="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4 </a:t>
            </a:r>
            <a:r>
              <a:rPr lang="en-US" altLang="en-US" sz="2400" dirty="0" smtClean="0"/>
              <a:t>= {</a:t>
            </a:r>
            <a:r>
              <a:rPr lang="en-US" altLang="en-US" sz="2400" i="1" dirty="0" err="1" smtClean="0"/>
              <a:t>abcd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 smtClean="0"/>
          </a:p>
        </p:txBody>
      </p:sp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FF6D08-CB69-45C6-8334-8D022D9CDA9B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876800" y="39624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Agree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on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k-1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items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Only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join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with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alphabetically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later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itemsets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endParaRPr kumimoji="1" lang="zh-CN" altLang="en-US" sz="20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194"/>
            <a:ext cx="91440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200" dirty="0" smtClean="0"/>
              <a:t>Chapter 6: Key Concepts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1536"/>
            <a:ext cx="8458200" cy="5411664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smtClean="0"/>
              <a:t>Frequent Pattern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Motivation, definition, criteria, application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smtClean="0"/>
              <a:t>Association Rule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Motivation, definition, criteria (different notations), compare frequent pattern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smtClean="0"/>
              <a:t>Closed Pattern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Motivation, definition, compare frequent patterns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smtClean="0"/>
              <a:t>Max Pattern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Definition, compare closed patterns, advantages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endParaRPr lang="en-US" altLang="en-US" dirty="0" smtClean="0"/>
          </a:p>
          <a:p>
            <a:pPr marL="457200" indent="-457200" eaLnBrk="1" hangingPunct="1">
              <a:lnSpc>
                <a:spcPct val="200000"/>
              </a:lnSpc>
              <a:buSzTx/>
            </a:pPr>
            <a:endParaRPr lang="en-US" altLang="en-US" dirty="0" smtClean="0"/>
          </a:p>
        </p:txBody>
      </p:sp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C722D7-5ECA-43F1-B857-BD68E1FE0303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745315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Further Improvement of </a:t>
            </a:r>
            <a:r>
              <a:rPr lang="en-US" altLang="en-US" sz="3200" dirty="0" err="1" smtClean="0"/>
              <a:t>Apriori</a:t>
            </a:r>
            <a:endParaRPr lang="en-US" altLang="en-US" sz="32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97888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Improving </a:t>
            </a:r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Facilitate support counting of candidates</a:t>
            </a:r>
          </a:p>
        </p:txBody>
      </p:sp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C9F2F6-45CD-44A5-BE16-392665A1EA85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A2D36C-128E-4AD6-9D4B-9D0379863501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51312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41912"/>
            <a:ext cx="8382000" cy="5105400"/>
          </a:xfrm>
        </p:spPr>
        <p:txBody>
          <a:bodyPr/>
          <a:lstStyle/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: A Candidate Generation-and-Test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:  A Frequent Pattern-Growth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smtClean="0"/>
              <a:t>Mining Closed patterns and Max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patterns</a:t>
            </a: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 rot="1206592">
            <a:off x="7687250" y="297249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233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Pattern-Growth Approach: Mining Frequent Patterns Without Candidate Generation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97900" cy="5054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Bottlenecks of the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approach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Breadth-first (i.e., level-wise)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Expensive </a:t>
            </a:r>
            <a:r>
              <a:rPr lang="en-US" altLang="en-US" sz="2000" dirty="0"/>
              <a:t>c</a:t>
            </a:r>
            <a:r>
              <a:rPr lang="en-US" altLang="en-US" sz="2000" dirty="0" smtClean="0"/>
              <a:t>andidate generation and test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 smtClean="0"/>
              <a:t>Often generates a huge number of candidates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FPGrowth</a:t>
            </a:r>
            <a:r>
              <a:rPr lang="en-US" altLang="en-US" sz="2000" dirty="0" smtClean="0"/>
              <a:t> Approach (J. Han, J. Pei, and Y. Yin, SIGMOD’ 00)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Depth-first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Avoid explicit candidate generation</a:t>
            </a:r>
            <a:endParaRPr lang="en-US" alt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Major philosophy: Grow long patterns from short ones using local frequent items only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structure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database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counting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representation</a:t>
            </a:r>
            <a:endParaRPr lang="en-US" altLang="en-US" sz="2000" dirty="0" smtClean="0"/>
          </a:p>
        </p:txBody>
      </p:sp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71B10B-160B-49DF-9265-DC515897DDFC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Construct FP-tree from a Transaction Database</a:t>
            </a:r>
          </a:p>
        </p:txBody>
      </p:sp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46BCD9-32D3-4FB6-8042-70832879974D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4191000" y="2971800"/>
            <a:ext cx="4579938" cy="3624263"/>
            <a:chOff x="2496" y="1772"/>
            <a:chExt cx="2926" cy="2218"/>
          </a:xfrm>
        </p:grpSpPr>
        <p:sp>
          <p:nvSpPr>
            <p:cNvPr id="70664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70665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70666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70667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0668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70669" name="AutoShape 9"/>
            <p:cNvCxnSpPr>
              <a:cxnSpLocks noChangeShapeType="1"/>
              <a:stCxn id="70666" idx="2"/>
              <a:endCxn id="70667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0" name="AutoShape 10"/>
            <p:cNvCxnSpPr>
              <a:cxnSpLocks noChangeShapeType="1"/>
              <a:stCxn id="70667" idx="2"/>
              <a:endCxn id="70668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1" name="AutoShape 11"/>
            <p:cNvCxnSpPr>
              <a:cxnSpLocks noChangeShapeType="1"/>
              <a:stCxn id="70664" idx="2"/>
              <a:endCxn id="70666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2" name="AutoShape 12"/>
            <p:cNvCxnSpPr>
              <a:cxnSpLocks noChangeShapeType="1"/>
              <a:stCxn id="70664" idx="2"/>
              <a:endCxn id="70665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73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0674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70675" name="AutoShape 15"/>
            <p:cNvCxnSpPr>
              <a:cxnSpLocks noChangeShapeType="1"/>
              <a:stCxn id="70665" idx="2"/>
              <a:endCxn id="70674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6" name="AutoShape 16"/>
            <p:cNvCxnSpPr>
              <a:cxnSpLocks noChangeShapeType="1"/>
              <a:stCxn id="70665" idx="2"/>
              <a:endCxn id="70673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77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70678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0679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70680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70681" name="AutoShape 21"/>
            <p:cNvCxnSpPr>
              <a:cxnSpLocks noChangeShapeType="1"/>
              <a:stCxn id="70674" idx="2"/>
              <a:endCxn id="70677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82" name="AutoShape 22"/>
            <p:cNvCxnSpPr>
              <a:cxnSpLocks noChangeShapeType="1"/>
              <a:stCxn id="70677" idx="2"/>
              <a:endCxn id="70679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83" name="AutoShape 23"/>
            <p:cNvCxnSpPr>
              <a:cxnSpLocks noChangeShapeType="1"/>
              <a:stCxn id="70677" idx="2"/>
              <a:endCxn id="70678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84" name="AutoShape 24"/>
            <p:cNvCxnSpPr>
              <a:cxnSpLocks noChangeShapeType="1"/>
              <a:stCxn id="70679" idx="2"/>
              <a:endCxn id="70680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5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70686" name="AutoShape 26"/>
            <p:cNvCxnSpPr>
              <a:cxnSpLocks noChangeShapeType="1"/>
              <a:stCxn id="70678" idx="2"/>
              <a:endCxn id="70685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7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 b="1" i="1" u="sng" dirty="0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 dirty="0">
                  <a:latin typeface="Times New Roman" panose="02020603050405020304" pitchFamily="18" charset="0"/>
                </a:rPr>
                <a:t>p	3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8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1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4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8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0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min_support = 3</a:t>
            </a:r>
            <a:endParaRPr lang="en-US" altLang="en-US" b="1" u="sng">
              <a:latin typeface="Times New Roman" panose="02020603050405020304" pitchFamily="18" charset="0"/>
            </a:endParaRPr>
          </a:p>
        </p:txBody>
      </p:sp>
      <p:sp>
        <p:nvSpPr>
          <p:cNvPr id="70661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 dirty="0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100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a, c, d, g,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200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b, c, f, l, m, o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b, m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300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f, h, j, o, w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b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400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c, k, s,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c, b,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500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f, c, e, l, p, m, n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0662" name="Text Box 41"/>
          <p:cNvSpPr txBox="1">
            <a:spLocks noChangeArrowheads="1"/>
          </p:cNvSpPr>
          <p:nvPr/>
        </p:nvSpPr>
        <p:spPr bwMode="auto">
          <a:xfrm>
            <a:off x="304800" y="3489325"/>
            <a:ext cx="3581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Scan DB once, find frequent 1-itemset (single item pattern)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Sort frequent items in frequency descending order, f-list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Scan DB again, construct FP-tree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</a:t>
            </a:r>
            <a:r>
              <a:rPr lang="en-US" altLang="zh-CN" dirty="0" smtClean="0"/>
              <a:t>-tree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altLang="en-US" dirty="0" smtClean="0"/>
          </a:p>
        </p:txBody>
      </p:sp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0B44D7-C6E7-4745-ACE4-97B0B2333A24}" type="slidenum">
              <a:rPr lang="en-US" altLang="en-US" sz="1200"/>
              <a:pPr eaLnBrk="1" hangingPunct="1"/>
              <a:t>24</a:t>
            </a:fld>
            <a:endParaRPr lang="en-US" altLang="en-US" sz="1200" dirty="0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1295400" y="152400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 dirty="0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100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a, c, d, g,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200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b, c, f, l, m, o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b, m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300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f, h, j, o, w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b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400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c, k, s,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c, b,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500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f, c, e, l, p, m, n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3000" y="4495800"/>
            <a:ext cx="403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FP-tree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compression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original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database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000" dirty="0" smtClean="0"/>
              <a:t>Omit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lease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frequent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items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000" dirty="0" smtClean="0"/>
              <a:t>Share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prefixes</a:t>
            </a:r>
            <a:endParaRPr kumimoji="1" lang="en-US" altLang="zh-CN" sz="2000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Why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order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frequency?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000" dirty="0" smtClean="0"/>
              <a:t>More likely to share nodes</a:t>
            </a:r>
          </a:p>
          <a:p>
            <a:pPr lvl="1"/>
            <a:r>
              <a:rPr kumimoji="1" lang="en-US" altLang="zh-CN" sz="2000" dirty="0" smtClean="0"/>
              <a:t>(more compression)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zh-CN" sz="2000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5210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en-US" dirty="0" smtClean="0"/>
              <a:t>FP</a:t>
            </a:r>
            <a:r>
              <a:rPr lang="en-US" altLang="zh-CN" dirty="0" smtClean="0"/>
              <a:t>-tree</a:t>
            </a:r>
            <a:endParaRPr lang="en-US" altLang="en-US" dirty="0" smtClean="0"/>
          </a:p>
        </p:txBody>
      </p:sp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0B44D7-C6E7-4745-ACE4-97B0B2333A24}" type="slidenum">
              <a:rPr lang="en-US" altLang="en-US" sz="1200"/>
              <a:pPr eaLnBrk="1" hangingPunct="1"/>
              <a:t>25</a:t>
            </a:fld>
            <a:endParaRPr lang="en-US" altLang="en-US" sz="1200" dirty="0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1295400" y="152400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 dirty="0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100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a, c, d, g,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200		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b, c, f, l, m, o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b, m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300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f, h, j, o, w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b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400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b, c, k, s,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c, b,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500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 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a, f, c, e, l, p, m, n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295400" y="3505200"/>
            <a:ext cx="2543540" cy="257685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latin typeface="Times New Roman" panose="02020603050405020304" pitchFamily="18" charset="0"/>
              </a:rPr>
              <a:t>Item  frequency  head 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p	3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0" y="3505200"/>
            <a:ext cx="403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Divide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Conquer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Partition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frequent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subsets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according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F-list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Patterns containing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Patterns having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…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Patterns having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sz="2000" dirty="0" smtClean="0"/>
              <a:t> but not 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a,b,m,p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Pattern f</a:t>
            </a:r>
          </a:p>
          <a:p>
            <a:r>
              <a:rPr kumimoji="1" lang="en-US" altLang="zh-CN" sz="2000" dirty="0" smtClean="0"/>
              <a:t>Completeness and no redundancy</a:t>
            </a:r>
          </a:p>
          <a:p>
            <a:endParaRPr kumimoji="1" lang="zh-CN" altLang="en-US" sz="2000" dirty="0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143000" y="6248400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F-list </a:t>
            </a:r>
            <a:r>
              <a:rPr lang="en-US" altLang="en-US" dirty="0"/>
              <a:t>= f-c-a-b-m-p</a:t>
            </a:r>
          </a:p>
        </p:txBody>
      </p:sp>
    </p:spTree>
    <p:extLst>
      <p:ext uri="{BB962C8B-B14F-4D97-AF65-F5344CB8AC3E}">
        <p14:creationId xmlns:p14="http://schemas.microsoft.com/office/powerpoint/2010/main" val="11272677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Find 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en-US" altLang="en-US" dirty="0" smtClean="0"/>
              <a:t>-</a:t>
            </a:r>
            <a:r>
              <a:rPr lang="en-US" altLang="en-US" dirty="0"/>
              <a:t>b</a:t>
            </a:r>
            <a:r>
              <a:rPr lang="en-US" altLang="zh-CN" dirty="0" smtClean="0"/>
              <a:t>ase</a:t>
            </a:r>
            <a:endParaRPr lang="en-US" alt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Start at the frequent item header table in the FP-tree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Traverse the FP-tree by following the link of each frequent item </a:t>
            </a:r>
            <a:r>
              <a:rPr lang="en-US" altLang="en-US" sz="2100" i="1" dirty="0" smtClean="0"/>
              <a:t>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Accumulate all of </a:t>
            </a:r>
            <a:r>
              <a:rPr lang="en-US" altLang="en-US" sz="2100" i="1" dirty="0" smtClean="0">
                <a:solidFill>
                  <a:schemeClr val="hlink"/>
                </a:solidFill>
              </a:rPr>
              <a:t>transformed prefix paths</a:t>
            </a:r>
            <a:r>
              <a:rPr lang="en-US" altLang="en-US" sz="2100" dirty="0" smtClean="0"/>
              <a:t> of item </a:t>
            </a:r>
            <a:r>
              <a:rPr lang="en-US" altLang="en-US" sz="2100" i="1" dirty="0" smtClean="0"/>
              <a:t>p </a:t>
            </a:r>
            <a:r>
              <a:rPr lang="en-US" altLang="en-US" sz="2100" dirty="0" smtClean="0"/>
              <a:t>to form </a:t>
            </a:r>
            <a:r>
              <a:rPr lang="en-US" altLang="en-US" sz="2100" i="1" dirty="0" smtClean="0"/>
              <a:t>p’</a:t>
            </a:r>
            <a:r>
              <a:rPr lang="en-US" altLang="ja-JP" sz="2100" dirty="0" smtClean="0"/>
              <a:t>s </a:t>
            </a:r>
            <a:r>
              <a:rPr lang="en-US" altLang="ja-JP" sz="2100" dirty="0" smtClean="0">
                <a:solidFill>
                  <a:srgbClr val="FF0000"/>
                </a:solidFill>
              </a:rPr>
              <a:t>conditional pattern-base</a:t>
            </a:r>
            <a:endParaRPr lang="en-US" altLang="en-US" sz="2100" dirty="0" smtClean="0">
              <a:solidFill>
                <a:srgbClr val="FF0000"/>
              </a:solidFill>
            </a:endParaRPr>
          </a:p>
        </p:txBody>
      </p:sp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9B4DC5-E7C3-4AB8-9C17-98B627769DF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461000" y="3667125"/>
            <a:ext cx="3327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Conditional </a:t>
            </a:r>
            <a:r>
              <a:rPr lang="en-US" altLang="en-US" sz="2000" b="1">
                <a:latin typeface="Times New Roman" panose="02020603050405020304" pitchFamily="18" charset="0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u="sng">
                <a:latin typeface="Times New Roman" panose="02020603050405020304" pitchFamily="18" charset="0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p	fcam:2, cb:1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304800" y="3048000"/>
            <a:ext cx="4637088" cy="3525838"/>
            <a:chOff x="2496" y="1772"/>
            <a:chExt cx="2921" cy="2226"/>
          </a:xfrm>
        </p:grpSpPr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74763" name="AutoShape 11"/>
            <p:cNvCxnSpPr>
              <a:cxnSpLocks noChangeShapeType="1"/>
              <a:stCxn id="74760" idx="2"/>
              <a:endCxn id="74761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4" name="AutoShape 12"/>
            <p:cNvCxnSpPr>
              <a:cxnSpLocks noChangeShapeType="1"/>
              <a:stCxn id="74761" idx="2"/>
              <a:endCxn id="74762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5" name="AutoShape 13"/>
            <p:cNvCxnSpPr>
              <a:cxnSpLocks noChangeShapeType="1"/>
              <a:stCxn id="74758" idx="2"/>
              <a:endCxn id="74760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6" name="AutoShape 14"/>
            <p:cNvCxnSpPr>
              <a:cxnSpLocks noChangeShapeType="1"/>
              <a:stCxn id="74758" idx="2"/>
              <a:endCxn id="74759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4768" name="Text Box 16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74769" name="AutoShape 17"/>
            <p:cNvCxnSpPr>
              <a:cxnSpLocks noChangeShapeType="1"/>
              <a:stCxn id="74759" idx="2"/>
              <a:endCxn id="74768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0" name="AutoShape 18"/>
            <p:cNvCxnSpPr>
              <a:cxnSpLocks noChangeShapeType="1"/>
              <a:stCxn id="74759" idx="2"/>
              <a:endCxn id="74767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74775" name="AutoShape 23"/>
            <p:cNvCxnSpPr>
              <a:cxnSpLocks noChangeShapeType="1"/>
              <a:stCxn id="74768" idx="2"/>
              <a:endCxn id="74771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6" name="AutoShape 24"/>
            <p:cNvCxnSpPr>
              <a:cxnSpLocks noChangeShapeType="1"/>
              <a:stCxn id="74771" idx="2"/>
              <a:endCxn id="74773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7" name="AutoShape 25"/>
            <p:cNvCxnSpPr>
              <a:cxnSpLocks noChangeShapeType="1"/>
              <a:stCxn id="74771" idx="2"/>
              <a:endCxn id="74772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8" name="AutoShape 26"/>
            <p:cNvCxnSpPr>
              <a:cxnSpLocks noChangeShapeType="1"/>
              <a:stCxn id="74773" idx="2"/>
              <a:endCxn id="74774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9" name="Text Box 27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74780" name="AutoShape 28"/>
            <p:cNvCxnSpPr>
              <a:cxnSpLocks noChangeShapeType="1"/>
              <a:stCxn id="74772" idx="2"/>
              <a:endCxn id="74779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b="1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en-US" sz="2000" b="1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 b="1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p	3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4782" name="Freeform 30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Freeform 31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Freeform 32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5" name="Freeform 33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Freeform 34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Freeform 35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Freeform 37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Freeform 38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1" name="Freeform 39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2" name="Freeform 40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From Conditional Pattern-base to Conditional FP-tree</a:t>
            </a:r>
            <a:r>
              <a:rPr lang="en-US" altLang="en-US" dirty="0" smtClean="0"/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371600"/>
            <a:ext cx="8048625" cy="19573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For each pattern-base</a:t>
            </a:r>
          </a:p>
          <a:p>
            <a:pPr lvl="1" eaLnBrk="1" hangingPunct="1"/>
            <a:r>
              <a:rPr lang="en-US" altLang="en-US" sz="2400" dirty="0" smtClean="0"/>
              <a:t>Accumulate the count for each item in the base</a:t>
            </a:r>
          </a:p>
          <a:p>
            <a:pPr lvl="1" eaLnBrk="1" hangingPunct="1"/>
            <a:r>
              <a:rPr lang="en-US" altLang="en-US" sz="2400" dirty="0" smtClean="0"/>
              <a:t>Construct the FP-tree for the frequent items of the pattern base</a:t>
            </a:r>
          </a:p>
        </p:txBody>
      </p:sp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4522525-5CBC-4D33-8EB3-878587340E99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181600" y="34290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pattern base:</a:t>
            </a:r>
          </a:p>
          <a:p>
            <a:pPr lvl="1"/>
            <a:r>
              <a:rPr lang="en-US" altLang="en-US" sz="1800" b="1" i="1">
                <a:latin typeface="Times New Roman" panose="02020603050405020304" pitchFamily="18" charset="0"/>
              </a:rPr>
              <a:t>fca:2, fcab:1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5257800" y="4343400"/>
            <a:ext cx="2298700" cy="2324100"/>
            <a:chOff x="3312" y="2736"/>
            <a:chExt cx="1448" cy="1464"/>
          </a:xfrm>
        </p:grpSpPr>
        <p:grpSp>
          <p:nvGrpSpPr>
            <p:cNvPr id="76844" name="Group 6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76846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76847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76848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7684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76850" name="AutoShape 11"/>
              <p:cNvCxnSpPr>
                <a:cxnSpLocks noChangeShapeType="1"/>
                <a:stCxn id="76846" idx="2"/>
                <a:endCxn id="76847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51" name="AutoShape 12"/>
              <p:cNvCxnSpPr>
                <a:cxnSpLocks noChangeShapeType="1"/>
                <a:stCxn id="76847" idx="2"/>
                <a:endCxn id="76848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52" name="AutoShape 13"/>
              <p:cNvCxnSpPr>
                <a:cxnSpLocks noChangeShapeType="1"/>
                <a:stCxn id="76848" idx="2"/>
                <a:endCxn id="76849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845" name="Text Box 14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6806" name="Rectangle 15"/>
          <p:cNvSpPr>
            <a:spLocks noChangeArrowheads="1"/>
          </p:cNvSpPr>
          <p:nvPr/>
        </p:nvSpPr>
        <p:spPr bwMode="auto">
          <a:xfrm>
            <a:off x="6934200" y="4114800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All frequent patterns relate to</a:t>
            </a:r>
            <a:r>
              <a:rPr lang="en-US" altLang="en-US" sz="1800" b="1" i="1">
                <a:latin typeface="Times New Roman" panose="02020603050405020304" pitchFamily="18" charset="0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fcam</a:t>
            </a:r>
          </a:p>
        </p:txBody>
      </p:sp>
      <p:sp>
        <p:nvSpPr>
          <p:cNvPr id="76807" name="Text Box 16"/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76808" name="Rectangle 17"/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76809" name="Text Box 18"/>
          <p:cNvSpPr txBox="1">
            <a:spLocks noChangeArrowheads="1"/>
          </p:cNvSpPr>
          <p:nvPr/>
        </p:nvSpPr>
        <p:spPr bwMode="auto">
          <a:xfrm>
            <a:off x="3892550" y="3595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76810" name="Text Box 19"/>
          <p:cNvSpPr txBox="1">
            <a:spLocks noChangeArrowheads="1"/>
          </p:cNvSpPr>
          <p:nvPr/>
        </p:nvSpPr>
        <p:spPr bwMode="auto">
          <a:xfrm>
            <a:off x="3430588" y="4140200"/>
            <a:ext cx="4778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f:4</a:t>
            </a:r>
          </a:p>
        </p:txBody>
      </p:sp>
      <p:sp>
        <p:nvSpPr>
          <p:cNvPr id="76811" name="Text Box 20"/>
          <p:cNvSpPr txBox="1">
            <a:spLocks noChangeArrowheads="1"/>
          </p:cNvSpPr>
          <p:nvPr/>
        </p:nvSpPr>
        <p:spPr bwMode="auto">
          <a:xfrm>
            <a:off x="4351338" y="4140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76812" name="Text Box 21"/>
          <p:cNvSpPr txBox="1">
            <a:spLocks noChangeArrowheads="1"/>
          </p:cNvSpPr>
          <p:nvPr/>
        </p:nvSpPr>
        <p:spPr bwMode="auto">
          <a:xfrm>
            <a:off x="4343400" y="4622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6813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p:1</a:t>
            </a:r>
          </a:p>
        </p:txBody>
      </p:sp>
      <p:cxnSp>
        <p:nvCxnSpPr>
          <p:cNvPr id="76814" name="AutoShape 23"/>
          <p:cNvCxnSpPr>
            <a:cxnSpLocks noChangeShapeType="1"/>
            <a:stCxn id="76811" idx="2"/>
            <a:endCxn id="76812" idx="0"/>
          </p:cNvCxnSpPr>
          <p:nvPr/>
        </p:nvCxnSpPr>
        <p:spPr bwMode="auto">
          <a:xfrm>
            <a:off x="4613275" y="4459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24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>
            <a:off x="4614863" y="4941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AutoShape 25"/>
          <p:cNvCxnSpPr>
            <a:cxnSpLocks noChangeShapeType="1"/>
            <a:stCxn id="76809" idx="2"/>
            <a:endCxn id="76811" idx="0"/>
          </p:cNvCxnSpPr>
          <p:nvPr/>
        </p:nvCxnSpPr>
        <p:spPr bwMode="auto">
          <a:xfrm>
            <a:off x="4113213" y="3914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AutoShape 26"/>
          <p:cNvCxnSpPr>
            <a:cxnSpLocks noChangeShapeType="1"/>
            <a:stCxn id="76809" idx="2"/>
            <a:endCxn id="76810" idx="0"/>
          </p:cNvCxnSpPr>
          <p:nvPr/>
        </p:nvCxnSpPr>
        <p:spPr bwMode="auto">
          <a:xfrm flipH="1">
            <a:off x="3671888" y="3914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18" name="Text Box 27"/>
          <p:cNvSpPr txBox="1">
            <a:spLocks noChangeArrowheads="1"/>
          </p:cNvSpPr>
          <p:nvPr/>
        </p:nvSpPr>
        <p:spPr bwMode="auto">
          <a:xfrm>
            <a:off x="3736975" y="4622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6819" name="Text Box 28"/>
          <p:cNvSpPr txBox="1">
            <a:spLocks noChangeArrowheads="1"/>
          </p:cNvSpPr>
          <p:nvPr/>
        </p:nvSpPr>
        <p:spPr bwMode="auto">
          <a:xfrm>
            <a:off x="3133725" y="4622800"/>
            <a:ext cx="519113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c:3</a:t>
            </a:r>
          </a:p>
        </p:txBody>
      </p:sp>
      <p:cxnSp>
        <p:nvCxnSpPr>
          <p:cNvPr id="76820" name="AutoShape 29"/>
          <p:cNvCxnSpPr>
            <a:cxnSpLocks noChangeShapeType="1"/>
            <a:stCxn id="76810" idx="2"/>
            <a:endCxn id="76819" idx="0"/>
          </p:cNvCxnSpPr>
          <p:nvPr/>
        </p:nvCxnSpPr>
        <p:spPr bwMode="auto">
          <a:xfrm flipH="1">
            <a:off x="3394075" y="4459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AutoShape 30"/>
          <p:cNvCxnSpPr>
            <a:cxnSpLocks noChangeShapeType="1"/>
            <a:stCxn id="76810" idx="2"/>
            <a:endCxn id="76818" idx="0"/>
          </p:cNvCxnSpPr>
          <p:nvPr/>
        </p:nvCxnSpPr>
        <p:spPr bwMode="auto">
          <a:xfrm>
            <a:off x="3671888" y="4459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22" name="Text Box 31"/>
          <p:cNvSpPr txBox="1">
            <a:spLocks noChangeArrowheads="1"/>
          </p:cNvSpPr>
          <p:nvPr/>
        </p:nvSpPr>
        <p:spPr bwMode="auto">
          <a:xfrm>
            <a:off x="3124200" y="5105400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a:3</a:t>
            </a:r>
          </a:p>
        </p:txBody>
      </p:sp>
      <p:sp>
        <p:nvSpPr>
          <p:cNvPr id="76823" name="Text Box 32"/>
          <p:cNvSpPr txBox="1">
            <a:spLocks noChangeArrowheads="1"/>
          </p:cNvSpPr>
          <p:nvPr/>
        </p:nvSpPr>
        <p:spPr bwMode="auto">
          <a:xfrm>
            <a:off x="3506788" y="5588000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6824" name="Text Box 33"/>
          <p:cNvSpPr txBox="1">
            <a:spLocks noChangeArrowheads="1"/>
          </p:cNvSpPr>
          <p:nvPr/>
        </p:nvSpPr>
        <p:spPr bwMode="auto">
          <a:xfrm>
            <a:off x="2822575" y="5588000"/>
            <a:ext cx="5921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m:2</a:t>
            </a:r>
          </a:p>
        </p:txBody>
      </p:sp>
      <p:sp>
        <p:nvSpPr>
          <p:cNvPr id="76825" name="Text Box 34"/>
          <p:cNvSpPr txBox="1">
            <a:spLocks noChangeArrowheads="1"/>
          </p:cNvSpPr>
          <p:nvPr/>
        </p:nvSpPr>
        <p:spPr bwMode="auto">
          <a:xfrm>
            <a:off x="2855913" y="6072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p:2</a:t>
            </a:r>
          </a:p>
        </p:txBody>
      </p:sp>
      <p:cxnSp>
        <p:nvCxnSpPr>
          <p:cNvPr id="76826" name="AutoShape 35"/>
          <p:cNvCxnSpPr>
            <a:cxnSpLocks noChangeShapeType="1"/>
            <a:stCxn id="76819" idx="2"/>
            <a:endCxn id="76822" idx="0"/>
          </p:cNvCxnSpPr>
          <p:nvPr/>
        </p:nvCxnSpPr>
        <p:spPr bwMode="auto">
          <a:xfrm>
            <a:off x="3394075" y="4941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27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3124200" y="5426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28" name="AutoShape 37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>
            <a:off x="3394075" y="5426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29" name="AutoShape 38"/>
          <p:cNvCxnSpPr>
            <a:cxnSpLocks noChangeShapeType="1"/>
            <a:stCxn id="76824" idx="2"/>
            <a:endCxn id="76825" idx="0"/>
          </p:cNvCxnSpPr>
          <p:nvPr/>
        </p:nvCxnSpPr>
        <p:spPr bwMode="auto">
          <a:xfrm>
            <a:off x="3124200" y="5908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30" name="Text Box 39"/>
          <p:cNvSpPr txBox="1">
            <a:spLocks noChangeArrowheads="1"/>
          </p:cNvSpPr>
          <p:nvPr/>
        </p:nvSpPr>
        <p:spPr bwMode="auto">
          <a:xfrm>
            <a:off x="3478213" y="6072188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m:1</a:t>
            </a:r>
          </a:p>
        </p:txBody>
      </p:sp>
      <p:cxnSp>
        <p:nvCxnSpPr>
          <p:cNvPr id="76831" name="AutoShape 40"/>
          <p:cNvCxnSpPr>
            <a:cxnSpLocks noChangeShapeType="1"/>
            <a:stCxn id="76823" idx="2"/>
            <a:endCxn id="76830" idx="0"/>
          </p:cNvCxnSpPr>
          <p:nvPr/>
        </p:nvCxnSpPr>
        <p:spPr bwMode="auto">
          <a:xfrm>
            <a:off x="3776663" y="5908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32" name="Text Box 41"/>
          <p:cNvSpPr txBox="1">
            <a:spLocks noChangeArrowheads="1"/>
          </p:cNvSpPr>
          <p:nvPr/>
        </p:nvSpPr>
        <p:spPr bwMode="auto">
          <a:xfrm>
            <a:off x="214313" y="3824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en-US" sz="2000" b="1" i="1" u="sng">
                <a:latin typeface="Times New Roman" panose="02020603050405020304" pitchFamily="18" charset="0"/>
              </a:rPr>
              <a:t>Item  frequency  head 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p	3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76833" name="Freeform 42"/>
          <p:cNvSpPr>
            <a:spLocks/>
          </p:cNvSpPr>
          <p:nvPr/>
        </p:nvSpPr>
        <p:spPr bwMode="auto">
          <a:xfrm>
            <a:off x="2424113" y="4311650"/>
            <a:ext cx="1074737" cy="301625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Freeform 43"/>
          <p:cNvSpPr>
            <a:spLocks/>
          </p:cNvSpPr>
          <p:nvPr/>
        </p:nvSpPr>
        <p:spPr bwMode="auto">
          <a:xfrm>
            <a:off x="2424113" y="4795838"/>
            <a:ext cx="690562" cy="0"/>
          </a:xfrm>
          <a:custGeom>
            <a:avLst/>
            <a:gdLst>
              <a:gd name="T0" fmla="*/ 0 w 432"/>
              <a:gd name="T1" fmla="*/ 0 h 1"/>
              <a:gd name="T2" fmla="*/ 2147483647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Freeform 44"/>
          <p:cNvSpPr>
            <a:spLocks/>
          </p:cNvSpPr>
          <p:nvPr/>
        </p:nvSpPr>
        <p:spPr bwMode="auto">
          <a:xfrm>
            <a:off x="3575050" y="4311650"/>
            <a:ext cx="768350" cy="484188"/>
          </a:xfrm>
          <a:custGeom>
            <a:avLst/>
            <a:gdLst>
              <a:gd name="T0" fmla="*/ 0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Freeform 45"/>
          <p:cNvSpPr>
            <a:spLocks/>
          </p:cNvSpPr>
          <p:nvPr/>
        </p:nvSpPr>
        <p:spPr bwMode="auto">
          <a:xfrm>
            <a:off x="2424113" y="5051425"/>
            <a:ext cx="690562" cy="2413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Freeform 46"/>
          <p:cNvSpPr>
            <a:spLocks/>
          </p:cNvSpPr>
          <p:nvPr/>
        </p:nvSpPr>
        <p:spPr bwMode="auto">
          <a:xfrm>
            <a:off x="2439988" y="5232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2147483647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Freeform 47"/>
          <p:cNvSpPr>
            <a:spLocks/>
          </p:cNvSpPr>
          <p:nvPr/>
        </p:nvSpPr>
        <p:spPr bwMode="auto">
          <a:xfrm>
            <a:off x="3973513" y="4929188"/>
            <a:ext cx="90487" cy="846137"/>
          </a:xfrm>
          <a:custGeom>
            <a:avLst/>
            <a:gdLst>
              <a:gd name="T0" fmla="*/ 0 w 56"/>
              <a:gd name="T1" fmla="*/ 2147483647 h 672"/>
              <a:gd name="T2" fmla="*/ 2147483647 w 56"/>
              <a:gd name="T3" fmla="*/ 2147483647 h 672"/>
              <a:gd name="T4" fmla="*/ 2147483647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Line 48"/>
          <p:cNvSpPr>
            <a:spLocks noChangeShapeType="1"/>
          </p:cNvSpPr>
          <p:nvPr/>
        </p:nvSpPr>
        <p:spPr bwMode="auto">
          <a:xfrm>
            <a:off x="4189413" y="4795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Freeform 49"/>
          <p:cNvSpPr>
            <a:spLocks/>
          </p:cNvSpPr>
          <p:nvPr/>
        </p:nvSpPr>
        <p:spPr bwMode="auto">
          <a:xfrm>
            <a:off x="2439988" y="5473700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7 w 288"/>
              <a:gd name="T3" fmla="*/ 2147483647 h 240"/>
              <a:gd name="T4" fmla="*/ 2147483647 w 288"/>
              <a:gd name="T5" fmla="*/ 2147483647 h 240"/>
              <a:gd name="T6" fmla="*/ 2147483647 w 28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Freeform 50"/>
          <p:cNvSpPr>
            <a:spLocks/>
          </p:cNvSpPr>
          <p:nvPr/>
        </p:nvSpPr>
        <p:spPr bwMode="auto">
          <a:xfrm>
            <a:off x="3359150" y="5775325"/>
            <a:ext cx="153988" cy="484188"/>
          </a:xfrm>
          <a:custGeom>
            <a:avLst/>
            <a:gdLst>
              <a:gd name="T0" fmla="*/ 0 w 96"/>
              <a:gd name="T1" fmla="*/ 0 h 384"/>
              <a:gd name="T2" fmla="*/ 2147483647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Freeform 51"/>
          <p:cNvSpPr>
            <a:spLocks/>
          </p:cNvSpPr>
          <p:nvPr/>
        </p:nvSpPr>
        <p:spPr bwMode="auto">
          <a:xfrm>
            <a:off x="2439988" y="5715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2147483647 w 28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Freeform 52"/>
          <p:cNvSpPr>
            <a:spLocks/>
          </p:cNvSpPr>
          <p:nvPr/>
        </p:nvSpPr>
        <p:spPr bwMode="auto">
          <a:xfrm>
            <a:off x="3359150" y="5413375"/>
            <a:ext cx="1228725" cy="846138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2147483647 h 672"/>
              <a:gd name="T6" fmla="*/ 2147483647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42338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Recursion: Mining Each Conditional FP-tree</a:t>
            </a:r>
          </a:p>
        </p:txBody>
      </p:sp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C3CF93-28D0-47F2-BA8C-C836298D427C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533400" y="2057400"/>
            <a:ext cx="2298700" cy="2324100"/>
            <a:chOff x="3312" y="2736"/>
            <a:chExt cx="1448" cy="1464"/>
          </a:xfrm>
        </p:grpSpPr>
        <p:grpSp>
          <p:nvGrpSpPr>
            <p:cNvPr id="78870" name="Group 4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78872" name="Text Box 5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78873" name="Text Box 6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78874" name="Text Box 7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78875" name="Text Box 8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78876" name="AutoShape 9"/>
              <p:cNvCxnSpPr>
                <a:cxnSpLocks noChangeShapeType="1"/>
                <a:stCxn id="78872" idx="2"/>
                <a:endCxn id="78873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77" name="AutoShape 10"/>
              <p:cNvCxnSpPr>
                <a:cxnSpLocks noChangeShapeType="1"/>
                <a:stCxn id="78873" idx="2"/>
                <a:endCxn id="78874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78" name="AutoShape 11"/>
              <p:cNvCxnSpPr>
                <a:cxnSpLocks noChangeShapeType="1"/>
                <a:stCxn id="78874" idx="2"/>
                <a:endCxn id="78875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8871" name="Text Box 12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8852" name="Text Box 13"/>
          <p:cNvSpPr txBox="1">
            <a:spLocks noChangeArrowheads="1"/>
          </p:cNvSpPr>
          <p:nvPr/>
        </p:nvSpPr>
        <p:spPr bwMode="auto">
          <a:xfrm>
            <a:off x="2590800" y="19812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Cond. pattern base of “am”: (fc:3)</a:t>
            </a:r>
          </a:p>
        </p:txBody>
      </p:sp>
      <p:grpSp>
        <p:nvGrpSpPr>
          <p:cNvPr id="78853" name="Group 14"/>
          <p:cNvGrpSpPr>
            <a:grpSpLocks/>
          </p:cNvGrpSpPr>
          <p:nvPr/>
        </p:nvGrpSpPr>
        <p:grpSpPr bwMode="auto">
          <a:xfrm>
            <a:off x="6781800" y="1371600"/>
            <a:ext cx="2413000" cy="1866900"/>
            <a:chOff x="4393" y="1248"/>
            <a:chExt cx="1520" cy="1176"/>
          </a:xfrm>
        </p:grpSpPr>
        <p:sp>
          <p:nvSpPr>
            <p:cNvPr id="7886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7886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f:3</a:t>
              </a:r>
            </a:p>
          </p:txBody>
        </p:sp>
        <p:sp>
          <p:nvSpPr>
            <p:cNvPr id="7886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78867" name="AutoShape 18"/>
            <p:cNvCxnSpPr>
              <a:cxnSpLocks noChangeShapeType="1"/>
              <a:stCxn id="78864" idx="2"/>
              <a:endCxn id="78865" idx="0"/>
            </p:cNvCxnSpPr>
            <p:nvPr/>
          </p:nvCxnSpPr>
          <p:spPr bwMode="auto">
            <a:xfrm>
              <a:off x="5013" y="1498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8" name="AutoShape 19"/>
            <p:cNvCxnSpPr>
              <a:cxnSpLocks noChangeShapeType="1"/>
              <a:stCxn id="78865" idx="2"/>
              <a:endCxn id="78866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6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am-conditional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2743200" y="342900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Cond. pattern base of “cm”: (f:3)</a:t>
            </a:r>
          </a:p>
        </p:txBody>
      </p:sp>
      <p:sp>
        <p:nvSpPr>
          <p:cNvPr id="78855" name="Text Box 22"/>
          <p:cNvSpPr txBox="1">
            <a:spLocks noChangeArrowheads="1"/>
          </p:cNvSpPr>
          <p:nvPr/>
        </p:nvSpPr>
        <p:spPr bwMode="auto">
          <a:xfrm>
            <a:off x="7551738" y="32004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78856" name="Text Box 23"/>
          <p:cNvSpPr txBox="1">
            <a:spLocks noChangeArrowheads="1"/>
          </p:cNvSpPr>
          <p:nvPr/>
        </p:nvSpPr>
        <p:spPr bwMode="auto">
          <a:xfrm>
            <a:off x="7532688" y="38100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f:3</a:t>
            </a:r>
          </a:p>
        </p:txBody>
      </p:sp>
      <p:cxnSp>
        <p:nvCxnSpPr>
          <p:cNvPr id="78857" name="AutoShape 24"/>
          <p:cNvCxnSpPr>
            <a:cxnSpLocks noChangeShapeType="1"/>
            <a:stCxn id="78855" idx="2"/>
            <a:endCxn id="78856" idx="0"/>
          </p:cNvCxnSpPr>
          <p:nvPr/>
        </p:nvCxnSpPr>
        <p:spPr bwMode="auto">
          <a:xfrm>
            <a:off x="7766050" y="35972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58" name="Text Box 25"/>
          <p:cNvSpPr txBox="1">
            <a:spLocks noChangeArrowheads="1"/>
          </p:cNvSpPr>
          <p:nvPr/>
        </p:nvSpPr>
        <p:spPr bwMode="auto">
          <a:xfrm>
            <a:off x="6781800" y="42433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cm-conditional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FP-tree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78859" name="Text Box 26"/>
          <p:cNvSpPr txBox="1">
            <a:spLocks noChangeArrowheads="1"/>
          </p:cNvSpPr>
          <p:nvPr/>
        </p:nvSpPr>
        <p:spPr bwMode="auto">
          <a:xfrm>
            <a:off x="381000" y="53340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Cond. pattern base of “cam”: (f:3)</a:t>
            </a:r>
          </a:p>
        </p:txBody>
      </p:sp>
      <p:sp>
        <p:nvSpPr>
          <p:cNvPr id="78860" name="Text Box 27"/>
          <p:cNvSpPr txBox="1">
            <a:spLocks noChangeArrowheads="1"/>
          </p:cNvSpPr>
          <p:nvPr/>
        </p:nvSpPr>
        <p:spPr bwMode="auto">
          <a:xfrm>
            <a:off x="5646738" y="48768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78861" name="Text Box 28"/>
          <p:cNvSpPr txBox="1">
            <a:spLocks noChangeArrowheads="1"/>
          </p:cNvSpPr>
          <p:nvPr/>
        </p:nvSpPr>
        <p:spPr bwMode="auto">
          <a:xfrm>
            <a:off x="5627688" y="54864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f:3</a:t>
            </a:r>
          </a:p>
        </p:txBody>
      </p:sp>
      <p:cxnSp>
        <p:nvCxnSpPr>
          <p:cNvPr id="78862" name="AutoShape 29"/>
          <p:cNvCxnSpPr>
            <a:cxnSpLocks noChangeShapeType="1"/>
            <a:stCxn id="78860" idx="2"/>
            <a:endCxn id="78861" idx="0"/>
          </p:cNvCxnSpPr>
          <p:nvPr/>
        </p:nvCxnSpPr>
        <p:spPr bwMode="auto">
          <a:xfrm>
            <a:off x="5861050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63" name="Text Box 30"/>
          <p:cNvSpPr txBox="1">
            <a:spLocks noChangeArrowheads="1"/>
          </p:cNvSpPr>
          <p:nvPr/>
        </p:nvSpPr>
        <p:spPr bwMode="auto">
          <a:xfrm>
            <a:off x="4876800" y="59197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cam-conditional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FP-tree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5286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A Special Case: Single Prefix Path in FP-tree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696200" cy="274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Suppose a (conditional) FP-tree T has a shared single prefix-path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Mining can be decomposed into two parts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Reduction of the single prefix path into one 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Concatenation of the mining results of the two parts</a:t>
            </a:r>
          </a:p>
        </p:txBody>
      </p:sp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91C17D8-1A10-4DBA-860A-0D077E8E0D92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438400" y="54864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381000" y="2819400"/>
            <a:ext cx="2128838" cy="3643313"/>
            <a:chOff x="0" y="1824"/>
            <a:chExt cx="1341" cy="2295"/>
          </a:xfrm>
        </p:grpSpPr>
        <p:grpSp>
          <p:nvGrpSpPr>
            <p:cNvPr id="83998" name="Group 6"/>
            <p:cNvGrpSpPr>
              <a:grpSpLocks/>
            </p:cNvGrpSpPr>
            <p:nvPr/>
          </p:nvGrpSpPr>
          <p:grpSpPr bwMode="auto">
            <a:xfrm>
              <a:off x="240" y="1824"/>
              <a:ext cx="438" cy="1251"/>
              <a:chOff x="144" y="1824"/>
              <a:chExt cx="438" cy="1251"/>
            </a:xfrm>
          </p:grpSpPr>
          <p:sp>
            <p:nvSpPr>
              <p:cNvPr id="84008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4009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4010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84011" name="Group 10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840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{}</a:t>
                  </a:r>
                </a:p>
              </p:txBody>
            </p:sp>
            <p:cxnSp>
              <p:nvCxnSpPr>
                <p:cNvPr id="84013" name="AutoShape 12"/>
                <p:cNvCxnSpPr>
                  <a:cxnSpLocks noChangeShapeType="1"/>
                  <a:stCxn id="84012" idx="2"/>
                  <a:endCxn id="84010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4" name="AutoShape 13"/>
                <p:cNvCxnSpPr>
                  <a:cxnSpLocks noChangeShapeType="1"/>
                  <a:stCxn id="84010" idx="2"/>
                  <a:endCxn id="84008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5" name="AutoShape 14"/>
                <p:cNvCxnSpPr>
                  <a:cxnSpLocks noChangeShapeType="1"/>
                  <a:stCxn id="84008" idx="2"/>
                  <a:endCxn id="84009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3999" name="Group 15"/>
            <p:cNvGrpSpPr>
              <a:grpSpLocks/>
            </p:cNvGrpSpPr>
            <p:nvPr/>
          </p:nvGrpSpPr>
          <p:grpSpPr bwMode="auto">
            <a:xfrm>
              <a:off x="0" y="3120"/>
              <a:ext cx="1341" cy="999"/>
              <a:chOff x="0" y="3120"/>
              <a:chExt cx="1341" cy="999"/>
            </a:xfrm>
          </p:grpSpPr>
          <p:sp>
            <p:nvSpPr>
              <p:cNvPr id="84000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001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002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b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:m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84003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84004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005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006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2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2</a:t>
                </a:r>
              </a:p>
            </p:txBody>
          </p:sp>
          <p:sp>
            <p:nvSpPr>
              <p:cNvPr id="84007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3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3</a:t>
                </a:r>
              </a:p>
            </p:txBody>
          </p:sp>
        </p:grpSp>
      </p:grpSp>
      <p:grpSp>
        <p:nvGrpSpPr>
          <p:cNvPr id="83974" name="Group 24"/>
          <p:cNvGrpSpPr>
            <a:grpSpLocks/>
          </p:cNvGrpSpPr>
          <p:nvPr/>
        </p:nvGrpSpPr>
        <p:grpSpPr bwMode="auto">
          <a:xfrm>
            <a:off x="6172200" y="4572000"/>
            <a:ext cx="2128838" cy="2043113"/>
            <a:chOff x="2304" y="2880"/>
            <a:chExt cx="1341" cy="1287"/>
          </a:xfrm>
        </p:grpSpPr>
        <p:grpSp>
          <p:nvGrpSpPr>
            <p:cNvPr id="83988" name="Group 25"/>
            <p:cNvGrpSpPr>
              <a:grpSpLocks/>
            </p:cNvGrpSpPr>
            <p:nvPr/>
          </p:nvGrpSpPr>
          <p:grpSpPr bwMode="auto">
            <a:xfrm>
              <a:off x="2304" y="3168"/>
              <a:ext cx="1341" cy="999"/>
              <a:chOff x="0" y="3120"/>
              <a:chExt cx="1341" cy="999"/>
            </a:xfrm>
          </p:grpSpPr>
          <p:sp>
            <p:nvSpPr>
              <p:cNvPr id="83990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91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92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b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:m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83993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83994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95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96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2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2</a:t>
                </a:r>
              </a:p>
            </p:txBody>
          </p:sp>
          <p:sp>
            <p:nvSpPr>
              <p:cNvPr id="83997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3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3</a:t>
                </a:r>
              </a:p>
            </p:txBody>
          </p:sp>
        </p:grpSp>
        <p:sp>
          <p:nvSpPr>
            <p:cNvPr id="83989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i="1"/>
                <a:t>r</a:t>
              </a:r>
              <a:r>
                <a:rPr lang="en-US" altLang="en-US" sz="1800" i="1" baseline="-25000"/>
                <a:t>1</a:t>
              </a:r>
            </a:p>
          </p:txBody>
        </p:sp>
      </p:grpSp>
      <p:sp>
        <p:nvSpPr>
          <p:cNvPr id="83975" name="Rectangle 35"/>
          <p:cNvSpPr>
            <a:spLocks noChangeArrowheads="1"/>
          </p:cNvSpPr>
          <p:nvPr/>
        </p:nvSpPr>
        <p:spPr bwMode="auto">
          <a:xfrm>
            <a:off x="5410200" y="5334000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latin typeface="Times New Roman" panose="02020603050405020304" pitchFamily="18" charset="0"/>
                <a:sym typeface="Wingdings 3" panose="05040102010807070707" pitchFamily="18" charset="2"/>
              </a:rPr>
              <a:t>+</a:t>
            </a:r>
          </a:p>
        </p:txBody>
      </p:sp>
      <p:grpSp>
        <p:nvGrpSpPr>
          <p:cNvPr id="83976" name="Group 36"/>
          <p:cNvGrpSpPr>
            <a:grpSpLocks/>
          </p:cNvGrpSpPr>
          <p:nvPr/>
        </p:nvGrpSpPr>
        <p:grpSpPr bwMode="auto">
          <a:xfrm>
            <a:off x="3352800" y="4648200"/>
            <a:ext cx="1609725" cy="1985963"/>
            <a:chOff x="2112" y="2928"/>
            <a:chExt cx="1014" cy="1251"/>
          </a:xfrm>
        </p:grpSpPr>
        <p:grpSp>
          <p:nvGrpSpPr>
            <p:cNvPr id="83977" name="Group 37"/>
            <p:cNvGrpSpPr>
              <a:grpSpLocks/>
            </p:cNvGrpSpPr>
            <p:nvPr/>
          </p:nvGrpSpPr>
          <p:grpSpPr bwMode="auto">
            <a:xfrm>
              <a:off x="2688" y="2928"/>
              <a:ext cx="438" cy="1251"/>
              <a:chOff x="144" y="1824"/>
              <a:chExt cx="438" cy="1251"/>
            </a:xfrm>
          </p:grpSpPr>
          <p:sp>
            <p:nvSpPr>
              <p:cNvPr id="83980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3981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3982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 i="1">
                    <a:latin typeface="Times New Roman" panose="02020603050405020304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83983" name="Group 41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8398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{}</a:t>
                  </a:r>
                </a:p>
              </p:txBody>
            </p:sp>
            <p:cxnSp>
              <p:nvCxnSpPr>
                <p:cNvPr id="83985" name="AutoShape 43"/>
                <p:cNvCxnSpPr>
                  <a:cxnSpLocks noChangeShapeType="1"/>
                  <a:stCxn id="83984" idx="2"/>
                  <a:endCxn id="83982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986" name="AutoShape 44"/>
                <p:cNvCxnSpPr>
                  <a:cxnSpLocks noChangeShapeType="1"/>
                  <a:stCxn id="83982" idx="2"/>
                  <a:endCxn id="83980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987" name="AutoShape 45"/>
                <p:cNvCxnSpPr>
                  <a:cxnSpLocks noChangeShapeType="1"/>
                  <a:stCxn id="83980" idx="2"/>
                  <a:endCxn id="83981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83978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i="1"/>
                <a:t>r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83979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Times New Roman" panose="02020603050405020304" pitchFamily="18" charset="0"/>
                  <a:sym typeface="Wingdings 3" panose="05040102010807070707" pitchFamily="18" charset="2"/>
                </a:rPr>
                <a:t>=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194"/>
            <a:ext cx="91440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200" dirty="0" smtClean="0"/>
              <a:t>Chapter 6: Key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458200" cy="55626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err="1" smtClean="0"/>
              <a:t>Apriori</a:t>
            </a:r>
            <a:endParaRPr lang="en-US" altLang="en-US" dirty="0" smtClean="0"/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/>
              <a:t>Key intuition: downward closure </a:t>
            </a:r>
            <a:r>
              <a:rPr lang="en-US" altLang="en-US" dirty="0" smtClean="0"/>
              <a:t>property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Generation + Testing</a:t>
            </a:r>
          </a:p>
          <a:p>
            <a:pPr marL="1143000" lvl="2" indent="-457200">
              <a:lnSpc>
                <a:spcPct val="200000"/>
              </a:lnSpc>
            </a:pPr>
            <a:r>
              <a:rPr lang="en-US" altLang="en-US" dirty="0" smtClean="0"/>
              <a:t>Self-joining, pruning, </a:t>
            </a:r>
            <a:r>
              <a:rPr lang="en-US" altLang="en-US" dirty="0" err="1" smtClean="0"/>
              <a:t>db</a:t>
            </a:r>
            <a:r>
              <a:rPr lang="en-US" altLang="en-US" dirty="0" smtClean="0"/>
              <a:t>-scanning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dirty="0" smtClean="0"/>
              <a:t>FP-Growth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Key intuition: compression + divide and conquer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Tree-Construction + Mining On Tree (Separate the </a:t>
            </a:r>
            <a:r>
              <a:rPr lang="en-US" altLang="en-US" smtClean="0"/>
              <a:t>search space)</a:t>
            </a:r>
            <a:endParaRPr lang="en-US" altLang="en-US" dirty="0" smtClean="0"/>
          </a:p>
          <a:p>
            <a:pPr marL="1143000" lvl="2" indent="-457200">
              <a:lnSpc>
                <a:spcPct val="200000"/>
              </a:lnSpc>
            </a:pPr>
            <a:r>
              <a:rPr lang="en-US" altLang="en-US" dirty="0" smtClean="0"/>
              <a:t>Recursion: generate tree, condition on the suffix, find conditional pattern base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en-US" dirty="0" smtClean="0"/>
              <a:t>Compare</a:t>
            </a:r>
          </a:p>
          <a:p>
            <a:pPr marL="800100" lvl="1" indent="-457200">
              <a:lnSpc>
                <a:spcPct val="200000"/>
              </a:lnSpc>
            </a:pPr>
            <a:r>
              <a:rPr lang="en-US" altLang="en-US" dirty="0" smtClean="0"/>
              <a:t>Intuitive, compact, recursive, conditional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endParaRPr lang="en-US" altLang="en-US" dirty="0" smtClean="0"/>
          </a:p>
          <a:p>
            <a:pPr marL="457200" indent="-457200" eaLnBrk="1" hangingPunct="1">
              <a:lnSpc>
                <a:spcPct val="200000"/>
              </a:lnSpc>
              <a:buSzTx/>
            </a:pPr>
            <a:endParaRPr lang="en-US" altLang="en-US" dirty="0" smtClean="0"/>
          </a:p>
        </p:txBody>
      </p:sp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C722D7-5ECA-43F1-B857-BD68E1FE0303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266819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 of FP-Growth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257800"/>
          </a:xfrm>
        </p:spPr>
        <p:txBody>
          <a:bodyPr/>
          <a:lstStyle/>
          <a:p>
            <a:r>
              <a:rPr lang="en-US" altLang="en-US" sz="2000" smtClean="0"/>
              <a:t>Step 1: FP-tree construction</a:t>
            </a:r>
          </a:p>
          <a:p>
            <a:pPr lvl="1"/>
            <a:r>
              <a:rPr lang="en-US" altLang="en-US" sz="2000" smtClean="0"/>
              <a:t>Scan the database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 once. Collect the set of frequent items, and sort it in support count descending order as </a:t>
            </a:r>
            <a:r>
              <a:rPr lang="en-US" altLang="en-US" sz="2000" i="1" smtClean="0"/>
              <a:t>L</a:t>
            </a:r>
            <a:r>
              <a:rPr lang="en-US" altLang="en-US" sz="2000" smtClean="0"/>
              <a:t>. Create the root of </a:t>
            </a:r>
            <a:r>
              <a:rPr lang="en-US" altLang="en-US" sz="2000" i="1" smtClean="0"/>
              <a:t>FP_tree </a:t>
            </a:r>
            <a:r>
              <a:rPr lang="en-US" altLang="en-US" sz="2000" smtClean="0"/>
              <a:t>and label its item-name as “</a:t>
            </a:r>
            <a:r>
              <a:rPr lang="en-US" altLang="ja-JP" sz="2000" i="1" smtClean="0"/>
              <a:t>null</a:t>
            </a:r>
            <a:r>
              <a:rPr lang="en-US" altLang="en-US" sz="2000" i="1" smtClean="0"/>
              <a:t>”</a:t>
            </a:r>
            <a:r>
              <a:rPr lang="en-US" altLang="ja-JP" sz="2000" smtClean="0"/>
              <a:t>.</a:t>
            </a:r>
          </a:p>
          <a:p>
            <a:pPr lvl="1"/>
            <a:r>
              <a:rPr lang="en-US" altLang="en-US" sz="2000" smtClean="0"/>
              <a:t>For each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in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, select and sort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baseline="-25000" smtClean="0"/>
              <a:t> </a:t>
            </a:r>
            <a:r>
              <a:rPr lang="en-US" altLang="en-US" sz="2000" smtClean="0"/>
              <a:t>to the order of </a:t>
            </a:r>
            <a:r>
              <a:rPr lang="en-US" altLang="en-US" sz="2000" i="1" smtClean="0"/>
              <a:t>L</a:t>
            </a:r>
            <a:r>
              <a:rPr lang="en-US" altLang="en-US" sz="2000" smtClean="0"/>
              <a:t>. Let the sorted frequent item list in Trans be </a:t>
            </a:r>
            <a:r>
              <a:rPr lang="en-US" altLang="en-US" sz="2000" i="1" smtClean="0"/>
              <a:t>[p|P]</a:t>
            </a:r>
            <a:r>
              <a:rPr lang="en-US" altLang="en-US" sz="2000" smtClean="0"/>
              <a:t>, where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is the first element and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is the remaining list. Call </a:t>
            </a:r>
            <a:r>
              <a:rPr lang="en-US" altLang="en-US" sz="2000" i="1" smtClean="0"/>
              <a:t>insert_tree([p|P], FP_tree)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smtClean="0"/>
              <a:t>Procedure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insert_tree([p|P], T)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if </a:t>
            </a:r>
            <a:r>
              <a:rPr lang="en-US" altLang="en-US" sz="2000" smtClean="0"/>
              <a:t>T has a child N such that N.item-name = p.item-name </a:t>
            </a:r>
            <a:r>
              <a:rPr lang="en-US" altLang="en-US" sz="2000" b="1" smtClean="0"/>
              <a:t>then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    N.count++;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	</a:t>
            </a:r>
            <a:r>
              <a:rPr lang="en-US" altLang="en-US" sz="2000" b="1" smtClean="0"/>
              <a:t>else</a:t>
            </a:r>
            <a:r>
              <a:rPr lang="en-US" altLang="en-US" sz="2000" smtClean="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    create a new node N;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    N.count=1; T.child-&gt;N; p.node_link-&gt;N;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 </a:t>
            </a:r>
            <a:r>
              <a:rPr lang="en-US" altLang="en-US" sz="2000" b="1" smtClean="0"/>
              <a:t>if</a:t>
            </a:r>
            <a:r>
              <a:rPr lang="en-US" altLang="en-US" sz="2000" smtClean="0"/>
              <a:t> P is nonempty </a:t>
            </a:r>
            <a:r>
              <a:rPr lang="en-US" altLang="en-US" sz="2000" b="1" smtClean="0"/>
              <a:t>then</a:t>
            </a:r>
            <a:endParaRPr lang="en-US" altLang="en-US" sz="20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	    call </a:t>
            </a:r>
            <a:r>
              <a:rPr lang="en-US" altLang="en-US" sz="2000" i="1" smtClean="0"/>
              <a:t>insert_tree(P, N);</a:t>
            </a:r>
            <a:endParaRPr lang="en-US" alt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1A4B0F-D0C1-44CF-8B7A-7E3449881546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277100" y="6096000"/>
            <a:ext cx="1828800" cy="5238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Tahoma" charset="0"/>
                <a:ea typeface="ＭＳ Ｐゴシック" charset="0"/>
                <a:cs typeface="ＭＳ Ｐゴシック" charset="0"/>
              </a:rPr>
              <a:t>See textbook 6.2.4 Figure 6.9</a:t>
            </a: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 of FP-Growth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Step 2: Mining FP-tree. Call </a:t>
            </a:r>
            <a:r>
              <a:rPr lang="en-US" altLang="en-US" sz="2000" i="1" smtClean="0"/>
              <a:t>FP_growth(FP_tree, null)</a:t>
            </a:r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smtClean="0"/>
              <a:t>procedure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FP_growth(Tree, α)</a:t>
            </a:r>
            <a:r>
              <a:rPr lang="en-US" altLang="en-US" sz="2000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  <a:r>
              <a:rPr lang="en-US" altLang="en-US" sz="2000" b="1" smtClean="0"/>
              <a:t>if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Tree</a:t>
            </a:r>
            <a:r>
              <a:rPr lang="en-US" altLang="en-US" sz="2000" smtClean="0"/>
              <a:t> contains a single path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</a:t>
            </a:r>
            <a:r>
              <a:rPr lang="en-US" altLang="en-US" sz="2000" b="1" smtClean="0"/>
              <a:t>for each </a:t>
            </a:r>
            <a:r>
              <a:rPr lang="en-US" altLang="en-US" sz="2000" smtClean="0"/>
              <a:t>combination (denoted as </a:t>
            </a:r>
            <a:r>
              <a:rPr lang="en-US" altLang="en-US" sz="2000" i="1" smtClean="0"/>
              <a:t>β</a:t>
            </a:r>
            <a:r>
              <a:rPr lang="en-US" altLang="en-US" sz="2000" smtClean="0"/>
              <a:t>) of the nodes in the path P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   generate pattern </a:t>
            </a:r>
            <a:r>
              <a:rPr lang="en-US" altLang="en-US" sz="2000" i="1" smtClean="0"/>
              <a:t>β∪α</a:t>
            </a:r>
            <a:r>
              <a:rPr lang="en-US" altLang="en-US" sz="2000" smtClean="0"/>
              <a:t> with </a:t>
            </a:r>
            <a:r>
              <a:rPr lang="en-US" altLang="en-US" sz="2000" i="1" smtClean="0"/>
              <a:t>support_count = minimum support_count of nodes in β;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  <a:r>
              <a:rPr lang="en-US" altLang="en-US" sz="2000" b="1" smtClean="0"/>
              <a:t>else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for each </a:t>
            </a:r>
            <a:r>
              <a:rPr lang="en-US" altLang="en-US" sz="2000" i="1" smtClean="0"/>
              <a:t>a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in the header of </a:t>
            </a:r>
            <a:r>
              <a:rPr lang="en-US" altLang="en-US" sz="2000" i="1" smtClean="0"/>
              <a:t>Tree</a:t>
            </a:r>
            <a:r>
              <a:rPr lang="en-US" altLang="en-US" sz="2000" smtClean="0"/>
              <a:t>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  generate pattern </a:t>
            </a:r>
            <a:r>
              <a:rPr lang="en-US" altLang="en-US" sz="2000" i="1" smtClean="0"/>
              <a:t>β=a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∪ α </a:t>
            </a:r>
            <a:r>
              <a:rPr lang="en-US" altLang="en-US" sz="2000" smtClean="0"/>
              <a:t>with </a:t>
            </a:r>
            <a:r>
              <a:rPr lang="en-US" altLang="en-US" sz="2000" i="1" smtClean="0"/>
              <a:t>support_count = a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.support_count</a:t>
            </a:r>
            <a:r>
              <a:rPr lang="en-US" altLang="en-US" sz="2000" smtClean="0"/>
              <a:t>;</a:t>
            </a:r>
            <a:br>
              <a:rPr lang="en-US" altLang="en-US" sz="2000" smtClean="0"/>
            </a:br>
            <a:r>
              <a:rPr lang="en-US" altLang="en-US" sz="2000" smtClean="0"/>
              <a:t>        construct </a:t>
            </a:r>
            <a:r>
              <a:rPr lang="en-US" altLang="en-US" sz="2000" i="1" smtClean="0"/>
              <a:t>β</a:t>
            </a:r>
            <a:r>
              <a:rPr lang="en-US" altLang="en-US" sz="2000" smtClean="0"/>
              <a:t>’s conditional pattern base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  construct </a:t>
            </a:r>
            <a:r>
              <a:rPr lang="en-US" altLang="en-US" sz="2000" i="1" smtClean="0"/>
              <a:t>β</a:t>
            </a:r>
            <a:r>
              <a:rPr lang="en-US" altLang="en-US" sz="2000" smtClean="0"/>
              <a:t>’s conditional FP tree </a:t>
            </a:r>
            <a:r>
              <a:rPr lang="en-US" altLang="en-US" sz="2000" i="1" smtClean="0"/>
              <a:t>Tree</a:t>
            </a:r>
            <a:r>
              <a:rPr lang="en-US" altLang="en-US" sz="2000" i="1" baseline="-25000" smtClean="0"/>
              <a:t>β</a:t>
            </a:r>
            <a:r>
              <a:rPr lang="en-US" altLang="en-US" sz="2000" smtClean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   </a:t>
            </a:r>
            <a:r>
              <a:rPr lang="en-US" altLang="en-US" sz="2000" b="1" smtClean="0"/>
              <a:t>if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Tree</a:t>
            </a:r>
            <a:r>
              <a:rPr lang="en-US" altLang="en-US" sz="2000" i="1" baseline="-25000" smtClean="0"/>
              <a:t>β</a:t>
            </a:r>
            <a:r>
              <a:rPr lang="en-US" altLang="en-US" sz="2000" smtClean="0"/>
              <a:t> is nonempty </a:t>
            </a:r>
            <a:r>
              <a:rPr lang="en-US" altLang="en-US" sz="2000" b="1" smtClean="0"/>
              <a:t>then</a:t>
            </a:r>
            <a:r>
              <a:rPr lang="en-US" altLang="en-US" sz="2000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            call </a:t>
            </a:r>
            <a:r>
              <a:rPr lang="en-US" altLang="en-US" sz="2000" i="1" smtClean="0"/>
              <a:t>FP_growth(Tree</a:t>
            </a:r>
            <a:r>
              <a:rPr lang="en-US" altLang="en-US" sz="2000" i="1" baseline="-25000" smtClean="0"/>
              <a:t>β</a:t>
            </a:r>
            <a:r>
              <a:rPr lang="en-US" altLang="en-US" sz="2000" i="1" smtClean="0"/>
              <a:t> , β)</a:t>
            </a:r>
            <a:r>
              <a:rPr lang="en-US" altLang="en-US" sz="2000" smtClean="0"/>
              <a:t>; } </a:t>
            </a:r>
          </a:p>
          <a:p>
            <a:endParaRPr lang="en-US" altLang="en-US" sz="2000" smtClean="0"/>
          </a:p>
          <a:p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DA9E6C-8152-4603-8A34-13F742B3FC76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FP-Growth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Summery</a:t>
            </a:r>
            <a:endParaRPr lang="en-US" altLang="en-US" sz="320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283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Idea: Frequent pattern growth</a:t>
            </a:r>
          </a:p>
          <a:p>
            <a:pPr lvl="1" eaLnBrk="1" hangingPunct="1"/>
            <a:r>
              <a:rPr lang="en-US" altLang="en-US" sz="2400" dirty="0" smtClean="0"/>
              <a:t>Recursively grow frequent patterns by pattern and database partition</a:t>
            </a:r>
          </a:p>
          <a:p>
            <a:pPr eaLnBrk="1" hangingPunct="1"/>
            <a:r>
              <a:rPr lang="en-US" altLang="en-US" sz="2400" dirty="0" smtClean="0"/>
              <a:t>Method </a:t>
            </a:r>
          </a:p>
          <a:p>
            <a:pPr lvl="1" eaLnBrk="1" hangingPunct="1"/>
            <a:r>
              <a:rPr lang="en-US" altLang="en-US" sz="2400" dirty="0" smtClean="0"/>
              <a:t>For each frequent item, construct its conditional pattern-base, and then its conditional FP-tree</a:t>
            </a:r>
          </a:p>
          <a:p>
            <a:pPr lvl="1" eaLnBrk="1" hangingPunct="1"/>
            <a:r>
              <a:rPr lang="en-US" altLang="en-US" sz="2400" dirty="0" smtClean="0"/>
              <a:t>Repeat the process on each newly created conditional FP-tree </a:t>
            </a:r>
          </a:p>
          <a:p>
            <a:pPr lvl="1" eaLnBrk="1" hangingPunct="1"/>
            <a:r>
              <a:rPr lang="en-US" altLang="en-US" sz="2400" dirty="0" smtClean="0"/>
              <a:t>Until the resulting FP-tree is empty, or it contains only one path—single path will generate all the combinations of its sub-paths, each of which is a frequent pattern</a:t>
            </a:r>
          </a:p>
        </p:txBody>
      </p:sp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413B91-DD7E-430F-8369-53561D0F3772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967144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422275"/>
            <a:ext cx="7989887" cy="5683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Benefits of the FP-tree 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0292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Completeness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Preserve complete information for frequent pattern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Never break a long pattern of any transaction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Compactness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Reduce irrelevant info—infrequent items are gone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Items in frequency descending order: the more frequently occurring, the more likely to be shared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Never be larger than the original database (not count node-links and the </a:t>
            </a:r>
            <a:r>
              <a:rPr lang="en-US" altLang="en-US" sz="2400" i="1" smtClean="0"/>
              <a:t>count</a:t>
            </a:r>
            <a:r>
              <a:rPr lang="en-US" altLang="en-US" sz="2400" smtClean="0"/>
              <a:t> field)</a:t>
            </a:r>
          </a:p>
        </p:txBody>
      </p:sp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9E0A23-1480-4550-8823-28BA06C5F5B6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2591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8163" cy="8382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FP-Growth vs. Apriori: Scalability With the Support Threshold</a:t>
            </a:r>
          </a:p>
        </p:txBody>
      </p:sp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A23224-596E-4158-8AF5-0AF3B4AC3147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14400" y="1981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Chart" r:id="rId4" imgW="4597400" imgH="3289300" progId="Excel.Chart.8">
                  <p:embed/>
                </p:oleObj>
              </mc:Choice>
              <mc:Fallback>
                <p:oleObj name="Chart" r:id="rId4" imgW="4597400" imgH="32893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0000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Data set T25I20D10K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016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Further Improvement of </a:t>
            </a:r>
            <a:r>
              <a:rPr lang="en-US" altLang="en-US" sz="3200" dirty="0" smtClean="0"/>
              <a:t>FP-Growth</a:t>
            </a:r>
            <a:endParaRPr lang="en-US" altLang="en-US" sz="3200" b="1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What about if FP-tree cannot fit in memory?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DB projection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First partition a database into a set of projected DBs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Then construct and mine FP-tree for each projected DB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Parallel projection</a:t>
            </a:r>
            <a:r>
              <a:rPr lang="en-US" altLang="en-US" sz="2400" dirty="0" smtClean="0"/>
              <a:t> vs. </a:t>
            </a:r>
            <a:r>
              <a:rPr lang="en-US" altLang="en-US" sz="2400" dirty="0" smtClean="0">
                <a:solidFill>
                  <a:schemeClr val="hlink"/>
                </a:solidFill>
              </a:rPr>
              <a:t>partition projection</a:t>
            </a:r>
            <a:r>
              <a:rPr lang="en-US" altLang="en-US" sz="2400" dirty="0" smtClean="0"/>
              <a:t> techniques</a:t>
            </a:r>
          </a:p>
        </p:txBody>
      </p:sp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A2434B-988D-477E-9224-FFBADDFBBCE6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A2D36C-128E-4AD6-9D4B-9D0379863501}" type="slidenum">
              <a:rPr lang="en-US" altLang="en-US" sz="1200"/>
              <a:pPr algn="r" eaLnBrk="1" hangingPunct="1"/>
              <a:t>36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0218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50818"/>
            <a:ext cx="8382000" cy="5105400"/>
          </a:xfrm>
        </p:spPr>
        <p:txBody>
          <a:bodyPr/>
          <a:lstStyle/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: A Candidate Generation-and-Test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:  A Frequent Pattern-Growth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dirty="0" smtClean="0"/>
              <a:t>Mining Closed patterns and Max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patterns</a:t>
            </a: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 rot="1206592">
            <a:off x="7306251" y="4191689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338447" y="373063"/>
            <a:ext cx="8839200" cy="609600"/>
          </a:xfrm>
        </p:spPr>
        <p:txBody>
          <a:bodyPr/>
          <a:lstStyle/>
          <a:p>
            <a:r>
              <a:rPr lang="en-US" altLang="en-US" sz="3200" smtClean="0"/>
              <a:t>Why Mining Closed and Max Patterns? 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Mining frequent itemsets often generates a large number of frequent itemsets </a:t>
            </a:r>
          </a:p>
          <a:p>
            <a:r>
              <a:rPr lang="en-US" altLang="en-US" sz="2000" smtClean="0"/>
              <a:t>Mining frequent closed and max itemsets has the same power as mining the complete set of frequent itemsets, but it substantially reduces redundant rules to be generated</a:t>
            </a:r>
          </a:p>
          <a:p>
            <a:pPr lvl="1"/>
            <a:r>
              <a:rPr lang="en-US" altLang="en-US" sz="2000" smtClean="0"/>
              <a:t>Increase both efficiency and effectiveness</a:t>
            </a:r>
          </a:p>
          <a:p>
            <a:pPr lvl="1"/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D66869-02E5-4DAE-A5DD-20356811302A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596982" y="3795713"/>
            <a:ext cx="8004175" cy="2925763"/>
            <a:chOff x="609600" y="3657600"/>
            <a:chExt cx="8004175" cy="2722002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09600" y="5257127"/>
              <a:ext cx="3317875" cy="864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2000" i="1" u="sng">
                  <a:solidFill>
                    <a:srgbClr val="FF3300"/>
                  </a:solidFill>
                </a:rPr>
                <a:t>2</a:t>
              </a:r>
              <a:r>
                <a:rPr lang="en-US" altLang="en-US" sz="2000" i="1" u="sng" baseline="30000">
                  <a:solidFill>
                    <a:srgbClr val="FF3300"/>
                  </a:solidFill>
                </a:rPr>
                <a:t>100</a:t>
              </a:r>
              <a:r>
                <a:rPr lang="en-US" altLang="en-US" sz="2000" i="1" u="sng">
                  <a:solidFill>
                    <a:srgbClr val="FF3300"/>
                  </a:solidFill>
                </a:rPr>
                <a:t>-1</a:t>
              </a:r>
              <a:r>
                <a:rPr lang="en-US" altLang="en-US" sz="2000" i="1" u="sng"/>
                <a:t> </a:t>
              </a:r>
              <a:r>
                <a:rPr lang="en-US" altLang="en-US" sz="2000" i="1" u="sng">
                  <a:solidFill>
                    <a:srgbClr val="FF3399"/>
                  </a:solidFill>
                </a:rPr>
                <a:t>frequent itemsets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, …, a</a:t>
              </a:r>
              <a:r>
                <a:rPr lang="en-US" altLang="en-US" sz="2000" baseline="-25000"/>
                <a:t>100</a:t>
              </a:r>
              <a:r>
                <a:rPr lang="en-US" altLang="en-US" sz="2000"/>
                <a:t>, 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, …, a</a:t>
              </a:r>
              <a:r>
                <a:rPr lang="en-US" altLang="en-US" sz="2000" baseline="-25000"/>
                <a:t>99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100</a:t>
              </a:r>
              <a:r>
                <a:rPr lang="en-US" altLang="en-US" sz="2000"/>
                <a:t>,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2000"/>
                <a:t>…, 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…a</a:t>
              </a:r>
              <a:r>
                <a:rPr lang="en-US" altLang="en-US" sz="2000" baseline="-25000"/>
                <a:t>100</a:t>
              </a:r>
              <a:endParaRPr lang="en-US" altLang="en-US" sz="20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876800" y="5257127"/>
              <a:ext cx="3736975" cy="112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2000" i="1" u="sng">
                  <a:solidFill>
                    <a:srgbClr val="FF3300"/>
                  </a:solidFill>
                </a:rPr>
                <a:t>2</a:t>
              </a:r>
              <a:r>
                <a:rPr lang="en-US" altLang="en-US" sz="2000" i="1" u="sng"/>
                <a:t> </a:t>
              </a:r>
              <a:r>
                <a:rPr lang="en-US" altLang="en-US" sz="2000" i="1" u="sng">
                  <a:solidFill>
                    <a:srgbClr val="FF3399"/>
                  </a:solidFill>
                </a:rPr>
                <a:t>frequent closed itemsets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…a</a:t>
              </a:r>
              <a:r>
                <a:rPr lang="en-US" altLang="en-US" sz="2000" baseline="-25000"/>
                <a:t>100</a:t>
              </a:r>
              <a:r>
                <a:rPr lang="en-US" altLang="en-US" sz="2000"/>
                <a:t>, 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…a</a:t>
              </a:r>
              <a:r>
                <a:rPr lang="en-US" altLang="en-US" sz="2000" baseline="-25000"/>
                <a:t>50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2000" i="1" u="sng">
                  <a:solidFill>
                    <a:srgbClr val="FF3300"/>
                  </a:solidFill>
                </a:rPr>
                <a:t>1</a:t>
              </a:r>
              <a:r>
                <a:rPr lang="en-US" altLang="en-US" sz="2000" i="1" u="sng"/>
                <a:t> </a:t>
              </a:r>
              <a:r>
                <a:rPr lang="en-US" altLang="en-US" sz="2000" i="1" u="sng">
                  <a:solidFill>
                    <a:srgbClr val="FF3399"/>
                  </a:solidFill>
                </a:rPr>
                <a:t>frequent max itemsets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a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…a</a:t>
              </a:r>
              <a:r>
                <a:rPr lang="en-US" altLang="en-US" sz="2000" baseline="-25000"/>
                <a:t>100</a:t>
              </a:r>
              <a:endParaRPr lang="en-US" altLang="en-US" sz="2000"/>
            </a:p>
          </p:txBody>
        </p:sp>
        <p:grpSp>
          <p:nvGrpSpPr>
            <p:cNvPr id="110601" name="Group 9"/>
            <p:cNvGrpSpPr>
              <a:grpSpLocks/>
            </p:cNvGrpSpPr>
            <p:nvPr/>
          </p:nvGrpSpPr>
          <p:grpSpPr bwMode="auto">
            <a:xfrm>
              <a:off x="2743200" y="3657600"/>
              <a:ext cx="4359275" cy="1524000"/>
              <a:chOff x="2743200" y="3657600"/>
              <a:chExt cx="4359275" cy="1524000"/>
            </a:xfrm>
          </p:grpSpPr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3657600"/>
                <a:ext cx="1457325" cy="9349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b="1" i="1" u="sng" dirty="0"/>
                  <a:t>TDB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(a</a:t>
                </a:r>
                <a:r>
                  <a:rPr lang="en-US" altLang="en-US" sz="2000" baseline="-25000" dirty="0"/>
                  <a:t>1</a:t>
                </a:r>
                <a:r>
                  <a:rPr lang="en-US" altLang="en-US" sz="2000" dirty="0"/>
                  <a:t>a</a:t>
                </a:r>
                <a:r>
                  <a:rPr lang="en-US" altLang="en-US" sz="2000" baseline="-25000" dirty="0"/>
                  <a:t>2</a:t>
                </a:r>
                <a:r>
                  <a:rPr lang="en-US" altLang="en-US" sz="2000" dirty="0"/>
                  <a:t>…a</a:t>
                </a:r>
                <a:r>
                  <a:rPr lang="en-US" altLang="en-US" sz="2000" baseline="-25000" dirty="0"/>
                  <a:t>100</a:t>
                </a:r>
                <a:r>
                  <a:rPr lang="en-US" altLang="en-US" sz="200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(a</a:t>
                </a:r>
                <a:r>
                  <a:rPr lang="en-US" altLang="en-US" sz="2000" baseline="-25000" dirty="0"/>
                  <a:t>1</a:t>
                </a:r>
                <a:r>
                  <a:rPr lang="en-US" altLang="en-US" sz="2000" dirty="0"/>
                  <a:t>a</a:t>
                </a:r>
                <a:r>
                  <a:rPr lang="en-US" altLang="en-US" sz="2000" baseline="-25000" dirty="0"/>
                  <a:t>2</a:t>
                </a:r>
                <a:r>
                  <a:rPr lang="en-US" altLang="en-US" sz="2000" dirty="0"/>
                  <a:t>…a</a:t>
                </a:r>
                <a:r>
                  <a:rPr lang="en-US" altLang="en-US" sz="2000" baseline="-25000" dirty="0"/>
                  <a:t>50</a:t>
                </a:r>
                <a:r>
                  <a:rPr lang="en-US" altLang="en-US" sz="2000" dirty="0"/>
                  <a:t>)</a:t>
                </a:r>
              </a:p>
            </p:txBody>
          </p:sp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5181600" y="3734401"/>
                <a:ext cx="1920875" cy="701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 err="1">
                    <a:latin typeface="Tahoma" charset="0"/>
                    <a:ea typeface="ＭＳ Ｐゴシック" charset="0"/>
                    <a:cs typeface="ＭＳ Ｐゴシック" charset="0"/>
                  </a:rPr>
                  <a:t>min_sup</a:t>
                </a:r>
                <a:r>
                  <a:rPr lang="en-US" sz="2000" dirty="0">
                    <a:latin typeface="Tahoma" charset="0"/>
                    <a:ea typeface="ＭＳ Ｐゴシック" charset="0"/>
                    <a:cs typeface="ＭＳ Ｐゴシック" charset="0"/>
                  </a:rPr>
                  <a:t>=1</a:t>
                </a:r>
              </a:p>
              <a:p>
                <a:pPr>
                  <a:defRPr/>
                </a:pPr>
                <a:r>
                  <a:rPr lang="en-US" sz="2000" dirty="0" err="1">
                    <a:latin typeface="Tahoma" charset="0"/>
                    <a:ea typeface="ＭＳ Ｐゴシック" charset="0"/>
                    <a:cs typeface="ＭＳ Ｐゴシック" charset="0"/>
                  </a:rPr>
                  <a:t>min_conf</a:t>
                </a:r>
                <a:r>
                  <a:rPr lang="en-US" sz="2000" dirty="0">
                    <a:latin typeface="Tahoma" charset="0"/>
                    <a:ea typeface="ＭＳ Ｐゴシック" charset="0"/>
                    <a:cs typeface="ＭＳ Ｐゴシック" charset="0"/>
                  </a:rPr>
                  <a:t>=50%</a:t>
                </a: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H="1">
                <a:off x="2743200" y="4723951"/>
                <a:ext cx="1143000" cy="457852"/>
              </a:xfrm>
              <a:prstGeom prst="line">
                <a:avLst/>
              </a:prstGeom>
              <a:noFill/>
              <a:ln w="101600" cmpd="dbl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4495800" y="4723951"/>
                <a:ext cx="1143000" cy="457852"/>
              </a:xfrm>
              <a:prstGeom prst="line">
                <a:avLst/>
              </a:prstGeom>
              <a:noFill/>
              <a:ln w="101600" cmpd="dbl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CLOSET: Mining Frequent Closed Patterns </a:t>
            </a:r>
          </a:p>
        </p:txBody>
      </p:sp>
      <p:graphicFrame>
        <p:nvGraphicFramePr>
          <p:cNvPr id="11305" name="Group 41"/>
          <p:cNvGraphicFramePr>
            <a:graphicFrameLocks noGrp="1"/>
          </p:cNvGraphicFramePr>
          <p:nvPr/>
        </p:nvGraphicFramePr>
        <p:xfrm>
          <a:off x="685800" y="1600200"/>
          <a:ext cx="3581400" cy="3108852"/>
        </p:xfrm>
        <a:graphic>
          <a:graphicData uri="http://schemas.openxmlformats.org/drawingml/2006/table">
            <a:tbl>
              <a:tblPr/>
              <a:tblGrid>
                <a:gridCol w="1828800"/>
                <a:gridCol w="1752600"/>
              </a:tblGrid>
              <a:tr h="82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Transaction 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a, c, d, e, f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a, b, 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c, e, f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a, c, d, f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c, e, f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974725" y="4910138"/>
            <a:ext cx="180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min_sup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=2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4419600" y="3733800"/>
            <a:ext cx="4191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Step 1. Generate frequent item list(</a:t>
            </a:r>
            <a:r>
              <a:rPr lang="en-US" sz="2800" dirty="0" err="1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f_list</a:t>
            </a:r>
            <a:r>
              <a:rPr lang="en-US" sz="2800" dirty="0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3200400" y="502920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of frequent items in support descending order</a:t>
            </a:r>
          </a:p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f_list=&lt;c:4, e:4, f:4, a:3, d:2&gt;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CLOSET: Mining Frequent Closed Patterns </a:t>
            </a:r>
          </a:p>
        </p:txBody>
      </p:sp>
      <p:sp>
        <p:nvSpPr>
          <p:cNvPr id="1146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510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dirty="0" smtClean="0"/>
              <a:t>All possible frequent closed patterns can be divided into 5 non-overlapping search spaces based on </a:t>
            </a:r>
            <a:r>
              <a:rPr lang="en-US" altLang="en-US" dirty="0" err="1" smtClean="0"/>
              <a:t>f_list</a:t>
            </a:r>
            <a:r>
              <a:rPr lang="en-US" altLang="en-US" dirty="0" smtClean="0"/>
              <a:t>, i.e. x-conditional database(</a:t>
            </a: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x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d</a:t>
            </a:r>
            <a:r>
              <a:rPr lang="en-US" altLang="en-US" dirty="0" smtClean="0"/>
              <a:t>: The ones containing d</a:t>
            </a:r>
          </a:p>
          <a:p>
            <a:pPr lvl="1">
              <a:lnSpc>
                <a:spcPct val="70000"/>
              </a:lnSpc>
            </a:pP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a</a:t>
            </a:r>
            <a:r>
              <a:rPr lang="en-US" altLang="en-US" dirty="0" smtClean="0"/>
              <a:t>: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The ones containing a but no d</a:t>
            </a:r>
          </a:p>
          <a:p>
            <a:pPr lvl="1">
              <a:lnSpc>
                <a:spcPct val="70000"/>
              </a:lnSpc>
            </a:pP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f</a:t>
            </a:r>
            <a:r>
              <a:rPr lang="en-US" altLang="en-US" dirty="0" smtClean="0"/>
              <a:t>: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The ones containing f but no a nor d</a:t>
            </a:r>
          </a:p>
          <a:p>
            <a:pPr lvl="1">
              <a:lnSpc>
                <a:spcPct val="70000"/>
              </a:lnSpc>
            </a:pP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e</a:t>
            </a:r>
            <a:r>
              <a:rPr lang="en-US" altLang="en-US" dirty="0" smtClean="0"/>
              <a:t>: The ones containing e but no f, a nor d</a:t>
            </a:r>
          </a:p>
          <a:p>
            <a:pPr lvl="1">
              <a:lnSpc>
                <a:spcPct val="70000"/>
              </a:lnSpc>
            </a:pPr>
            <a:r>
              <a:rPr lang="en-US" altLang="en-US" dirty="0" err="1" smtClean="0"/>
              <a:t>TDB|</a:t>
            </a:r>
            <a:r>
              <a:rPr lang="en-US" altLang="en-US" baseline="-25000" dirty="0" err="1" smtClean="0"/>
              <a:t>c</a:t>
            </a:r>
            <a:r>
              <a:rPr lang="en-US" altLang="en-US" dirty="0" smtClean="0"/>
              <a:t>: The ones containing only c</a:t>
            </a:r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/>
        </p:nvGraphicFramePr>
        <p:xfrm>
          <a:off x="533400" y="4267200"/>
          <a:ext cx="4495800" cy="2378076"/>
        </p:xfrm>
        <a:graphic>
          <a:graphicData uri="http://schemas.openxmlformats.org/drawingml/2006/table">
            <a:tbl>
              <a:tblPr/>
              <a:tblGrid>
                <a:gridCol w="2295525"/>
                <a:gridCol w="2200275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Conditional DB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Itemsets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2000" dirty="0" err="1" smtClean="0"/>
                        <a:t>TDB|</a:t>
                      </a:r>
                      <a:r>
                        <a:rPr lang="en-US" sz="2000" baseline="-25000" dirty="0" err="1" smtClean="0"/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cefa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cfa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2000" dirty="0" err="1" smtClean="0"/>
                        <a:t>TDB|</a:t>
                      </a:r>
                      <a:r>
                        <a:rPr lang="en-US" sz="2000" baseline="-25000" dirty="0" err="1" smtClean="0"/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cef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cf</a:t>
                      </a:r>
                      <a:endParaRPr lang="en-US" sz="2000" dirty="0"/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2000" dirty="0" err="1" smtClean="0"/>
                        <a:t>TDB|</a:t>
                      </a:r>
                      <a:r>
                        <a:rPr lang="en-US" sz="2000" baseline="-25000" dirty="0" err="1" smtClean="0"/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ce:3,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2000" dirty="0" err="1" smtClean="0"/>
                        <a:t>TDB|</a:t>
                      </a:r>
                      <a:r>
                        <a:rPr lang="en-US" sz="2000" baseline="-25000" dirty="0" err="1" smtClean="0"/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c:3</a:t>
                      </a:r>
                      <a:endParaRPr lang="en-US" sz="2000" dirty="0"/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2000" dirty="0" err="1" smtClean="0"/>
                        <a:t>TDB|</a:t>
                      </a:r>
                      <a:r>
                        <a:rPr lang="en-US" sz="2000" baseline="-25000" dirty="0" err="1" smtClean="0"/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{}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5257800" y="5410200"/>
            <a:ext cx="364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f_list=&lt;c:4, e:4, f:4, a:3, d:2&gt;</a:t>
            </a: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5410200" y="4419600"/>
            <a:ext cx="35052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Step 2. Divide Search Space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E67B9B-49B1-4DB0-8D27-29248A069BE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1524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Data Mining: </a:t>
            </a:r>
            <a:br>
              <a:rPr lang="en-US" altLang="en-US" sz="6000" dirty="0" smtClean="0"/>
            </a:br>
            <a:r>
              <a:rPr lang="en-US" altLang="en-US" sz="6000" dirty="0" smtClean="0"/>
              <a:t> </a:t>
            </a:r>
            <a:r>
              <a:rPr lang="en-US" altLang="en-US" sz="4800" dirty="0" smtClean="0"/>
              <a:t>Concepts and Techniques</a:t>
            </a:r>
            <a:br>
              <a:rPr lang="en-US" altLang="en-US" sz="4800" dirty="0" smtClean="0"/>
            </a:br>
            <a:r>
              <a:rPr lang="en-US" altLang="en-US" sz="4800" dirty="0" smtClean="0"/>
              <a:t> </a:t>
            </a:r>
            <a:r>
              <a:rPr lang="en-US" altLang="en-US" sz="2800" dirty="0" smtClean="0"/>
              <a:t>(3</a:t>
            </a:r>
            <a:r>
              <a:rPr lang="en-US" altLang="en-US" sz="2800" baseline="30000" dirty="0" smtClean="0"/>
              <a:t>rd</a:t>
            </a:r>
            <a:r>
              <a:rPr lang="en-US" altLang="en-US" sz="2800" dirty="0" smtClean="0"/>
              <a:t> ed.)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3200" dirty="0" smtClean="0"/>
              <a:t>— Chapter 6</a:t>
            </a:r>
            <a:r>
              <a:rPr lang="en-US" altLang="en-US" sz="2800" dirty="0" smtClean="0"/>
              <a:t> —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None/>
            </a:pPr>
            <a:r>
              <a:rPr lang="en-US" altLang="en-US" sz="2400" dirty="0" smtClean="0"/>
              <a:t>Slides Courtesy of Textbook</a:t>
            </a:r>
          </a:p>
        </p:txBody>
      </p:sp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B2AC24C-5892-4DA0-8F2D-79C9BE1118E9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4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Find Frequent Closed Patterns Containing d</a:t>
            </a:r>
          </a:p>
        </p:txBody>
      </p:sp>
      <p:grpSp>
        <p:nvGrpSpPr>
          <p:cNvPr id="115714" name="Group 23"/>
          <p:cNvGrpSpPr>
            <a:grpSpLocks/>
          </p:cNvGrpSpPr>
          <p:nvPr/>
        </p:nvGrpSpPr>
        <p:grpSpPr bwMode="auto">
          <a:xfrm>
            <a:off x="1828800" y="1447800"/>
            <a:ext cx="6956425" cy="5170488"/>
            <a:chOff x="192" y="960"/>
            <a:chExt cx="4382" cy="3257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016" y="960"/>
              <a:ext cx="466" cy="1102"/>
            </a:xfrm>
            <a:prstGeom prst="rect">
              <a:avLst/>
            </a:prstGeom>
            <a:noFill/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u="sng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TDB</a:t>
              </a:r>
              <a:endPara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  <a:p>
              <a:pPr>
                <a:defRPr/>
              </a:pPr>
              <a:r>
                <a:rPr lang="en-US" sz="180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cefad</a:t>
              </a:r>
            </a:p>
            <a:p>
              <a:pPr>
                <a:defRPr/>
              </a:pPr>
              <a:r>
                <a:rPr lang="en-US" sz="180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ea</a:t>
              </a:r>
            </a:p>
            <a:p>
              <a:pPr>
                <a:defRPr/>
              </a:pPr>
              <a:r>
                <a:rPr lang="en-US" sz="180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cef</a:t>
              </a:r>
            </a:p>
            <a:p>
              <a:pPr>
                <a:defRPr/>
              </a:pPr>
              <a:r>
                <a:rPr lang="en-US" sz="180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cfad</a:t>
              </a:r>
            </a:p>
            <a:p>
              <a:pPr>
                <a:defRPr/>
              </a:pPr>
              <a:r>
                <a:rPr lang="en-US" sz="180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cef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544" y="1440"/>
              <a:ext cx="20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ahoma" charset="0"/>
                  <a:ea typeface="ＭＳ Ｐゴシック" charset="0"/>
                  <a:cs typeface="ＭＳ Ｐゴシック" charset="0"/>
                </a:rPr>
                <a:t>f_list:&lt;c:4, e:4, f:4, a:3, d:2&gt;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92" y="2496"/>
              <a:ext cx="977" cy="583"/>
            </a:xfrm>
            <a:prstGeom prst="rect">
              <a:avLst/>
            </a:prstGeom>
            <a:noFill/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err="1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TDB|</a:t>
              </a:r>
              <a:r>
                <a:rPr lang="en-US" sz="1800" b="1" baseline="-25000" dirty="0" err="1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d</a:t>
              </a:r>
              <a:r>
                <a:rPr lang="en-US" sz="1800" b="1" dirty="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 (d:2)</a:t>
              </a:r>
            </a:p>
            <a:p>
              <a:pPr>
                <a:defRPr/>
              </a:pPr>
              <a:r>
                <a:rPr lang="en-US" sz="1800" dirty="0" err="1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cefa</a:t>
              </a:r>
              <a:endPara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  <a:p>
              <a:pPr>
                <a:defRPr/>
              </a:pPr>
              <a:r>
                <a:rPr lang="en-US" sz="1800" dirty="0" err="1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cfa</a:t>
              </a:r>
              <a:endPara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92" y="3120"/>
              <a:ext cx="9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3399"/>
                  </a:solidFill>
                  <a:latin typeface="Tahoma" charset="0"/>
                  <a:ea typeface="ＭＳ Ｐゴシック" charset="0"/>
                  <a:cs typeface="ＭＳ Ｐゴシック" charset="0"/>
                </a:rPr>
                <a:t>F.C.P.: cfad:2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248" y="2496"/>
              <a:ext cx="96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err="1">
                  <a:latin typeface="Tahoma" charset="0"/>
                  <a:ea typeface="ＭＳ Ｐゴシック" charset="0"/>
                  <a:cs typeface="ＭＳ Ｐゴシック" charset="0"/>
                </a:rPr>
                <a:t>TDB|</a:t>
              </a:r>
              <a:r>
                <a:rPr lang="en-US" sz="1800" b="1" baseline="-25000" dirty="0" err="1">
                  <a:latin typeface="Tahoma" charset="0"/>
                  <a:ea typeface="ＭＳ Ｐゴシック" charset="0"/>
                  <a:cs typeface="ＭＳ Ｐゴシック" charset="0"/>
                </a:rPr>
                <a:t>a</a:t>
              </a:r>
              <a:r>
                <a:rPr lang="en-US" sz="1800" b="1" dirty="0">
                  <a:latin typeface="Tahoma" charset="0"/>
                  <a:ea typeface="ＭＳ Ｐゴシック" charset="0"/>
                  <a:cs typeface="ＭＳ Ｐゴシック" charset="0"/>
                </a:rPr>
                <a:t> (a:3)</a:t>
              </a:r>
            </a:p>
            <a:p>
              <a:pPr>
                <a:defRPr/>
              </a:pPr>
              <a:r>
                <a:rPr lang="en-US" sz="1800" dirty="0" err="1">
                  <a:latin typeface="Tahoma" charset="0"/>
                  <a:ea typeface="ＭＳ Ｐゴシック" charset="0"/>
                  <a:cs typeface="ＭＳ Ｐゴシック" charset="0"/>
                </a:rPr>
                <a:t>cef</a:t>
              </a:r>
              <a:endParaRPr lang="en-US" sz="1800" dirty="0">
                <a:latin typeface="Tahoma" charset="0"/>
                <a:ea typeface="ＭＳ Ｐゴシック" charset="0"/>
                <a:cs typeface="ＭＳ Ｐゴシック" charset="0"/>
              </a:endParaRPr>
            </a:p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e</a:t>
              </a:r>
            </a:p>
            <a:p>
              <a:pPr>
                <a:defRPr/>
              </a:pPr>
              <a:r>
                <a:rPr lang="en-US" sz="1800" dirty="0" err="1">
                  <a:latin typeface="Tahoma" charset="0"/>
                  <a:ea typeface="ＭＳ Ｐゴシック" charset="0"/>
                  <a:cs typeface="ＭＳ Ｐゴシック" charset="0"/>
                </a:rPr>
                <a:t>cf</a:t>
              </a:r>
              <a:endParaRPr lang="en-US" sz="1800" dirty="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1248" y="3312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F.C.P.: a:3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824" y="3552"/>
              <a:ext cx="111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Tahoma" charset="0"/>
                  <a:ea typeface="ＭＳ Ｐゴシック" charset="0"/>
                  <a:cs typeface="ＭＳ Ｐゴシック" charset="0"/>
                </a:rPr>
                <a:t>TDB|</a:t>
              </a:r>
              <a:r>
                <a:rPr lang="en-US" sz="1800" b="1" baseline="-25000">
                  <a:latin typeface="Tahoma" charset="0"/>
                  <a:ea typeface="ＭＳ Ｐゴシック" charset="0"/>
                  <a:cs typeface="ＭＳ Ｐゴシック" charset="0"/>
                </a:rPr>
                <a:t>ea</a:t>
              </a:r>
              <a:r>
                <a:rPr lang="en-US" sz="1800" b="1">
                  <a:latin typeface="Tahoma" charset="0"/>
                  <a:ea typeface="ＭＳ Ｐゴシック" charset="0"/>
                  <a:cs typeface="ＭＳ Ｐゴシック" charset="0"/>
                </a:rPr>
                <a:t> (ea:2)</a:t>
              </a:r>
            </a:p>
            <a:p>
              <a:pPr>
                <a:defRPr/>
              </a:pPr>
              <a:r>
                <a:rPr lang="en-US" sz="1800">
                  <a:latin typeface="Tahom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968" y="3984"/>
              <a:ext cx="8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F.C.P.: ea:2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2304" y="2496"/>
              <a:ext cx="91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err="1">
                  <a:latin typeface="Tahoma" charset="0"/>
                  <a:ea typeface="ＭＳ Ｐゴシック" charset="0"/>
                  <a:cs typeface="ＭＳ Ｐゴシック" charset="0"/>
                </a:rPr>
                <a:t>TDB|</a:t>
              </a:r>
              <a:r>
                <a:rPr lang="en-US" sz="1800" b="1" baseline="-25000" dirty="0" err="1">
                  <a:latin typeface="Tahoma" charset="0"/>
                  <a:ea typeface="ＭＳ Ｐゴシック" charset="0"/>
                  <a:cs typeface="ＭＳ Ｐゴシック" charset="0"/>
                </a:rPr>
                <a:t>f</a:t>
              </a:r>
              <a:r>
                <a:rPr lang="en-US" sz="1800" b="1" dirty="0">
                  <a:latin typeface="Tahoma" charset="0"/>
                  <a:ea typeface="ＭＳ Ｐゴシック" charset="0"/>
                  <a:cs typeface="ＭＳ Ｐゴシック" charset="0"/>
                </a:rPr>
                <a:t> (f:4)</a:t>
              </a:r>
            </a:p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ce:3</a:t>
              </a:r>
            </a:p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2208" y="3120"/>
              <a:ext cx="1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F.C.P.: cf:4, cef:3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3312" y="2496"/>
              <a:ext cx="969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err="1">
                  <a:latin typeface="Tahoma" charset="0"/>
                  <a:ea typeface="ＭＳ Ｐゴシック" charset="0"/>
                  <a:cs typeface="ＭＳ Ｐゴシック" charset="0"/>
                </a:rPr>
                <a:t>TDB|</a:t>
              </a:r>
              <a:r>
                <a:rPr lang="en-US" sz="1800" b="1" baseline="-25000" dirty="0" err="1">
                  <a:latin typeface="Tahoma" charset="0"/>
                  <a:ea typeface="ＭＳ Ｐゴシック" charset="0"/>
                  <a:cs typeface="ＭＳ Ｐゴシック" charset="0"/>
                </a:rPr>
                <a:t>e</a:t>
              </a:r>
              <a:r>
                <a:rPr lang="en-US" sz="1800" b="1" dirty="0">
                  <a:latin typeface="Tahoma" charset="0"/>
                  <a:ea typeface="ＭＳ Ｐゴシック" charset="0"/>
                  <a:cs typeface="ＭＳ Ｐゴシック" charset="0"/>
                </a:rPr>
                <a:t> (e:4)</a:t>
              </a:r>
            </a:p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c:3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3408" y="2928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ahoma" charset="0"/>
                  <a:ea typeface="ＭＳ Ｐゴシック" charset="0"/>
                  <a:cs typeface="ＭＳ Ｐゴシック" charset="0"/>
                </a:rPr>
                <a:t>F.C.P.: e:4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768" y="2064"/>
              <a:ext cx="1488" cy="43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1680" y="2064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256" y="206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256" y="2064"/>
              <a:ext cx="14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680" y="326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Local frequent items: c, f, a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93725" y="5291138"/>
            <a:ext cx="275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Every transaction having d also contains c, f and a</a:t>
            </a: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Find Frequent Closed Patterns Containing a but No d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073650" y="1690688"/>
            <a:ext cx="739775" cy="1749425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u="sng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</a:t>
            </a:r>
            <a:endParaRPr lang="en-US" sz="1800">
              <a:solidFill>
                <a:srgbClr val="FF3399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ea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911850" y="2452688"/>
            <a:ext cx="322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f_list:&lt;c:4, e:4, f:4, a:3, d:2&gt;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178050" y="4129088"/>
            <a:ext cx="1550988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 dirty="0" err="1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800" b="1" dirty="0">
                <a:latin typeface="Tahoma" charset="0"/>
                <a:ea typeface="ＭＳ Ｐゴシック" charset="0"/>
                <a:cs typeface="ＭＳ Ｐゴシック" charset="0"/>
              </a:rPr>
              <a:t> (d:2)</a:t>
            </a:r>
          </a:p>
          <a:p>
            <a:pPr>
              <a:defRPr/>
            </a:pP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cefa</a:t>
            </a: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cfa</a:t>
            </a: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178050" y="5119688"/>
            <a:ext cx="1519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F.C.I.: cfad:2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854450" y="4129088"/>
            <a:ext cx="1538288" cy="120015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 (a:3)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cf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854450" y="5424488"/>
            <a:ext cx="11985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F.C.P.: a:3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768850" y="5805488"/>
            <a:ext cx="1765300" cy="650875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ea</a:t>
            </a: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 (ea:2)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997450" y="6491288"/>
            <a:ext cx="13255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F.C.P.: ea:2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530850" y="4129088"/>
            <a:ext cx="14573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(f:4)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ce:3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378450" y="5119688"/>
            <a:ext cx="19065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cf:4, cef:3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131050" y="4129088"/>
            <a:ext cx="15382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(e:4)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c:3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283450" y="4814888"/>
            <a:ext cx="11985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e:4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3092450" y="3443288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4540250" y="3443288"/>
            <a:ext cx="914400" cy="6858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454650" y="3443288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454650" y="3443288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4540250" y="5348288"/>
            <a:ext cx="1066800" cy="4572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52400" y="1447800"/>
            <a:ext cx="4876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Frequent closed patterns containing a but no d can be further partitioned into subsets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Char char="w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Ones having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af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but no 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Char char="w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Ones having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but no d nor f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Char char="w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Ones having ac but no d, e nor f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7200" y="5791200"/>
            <a:ext cx="38052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sup(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fa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)=sup(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ca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)=sup(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cfad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No FCP having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fa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ca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but no d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Find Frequent Closed Patterns Containing f but No a Nor d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114800" y="1447800"/>
            <a:ext cx="739775" cy="1749425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u="sng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</a:t>
            </a:r>
            <a:endParaRPr lang="en-US" sz="1800">
              <a:solidFill>
                <a:srgbClr val="FF3399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ea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53000" y="2209800"/>
            <a:ext cx="322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f_list:&lt;c:4, e:4, f:4, a:3, d:2&gt;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219200" y="3886200"/>
            <a:ext cx="1550988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(d:2)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cefa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cfa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19200" y="4876800"/>
            <a:ext cx="15049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cfad:2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15382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(a:3)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cf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895600" y="51816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a:3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810000" y="5562600"/>
            <a:ext cx="1765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ea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(ea:2)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038600" y="6248400"/>
            <a:ext cx="1325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ea:2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572000" y="3886200"/>
            <a:ext cx="1457325" cy="925513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 (f:4)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ce:3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419600" y="4876800"/>
            <a:ext cx="1906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F.C.P.: cf:4, cef:3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172200" y="3886200"/>
            <a:ext cx="15382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(e:4)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c:3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324600" y="4572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e:4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2133600" y="32004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3581400" y="3200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495800" y="3200400"/>
            <a:ext cx="762000" cy="6858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495800" y="32004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581400" y="5105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Find Frequent Closed Patterns Containing e but No f, a Nor 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114800" y="1447800"/>
            <a:ext cx="739775" cy="1749425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u="sng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</a:t>
            </a:r>
            <a:endParaRPr lang="en-US" sz="1800">
              <a:solidFill>
                <a:srgbClr val="FF3399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ea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cfad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322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f_list:&lt;c:4, e:4, f:4, a:3, d:2&gt;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19200" y="3886200"/>
            <a:ext cx="1550988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(d:2)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cefa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cfa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219200" y="4876800"/>
            <a:ext cx="15049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cfad:2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895600" y="3886200"/>
            <a:ext cx="15382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(a:3)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cef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cf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895600" y="51816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a:3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810000" y="5562600"/>
            <a:ext cx="1765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ea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(ea:2)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038600" y="6248400"/>
            <a:ext cx="1325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ea:2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572000" y="3886200"/>
            <a:ext cx="14573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latin typeface="Tahoma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1800" b="1">
                <a:latin typeface="Tahoma" charset="0"/>
                <a:ea typeface="ＭＳ Ｐゴシック" charset="0"/>
                <a:cs typeface="ＭＳ Ｐゴシック" charset="0"/>
              </a:rPr>
              <a:t> (f:4)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ce:3</a:t>
            </a:r>
          </a:p>
          <a:p>
            <a:pPr>
              <a:defRPr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419600" y="4876800"/>
            <a:ext cx="1906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F.C.P.: cf:4, cef:3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172200" y="3886200"/>
            <a:ext cx="1538288" cy="650875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TDB|</a:t>
            </a:r>
            <a:r>
              <a:rPr lang="en-US" sz="1800" b="1" baseline="-250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800" b="1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 (e:4)</a:t>
            </a:r>
          </a:p>
          <a:p>
            <a:pPr>
              <a:defRPr/>
            </a:pPr>
            <a:r>
              <a:rPr lang="en-US" sz="180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c:3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324600" y="4572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3399"/>
                </a:solidFill>
                <a:latin typeface="Tahoma" charset="0"/>
                <a:ea typeface="ＭＳ Ｐゴシック" charset="0"/>
                <a:cs typeface="ＭＳ Ｐゴシック" charset="0"/>
              </a:rPr>
              <a:t>F.C.P.: e:4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2133600" y="32004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3581400" y="3200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495800" y="3200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495800" y="3200400"/>
            <a:ext cx="2362200" cy="6858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581400" y="5105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Find Frequent Closed Patterns Containing Only c</a:t>
            </a:r>
          </a:p>
        </p:txBody>
      </p:sp>
      <p:sp>
        <p:nvSpPr>
          <p:cNvPr id="1198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10000"/>
              </a:lnSpc>
            </a:pPr>
            <a:r>
              <a:rPr lang="en-US" altLang="en-US" smtClean="0"/>
              <a:t>sup(c)=sup(cf), c is not a closed itemset</a:t>
            </a:r>
          </a:p>
          <a:p>
            <a:pPr>
              <a:lnSpc>
                <a:spcPct val="210000"/>
              </a:lnSpc>
            </a:pPr>
            <a:r>
              <a:rPr lang="en-US" altLang="en-US" smtClean="0"/>
              <a:t>In summary, the set of frequent closed itemsets is {acdf:2, a:3, ae:2, cf:4, cef:3, e:4}</a:t>
            </a:r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>
                <a:ea typeface="SimSun" panose="02010600030101010101" pitchFamily="2" charset="-122"/>
              </a:rPr>
              <a:t>MaxMiner: Mining Max-patterns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1816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Intuition: generate the 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complete set-enumeration tree</a:t>
            </a: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one level at a time, while prune if applicable.</a:t>
            </a:r>
            <a:endParaRPr lang="en-US" altLang="zh-CN" i="1" dirty="0" smtClean="0">
              <a:ea typeface="SimSun" panose="02010600030101010101" pitchFamily="2" charset="-122"/>
            </a:endParaRP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955925" y="3387725"/>
            <a:ext cx="149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atin typeface="Tahoma" charset="0"/>
                <a:ea typeface="宋体" charset="0"/>
                <a:cs typeface="宋体" charset="0"/>
                <a:sym typeface="Symbol" charset="0"/>
              </a:rPr>
              <a:t> </a:t>
            </a:r>
            <a:r>
              <a:rPr lang="en-US" altLang="zh-CN" dirty="0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(ABCD)</a:t>
            </a:r>
          </a:p>
        </p:txBody>
      </p:sp>
      <p:grpSp>
        <p:nvGrpSpPr>
          <p:cNvPr id="396293" name="Group 5"/>
          <p:cNvGrpSpPr>
            <a:grpSpLocks/>
          </p:cNvGrpSpPr>
          <p:nvPr/>
        </p:nvGrpSpPr>
        <p:grpSpPr bwMode="auto">
          <a:xfrm>
            <a:off x="762000" y="3733800"/>
            <a:ext cx="7273925" cy="762000"/>
            <a:chOff x="480" y="2352"/>
            <a:chExt cx="4582" cy="480"/>
          </a:xfrm>
        </p:grpSpPr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480" y="2543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(BCD)</a:t>
              </a: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2928" y="2544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B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(CD)</a:t>
              </a:r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3888" y="254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C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(D)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4608" y="254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298" name="Line 10"/>
            <p:cNvSpPr>
              <a:spLocks noChangeShapeType="1"/>
            </p:cNvSpPr>
            <p:nvPr/>
          </p:nvSpPr>
          <p:spPr bwMode="auto">
            <a:xfrm flipH="1">
              <a:off x="624" y="2352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299" name="Line 11"/>
            <p:cNvSpPr>
              <a:spLocks noChangeShapeType="1"/>
            </p:cNvSpPr>
            <p:nvPr/>
          </p:nvSpPr>
          <p:spPr bwMode="auto">
            <a:xfrm>
              <a:off x="1968" y="235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00" name="Line 12"/>
            <p:cNvSpPr>
              <a:spLocks noChangeShapeType="1"/>
            </p:cNvSpPr>
            <p:nvPr/>
          </p:nvSpPr>
          <p:spPr bwMode="auto">
            <a:xfrm>
              <a:off x="2016" y="2352"/>
              <a:ext cx="19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01" name="Line 13"/>
            <p:cNvSpPr>
              <a:spLocks noChangeShapeType="1"/>
            </p:cNvSpPr>
            <p:nvPr/>
          </p:nvSpPr>
          <p:spPr bwMode="auto">
            <a:xfrm>
              <a:off x="2064" y="2352"/>
              <a:ext cx="25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6302" name="Group 14"/>
          <p:cNvGrpSpPr>
            <a:grpSpLocks/>
          </p:cNvGrpSpPr>
          <p:nvPr/>
        </p:nvGrpSpPr>
        <p:grpSpPr bwMode="auto">
          <a:xfrm>
            <a:off x="533400" y="4419600"/>
            <a:ext cx="3494088" cy="762000"/>
            <a:chOff x="336" y="2784"/>
            <a:chExt cx="2201" cy="480"/>
          </a:xfrm>
        </p:grpSpPr>
        <p:sp>
          <p:nvSpPr>
            <p:cNvPr id="396303" name="Text Box 15"/>
            <p:cNvSpPr txBox="1">
              <a:spLocks noChangeArrowheads="1"/>
            </p:cNvSpPr>
            <p:nvPr/>
          </p:nvSpPr>
          <p:spPr bwMode="auto">
            <a:xfrm>
              <a:off x="336" y="2976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AB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(CD)</a:t>
              </a:r>
            </a:p>
          </p:txBody>
        </p:sp>
        <p:sp>
          <p:nvSpPr>
            <p:cNvPr id="396304" name="Text Box 16"/>
            <p:cNvSpPr txBox="1">
              <a:spLocks noChangeArrowheads="1"/>
            </p:cNvSpPr>
            <p:nvPr/>
          </p:nvSpPr>
          <p:spPr bwMode="auto">
            <a:xfrm>
              <a:off x="1248" y="297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AC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(D)</a:t>
              </a:r>
            </a:p>
          </p:txBody>
        </p:sp>
        <p:sp>
          <p:nvSpPr>
            <p:cNvPr id="396305" name="Text Box 17"/>
            <p:cNvSpPr txBox="1">
              <a:spLocks noChangeArrowheads="1"/>
            </p:cNvSpPr>
            <p:nvPr/>
          </p:nvSpPr>
          <p:spPr bwMode="auto">
            <a:xfrm>
              <a:off x="1968" y="297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 flipH="1">
              <a:off x="480" y="278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07" name="Line 19"/>
            <p:cNvSpPr>
              <a:spLocks noChangeShapeType="1"/>
            </p:cNvSpPr>
            <p:nvPr/>
          </p:nvSpPr>
          <p:spPr bwMode="auto">
            <a:xfrm>
              <a:off x="624" y="2784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08" name="Line 20"/>
            <p:cNvSpPr>
              <a:spLocks noChangeShapeType="1"/>
            </p:cNvSpPr>
            <p:nvPr/>
          </p:nvSpPr>
          <p:spPr bwMode="auto">
            <a:xfrm>
              <a:off x="624" y="2784"/>
              <a:ext cx="15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6309" name="Group 21"/>
          <p:cNvGrpSpPr>
            <a:grpSpLocks/>
          </p:cNvGrpSpPr>
          <p:nvPr/>
        </p:nvGrpSpPr>
        <p:grpSpPr bwMode="auto">
          <a:xfrm>
            <a:off x="4191000" y="4343400"/>
            <a:ext cx="2043113" cy="838200"/>
            <a:chOff x="2640" y="2736"/>
            <a:chExt cx="1287" cy="528"/>
          </a:xfrm>
        </p:grpSpPr>
        <p:sp>
          <p:nvSpPr>
            <p:cNvPr id="396310" name="Text Box 22"/>
            <p:cNvSpPr txBox="1">
              <a:spLocks noChangeArrowheads="1"/>
            </p:cNvSpPr>
            <p:nvPr/>
          </p:nvSpPr>
          <p:spPr bwMode="auto">
            <a:xfrm>
              <a:off x="2640" y="2976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BC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(D)</a:t>
              </a:r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3360" y="2976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BD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12" name="Line 24"/>
            <p:cNvSpPr>
              <a:spLocks noChangeShapeType="1"/>
            </p:cNvSpPr>
            <p:nvPr/>
          </p:nvSpPr>
          <p:spPr bwMode="auto">
            <a:xfrm flipH="1">
              <a:off x="2832" y="273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13" name="Line 25"/>
            <p:cNvSpPr>
              <a:spLocks noChangeShapeType="1"/>
            </p:cNvSpPr>
            <p:nvPr/>
          </p:nvSpPr>
          <p:spPr bwMode="auto">
            <a:xfrm>
              <a:off x="3024" y="278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6314" name="Group 26"/>
          <p:cNvGrpSpPr>
            <a:grpSpLocks/>
          </p:cNvGrpSpPr>
          <p:nvPr/>
        </p:nvGrpSpPr>
        <p:grpSpPr bwMode="auto">
          <a:xfrm>
            <a:off x="6400800" y="4419600"/>
            <a:ext cx="1055688" cy="762000"/>
            <a:chOff x="4032" y="2784"/>
            <a:chExt cx="665" cy="480"/>
          </a:xfrm>
        </p:grpSpPr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4128" y="297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CD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16" name="Line 28"/>
            <p:cNvSpPr>
              <a:spLocks noChangeShapeType="1"/>
            </p:cNvSpPr>
            <p:nvPr/>
          </p:nvSpPr>
          <p:spPr bwMode="auto">
            <a:xfrm>
              <a:off x="4032" y="27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6317" name="Group 29"/>
          <p:cNvGrpSpPr>
            <a:grpSpLocks/>
          </p:cNvGrpSpPr>
          <p:nvPr/>
        </p:nvGrpSpPr>
        <p:grpSpPr bwMode="auto">
          <a:xfrm>
            <a:off x="533400" y="5105400"/>
            <a:ext cx="4816475" cy="1447800"/>
            <a:chOff x="336" y="3216"/>
            <a:chExt cx="3034" cy="912"/>
          </a:xfrm>
        </p:grpSpPr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336" y="3408"/>
              <a:ext cx="8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ahoma" charset="0"/>
                  <a:ea typeface="宋体" charset="0"/>
                  <a:cs typeface="宋体" charset="0"/>
                  <a:sym typeface="Symbol" charset="0"/>
                </a:rPr>
                <a:t>ABC </a:t>
              </a:r>
              <a:r>
                <a:rPr lang="en-US" altLang="zh-CN" dirty="0" smtClean="0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(D)</a:t>
              </a:r>
              <a:endParaRPr lang="en-US" altLang="zh-CN" dirty="0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endParaRP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336" y="384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ABCD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20" name="Text Box 32"/>
            <p:cNvSpPr txBox="1">
              <a:spLocks noChangeArrowheads="1"/>
            </p:cNvSpPr>
            <p:nvPr/>
          </p:nvSpPr>
          <p:spPr bwMode="auto">
            <a:xfrm>
              <a:off x="1104" y="340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ABD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21" name="Text Box 33"/>
            <p:cNvSpPr txBox="1">
              <a:spLocks noChangeArrowheads="1"/>
            </p:cNvSpPr>
            <p:nvPr/>
          </p:nvSpPr>
          <p:spPr bwMode="auto">
            <a:xfrm>
              <a:off x="1776" y="3408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ACD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22" name="Text Box 34"/>
            <p:cNvSpPr txBox="1">
              <a:spLocks noChangeArrowheads="1"/>
            </p:cNvSpPr>
            <p:nvPr/>
          </p:nvSpPr>
          <p:spPr bwMode="auto">
            <a:xfrm>
              <a:off x="2688" y="340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BCD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396323" name="Line 35"/>
            <p:cNvSpPr>
              <a:spLocks noChangeShapeType="1"/>
            </p:cNvSpPr>
            <p:nvPr/>
          </p:nvSpPr>
          <p:spPr bwMode="auto">
            <a:xfrm>
              <a:off x="5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24" name="Line 36"/>
            <p:cNvSpPr>
              <a:spLocks noChangeShapeType="1"/>
            </p:cNvSpPr>
            <p:nvPr/>
          </p:nvSpPr>
          <p:spPr bwMode="auto">
            <a:xfrm>
              <a:off x="528" y="3264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25" name="Line 37"/>
            <p:cNvSpPr>
              <a:spLocks noChangeShapeType="1"/>
            </p:cNvSpPr>
            <p:nvPr/>
          </p:nvSpPr>
          <p:spPr bwMode="auto">
            <a:xfrm>
              <a:off x="1488" y="321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26" name="Line 38"/>
            <p:cNvSpPr>
              <a:spLocks noChangeShapeType="1"/>
            </p:cNvSpPr>
            <p:nvPr/>
          </p:nvSpPr>
          <p:spPr bwMode="auto">
            <a:xfrm>
              <a:off x="2832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327" name="Line 39"/>
            <p:cNvSpPr>
              <a:spLocks noChangeShapeType="1"/>
            </p:cNvSpPr>
            <p:nvPr/>
          </p:nvSpPr>
          <p:spPr bwMode="auto">
            <a:xfrm>
              <a:off x="576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>
                <a:ea typeface="SimSun" panose="02010600030101010101" pitchFamily="2" charset="-122"/>
              </a:rPr>
              <a:t>MaxMiner: Mining Max-patterns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97888" cy="5181600"/>
          </a:xfrm>
        </p:spPr>
        <p:txBody>
          <a:bodyPr/>
          <a:lstStyle/>
          <a:p>
            <a:r>
              <a:rPr lang="en-US" altLang="zh-CN" sz="2400" dirty="0" smtClean="0">
                <a:ea typeface="SimSun" panose="02010600030101010101" pitchFamily="2" charset="-122"/>
              </a:rPr>
              <a:t>Initially, generate one node N=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400" dirty="0" smtClean="0">
                <a:solidFill>
                  <a:schemeClr val="accent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(ABCD)</a:t>
            </a:r>
            <a:r>
              <a:rPr lang="en-US" altLang="zh-CN" sz="2400" dirty="0" smtClean="0">
                <a:ea typeface="SimSun" panose="02010600030101010101" pitchFamily="2" charset="-122"/>
              </a:rPr>
              <a:t>, where 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</a:rPr>
              <a:t>head</a:t>
            </a:r>
            <a:r>
              <a:rPr lang="en-US" altLang="zh-CN" sz="2400" dirty="0" smtClean="0">
                <a:ea typeface="SimSun" panose="02010600030101010101" pitchFamily="2" charset="-122"/>
              </a:rPr>
              <a:t> of N is h(N)=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 and 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tail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of N is t(N)={A,B,C,D}.</a:t>
            </a:r>
          </a:p>
          <a:p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Consider expanding N,</a:t>
            </a:r>
          </a:p>
          <a:p>
            <a:pPr lvl="1"/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If h(N)t(N) is frequent, do not expand N and prune the whole sub-tree.</a:t>
            </a:r>
          </a:p>
          <a:p>
            <a:pPr lvl="1"/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Else: do 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local pruning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. If for some 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it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(N), h(N){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} is NOT frequent, remove 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from t(N) before expanding N:</a:t>
            </a:r>
          </a:p>
          <a:p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Apply 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global pruning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: When a max pattern is identified, prune all nodes across sub-tree where </a:t>
            </a:r>
            <a:r>
              <a:rPr lang="en-US" altLang="zh-CN" sz="2400" dirty="0" smtClean="0">
                <a:solidFill>
                  <a:schemeClr val="accent1"/>
                </a:solidFill>
                <a:ea typeface="SimSun" panose="02010600030101010101" pitchFamily="2" charset="-122"/>
              </a:rPr>
              <a:t>h(N)</a:t>
            </a:r>
            <a:r>
              <a:rPr lang="en-US" altLang="zh-CN" sz="2400" dirty="0" smtClean="0">
                <a:solidFill>
                  <a:schemeClr val="accent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t(N) is a sub-set of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>
                <a:ea typeface="SimSun" panose="02010600030101010101" pitchFamily="2" charset="-122"/>
              </a:rPr>
              <a:t>MaxMiner: Mining Max-patterns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28194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altLang="zh-CN" sz="2000" dirty="0" smtClean="0">
                <a:ea typeface="宋体" charset="0"/>
                <a:cs typeface="宋体" charset="0"/>
              </a:rPr>
              <a:t>Initially, generate one node N=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</a:t>
            </a: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  <a:sym typeface="Symbol" charset="0"/>
              </a:rPr>
              <a:t>(ABCD)</a:t>
            </a:r>
            <a:r>
              <a:rPr lang="en-US" altLang="zh-CN" sz="2000" dirty="0" smtClean="0">
                <a:ea typeface="宋体" charset="0"/>
                <a:cs typeface="宋体" charset="0"/>
              </a:rPr>
              <a:t>, where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0"/>
                <a:cs typeface="宋体" charset="0"/>
              </a:rPr>
              <a:t>head</a:t>
            </a:r>
            <a:r>
              <a:rPr lang="en-US" altLang="zh-CN" sz="2000" dirty="0" smtClean="0">
                <a:ea typeface="宋体" charset="0"/>
                <a:cs typeface="宋体" charset="0"/>
              </a:rPr>
              <a:t> of N is h(N)=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 and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tail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of N is t(N)={A,B,C,D}.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</a:rPr>
              <a:t>Check the frequency of ABCD and AB, AC, AD.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</a:rPr>
              <a:t>If ABCD is frequent, prune the whole sub-tree.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</a:rPr>
              <a:t>If AC is NOT frequent, remove C from the parenthesis before </a:t>
            </a:r>
            <a:r>
              <a:rPr lang="en-US" altLang="zh-CN" sz="2000" dirty="0" smtClean="0">
                <a:solidFill>
                  <a:srgbClr val="1C1C1C"/>
                </a:solidFill>
                <a:ea typeface="宋体" charset="0"/>
                <a:cs typeface="宋体" charset="0"/>
              </a:rPr>
              <a:t>expanding. </a:t>
            </a:r>
            <a:endParaRPr lang="en-US" altLang="zh-CN" sz="2000" dirty="0" smtClean="0">
              <a:solidFill>
                <a:srgbClr val="1C1C1C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altLang="zh-CN" sz="2000" dirty="0" smtClean="0">
                <a:solidFill>
                  <a:srgbClr val="1C1C1C"/>
                </a:solidFill>
                <a:ea typeface="宋体" charset="0"/>
                <a:cs typeface="宋体" charset="0"/>
              </a:rPr>
              <a:t>When a max pattern is identified (e.g. ABCD), </a:t>
            </a: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</a:rPr>
              <a:t>prune all nodes (e.g. A, B, C and D) where h(N)</a:t>
            </a:r>
            <a:r>
              <a:rPr lang="en-US" altLang="zh-CN" sz="2000" dirty="0" smtClean="0">
                <a:solidFill>
                  <a:schemeClr val="accent1"/>
                </a:solidFill>
                <a:ea typeface="宋体" charset="0"/>
                <a:cs typeface="宋体" charset="0"/>
                <a:sym typeface="Symbol" charset="0"/>
              </a:rPr>
              <a:t>t(N) is a sub-set of it</a:t>
            </a:r>
            <a:r>
              <a:rPr lang="en-US" altLang="zh-CN" sz="2000" dirty="0" smtClean="0">
                <a:solidFill>
                  <a:srgbClr val="1C1C1C"/>
                </a:solidFill>
                <a:ea typeface="宋体" charset="0"/>
                <a:cs typeface="宋体" charset="0"/>
                <a:sym typeface="Symbol" charset="0"/>
              </a:rPr>
              <a:t>.</a:t>
            </a:r>
            <a:r>
              <a:rPr lang="en-US" altLang="zh-CN" sz="2000" dirty="0" smtClean="0">
                <a:solidFill>
                  <a:srgbClr val="1C1C1C"/>
                </a:solidFill>
                <a:ea typeface="宋体" charset="0"/>
                <a:cs typeface="宋体" charset="0"/>
              </a:rPr>
              <a:t> </a:t>
            </a:r>
          </a:p>
          <a:p>
            <a:pPr>
              <a:buFont typeface="Wingdings" charset="0"/>
              <a:buChar char="n"/>
              <a:defRPr/>
            </a:pPr>
            <a:endParaRPr lang="en-US" altLang="zh-CN" sz="2000" dirty="0">
              <a:solidFill>
                <a:schemeClr val="bg2"/>
              </a:solidFill>
              <a:ea typeface="宋体" charset="0"/>
              <a:cs typeface="宋体" charset="0"/>
            </a:endParaRPr>
          </a:p>
        </p:txBody>
      </p:sp>
      <p:grpSp>
        <p:nvGrpSpPr>
          <p:cNvPr id="124931" name="Group 4"/>
          <p:cNvGrpSpPr>
            <a:grpSpLocks/>
          </p:cNvGrpSpPr>
          <p:nvPr/>
        </p:nvGrpSpPr>
        <p:grpSpPr bwMode="auto">
          <a:xfrm>
            <a:off x="838200" y="4114800"/>
            <a:ext cx="7119938" cy="2566988"/>
            <a:chOff x="701676" y="3831460"/>
            <a:chExt cx="6609117" cy="2928547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2470001" y="3831460"/>
              <a:ext cx="1136150" cy="432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latin typeface="Tahoma" charset="0"/>
                  <a:ea typeface="宋体" charset="0"/>
                  <a:cs typeface="宋体" charset="0"/>
                  <a:sym typeface="Symbol" charset="0"/>
                </a:rPr>
                <a:t> </a:t>
              </a:r>
              <a:r>
                <a:rPr lang="en-US" altLang="zh-CN" sz="1800" dirty="0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(ABCD)</a:t>
              </a:r>
            </a:p>
          </p:txBody>
        </p:sp>
        <p:grpSp>
          <p:nvGrpSpPr>
            <p:cNvPr id="124933" name="Group 3"/>
            <p:cNvGrpSpPr>
              <a:grpSpLocks/>
            </p:cNvGrpSpPr>
            <p:nvPr/>
          </p:nvGrpSpPr>
          <p:grpSpPr bwMode="auto">
            <a:xfrm>
              <a:off x="701676" y="4156077"/>
              <a:ext cx="6609117" cy="2603930"/>
              <a:chOff x="533400" y="3733802"/>
              <a:chExt cx="7394575" cy="2833688"/>
            </a:xfrm>
          </p:grpSpPr>
          <p:grpSp>
            <p:nvGrpSpPr>
              <p:cNvPr id="124934" name="Group 2"/>
              <p:cNvGrpSpPr>
                <a:grpSpLocks/>
              </p:cNvGrpSpPr>
              <p:nvPr/>
            </p:nvGrpSpPr>
            <p:grpSpPr bwMode="auto">
              <a:xfrm>
                <a:off x="533400" y="3733802"/>
                <a:ext cx="7394575" cy="1462089"/>
                <a:chOff x="533400" y="3733802"/>
                <a:chExt cx="7394575" cy="1462089"/>
              </a:xfrm>
            </p:grpSpPr>
            <p:grpSp>
              <p:nvGrpSpPr>
                <p:cNvPr id="124955" name="Group 5"/>
                <p:cNvGrpSpPr>
                  <a:grpSpLocks/>
                </p:cNvGrpSpPr>
                <p:nvPr/>
              </p:nvGrpSpPr>
              <p:grpSpPr bwMode="auto">
                <a:xfrm>
                  <a:off x="762000" y="3733802"/>
                  <a:ext cx="7165975" cy="776288"/>
                  <a:chOff x="480" y="2352"/>
                  <a:chExt cx="4514" cy="489"/>
                </a:xfrm>
              </p:grpSpPr>
              <p:sp>
                <p:nvSpPr>
                  <p:cNvPr id="396294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2543"/>
                    <a:ext cx="65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(BCD)</a:t>
                    </a:r>
                  </a:p>
                </p:txBody>
              </p:sp>
              <p:sp>
                <p:nvSpPr>
                  <p:cNvPr id="39629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544"/>
                    <a:ext cx="56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 dirty="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B 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(CD)</a:t>
                    </a:r>
                  </a:p>
                </p:txBody>
              </p:sp>
              <p:sp>
                <p:nvSpPr>
                  <p:cNvPr id="39629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43"/>
                    <a:ext cx="47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C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(D)</a:t>
                    </a:r>
                  </a:p>
                </p:txBody>
              </p:sp>
              <p:sp>
                <p:nvSpPr>
                  <p:cNvPr id="39629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2543"/>
                    <a:ext cx="38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D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298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6" y="2352"/>
                    <a:ext cx="129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70" y="2352"/>
                    <a:ext cx="100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352"/>
                    <a:ext cx="191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352"/>
                    <a:ext cx="25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24956" name="Group 14"/>
                <p:cNvGrpSpPr>
                  <a:grpSpLocks/>
                </p:cNvGrpSpPr>
                <p:nvPr/>
              </p:nvGrpSpPr>
              <p:grpSpPr bwMode="auto">
                <a:xfrm>
                  <a:off x="533400" y="4419603"/>
                  <a:ext cx="3348038" cy="776288"/>
                  <a:chOff x="336" y="2784"/>
                  <a:chExt cx="2109" cy="489"/>
                </a:xfrm>
              </p:grpSpPr>
              <p:sp>
                <p:nvSpPr>
                  <p:cNvPr id="39630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976"/>
                    <a:ext cx="65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AB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(CD)</a:t>
                    </a:r>
                  </a:p>
                </p:txBody>
              </p:sp>
              <p:sp>
                <p:nvSpPr>
                  <p:cNvPr id="39630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2976"/>
                    <a:ext cx="56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AC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(D)</a:t>
                    </a:r>
                  </a:p>
                </p:txBody>
              </p:sp>
              <p:sp>
                <p:nvSpPr>
                  <p:cNvPr id="39630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0" y="2976"/>
                    <a:ext cx="47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AD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06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" y="2784"/>
                    <a:ext cx="9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0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84"/>
                    <a:ext cx="77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84"/>
                    <a:ext cx="153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124935" name="Group 1"/>
              <p:cNvGrpSpPr>
                <a:grpSpLocks/>
              </p:cNvGrpSpPr>
              <p:nvPr/>
            </p:nvGrpSpPr>
            <p:grpSpPr bwMode="auto">
              <a:xfrm>
                <a:off x="533400" y="4343403"/>
                <a:ext cx="6777039" cy="2224087"/>
                <a:chOff x="533400" y="4343403"/>
                <a:chExt cx="6777039" cy="2224087"/>
              </a:xfrm>
            </p:grpSpPr>
            <p:grpSp>
              <p:nvGrpSpPr>
                <p:cNvPr id="124936" name="Group 21"/>
                <p:cNvGrpSpPr>
                  <a:grpSpLocks/>
                </p:cNvGrpSpPr>
                <p:nvPr/>
              </p:nvGrpSpPr>
              <p:grpSpPr bwMode="auto">
                <a:xfrm>
                  <a:off x="4191000" y="4343403"/>
                  <a:ext cx="1897063" cy="852488"/>
                  <a:chOff x="2640" y="2736"/>
                  <a:chExt cx="1195" cy="537"/>
                </a:xfrm>
              </p:grpSpPr>
              <p:sp>
                <p:nvSpPr>
                  <p:cNvPr id="39631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976"/>
                    <a:ext cx="56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BC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(D)</a:t>
                    </a:r>
                  </a:p>
                </p:txBody>
              </p:sp>
              <p:sp>
                <p:nvSpPr>
                  <p:cNvPr id="39631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9" y="2976"/>
                    <a:ext cx="47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BD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12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2734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784"/>
                    <a:ext cx="48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24937" name="Group 26"/>
                <p:cNvGrpSpPr>
                  <a:grpSpLocks/>
                </p:cNvGrpSpPr>
                <p:nvPr/>
              </p:nvGrpSpPr>
              <p:grpSpPr bwMode="auto">
                <a:xfrm>
                  <a:off x="6400801" y="4419603"/>
                  <a:ext cx="909638" cy="776288"/>
                  <a:chOff x="4032" y="2784"/>
                  <a:chExt cx="573" cy="489"/>
                </a:xfrm>
              </p:grpSpPr>
              <p:sp>
                <p:nvSpPr>
                  <p:cNvPr id="39631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" y="2976"/>
                    <a:ext cx="47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 dirty="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CD 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2784"/>
                    <a:ext cx="24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24938" name="Group 29"/>
                <p:cNvGrpSpPr>
                  <a:grpSpLocks/>
                </p:cNvGrpSpPr>
                <p:nvPr/>
              </p:nvGrpSpPr>
              <p:grpSpPr bwMode="auto">
                <a:xfrm>
                  <a:off x="533400" y="5105402"/>
                  <a:ext cx="4633913" cy="1462088"/>
                  <a:chOff x="336" y="3216"/>
                  <a:chExt cx="2919" cy="921"/>
                </a:xfrm>
              </p:grpSpPr>
              <p:sp>
                <p:nvSpPr>
                  <p:cNvPr id="39631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3408"/>
                    <a:ext cx="64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ABC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(C)</a:t>
                    </a:r>
                  </a:p>
                </p:txBody>
              </p:sp>
              <p:sp>
                <p:nvSpPr>
                  <p:cNvPr id="39631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3840"/>
                    <a:ext cx="65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 dirty="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ABCD 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2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3408"/>
                    <a:ext cx="56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ABD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2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4" y="3408"/>
                    <a:ext cx="56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ACD 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2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6" y="3408"/>
                    <a:ext cx="56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1800" dirty="0"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BCD 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ahoma" charset="0"/>
                        <a:ea typeface="宋体" charset="0"/>
                        <a:cs typeface="宋体" charset="0"/>
                        <a:sym typeface="Symbol" charset="0"/>
                      </a:rPr>
                      <a:t>()</a:t>
                    </a:r>
                  </a:p>
                </p:txBody>
              </p:sp>
              <p:sp>
                <p:nvSpPr>
                  <p:cNvPr id="3963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3216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3264"/>
                    <a:ext cx="768" cy="1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3216"/>
                    <a:ext cx="48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216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632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64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sz="1800">
                      <a:latin typeface="Tahoma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>
                <a:ea typeface="SimSun" panose="02010600030101010101" pitchFamily="2" charset="-122"/>
              </a:rPr>
              <a:t>Example</a:t>
            </a:r>
          </a:p>
        </p:txBody>
      </p:sp>
      <p:graphicFrame>
        <p:nvGraphicFramePr>
          <p:cNvPr id="401486" name="Group 78"/>
          <p:cNvGraphicFramePr>
            <a:graphicFrameLocks noGrp="1"/>
          </p:cNvGraphicFramePr>
          <p:nvPr/>
        </p:nvGraphicFramePr>
        <p:xfrm>
          <a:off x="6553200" y="1524000"/>
          <a:ext cx="2286000" cy="1463676"/>
        </p:xfrm>
        <a:graphic>
          <a:graphicData uri="http://schemas.openxmlformats.org/drawingml/2006/table">
            <a:tbl>
              <a:tblPr/>
              <a:tblGrid>
                <a:gridCol w="685800"/>
                <a:gridCol w="16002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Tid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Items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A,B,C,D,E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20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B,C,D,E,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A,C,D,F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1428" name="Text Box 20"/>
          <p:cNvSpPr txBox="1">
            <a:spLocks noChangeArrowheads="1"/>
          </p:cNvSpPr>
          <p:nvPr/>
        </p:nvSpPr>
        <p:spPr bwMode="auto">
          <a:xfrm>
            <a:off x="2133600" y="1600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latin typeface="Tahoma" charset="0"/>
                <a:ea typeface="宋体" charset="0"/>
                <a:cs typeface="宋体" charset="0"/>
                <a:sym typeface="Symbol" charset="0"/>
              </a:rPr>
              <a:t>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(ABCDEF)</a:t>
            </a:r>
          </a:p>
        </p:txBody>
      </p:sp>
      <p:sp>
        <p:nvSpPr>
          <p:cNvPr id="401452" name="Text Box 44"/>
          <p:cNvSpPr txBox="1">
            <a:spLocks noChangeArrowheads="1"/>
          </p:cNvSpPr>
          <p:nvPr/>
        </p:nvSpPr>
        <p:spPr bwMode="auto">
          <a:xfrm>
            <a:off x="6934200" y="312420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Min_sup=2</a:t>
            </a:r>
          </a:p>
        </p:txBody>
      </p:sp>
      <p:sp>
        <p:nvSpPr>
          <p:cNvPr id="401454" name="Text Box 46"/>
          <p:cNvSpPr txBox="1">
            <a:spLocks noChangeArrowheads="1"/>
          </p:cNvSpPr>
          <p:nvPr/>
        </p:nvSpPr>
        <p:spPr bwMode="auto">
          <a:xfrm>
            <a:off x="457200" y="22860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  <a:sym typeface="Symbol" charset="0"/>
              </a:rPr>
              <a:t>A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(BCDE)</a:t>
            </a:r>
          </a:p>
        </p:txBody>
      </p:sp>
      <p:sp>
        <p:nvSpPr>
          <p:cNvPr id="401455" name="Text Box 47"/>
          <p:cNvSpPr txBox="1">
            <a:spLocks noChangeArrowheads="1"/>
          </p:cNvSpPr>
          <p:nvPr/>
        </p:nvSpPr>
        <p:spPr bwMode="auto">
          <a:xfrm>
            <a:off x="1752600" y="2284413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  <a:sym typeface="Symbol" charset="0"/>
              </a:rPr>
              <a:t>B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(CDE)</a:t>
            </a:r>
          </a:p>
        </p:txBody>
      </p:sp>
      <p:sp>
        <p:nvSpPr>
          <p:cNvPr id="401456" name="Text Box 48"/>
          <p:cNvSpPr txBox="1">
            <a:spLocks noChangeArrowheads="1"/>
          </p:cNvSpPr>
          <p:nvPr/>
        </p:nvSpPr>
        <p:spPr bwMode="auto">
          <a:xfrm>
            <a:off x="3048000" y="2284413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  <a:sym typeface="Symbol" charset="0"/>
              </a:rPr>
              <a:t>C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(DE)</a:t>
            </a:r>
          </a:p>
        </p:txBody>
      </p:sp>
      <p:sp>
        <p:nvSpPr>
          <p:cNvPr id="401457" name="Text Box 49"/>
          <p:cNvSpPr txBox="1">
            <a:spLocks noChangeArrowheads="1"/>
          </p:cNvSpPr>
          <p:nvPr/>
        </p:nvSpPr>
        <p:spPr bwMode="auto">
          <a:xfrm>
            <a:off x="5638800" y="22844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  <a:sym typeface="Symbol" charset="0"/>
              </a:rPr>
              <a:t>E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()</a:t>
            </a:r>
          </a:p>
        </p:txBody>
      </p:sp>
      <p:sp>
        <p:nvSpPr>
          <p:cNvPr id="401458" name="Text Box 50"/>
          <p:cNvSpPr txBox="1">
            <a:spLocks noChangeArrowheads="1"/>
          </p:cNvSpPr>
          <p:nvPr/>
        </p:nvSpPr>
        <p:spPr bwMode="auto">
          <a:xfrm>
            <a:off x="4343400" y="2284413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  <a:sym typeface="Symbol" charset="0"/>
              </a:rPr>
              <a:t>D </a:t>
            </a:r>
            <a:r>
              <a:rPr lang="en-US" altLang="zh-CN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  <a:sym typeface="Symbol" charset="0"/>
              </a:rPr>
              <a:t>(E)</a:t>
            </a:r>
          </a:p>
        </p:txBody>
      </p:sp>
      <p:sp>
        <p:nvSpPr>
          <p:cNvPr id="401459" name="Line 51"/>
          <p:cNvSpPr>
            <a:spLocks noChangeShapeType="1"/>
          </p:cNvSpPr>
          <p:nvPr/>
        </p:nvSpPr>
        <p:spPr bwMode="auto">
          <a:xfrm flipH="1">
            <a:off x="762000" y="1981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1460" name="Line 52"/>
          <p:cNvSpPr>
            <a:spLocks noChangeShapeType="1"/>
          </p:cNvSpPr>
          <p:nvPr/>
        </p:nvSpPr>
        <p:spPr bwMode="auto">
          <a:xfrm flipH="1">
            <a:off x="1981200" y="1981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1461" name="Line 53"/>
          <p:cNvSpPr>
            <a:spLocks noChangeShapeType="1"/>
          </p:cNvSpPr>
          <p:nvPr/>
        </p:nvSpPr>
        <p:spPr bwMode="auto">
          <a:xfrm>
            <a:off x="2362200" y="1981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1462" name="Line 54"/>
          <p:cNvSpPr>
            <a:spLocks noChangeShapeType="1"/>
          </p:cNvSpPr>
          <p:nvPr/>
        </p:nvSpPr>
        <p:spPr bwMode="auto">
          <a:xfrm>
            <a:off x="2438400" y="19812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1463" name="Line 55"/>
          <p:cNvSpPr>
            <a:spLocks noChangeShapeType="1"/>
          </p:cNvSpPr>
          <p:nvPr/>
        </p:nvSpPr>
        <p:spPr bwMode="auto">
          <a:xfrm>
            <a:off x="2438400" y="1981200"/>
            <a:ext cx="3352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1470" name="Group 62"/>
          <p:cNvGrpSpPr>
            <a:grpSpLocks/>
          </p:cNvGrpSpPr>
          <p:nvPr/>
        </p:nvGrpSpPr>
        <p:grpSpPr bwMode="auto">
          <a:xfrm>
            <a:off x="457200" y="2667000"/>
            <a:ext cx="2046288" cy="838200"/>
            <a:chOff x="0" y="1680"/>
            <a:chExt cx="1289" cy="528"/>
          </a:xfrm>
        </p:grpSpPr>
        <p:sp>
          <p:nvSpPr>
            <p:cNvPr id="401471" name="Text Box 63"/>
            <p:cNvSpPr txBox="1">
              <a:spLocks noChangeArrowheads="1"/>
            </p:cNvSpPr>
            <p:nvPr/>
          </p:nvSpPr>
          <p:spPr bwMode="auto">
            <a:xfrm>
              <a:off x="0" y="1920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AC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(D)</a:t>
              </a:r>
            </a:p>
          </p:txBody>
        </p:sp>
        <p:sp>
          <p:nvSpPr>
            <p:cNvPr id="401472" name="Text Box 64"/>
            <p:cNvSpPr txBox="1">
              <a:spLocks noChangeArrowheads="1"/>
            </p:cNvSpPr>
            <p:nvPr/>
          </p:nvSpPr>
          <p:spPr bwMode="auto">
            <a:xfrm>
              <a:off x="720" y="1920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ahoma" charset="0"/>
                  <a:ea typeface="宋体" charset="0"/>
                  <a:cs typeface="宋体" charset="0"/>
                  <a:sym typeface="Symbol" charset="0"/>
                </a:rPr>
                <a:t>AD </a:t>
              </a:r>
              <a:r>
                <a:rPr lang="en-US" altLang="zh-CN">
                  <a:solidFill>
                    <a:schemeClr val="accent1"/>
                  </a:solidFill>
                  <a:latin typeface="Tahoma" charset="0"/>
                  <a:ea typeface="宋体" charset="0"/>
                  <a:cs typeface="宋体" charset="0"/>
                  <a:sym typeface="Symbol" charset="0"/>
                </a:rPr>
                <a:t>()</a:t>
              </a:r>
            </a:p>
          </p:txBody>
        </p:sp>
        <p:sp>
          <p:nvSpPr>
            <p:cNvPr id="401473" name="Line 65"/>
            <p:cNvSpPr>
              <a:spLocks noChangeShapeType="1"/>
            </p:cNvSpPr>
            <p:nvPr/>
          </p:nvSpPr>
          <p:spPr bwMode="auto">
            <a:xfrm>
              <a:off x="9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1474" name="Line 66"/>
            <p:cNvSpPr>
              <a:spLocks noChangeShapeType="1"/>
            </p:cNvSpPr>
            <p:nvPr/>
          </p:nvSpPr>
          <p:spPr bwMode="auto">
            <a:xfrm>
              <a:off x="144" y="168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401475" name="Group 67"/>
          <p:cNvGraphicFramePr>
            <a:graphicFrameLocks noGrp="1"/>
          </p:cNvGraphicFramePr>
          <p:nvPr/>
        </p:nvGraphicFramePr>
        <p:xfrm>
          <a:off x="7010400" y="4343400"/>
          <a:ext cx="1600200" cy="79057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1483" name="Text Box 75"/>
          <p:cNvSpPr txBox="1">
            <a:spLocks noChangeArrowheads="1"/>
          </p:cNvSpPr>
          <p:nvPr/>
        </p:nvSpPr>
        <p:spPr bwMode="auto">
          <a:xfrm>
            <a:off x="7010400" y="3886200"/>
            <a:ext cx="173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Max patterns: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372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Computational Complexity of Frequent </a:t>
            </a:r>
            <a:r>
              <a:rPr lang="en-US" altLang="en-US" sz="3200" dirty="0" err="1" smtClean="0"/>
              <a:t>Itemset</a:t>
            </a:r>
            <a:r>
              <a:rPr lang="en-US" altLang="en-US" sz="3200" dirty="0" smtClean="0"/>
              <a:t> Mining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How many itemsets are potentially to be generated in the worst case?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number of frequent itemsets to be generated is senstive to the minsup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When minsup is low, there exist potentially an exponential number of frequent itemsets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worst case: M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N</a:t>
            </a:r>
            <a:r>
              <a:rPr lang="en-US" altLang="zh-CN" sz="1800" smtClean="0">
                <a:ea typeface="SimSun" panose="02010600030101010101" pitchFamily="2" charset="-122"/>
              </a:rPr>
              <a:t> where M: # distinct items, and N: max length of transactions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worst case complexty vs. the expected probability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Ex. Suppose Walmart has 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4</a:t>
            </a:r>
            <a:r>
              <a:rPr lang="en-US" altLang="zh-CN" sz="1800" smtClean="0">
                <a:ea typeface="SimSun" panose="02010600030101010101" pitchFamily="2" charset="-122"/>
              </a:rPr>
              <a:t> kinds of products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chance to pick up one product 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-4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chance to pick up a particular set of 10 products: ~10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-40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What is the chance this particular set of 10 products to be frequent 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3</a:t>
            </a:r>
            <a:r>
              <a:rPr lang="en-US" altLang="zh-CN" sz="1800" smtClean="0">
                <a:ea typeface="SimSun" panose="02010600030101010101" pitchFamily="2" charset="-122"/>
              </a:rPr>
              <a:t> times in 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9</a:t>
            </a:r>
            <a:r>
              <a:rPr lang="en-US" altLang="zh-CN" sz="1800" smtClean="0">
                <a:ea typeface="SimSun" panose="02010600030101010101" pitchFamily="2" charset="-122"/>
              </a:rPr>
              <a:t> transactions?</a:t>
            </a:r>
          </a:p>
        </p:txBody>
      </p:sp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CD8644-B984-4789-81CD-B7B202134FEC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194"/>
            <a:ext cx="9144000" cy="8382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z="3200" smtClean="0"/>
              <a:t>Chapter 6: Mining Frequent Patterns, Association and Correlations: Basic Concepts and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Summary</a:t>
            </a:r>
          </a:p>
        </p:txBody>
      </p:sp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C722D7-5ECA-43F1-B857-BD68E1FE030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-1053010">
            <a:off x="3657600" y="1593850"/>
            <a:ext cx="522288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z="3200" smtClean="0"/>
              <a:t>Chapter 5: Mining Frequent Patterns, Association and Correlations: Basic Concepts and Methods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Summary</a:t>
            </a:r>
          </a:p>
        </p:txBody>
      </p:sp>
      <p:sp>
        <p:nvSpPr>
          <p:cNvPr id="1515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6B2BD8-4F7F-4BBC-B5F3-BAFA202C0A0F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 rot="-1053010">
            <a:off x="7924024" y="2965478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Interestingness Measure: Correlations (Lift)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i="1" dirty="0" smtClean="0"/>
              <a:t>play basketball</a:t>
            </a:r>
            <a:r>
              <a:rPr lang="en-US" altLang="en-US" sz="2000" dirty="0" smtClean="0"/>
              <a:t>  </a:t>
            </a:r>
            <a:r>
              <a:rPr lang="en-US" altLang="en-US" sz="2000" dirty="0" smtClean="0">
                <a:sym typeface="Symbol" panose="05050102010706020507" pitchFamily="18" charset="2"/>
              </a:rPr>
              <a:t> </a:t>
            </a:r>
            <a:r>
              <a:rPr lang="en-US" altLang="en-US" sz="2000" i="1" dirty="0" smtClean="0">
                <a:sym typeface="Symbol" panose="05050102010706020507" pitchFamily="18" charset="2"/>
              </a:rPr>
              <a:t>eat cereal</a:t>
            </a:r>
            <a:r>
              <a:rPr lang="en-US" altLang="en-US" sz="2000" dirty="0" smtClean="0">
                <a:sym typeface="Symbol" panose="05050102010706020507" pitchFamily="18" charset="2"/>
              </a:rPr>
              <a:t> [40%, 66.7%]  is misleading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The overall % of students eating cereal is 75% &gt; 66.7%.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i="1" dirty="0" smtClean="0"/>
              <a:t>play basketball</a:t>
            </a:r>
            <a:r>
              <a:rPr lang="en-US" altLang="en-US" sz="2000" dirty="0" smtClean="0"/>
              <a:t>  </a:t>
            </a:r>
            <a:r>
              <a:rPr lang="en-US" altLang="en-US" sz="2000" dirty="0" smtClean="0">
                <a:sym typeface="Symbol" panose="05050102010706020507" pitchFamily="18" charset="2"/>
              </a:rPr>
              <a:t> </a:t>
            </a:r>
            <a:r>
              <a:rPr lang="en-US" altLang="en-US" sz="2000" i="1" dirty="0" smtClean="0">
                <a:sym typeface="Symbol" panose="05050102010706020507" pitchFamily="18" charset="2"/>
              </a:rPr>
              <a:t>not eat cereal</a:t>
            </a:r>
            <a:r>
              <a:rPr lang="en-US" altLang="en-US" sz="2000" dirty="0" smtClean="0">
                <a:sym typeface="Symbol" panose="05050102010706020507" pitchFamily="18" charset="2"/>
              </a:rPr>
              <a:t> [20%, 33.3%] is more accurate, although with lower support and confidence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Measure of dependent/correlated events: </a:t>
            </a:r>
            <a:r>
              <a:rPr lang="en-US" altLang="en-US" sz="2000" dirty="0" smtClean="0">
                <a:solidFill>
                  <a:schemeClr val="hlink"/>
                </a:solidFill>
                <a:sym typeface="Symbol" panose="05050102010706020507" pitchFamily="18" charset="2"/>
              </a:rPr>
              <a:t>lift</a:t>
            </a:r>
          </a:p>
        </p:txBody>
      </p:sp>
      <p:graphicFrame>
        <p:nvGraphicFramePr>
          <p:cNvPr id="153633" name="Object 3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4496915"/>
              </p:ext>
            </p:extLst>
          </p:nvPr>
        </p:nvGraphicFramePr>
        <p:xfrm>
          <a:off x="152400" y="5845175"/>
          <a:ext cx="4419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7" name="Equation" r:id="rId4" imgW="2755900" imgH="393700" progId="Equation.3">
                  <p:embed/>
                </p:oleObj>
              </mc:Choice>
              <mc:Fallback>
                <p:oleObj name="Equation" r:id="rId4" imgW="2755900" imgH="393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45175"/>
                        <a:ext cx="4419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3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99505710"/>
              </p:ext>
            </p:extLst>
          </p:nvPr>
        </p:nvGraphicFramePr>
        <p:xfrm>
          <a:off x="161925" y="5105400"/>
          <a:ext cx="42465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8" name="Equation" r:id="rId6" imgW="2679700" imgH="393700" progId="Equation.3">
                  <p:embed/>
                </p:oleObj>
              </mc:Choice>
              <mc:Fallback>
                <p:oleObj name="Equation" r:id="rId6" imgW="2679700" imgH="393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5105400"/>
                        <a:ext cx="42465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E1E2D03-B750-4C08-88D3-21E51ACC40EA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graphicFrame>
        <p:nvGraphicFramePr>
          <p:cNvPr id="1408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2407"/>
              </p:ext>
            </p:extLst>
          </p:nvPr>
        </p:nvGraphicFramePr>
        <p:xfrm>
          <a:off x="4495800" y="4343400"/>
          <a:ext cx="4495800" cy="1557336"/>
        </p:xfrm>
        <a:graphic>
          <a:graphicData uri="http://schemas.openxmlformats.org/drawingml/2006/table">
            <a:tbl>
              <a:tblPr/>
              <a:tblGrid>
                <a:gridCol w="1066800"/>
                <a:gridCol w="1044575"/>
                <a:gridCol w="1317625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6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83104"/>
              </p:ext>
            </p:extLst>
          </p:nvPr>
        </p:nvGraphicFramePr>
        <p:xfrm>
          <a:off x="1066800" y="4038600"/>
          <a:ext cx="2209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9" name="Equation" r:id="rId8" imgW="1028700" imgH="419100" progId="Equation.3">
                  <p:embed/>
                </p:oleObj>
              </mc:Choice>
              <mc:Fallback>
                <p:oleObj name="Equation" r:id="rId8" imgW="1028700" imgH="419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2209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525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Are </a:t>
            </a:r>
            <a:r>
              <a:rPr lang="en-US" altLang="en-US" sz="3200" i="1" smtClean="0"/>
              <a:t>lift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sym typeface="Symbol" panose="05050102010706020507" pitchFamily="18" charset="2"/>
              </a:rPr>
              <a:t></a:t>
            </a:r>
            <a:r>
              <a:rPr lang="en-US" altLang="en-US" sz="3200" baseline="30000" smtClean="0">
                <a:sym typeface="Symbol" panose="05050102010706020507" pitchFamily="18" charset="2"/>
              </a:rPr>
              <a:t>2</a:t>
            </a:r>
            <a:r>
              <a:rPr lang="en-US" altLang="en-US" sz="3200" smtClean="0"/>
              <a:t>  Good Measures of Correlation?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29718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 i="1" dirty="0" smtClean="0"/>
              <a:t>“Buy walnuts  </a:t>
            </a:r>
            <a:r>
              <a:rPr lang="en-US" altLang="en-US" sz="1800" dirty="0" smtClean="0">
                <a:sym typeface="Symbol" panose="05050102010706020507" pitchFamily="18" charset="2"/>
              </a:rPr>
              <a:t> </a:t>
            </a:r>
            <a:r>
              <a:rPr lang="en-US" altLang="en-US" sz="1800" i="1" dirty="0" smtClean="0">
                <a:sym typeface="Symbol" panose="05050102010706020507" pitchFamily="18" charset="2"/>
              </a:rPr>
              <a:t>buy milk</a:t>
            </a:r>
            <a:r>
              <a:rPr lang="en-US" altLang="en-US" sz="1800" dirty="0" smtClean="0">
                <a:sym typeface="Symbol" panose="05050102010706020507" pitchFamily="18" charset="2"/>
              </a:rPr>
              <a:t> [1%, 80%]”  is misleading if 85% of customers buy milk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Support and confidence are not good to indicate correlations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Over 20 interestingness measures have been proposed  (see Tan, Kumar,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Sritastava</a:t>
            </a:r>
            <a:r>
              <a:rPr lang="en-US" altLang="en-US" sz="1800" dirty="0" smtClean="0">
                <a:sym typeface="Symbol" panose="05050102010706020507" pitchFamily="18" charset="2"/>
              </a:rPr>
              <a:t> @KDD’02)</a:t>
            </a:r>
          </a:p>
        </p:txBody>
      </p:sp>
      <p:pic>
        <p:nvPicPr>
          <p:cNvPr id="155650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95400"/>
            <a:ext cx="6400800" cy="5145088"/>
          </a:xfrm>
          <a:noFill/>
        </p:spPr>
      </p:pic>
      <p:sp>
        <p:nvSpPr>
          <p:cNvPr id="1556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C41929-9295-4BEC-9C64-B0034F2C97DC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264891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z="3200" smtClean="0"/>
              <a:t>Chapter 5: Mining Frequent Patterns, Association and Correlations: Basic Concepts and Methods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mtClean="0"/>
              <a:t>Summary</a:t>
            </a:r>
          </a:p>
        </p:txBody>
      </p:sp>
      <p:sp>
        <p:nvSpPr>
          <p:cNvPr id="1658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13B1DB-6F78-4E34-8B6D-37408AADA158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 rot="-1053010">
            <a:off x="2636088" y="3733800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4"/>
            <a:ext cx="5486400" cy="762000"/>
          </a:xfrm>
          <a:noFill/>
        </p:spPr>
        <p:txBody>
          <a:bodyPr lIns="92075" tIns="46038" rIns="92075" bIns="46038" anchor="ctr"/>
          <a:lstStyle/>
          <a:p>
            <a:pPr marL="1117600" indent="-1117600" eaLnBrk="1" hangingPunct="1"/>
            <a:r>
              <a:rPr lang="en-US" altLang="en-US" smtClean="0"/>
              <a:t>Summary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Basic concepts: association rules, support-confident framework, closed and max-patterns</a:t>
            </a:r>
          </a:p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Scalable frequent pattern mining methods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dirty="0" err="1" smtClean="0">
                <a:solidFill>
                  <a:schemeClr val="folHlink"/>
                </a:solidFill>
                <a:ea typeface="ＭＳ Ｐゴシック" charset="0"/>
              </a:rPr>
              <a:t>Apriori</a:t>
            </a:r>
            <a:r>
              <a:rPr lang="en-US" dirty="0" smtClean="0">
                <a:solidFill>
                  <a:schemeClr val="folHlink"/>
                </a:solidFill>
                <a:ea typeface="ＭＳ Ｐゴシック" charset="0"/>
              </a:rPr>
              <a:t> (Candidate generation &amp; test)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folHlink"/>
                </a:solidFill>
                <a:ea typeface="ＭＳ Ｐゴシック" charset="0"/>
              </a:rPr>
              <a:t>Projection-based (</a:t>
            </a:r>
            <a:r>
              <a:rPr lang="en-US" dirty="0" err="1" smtClean="0">
                <a:solidFill>
                  <a:schemeClr val="folHlink"/>
                </a:solidFill>
                <a:ea typeface="ＭＳ Ｐゴシック" charset="0"/>
              </a:rPr>
              <a:t>FPgrowth</a:t>
            </a:r>
            <a:r>
              <a:rPr lang="en-US" dirty="0" smtClean="0">
                <a:solidFill>
                  <a:schemeClr val="folHlink"/>
                </a:solidFill>
                <a:ea typeface="ＭＳ Ｐゴシック" charset="0"/>
              </a:rPr>
              <a:t>, CLOSET+, ...)</a:t>
            </a:r>
          </a:p>
          <a:p>
            <a:pPr marL="457200" indent="-457200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Which patterns are interesting? </a:t>
            </a:r>
          </a:p>
          <a:p>
            <a:pPr marL="857250" lvl="1" indent="-457200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Pattern evaluation methods</a:t>
            </a:r>
          </a:p>
        </p:txBody>
      </p:sp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27EB78-83AF-4114-85BC-BAC565D95E97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Useful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Association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items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interaction,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products were often purchased together</a:t>
            </a:r>
            <a:r>
              <a:rPr lang="en-US" altLang="en-US" sz="2000" dirty="0" smtClean="0"/>
              <a:t>? </a:t>
            </a:r>
            <a:r>
              <a:rPr lang="en-US" altLang="en-US" sz="2000" dirty="0"/>
              <a:t>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kinds of DNA are sensitive </a:t>
            </a:r>
            <a:r>
              <a:rPr lang="en-US" altLang="en-US" sz="2000" dirty="0" smtClean="0"/>
              <a:t>to a new </a:t>
            </a:r>
            <a:r>
              <a:rPr lang="en-US" altLang="en-US" sz="2000" dirty="0"/>
              <a:t>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Can we automatically classify web documents?</a:t>
            </a:r>
          </a:p>
          <a:p>
            <a:pPr lvl="1" eaLnBrk="1" hangingPunct="1">
              <a:lnSpc>
                <a:spcPct val="130000"/>
              </a:lnSpc>
            </a:pPr>
            <a:endParaRPr lang="en-US" altLang="en-US" sz="2000" dirty="0" smtClean="0"/>
          </a:p>
        </p:txBody>
      </p:sp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8D8824-C6E4-4F28-8291-DC1273BFC08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Method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Frequent Pattern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Frequent pattern</a:t>
            </a:r>
            <a:r>
              <a:rPr lang="en-US" altLang="en-US" sz="2000" dirty="0" smtClean="0"/>
              <a:t>: a pattern (a set of items, subsequences, substructures, etc.) that occurs frequently in a data set </a:t>
            </a: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Problem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definition -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b</a:t>
            </a:r>
            <a:r>
              <a:rPr lang="en-US" altLang="en-US" sz="2000" dirty="0" smtClean="0"/>
              <a:t>eginning 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mining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First </a:t>
            </a:r>
            <a:r>
              <a:rPr lang="en-US" altLang="en-US" sz="2000" dirty="0"/>
              <a:t>proposed by </a:t>
            </a:r>
            <a:r>
              <a:rPr lang="en-US" altLang="en-US" sz="2000" dirty="0" err="1"/>
              <a:t>Agrawal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Imielinski</a:t>
            </a:r>
            <a:r>
              <a:rPr lang="en-US" altLang="en-US" sz="2000" dirty="0"/>
              <a:t>, and Swami [AIS93] in the context of </a:t>
            </a:r>
            <a:r>
              <a:rPr lang="en-US" altLang="en-US" sz="2000" dirty="0">
                <a:solidFill>
                  <a:schemeClr val="hlink"/>
                </a:solidFill>
              </a:rPr>
              <a:t>frequent </a:t>
            </a:r>
            <a:r>
              <a:rPr lang="en-US" altLang="en-US" sz="2000" dirty="0" err="1">
                <a:solidFill>
                  <a:schemeClr val="hlink"/>
                </a:solidFill>
              </a:rPr>
              <a:t>itemsets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hlink"/>
                </a:solidFill>
              </a:rPr>
              <a:t>association rule </a:t>
            </a:r>
            <a:r>
              <a:rPr lang="en-US" altLang="en-US" sz="2000" dirty="0" smtClean="0">
                <a:solidFill>
                  <a:schemeClr val="hlink"/>
                </a:solidFill>
              </a:rPr>
              <a:t>mining</a:t>
            </a:r>
            <a:endParaRPr lang="en-US" altLang="en-US" sz="2000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An intrinsic and important property of datasets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Foundation </a:t>
            </a:r>
            <a:r>
              <a:rPr lang="en-US" altLang="en-US" sz="2000" dirty="0"/>
              <a:t>for many essential data mining </a:t>
            </a:r>
            <a:r>
              <a:rPr lang="en-US" altLang="en-US" sz="2000" dirty="0" smtClean="0"/>
              <a:t>tasks</a:t>
            </a:r>
            <a:endParaRPr lang="en-US" altLang="en-US" sz="20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 dirty="0" smtClean="0"/>
              <a:t>Association</a:t>
            </a:r>
            <a:r>
              <a:rPr lang="en-US" altLang="en-US" sz="2000" dirty="0"/>
              <a:t>, correlation, and causality analysis</a:t>
            </a:r>
          </a:p>
          <a:p>
            <a:pPr lvl="1" eaLnBrk="1" hangingPunct="1"/>
            <a:r>
              <a:rPr lang="en-US" altLang="en-US" sz="2000" dirty="0"/>
              <a:t>Sequential, structural (e.g., sub-graph) patterns</a:t>
            </a:r>
          </a:p>
          <a:p>
            <a:pPr lvl="1" eaLnBrk="1" hangingPunct="1"/>
            <a:r>
              <a:rPr lang="en-US" altLang="en-US" sz="2000" dirty="0"/>
              <a:t>Pattern analysis in spatiotemporal, multimedia, time-series, and stream data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/>
              <a:t>Broad </a:t>
            </a:r>
            <a:r>
              <a:rPr lang="en-US" altLang="en-US" sz="2000" dirty="0" smtClean="0"/>
              <a:t>applications</a:t>
            </a:r>
            <a:endParaRPr lang="en-US" altLang="en-US" sz="2000" dirty="0"/>
          </a:p>
        </p:txBody>
      </p:sp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8D8824-C6E4-4F28-8291-DC1273BFC08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43687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Frequent Patterns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Find all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X with</a:t>
            </a:r>
            <a:r>
              <a:rPr lang="zh-CN" altLang="en-US" sz="2400" dirty="0"/>
              <a:t> </a:t>
            </a:r>
            <a:r>
              <a:rPr lang="en-US" altLang="zh-CN" sz="2400" dirty="0"/>
              <a:t>minimum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support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err="1" smtClean="0">
                <a:solidFill>
                  <a:schemeClr val="hlink"/>
                </a:solidFill>
              </a:rPr>
              <a:t>itemset</a:t>
            </a:r>
            <a:r>
              <a:rPr lang="en-US" altLang="en-US" sz="2200" dirty="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</a:rPr>
              <a:t>k-</a:t>
            </a:r>
            <a:r>
              <a:rPr lang="en-US" altLang="en-US" sz="2200" dirty="0" err="1" smtClean="0">
                <a:solidFill>
                  <a:schemeClr val="hlink"/>
                </a:solidFill>
              </a:rPr>
              <a:t>itemset</a:t>
            </a:r>
            <a:r>
              <a:rPr lang="en-US" altLang="en-US" sz="2200" dirty="0" smtClean="0"/>
              <a:t> X = {x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 …, </a:t>
            </a:r>
            <a:r>
              <a:rPr lang="en-US" altLang="en-US" sz="2200" dirty="0" err="1" smtClean="0"/>
              <a:t>x</a:t>
            </a:r>
            <a:r>
              <a:rPr lang="en-US" altLang="en-US" sz="2200" baseline="-25000" dirty="0" err="1" smtClean="0"/>
              <a:t>k</a:t>
            </a:r>
            <a:r>
              <a:rPr lang="en-US" altLang="en-US" sz="22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>
                <a:solidFill>
                  <a:schemeClr val="hlink"/>
                </a:solidFill>
              </a:rPr>
              <a:t>(absolute) support</a:t>
            </a:r>
            <a:r>
              <a:rPr lang="en-US" altLang="en-US" sz="2200" dirty="0" smtClean="0"/>
              <a:t>, or, </a:t>
            </a:r>
            <a:r>
              <a:rPr lang="en-US" altLang="en-US" sz="2200" i="1" dirty="0" smtClean="0">
                <a:solidFill>
                  <a:schemeClr val="hlink"/>
                </a:solidFill>
              </a:rPr>
              <a:t>support count</a:t>
            </a:r>
            <a:r>
              <a:rPr lang="en-US" altLang="en-US" sz="2200" dirty="0" smtClean="0"/>
              <a:t> of X: Frequency or occurrence of an 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>
                <a:solidFill>
                  <a:schemeClr val="hlink"/>
                </a:solidFill>
              </a:rPr>
              <a:t>(relative)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200" dirty="0" smtClean="0">
                <a:sym typeface="Symbol" panose="05050102010706020507" pitchFamily="18" charset="2"/>
              </a:rPr>
              <a:t> of X: Fraction of transactions that contains X (i.e., the </a:t>
            </a: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200" dirty="0" smtClean="0">
                <a:sym typeface="Symbol" panose="05050102010706020507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ym typeface="Symbol" panose="05050102010706020507" pitchFamily="18" charset="2"/>
              </a:rPr>
              <a:t>An </a:t>
            </a:r>
            <a:r>
              <a:rPr lang="en-US" altLang="en-US" sz="2200" dirty="0" err="1" smtClean="0">
                <a:sym typeface="Symbol" panose="05050102010706020507" pitchFamily="18" charset="2"/>
              </a:rPr>
              <a:t>itemset</a:t>
            </a:r>
            <a:r>
              <a:rPr lang="en-US" altLang="en-US" sz="2200" dirty="0" smtClean="0">
                <a:sym typeface="Symbol" panose="05050102010706020507" pitchFamily="18" charset="2"/>
              </a:rPr>
              <a:t> X is </a:t>
            </a:r>
            <a:r>
              <a:rPr lang="en-US" altLang="en-US" sz="2200" i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frequent</a:t>
            </a:r>
            <a:r>
              <a:rPr lang="en-US" altLang="en-US" sz="2200" dirty="0" smtClean="0">
                <a:sym typeface="Symbol" panose="05050102010706020507" pitchFamily="18" charset="2"/>
              </a:rPr>
              <a:t> if X’s support is no less than a </a:t>
            </a:r>
            <a:r>
              <a:rPr lang="en-US" altLang="en-US" sz="2200" i="1" dirty="0" err="1" smtClean="0">
                <a:sym typeface="Symbol" panose="05050102010706020507" pitchFamily="18" charset="2"/>
              </a:rPr>
              <a:t>minsup</a:t>
            </a:r>
            <a:r>
              <a:rPr lang="en-US" altLang="en-US" sz="2200" dirty="0" smtClean="0">
                <a:sym typeface="Symbol" panose="05050102010706020507" pitchFamily="18" charset="2"/>
              </a:rPr>
              <a:t> threshold (count or fraction)</a:t>
            </a:r>
          </a:p>
        </p:txBody>
      </p:sp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40FE13-B5B8-4EFF-BE54-C5BF5FCA13B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24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2400" y="3810000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i="1" dirty="0"/>
              <a:t>Let  </a:t>
            </a:r>
            <a:r>
              <a:rPr lang="en-US" altLang="en-US" i="1" dirty="0" err="1"/>
              <a:t>minsup</a:t>
            </a:r>
            <a:r>
              <a:rPr lang="en-US" altLang="en-US" i="1" dirty="0"/>
              <a:t> = 50</a:t>
            </a:r>
            <a:r>
              <a:rPr lang="en-US" altLang="en-US" i="1" dirty="0" smtClean="0"/>
              <a:t>%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 smtClean="0"/>
              <a:t>Freq</a:t>
            </a:r>
            <a:r>
              <a:rPr lang="en-US" altLang="en-US" i="1" dirty="0"/>
              <a:t>. Pat.: </a:t>
            </a:r>
            <a:r>
              <a:rPr lang="en-US" altLang="en-US" dirty="0"/>
              <a:t>Beer:3, Nuts:3, Diaper:4, Eggs:3, {Beer, Diaper}:3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Association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 smtClean="0"/>
              <a:t>Find all rules </a:t>
            </a:r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Y</a:t>
            </a:r>
            <a:r>
              <a:rPr lang="en-US" altLang="en-US" sz="2400" i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/>
              <a:t>with minimum support and confidence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914400" lvl="1" indent="-457200" eaLnBrk="1" hangingPunct="1"/>
            <a:r>
              <a:rPr lang="en-US" altLang="en-US" sz="2200" dirty="0" smtClean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200" dirty="0" smtClean="0">
                <a:sym typeface="Symbol" panose="05050102010706020507" pitchFamily="18" charset="2"/>
              </a:rPr>
              <a:t>, </a:t>
            </a:r>
            <a:r>
              <a:rPr lang="en-US" altLang="en-US" sz="2200" i="1" dirty="0" smtClean="0"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sym typeface="Symbol" panose="05050102010706020507" pitchFamily="18" charset="2"/>
              </a:rPr>
              <a:t>, </a:t>
            </a: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200" dirty="0" smtClean="0">
                <a:sym typeface="Symbol" panose="05050102010706020507" pitchFamily="18" charset="2"/>
              </a:rPr>
              <a:t> that a transaction contains X  Y</a:t>
            </a:r>
          </a:p>
          <a:p>
            <a:pPr marL="1314450" lvl="2" indent="-457200" eaLnBrk="1" hangingPunct="1"/>
            <a:r>
              <a:rPr lang="en-US" altLang="zh-CN" sz="2200" dirty="0">
                <a:sym typeface="Symbol" panose="05050102010706020507" pitchFamily="18" charset="2"/>
              </a:rPr>
              <a:t>s</a:t>
            </a:r>
            <a:r>
              <a:rPr lang="en-US" altLang="zh-CN" sz="2200" dirty="0" smtClean="0">
                <a:sym typeface="Symbol" panose="05050102010706020507" pitchFamily="18" charset="2"/>
              </a:rPr>
              <a:t>=#T(X</a:t>
            </a:r>
            <a:r>
              <a:rPr lang="en-US" altLang="en-US" sz="2200" dirty="0" smtClean="0">
                <a:sym typeface="Symbol" panose="05050102010706020507" pitchFamily="18" charset="2"/>
              </a:rPr>
              <a:t></a:t>
            </a:r>
            <a:r>
              <a:rPr lang="en-US" altLang="zh-CN" sz="2200" dirty="0" smtClean="0">
                <a:sym typeface="Symbol" panose="05050102010706020507" pitchFamily="18" charset="2"/>
              </a:rPr>
              <a:t>Y)/#T(Total)</a:t>
            </a:r>
            <a:endParaRPr lang="en-US" altLang="en-US" sz="2200" dirty="0" smtClean="0">
              <a:sym typeface="Symbol" panose="05050102010706020507" pitchFamily="18" charset="2"/>
            </a:endParaRPr>
          </a:p>
          <a:p>
            <a:pPr marL="914400" lvl="1" indent="-457200" eaLnBrk="1" hangingPunct="1"/>
            <a:r>
              <a:rPr lang="en-US" altLang="en-US" sz="2200" dirty="0" smtClean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en-US" sz="2200" dirty="0" smtClean="0">
                <a:sym typeface="Symbol" panose="05050102010706020507" pitchFamily="18" charset="2"/>
              </a:rPr>
              <a:t>, </a:t>
            </a:r>
            <a:r>
              <a:rPr lang="en-US" altLang="en-US" sz="2200" i="1" dirty="0" smtClean="0">
                <a:sym typeface="Symbol" panose="05050102010706020507" pitchFamily="18" charset="2"/>
              </a:rPr>
              <a:t>c,</a:t>
            </a:r>
            <a:r>
              <a:rPr lang="en-US" altLang="en-US" sz="2200" dirty="0" smtClean="0"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sz="2200" dirty="0" smtClean="0">
                <a:sym typeface="Symbol" panose="05050102010706020507" pitchFamily="18" charset="2"/>
              </a:rPr>
              <a:t> that a transaction having X also contains </a:t>
            </a:r>
            <a:r>
              <a:rPr lang="en-US" altLang="en-US" sz="2200" i="1" dirty="0" smtClean="0">
                <a:sym typeface="Symbol" panose="05050102010706020507" pitchFamily="18" charset="2"/>
              </a:rPr>
              <a:t>Y</a:t>
            </a:r>
          </a:p>
          <a:p>
            <a:pPr marL="1314450" lvl="2" indent="-457200" eaLnBrk="1" hangingPunct="1"/>
            <a:r>
              <a:rPr lang="en-US" altLang="zh-CN" sz="2200" dirty="0">
                <a:sym typeface="Symbol" panose="05050102010706020507" pitchFamily="18" charset="2"/>
              </a:rPr>
              <a:t>c</a:t>
            </a:r>
            <a:r>
              <a:rPr lang="en-US" altLang="zh-CN" sz="2200" dirty="0" smtClean="0">
                <a:sym typeface="Symbol" panose="05050102010706020507" pitchFamily="18" charset="2"/>
              </a:rPr>
              <a:t>=#T(X</a:t>
            </a:r>
            <a:r>
              <a:rPr lang="en-US" altLang="en-US" sz="2200" dirty="0" smtClean="0">
                <a:sym typeface="Symbol" panose="05050102010706020507" pitchFamily="18" charset="2"/>
              </a:rPr>
              <a:t>Y</a:t>
            </a:r>
            <a:r>
              <a:rPr lang="en-US" altLang="zh-CN" sz="2200" dirty="0" smtClean="0">
                <a:sym typeface="Symbol" panose="05050102010706020507" pitchFamily="18" charset="2"/>
              </a:rPr>
              <a:t>)/#T(X)</a:t>
            </a:r>
          </a:p>
          <a:p>
            <a:pPr marL="914400" lvl="1" indent="-457200" eaLnBrk="1" hangingPunct="1"/>
            <a:r>
              <a:rPr lang="en-US" altLang="zh-CN" sz="2200" dirty="0" smtClean="0">
                <a:sym typeface="Symbol" panose="05050102010706020507" pitchFamily="18" charset="2"/>
              </a:rPr>
              <a:t>A rule X</a:t>
            </a:r>
            <a:r>
              <a:rPr lang="en-US" altLang="en-US" sz="2200" dirty="0" smtClean="0">
                <a:sym typeface="Wingdings" panose="05000000000000000000" pitchFamily="2" charset="2"/>
              </a:rPr>
              <a:t>Y</a:t>
            </a:r>
            <a:r>
              <a:rPr lang="zh-CN" altLang="en-US" sz="2200" dirty="0" smtClean="0"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sym typeface="Wingdings" panose="05000000000000000000" pitchFamily="2" charset="2"/>
              </a:rPr>
              <a:t>is</a:t>
            </a:r>
            <a:r>
              <a:rPr lang="zh-CN" altLang="en-US" sz="2200" dirty="0" smtClean="0"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sym typeface="Wingdings" panose="05000000000000000000" pitchFamily="2" charset="2"/>
              </a:rPr>
              <a:t>an association rule if s(</a:t>
            </a:r>
            <a:r>
              <a:rPr lang="en-US" altLang="zh-CN" sz="2200" dirty="0">
                <a:sym typeface="Symbol" panose="05050102010706020507" pitchFamily="18" charset="2"/>
              </a:rPr>
              <a:t>X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 smtClean="0">
                <a:sym typeface="Wingdings" panose="05000000000000000000" pitchFamily="2" charset="2"/>
              </a:rPr>
              <a:t>Y</a:t>
            </a:r>
            <a:r>
              <a:rPr lang="zh-CN" altLang="en-US" sz="2200" dirty="0" smtClean="0">
                <a:sym typeface="Wingdings" panose="05000000000000000000" pitchFamily="2" charset="2"/>
              </a:rPr>
              <a:t>)</a:t>
            </a:r>
            <a:r>
              <a:rPr lang="en-US" altLang="zh-CN" sz="2200" dirty="0"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sym typeface="Wingdings" panose="05000000000000000000" pitchFamily="2" charset="2"/>
              </a:rPr>
              <a:t>is no less than </a:t>
            </a:r>
            <a:r>
              <a:rPr lang="en-US" altLang="zh-CN" sz="2200" dirty="0" err="1" smtClean="0">
                <a:sym typeface="Wingdings" panose="05000000000000000000" pitchFamily="2" charset="2"/>
              </a:rPr>
              <a:t>minsup</a:t>
            </a:r>
            <a:r>
              <a:rPr lang="en-US" altLang="zh-CN" sz="2200" dirty="0" smtClean="0">
                <a:sym typeface="Wingdings" panose="05000000000000000000" pitchFamily="2" charset="2"/>
              </a:rPr>
              <a:t> and c(</a:t>
            </a:r>
            <a:r>
              <a:rPr lang="en-US" altLang="zh-CN" sz="2200" dirty="0">
                <a:sym typeface="Symbol" panose="05050102010706020507" pitchFamily="18" charset="2"/>
              </a:rPr>
              <a:t>X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 smtClean="0">
                <a:sym typeface="Wingdings" panose="05000000000000000000" pitchFamily="2" charset="2"/>
              </a:rPr>
              <a:t>Y) is no less than </a:t>
            </a:r>
            <a:r>
              <a:rPr lang="en-US" altLang="en-US" sz="2200" dirty="0" err="1" smtClean="0">
                <a:sym typeface="Wingdings" panose="05000000000000000000" pitchFamily="2" charset="2"/>
              </a:rPr>
              <a:t>minconf</a:t>
            </a:r>
            <a:endParaRPr lang="en-US" altLang="zh-CN" sz="2200" dirty="0" smtClean="0">
              <a:sym typeface="Symbol" panose="05050102010706020507" pitchFamily="18" charset="2"/>
            </a:endParaRPr>
          </a:p>
          <a:p>
            <a:pPr marL="514350" indent="-457200"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B61C23-A573-4D57-A68E-53931F1BD661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graphicFrame>
        <p:nvGraphicFramePr>
          <p:cNvPr id="28" name="Group 44"/>
          <p:cNvGraphicFramePr>
            <a:graphicFrameLocks noGrp="1"/>
          </p:cNvGraphicFramePr>
          <p:nvPr/>
        </p:nvGraphicFramePr>
        <p:xfrm>
          <a:off x="152400" y="1524000"/>
          <a:ext cx="3886200" cy="2130424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52400" y="3810000"/>
            <a:ext cx="3962400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i="1" dirty="0"/>
              <a:t>Let  </a:t>
            </a:r>
            <a:r>
              <a:rPr lang="en-US" altLang="en-US" i="1" dirty="0" err="1"/>
              <a:t>minsup</a:t>
            </a:r>
            <a:r>
              <a:rPr lang="en-US" altLang="en-US" i="1" dirty="0"/>
              <a:t> = 50</a:t>
            </a:r>
            <a:r>
              <a:rPr lang="en-US" altLang="en-US" i="1" dirty="0" smtClean="0"/>
              <a:t>%,</a:t>
            </a:r>
            <a:endParaRPr lang="en-US" altLang="zh-CN" i="1" dirty="0"/>
          </a:p>
          <a:p>
            <a:pPr eaLnBrk="1" hangingPunct="1"/>
            <a:r>
              <a:rPr lang="en-US" altLang="en-US" i="1" dirty="0" err="1" smtClean="0"/>
              <a:t>minconf</a:t>
            </a:r>
            <a:r>
              <a:rPr lang="en-US" altLang="en-US" i="1" dirty="0" smtClean="0"/>
              <a:t> </a:t>
            </a:r>
            <a:r>
              <a:rPr lang="en-US" altLang="en-US" i="1" dirty="0"/>
              <a:t>= 50%</a:t>
            </a:r>
          </a:p>
          <a:p>
            <a:pPr eaLnBrk="1" hangingPunct="1"/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000" dirty="0"/>
              <a:t>Association rules: (many more!)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i="1" dirty="0"/>
              <a:t>Beer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Symbol" panose="05050102010706020507" pitchFamily="18" charset="2"/>
              </a:rPr>
              <a:t> Diaper  </a:t>
            </a:r>
            <a:r>
              <a:rPr lang="en-US" altLang="en-US" sz="2000" dirty="0">
                <a:sym typeface="Symbol" panose="05050102010706020507" pitchFamily="18" charset="2"/>
              </a:rPr>
              <a:t>(60%, 100%)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i="1" dirty="0"/>
              <a:t>Diaper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Symbol" panose="05050102010706020507" pitchFamily="18" charset="2"/>
              </a:rPr>
              <a:t> Beer  </a:t>
            </a:r>
            <a:r>
              <a:rPr lang="en-US" altLang="en-US" sz="2000" dirty="0">
                <a:sym typeface="Symbol" panose="05050102010706020507" pitchFamily="18" charset="2"/>
              </a:rPr>
              <a:t>(60%, 75%)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16696</TotalTime>
  <Words>4018</Words>
  <Application>Microsoft Macintosh PowerPoint</Application>
  <PresentationFormat>On-screen Show (4:3)</PresentationFormat>
  <Paragraphs>898</Paragraphs>
  <Slides>54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Calibri</vt:lpstr>
      <vt:lpstr>Calibri Light</vt:lpstr>
      <vt:lpstr>MS PGothic</vt:lpstr>
      <vt:lpstr>ＭＳ Ｐゴシック</vt:lpstr>
      <vt:lpstr>SimSun</vt:lpstr>
      <vt:lpstr>Symbol</vt:lpstr>
      <vt:lpstr>Tahoma</vt:lpstr>
      <vt:lpstr>Times New Roman</vt:lpstr>
      <vt:lpstr>Verdana</vt:lpstr>
      <vt:lpstr>Wingdings</vt:lpstr>
      <vt:lpstr>Wingdings 3</vt:lpstr>
      <vt:lpstr>宋体</vt:lpstr>
      <vt:lpstr>Arial</vt:lpstr>
      <vt:lpstr>Office Theme</vt:lpstr>
      <vt:lpstr>Chart</vt:lpstr>
      <vt:lpstr>Equation</vt:lpstr>
      <vt:lpstr>Chapter 6: Sample Problem</vt:lpstr>
      <vt:lpstr>Chapter 6: Key Concepts</vt:lpstr>
      <vt:lpstr>Chapter 6: Key Algorithms</vt:lpstr>
      <vt:lpstr>Data Mining:   Concepts and Techniques  (3rd ed.)  — Chapter 6 —</vt:lpstr>
      <vt:lpstr>Chapter 6: Mining Frequent Patterns, Association and Correlations: Basic Concepts and Methods</vt:lpstr>
      <vt:lpstr>Motivation</vt:lpstr>
      <vt:lpstr>Method: Frequent Pattern Analysis</vt:lpstr>
      <vt:lpstr>Basic Concepts: Frequent Patterns</vt:lpstr>
      <vt:lpstr>Basic Concepts: Association Rules</vt:lpstr>
      <vt:lpstr>Closed Patterns and Max-Patterns</vt:lpstr>
      <vt:lpstr>Closed Patterns and Max-Patterns</vt:lpstr>
      <vt:lpstr>Closed Patterns and Max-Patterns</vt:lpstr>
      <vt:lpstr>Chapter 5: Mining Frequent Patterns, Association and Correlations: Basic Concepts and Methods</vt:lpstr>
      <vt:lpstr>Frequent Itemset Mining Methods</vt:lpstr>
      <vt:lpstr>Frequent Pattern Mining Motivations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Further Improvement of Apriori</vt:lpstr>
      <vt:lpstr>Frequent Itemset Mining Methods</vt:lpstr>
      <vt:lpstr>Pattern-Growth Approach: Mining Frequent Patterns Without Candidate Generation</vt:lpstr>
      <vt:lpstr>Construct FP-tree from a Transaction Database</vt:lpstr>
      <vt:lpstr>FP-tree Construction Example</vt:lpstr>
      <vt:lpstr>Counting Frequent Patterns on FP-tree</vt:lpstr>
      <vt:lpstr>Find Conditional Pattern-base</vt:lpstr>
      <vt:lpstr>From Conditional Pattern-base to Conditional FP-tree </vt:lpstr>
      <vt:lpstr>Recursion: Mining Each Conditional FP-tree</vt:lpstr>
      <vt:lpstr>A Special Case: Single Prefix Path in FP-tree</vt:lpstr>
      <vt:lpstr>Implementation of FP-Growth</vt:lpstr>
      <vt:lpstr>Implementation of FP-Growth</vt:lpstr>
      <vt:lpstr>FP-Growth Summery</vt:lpstr>
      <vt:lpstr>Benefits of the FP-tree Structure</vt:lpstr>
      <vt:lpstr>FP-Growth vs. Apriori: Scalability With the Support Threshold</vt:lpstr>
      <vt:lpstr>Further Improvement of FP-Growth</vt:lpstr>
      <vt:lpstr>Frequent Itemset Mining Methods</vt:lpstr>
      <vt:lpstr>Why Mining Closed and Max Patterns? </vt:lpstr>
      <vt:lpstr>CLOSET: Mining Frequent Closed Patterns </vt:lpstr>
      <vt:lpstr>CLOSET: Mining Frequent Closed Patterns </vt:lpstr>
      <vt:lpstr>Find Frequent Closed Patterns Containing d</vt:lpstr>
      <vt:lpstr>Find Frequent Closed Patterns Containing a but No d</vt:lpstr>
      <vt:lpstr>Find Frequent Closed Patterns Containing f but No a Nor d</vt:lpstr>
      <vt:lpstr>Find Frequent Closed Patterns Containing e but No f, a Nor d</vt:lpstr>
      <vt:lpstr>Find Frequent Closed Patterns Containing Only c</vt:lpstr>
      <vt:lpstr>MaxMiner: Mining Max-patterns</vt:lpstr>
      <vt:lpstr>MaxMiner: Mining Max-patterns</vt:lpstr>
      <vt:lpstr>MaxMiner: Mining Max-patterns</vt:lpstr>
      <vt:lpstr>Example</vt:lpstr>
      <vt:lpstr>Computational Complexity of Frequent Itemset Mining</vt:lpstr>
      <vt:lpstr>Chapter 5: Mining Frequent Patterns, Association and Correlations: Basic Concepts and Methods</vt:lpstr>
      <vt:lpstr>Interestingness Measure: Correlations (Lift)</vt:lpstr>
      <vt:lpstr>Are lift and 2  Good Measures of Correlation?</vt:lpstr>
      <vt:lpstr>Chapter 5: Mining Frequent Patterns, Association and Correlations: Basic Concepts and Methods</vt:lpstr>
      <vt:lpstr>Summary</vt:lpstr>
    </vt:vector>
  </TitlesOfParts>
  <Manager/>
  <Company>S.F.U.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Jiawei Han</dc:creator>
  <cp:keywords/>
  <dc:description/>
  <cp:lastModifiedBy>Carl Yang</cp:lastModifiedBy>
  <cp:revision>629</cp:revision>
  <cp:lastPrinted>2010-10-01T20:10:01Z</cp:lastPrinted>
  <dcterms:created xsi:type="dcterms:W3CDTF">1998-06-19T04:38:52Z</dcterms:created>
  <dcterms:modified xsi:type="dcterms:W3CDTF">2015-10-27T16:00:33Z</dcterms:modified>
  <cp:category/>
</cp:coreProperties>
</file>