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1033" r:id="rId2"/>
    <p:sldId id="1108" r:id="rId3"/>
    <p:sldId id="1109" r:id="rId4"/>
    <p:sldId id="1110" r:id="rId5"/>
    <p:sldId id="1112" r:id="rId6"/>
    <p:sldId id="1111" r:id="rId7"/>
    <p:sldId id="1115" r:id="rId8"/>
    <p:sldId id="1116" r:id="rId9"/>
    <p:sldId id="1117" r:id="rId10"/>
    <p:sldId id="1118" r:id="rId11"/>
    <p:sldId id="1119" r:id="rId12"/>
    <p:sldId id="1120" r:id="rId13"/>
    <p:sldId id="1121" r:id="rId14"/>
    <p:sldId id="1122" r:id="rId15"/>
    <p:sldId id="1123" r:id="rId16"/>
    <p:sldId id="1124" r:id="rId17"/>
    <p:sldId id="1125" r:id="rId18"/>
    <p:sldId id="1133" r:id="rId19"/>
    <p:sldId id="1040" r:id="rId20"/>
    <p:sldId id="1096" r:id="rId21"/>
    <p:sldId id="1097" r:id="rId22"/>
    <p:sldId id="1126" r:id="rId23"/>
    <p:sldId id="1127" r:id="rId24"/>
    <p:sldId id="1128" r:id="rId25"/>
    <p:sldId id="1129" r:id="rId26"/>
    <p:sldId id="1130" r:id="rId27"/>
    <p:sldId id="1106" r:id="rId28"/>
    <p:sldId id="1098" r:id="rId29"/>
    <p:sldId id="1099" r:id="rId30"/>
    <p:sldId id="1131" r:id="rId31"/>
    <p:sldId id="1132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6EA"/>
    <a:srgbClr val="FAE2F6"/>
    <a:srgbClr val="170981"/>
    <a:srgbClr val="121328"/>
    <a:srgbClr val="D7FDF9"/>
    <a:srgbClr val="003366"/>
    <a:srgbClr val="006666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5"/>
  </p:normalViewPr>
  <p:slideViewPr>
    <p:cSldViewPr>
      <p:cViewPr varScale="1">
        <p:scale>
          <a:sx n="94" d="100"/>
          <a:sy n="94" d="100"/>
        </p:scale>
        <p:origin x="1624" y="184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144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0.xml"/><Relationship Id="rId20" Type="http://schemas.openxmlformats.org/officeDocument/2006/relationships/slide" Target="slides/slide22.xml"/><Relationship Id="rId21" Type="http://schemas.openxmlformats.org/officeDocument/2006/relationships/slide" Target="slides/slide23.xml"/><Relationship Id="rId22" Type="http://schemas.openxmlformats.org/officeDocument/2006/relationships/slide" Target="slides/slide24.xml"/><Relationship Id="rId23" Type="http://schemas.openxmlformats.org/officeDocument/2006/relationships/slide" Target="slides/slide25.xml"/><Relationship Id="rId24" Type="http://schemas.openxmlformats.org/officeDocument/2006/relationships/slide" Target="slides/slide26.xml"/><Relationship Id="rId25" Type="http://schemas.openxmlformats.org/officeDocument/2006/relationships/slide" Target="slides/slide27.xml"/><Relationship Id="rId26" Type="http://schemas.openxmlformats.org/officeDocument/2006/relationships/slide" Target="slides/slide28.xml"/><Relationship Id="rId27" Type="http://schemas.openxmlformats.org/officeDocument/2006/relationships/slide" Target="slides/slide29.xml"/><Relationship Id="rId28" Type="http://schemas.openxmlformats.org/officeDocument/2006/relationships/slide" Target="slides/slide30.xml"/><Relationship Id="rId29" Type="http://schemas.openxmlformats.org/officeDocument/2006/relationships/slide" Target="slides/slide31.xml"/><Relationship Id="rId10" Type="http://schemas.openxmlformats.org/officeDocument/2006/relationships/slide" Target="slides/slide11.xml"/><Relationship Id="rId11" Type="http://schemas.openxmlformats.org/officeDocument/2006/relationships/slide" Target="slides/slide12.xml"/><Relationship Id="rId12" Type="http://schemas.openxmlformats.org/officeDocument/2006/relationships/slide" Target="slides/slide13.xml"/><Relationship Id="rId13" Type="http://schemas.openxmlformats.org/officeDocument/2006/relationships/slide" Target="slides/slide14.xml"/><Relationship Id="rId14" Type="http://schemas.openxmlformats.org/officeDocument/2006/relationships/slide" Target="slides/slide15.xml"/><Relationship Id="rId15" Type="http://schemas.openxmlformats.org/officeDocument/2006/relationships/slide" Target="slides/slide16.xml"/><Relationship Id="rId16" Type="http://schemas.openxmlformats.org/officeDocument/2006/relationships/slide" Target="slides/slide17.xml"/><Relationship Id="rId17" Type="http://schemas.openxmlformats.org/officeDocument/2006/relationships/slide" Target="slides/slide19.xml"/><Relationship Id="rId18" Type="http://schemas.openxmlformats.org/officeDocument/2006/relationships/slide" Target="slides/slide20.xml"/><Relationship Id="rId19" Type="http://schemas.openxmlformats.org/officeDocument/2006/relationships/slide" Target="slides/slide21.xml"/><Relationship Id="rId1" Type="http://schemas.openxmlformats.org/officeDocument/2006/relationships/slide" Target="slides/slide2.xml"/><Relationship Id="rId2" Type="http://schemas.openxmlformats.org/officeDocument/2006/relationships/slide" Target="slides/slide3.xml"/><Relationship Id="rId3" Type="http://schemas.openxmlformats.org/officeDocument/2006/relationships/slide" Target="slides/slide4.xml"/><Relationship Id="rId4" Type="http://schemas.openxmlformats.org/officeDocument/2006/relationships/slide" Target="slides/slide5.xml"/><Relationship Id="rId5" Type="http://schemas.openxmlformats.org/officeDocument/2006/relationships/slide" Target="slides/slide6.xml"/><Relationship Id="rId6" Type="http://schemas.openxmlformats.org/officeDocument/2006/relationships/slide" Target="slides/slide7.xml"/><Relationship Id="rId7" Type="http://schemas.openxmlformats.org/officeDocument/2006/relationships/slide" Target="slides/slide8.xml"/><Relationship Id="rId8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4D259B1-15D2-4B71-B2AA-2A2D30402E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99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4C2DE5-2A2F-4E10-A097-5235C5FB20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37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8B05C5C-2166-430F-96C0-CEBB7D661118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7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23CC18E5-9A5B-4B4F-A16F-77CC9DF8EBC3}" type="slidenum">
              <a:rPr lang="zh-CN" altLang="en-US">
                <a:ea typeface="SimSun" panose="02010600030101010101" pitchFamily="2" charset="-122"/>
              </a:rPr>
              <a:pPr algn="r">
                <a:spcBef>
                  <a:spcPct val="0"/>
                </a:spcBef>
              </a:pPr>
              <a:t>1</a:t>
            </a:fld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90228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0404FD-583F-4770-950D-6C1086D445E1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4823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0404FD-583F-4770-950D-6C1086D445E1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025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0404FD-583F-4770-950D-6C1086D445E1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08790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0404FD-583F-4770-950D-6C1086D445E1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3036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0404FD-583F-4770-950D-6C1086D445E1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72800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0404FD-583F-4770-950D-6C1086D445E1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17429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0404FD-583F-4770-950D-6C1086D445E1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9557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0404FD-583F-4770-950D-6C1086D445E1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76982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0404FD-583F-4770-950D-6C1086D445E1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41767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0404FD-583F-4770-950D-6C1086D445E1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8680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0404FD-583F-4770-950D-6C1086D445E1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9191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E9C6A7D-AA32-4EB8-BC1F-68CDFA43CCDE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7810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EC6F987-1F5F-4244-A50A-0EE2C473E9FC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77412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EC6F987-1F5F-4244-A50A-0EE2C473E9FC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4049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EC6F987-1F5F-4244-A50A-0EE2C473E9FC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83895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0404FD-583F-4770-950D-6C1086D445E1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53764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0404FD-583F-4770-950D-6C1086D445E1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5553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F92E52-E16B-4291-B7C6-4CC81BA9F19D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5906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D671DBE-504B-412E-B4C0-261BE9C20C7A}" type="slidenum">
              <a:rPr lang="zh-CN" altLang="en-US" sz="1200">
                <a:latin typeface="Times New Roman" panose="02020603050405020304" pitchFamily="18" charset="0"/>
                <a:ea typeface="SimSun" panose="02010600030101010101" pitchFamily="2" charset="-122"/>
              </a:rPr>
              <a:pPr algn="r"/>
              <a:t>28</a:t>
            </a:fld>
            <a:endParaRPr lang="en-US" altLang="zh-CN" sz="12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542594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282A95-B982-4F32-B409-AC24A7DD82E4}" type="slidenum">
              <a:rPr lang="zh-CN" altLang="en-US" sz="120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29</a:t>
            </a:fld>
            <a:endParaRPr lang="en-US" altLang="zh-CN" sz="12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3287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282A95-B982-4F32-B409-AC24A7DD82E4}" type="slidenum">
              <a:rPr lang="zh-CN" altLang="en-US" sz="120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30</a:t>
            </a:fld>
            <a:endParaRPr lang="en-US" altLang="zh-CN" sz="12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7260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0404FD-583F-4770-950D-6C1086D445E1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997361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282A95-B982-4F32-B409-AC24A7DD82E4}" type="slidenum">
              <a:rPr lang="zh-CN" altLang="en-US" sz="120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31</a:t>
            </a:fld>
            <a:endParaRPr lang="en-US" altLang="zh-CN" sz="12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429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0404FD-583F-4770-950D-6C1086D445E1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0375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0404FD-583F-4770-950D-6C1086D445E1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769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0404FD-583F-4770-950D-6C1086D445E1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6257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0404FD-583F-4770-950D-6C1086D445E1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72370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0404FD-583F-4770-950D-6C1086D445E1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0976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0404FD-583F-4770-950D-6C1086D445E1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7935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248400"/>
            <a:ext cx="19050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B7C5EE7-16D7-485D-AB37-C7BA6BD91248}" type="datetime4">
              <a:rPr lang="en-US" altLang="en-US"/>
              <a:pPr>
                <a:defRPr/>
              </a:pPr>
              <a:t>October 27, 2015</a:t>
            </a:fld>
            <a:endParaRPr lang="en-US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8400"/>
            <a:ext cx="37338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84688C9-4460-455C-A518-EC7C5DDF6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955208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09EE2-0FC2-4F55-AC5D-B81A33747AAD}" type="datetime4">
              <a:rPr lang="en-US" altLang="en-US"/>
              <a:pPr>
                <a:defRPr/>
              </a:pPr>
              <a:t>October 27, 2015</a:t>
            </a:fld>
            <a:endParaRPr lang="en-US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D0B7A-808E-4171-80B5-C52C4B95BA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832517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AE99C-5993-4F0E-80E6-A9E272A6D463}" type="datetime4">
              <a:rPr lang="en-US" altLang="en-US"/>
              <a:pPr>
                <a:defRPr/>
              </a:pPr>
              <a:t>October 27, 2015</a:t>
            </a:fld>
            <a:endParaRPr lang="en-US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8142C-2D0B-4AC2-A52D-EDB1663CDB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545768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3820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41780-FDF5-4D66-BD70-74B829B8D497}" type="datetime4">
              <a:rPr lang="en-US" altLang="en-US"/>
              <a:pPr>
                <a:defRPr/>
              </a:pPr>
              <a:t>October 27, 2015</a:t>
            </a:fld>
            <a:endParaRPr lang="en-US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28CB9-6A84-45A2-9052-91CE6B226F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93508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D3F5A-E539-4F82-9E24-99EFBED3754C}" type="datetime4">
              <a:rPr lang="en-US" altLang="en-US"/>
              <a:pPr>
                <a:defRPr/>
              </a:pPr>
              <a:t>October 27, 2015</a:t>
            </a:fld>
            <a:endParaRPr lang="en-US" alt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6E256-1762-4FE3-8060-8C750A69B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90034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7FA38-505F-437D-AFFC-E871A569E820}" type="datetime4">
              <a:rPr lang="en-US" altLang="en-US"/>
              <a:pPr>
                <a:defRPr/>
              </a:pPr>
              <a:t>October 27, 2015</a:t>
            </a:fld>
            <a:endParaRPr lang="en-US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265E3-8275-4824-8BC7-3DB4B822CC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300557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C34E1-D319-4481-B367-7BBACD42C27D}" type="datetime4">
              <a:rPr lang="en-US" altLang="en-US"/>
              <a:pPr>
                <a:defRPr/>
              </a:pPr>
              <a:t>October 27, 2015</a:t>
            </a:fld>
            <a:endParaRPr lang="en-US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61075-038A-419D-8DDB-DB1047E46E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100558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22B6-5B58-4078-9B86-E072E529915A}" type="datetime4">
              <a:rPr lang="en-US" altLang="en-US"/>
              <a:pPr>
                <a:defRPr/>
              </a:pPr>
              <a:t>October 27, 2015</a:t>
            </a:fld>
            <a:endParaRPr lang="en-US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C2358-ACCE-4C56-850C-E078A9BB86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028285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DB5D8-7AC7-4AA0-9BD0-402D364DC932}" type="datetime4">
              <a:rPr lang="en-US" altLang="en-US"/>
              <a:pPr>
                <a:defRPr/>
              </a:pPr>
              <a:t>October 27, 2015</a:t>
            </a:fld>
            <a:endParaRPr lang="en-US" alt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59227-FBD1-4AAF-B8C2-4768140809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303600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73DEC-1F6F-437D-A493-6A8E77CA33CE}" type="datetime4">
              <a:rPr lang="en-US" altLang="en-US"/>
              <a:pPr>
                <a:defRPr/>
              </a:pPr>
              <a:t>October 27, 2015</a:t>
            </a:fld>
            <a:endParaRPr lang="en-US" alt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9E3B7-18FF-4B05-A860-C3A5797C6D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2686887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7228F-BA8A-4F89-882F-C1A9100F3244}" type="datetime4">
              <a:rPr lang="en-US" altLang="en-US"/>
              <a:pPr>
                <a:defRPr/>
              </a:pPr>
              <a:t>October 27, 2015</a:t>
            </a:fld>
            <a:endParaRPr lang="en-US" altLang="en-US"/>
          </a:p>
        </p:txBody>
      </p:sp>
      <p:sp>
        <p:nvSpPr>
          <p:cNvPr id="3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978BC-29BA-4849-B607-A524EC57BF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578321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E07CD-F73F-4AF3-B3AA-0807E0B5CBC8}" type="datetime4">
              <a:rPr lang="en-US" altLang="en-US"/>
              <a:pPr>
                <a:defRPr/>
              </a:pPr>
              <a:t>October 27, 2015</a:t>
            </a:fld>
            <a:endParaRPr lang="en-US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547BA-2A1F-486E-801D-D077DF7A67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878846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776C1-60BE-4DD7-BE3C-02C7444A4689}" type="datetime4">
              <a:rPr lang="en-US" altLang="en-US"/>
              <a:pPr>
                <a:defRPr/>
              </a:pPr>
              <a:t>October 27, 2015</a:t>
            </a:fld>
            <a:endParaRPr lang="en-US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F1CDF-9857-4841-AD59-15DE3BC3EF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4157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81000" y="1143000"/>
            <a:ext cx="8410575" cy="46038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mtClean="0"/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324600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fld id="{5D72AA8C-637B-44DD-9E1F-81E0231C8A08}" type="datetime4">
              <a:rPr lang="en-US" altLang="en-US"/>
              <a:pPr>
                <a:defRPr/>
              </a:pPr>
              <a:t>October 27, 2015</a:t>
            </a:fld>
            <a:endParaRPr lang="en-US" altLang="en-US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246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26595B7-976A-480B-8CC4-DCECD9C9DA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7C670D-4BC3-4F75-883D-97F51F26FF93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/>
          </a:p>
        </p:txBody>
      </p:sp>
      <p:sp>
        <p:nvSpPr>
          <p:cNvPr id="5123" name="Slide Number Placeholder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419AD03-E700-4EB1-BDA2-A064A2A1C208}" type="slidenum">
              <a:rPr lang="zh-CN" altLang="en-US" sz="1200">
                <a:ea typeface="SimSun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ea typeface="SimSun" panose="02010600030101010101" pitchFamily="2" charset="-12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8077200" cy="3886200"/>
          </a:xfrm>
        </p:spPr>
        <p:txBody>
          <a:bodyPr/>
          <a:lstStyle/>
          <a:p>
            <a:pPr eaLnBrk="1" hangingPunct="1"/>
            <a:r>
              <a:rPr lang="en-US" altLang="en-US" sz="6000" dirty="0" smtClean="0"/>
              <a:t>Data Mining: </a:t>
            </a:r>
            <a:br>
              <a:rPr lang="en-US" altLang="en-US" sz="6000" dirty="0" smtClean="0"/>
            </a:br>
            <a:r>
              <a:rPr lang="en-US" altLang="en-US" sz="6000" dirty="0" smtClean="0"/>
              <a:t> </a:t>
            </a:r>
            <a:r>
              <a:rPr lang="en-US" altLang="en-US" sz="4800" dirty="0" smtClean="0"/>
              <a:t>Concepts and Techniques</a:t>
            </a:r>
            <a:br>
              <a:rPr lang="en-US" altLang="en-US" sz="4800" dirty="0" smtClean="0"/>
            </a:br>
            <a:r>
              <a:rPr lang="en-US" altLang="en-US" sz="4800" dirty="0" smtClean="0"/>
              <a:t> </a:t>
            </a:r>
            <a:r>
              <a:rPr lang="en-US" altLang="en-US" sz="2800" dirty="0" smtClean="0"/>
              <a:t>(3</a:t>
            </a:r>
            <a:r>
              <a:rPr lang="en-US" altLang="en-US" sz="2800" baseline="30000" dirty="0" smtClean="0"/>
              <a:t>rd</a:t>
            </a:r>
            <a:r>
              <a:rPr lang="en-US" altLang="en-US" sz="2800" dirty="0" smtClean="0"/>
              <a:t> ed.)</a:t>
            </a:r>
            <a:r>
              <a:rPr lang="en-US" altLang="en-US" sz="4800" dirty="0" smtClean="0"/>
              <a:t/>
            </a:r>
            <a:br>
              <a:rPr lang="en-US" altLang="en-US" sz="4800" dirty="0" smtClean="0"/>
            </a:br>
            <a:r>
              <a:rPr lang="en-US" altLang="en-US" sz="4800" dirty="0" smtClean="0"/>
              <a:t/>
            </a:r>
            <a:br>
              <a:rPr lang="en-US" altLang="en-US" sz="4800" dirty="0" smtClean="0"/>
            </a:br>
            <a:r>
              <a:rPr lang="en-US" altLang="en-US" sz="3200" dirty="0" smtClean="0"/>
              <a:t>— Midterm Review</a:t>
            </a:r>
            <a:r>
              <a:rPr lang="en-US" altLang="en-US" sz="2800" dirty="0" smtClean="0"/>
              <a:t> —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419600"/>
            <a:ext cx="8610600" cy="1905000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Slides Courtesy of Textbook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950F13-6FDE-4B53-8F00-D6043651C62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220200" cy="1066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/>
              <a:t>Sample Exam: Question 3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876800"/>
          </a:xfrm>
          <a:noFill/>
        </p:spPr>
        <p:txBody>
          <a:bodyPr lIns="92075" tIns="46038" rIns="92075" bIns="46038"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) </a:t>
            </a:r>
            <a:r>
              <a:rPr lang="en-US" dirty="0"/>
              <a:t>How many nonempty aggregate cells are there in the full cube? </a:t>
            </a:r>
          </a:p>
          <a:p>
            <a:pPr marL="0" indent="0" eaLnBrk="1" hangingPunct="1">
              <a:buNone/>
            </a:pPr>
            <a:r>
              <a:rPr lang="en-US" dirty="0" smtClean="0"/>
              <a:t> </a:t>
            </a:r>
          </a:p>
          <a:p>
            <a:pPr marL="0" indent="0" eaLnBrk="1" hangingPunct="1">
              <a:buNone/>
            </a:pPr>
            <a:r>
              <a:rPr lang="en-US" dirty="0">
                <a:solidFill>
                  <a:schemeClr val="tx2"/>
                </a:solidFill>
              </a:rPr>
              <a:t>b</a:t>
            </a:r>
            <a:r>
              <a:rPr lang="en-US" dirty="0" smtClean="0">
                <a:solidFill>
                  <a:schemeClr val="tx2"/>
                </a:solidFill>
              </a:rPr>
              <a:t>) The First </a:t>
            </a:r>
            <a:r>
              <a:rPr lang="en-US" dirty="0">
                <a:solidFill>
                  <a:schemeClr val="tx2"/>
                </a:solidFill>
              </a:rPr>
              <a:t>4</a:t>
            </a:r>
            <a:r>
              <a:rPr lang="en-US" dirty="0" smtClean="0">
                <a:solidFill>
                  <a:schemeClr val="tx2"/>
                </a:solidFill>
              </a:rPr>
              <a:t> Dimensions</a:t>
            </a:r>
            <a:endParaRPr lang="en-US" dirty="0">
              <a:solidFill>
                <a:schemeClr val="tx2"/>
              </a:solidFill>
            </a:endParaRPr>
          </a:p>
          <a:p>
            <a:pPr marL="0" indent="0" eaLnBrk="1" hangingPunct="1">
              <a:buNone/>
            </a:pPr>
            <a:r>
              <a:rPr lang="en-US" dirty="0" smtClean="0">
                <a:solidFill>
                  <a:schemeClr val="tx2"/>
                </a:solidFill>
              </a:rPr>
              <a:t>   For each dimension, we have 3 options: a, b and * </a:t>
            </a:r>
          </a:p>
          <a:p>
            <a:pPr marL="0" indent="0" eaLnBrk="1" hangingPunct="1"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E.G. for the 1</a:t>
            </a:r>
            <a:r>
              <a:rPr lang="en-US" baseline="30000" dirty="0" smtClean="0">
                <a:solidFill>
                  <a:schemeClr val="tx2"/>
                </a:solidFill>
              </a:rPr>
              <a:t>st</a:t>
            </a:r>
            <a:r>
              <a:rPr lang="en-US" dirty="0" smtClean="0">
                <a:solidFill>
                  <a:schemeClr val="tx2"/>
                </a:solidFill>
              </a:rPr>
              <a:t> dimension, we have a1, b1 and *</a:t>
            </a:r>
          </a:p>
          <a:p>
            <a:pPr marL="0" indent="0" eaLnBrk="1" hangingPunct="1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eaLnBrk="1" hangingPunct="1">
              <a:buNone/>
            </a:pPr>
            <a:r>
              <a:rPr lang="en-US" dirty="0" smtClean="0">
                <a:solidFill>
                  <a:schemeClr val="tx2"/>
                </a:solidFill>
              </a:rPr>
              <a:t>   Thus, we have 3^4 combinations for first 4   dimensions</a:t>
            </a:r>
          </a:p>
          <a:p>
            <a:pPr marL="0" indent="0" eaLnBrk="1" hangingPunct="1">
              <a:buNone/>
            </a:pPr>
            <a:r>
              <a:rPr lang="en-US" dirty="0" smtClean="0"/>
              <a:t>      </a:t>
            </a:r>
            <a:endParaRPr lang="en-US" dirty="0"/>
          </a:p>
          <a:p>
            <a:pPr marL="0" indent="0" eaLnBrk="1" hangingPunct="1">
              <a:lnSpc>
                <a:spcPct val="200000"/>
              </a:lnSpc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376287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950F13-6FDE-4B53-8F00-D6043651C62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220200" cy="1066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/>
              <a:t>Sample Exam: Question 3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876800"/>
          </a:xfrm>
          <a:noFill/>
        </p:spPr>
        <p:txBody>
          <a:bodyPr lIns="92075" tIns="46038" rIns="92075" bIns="46038"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) </a:t>
            </a:r>
            <a:r>
              <a:rPr lang="en-US" dirty="0"/>
              <a:t>How many nonempty aggregate cells are there in the full cube? </a:t>
            </a:r>
          </a:p>
          <a:p>
            <a:pPr marL="0" indent="0" eaLnBrk="1" hangingPunct="1">
              <a:buNone/>
            </a:pPr>
            <a:r>
              <a:rPr lang="en-US" dirty="0" smtClean="0"/>
              <a:t> </a:t>
            </a:r>
          </a:p>
          <a:p>
            <a:pPr marL="0" indent="0" eaLnBrk="1" hangingPunct="1">
              <a:buNone/>
            </a:pPr>
            <a:r>
              <a:rPr lang="en-US" dirty="0">
                <a:solidFill>
                  <a:schemeClr val="tx2"/>
                </a:solidFill>
              </a:rPr>
              <a:t>b</a:t>
            </a:r>
            <a:r>
              <a:rPr lang="en-US" dirty="0" smtClean="0">
                <a:solidFill>
                  <a:schemeClr val="tx2"/>
                </a:solidFill>
              </a:rPr>
              <a:t>) The First </a:t>
            </a:r>
            <a:r>
              <a:rPr lang="en-US" dirty="0">
                <a:solidFill>
                  <a:schemeClr val="tx2"/>
                </a:solidFill>
              </a:rPr>
              <a:t>4</a:t>
            </a:r>
            <a:r>
              <a:rPr lang="en-US" dirty="0" smtClean="0">
                <a:solidFill>
                  <a:schemeClr val="tx2"/>
                </a:solidFill>
              </a:rPr>
              <a:t> Dimensions, totally 3^4</a:t>
            </a:r>
            <a:endParaRPr lang="en-US" dirty="0">
              <a:solidFill>
                <a:schemeClr val="tx2"/>
              </a:solidFill>
            </a:endParaRPr>
          </a:p>
          <a:p>
            <a:pPr marL="0" indent="0" eaLnBrk="1" hangingPunct="1">
              <a:buNone/>
            </a:pPr>
            <a:r>
              <a:rPr lang="en-US" dirty="0" smtClean="0">
                <a:solidFill>
                  <a:schemeClr val="tx2"/>
                </a:solidFill>
              </a:rPr>
              <a:t>    However, we found that some combinations are </a:t>
            </a:r>
          </a:p>
          <a:p>
            <a:pPr marL="0" indent="0" eaLnBrk="1" hangingPunct="1"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empty, and we need to filter them out.</a:t>
            </a:r>
          </a:p>
          <a:p>
            <a:pPr marL="0" indent="0" eaLnBrk="1" hangingPunct="1"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E.G. (a1,a2,a3,a4,…) (b1, a2, b3, a4,….)      </a:t>
            </a:r>
            <a:endParaRPr lang="en-US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200000"/>
              </a:lnSpc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3172560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950F13-6FDE-4B53-8F00-D6043651C62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220200" cy="1066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/>
              <a:t>Sample Exam: 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447800"/>
                <a:ext cx="8610600" cy="4876800"/>
              </a:xfrm>
              <a:noFill/>
            </p:spPr>
            <p:txBody>
              <a:bodyPr lIns="92075" tIns="46038" rIns="92075" bIns="46038"/>
              <a:lstStyle/>
              <a:p>
                <a:pPr marL="0" indent="0">
                  <a:buNone/>
                </a:pPr>
                <a:r>
                  <a:rPr lang="en-US" dirty="0" smtClean="0"/>
                  <a:t>3) </a:t>
                </a:r>
                <a:r>
                  <a:rPr lang="en-US" dirty="0"/>
                  <a:t>How many nonempty aggregate cells are there in the full cube? </a:t>
                </a:r>
              </a:p>
              <a:p>
                <a:pPr marL="0" indent="0" eaLnBrk="1" hangingPunct="1">
                  <a:buNone/>
                </a:pPr>
                <a:r>
                  <a:rPr lang="en-US" dirty="0" smtClean="0"/>
                  <a:t> 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b) The First </a:t>
                </a:r>
                <a:r>
                  <a:rPr lang="en-US" sz="2400" dirty="0">
                    <a:solidFill>
                      <a:schemeClr val="tx2"/>
                    </a:solidFill>
                  </a:rPr>
                  <a:t>4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Dimensions, totally 3^4</a:t>
                </a:r>
                <a:endParaRPr lang="en-US" sz="2400" dirty="0">
                  <a:solidFill>
                    <a:schemeClr val="tx2"/>
                  </a:solidFill>
                </a:endParaRPr>
              </a:p>
              <a:p>
                <a:pPr marL="0" indent="0" eaLnBrk="1" hangingPunct="1">
                  <a:buNone/>
                </a:pPr>
                <a:r>
                  <a:rPr lang="en-US" sz="2400" dirty="0" smtClean="0">
                    <a:solidFill>
                      <a:schemeClr val="tx2"/>
                    </a:solidFill>
                  </a:rPr>
                  <a:t>  1) All </a:t>
                </a:r>
                <a:r>
                  <a:rPr lang="en-US" sz="2400" dirty="0">
                    <a:solidFill>
                      <a:schemeClr val="tx2"/>
                    </a:solidFill>
                  </a:rPr>
                  <a:t>four dimensions are a, 1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;</a:t>
                </a:r>
              </a:p>
              <a:p>
                <a:pPr marL="0" indent="0" eaLnBrk="1" hangingPunct="1">
                  <a:buNone/>
                </a:pP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2) </a:t>
                </a:r>
                <a:r>
                  <a:rPr lang="en-US" sz="2400" dirty="0">
                    <a:solidFill>
                      <a:schemeClr val="tx2"/>
                    </a:solidFill>
                  </a:rPr>
                  <a:t>There are two dimensions with value b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,</a:t>
                </a:r>
              </a:p>
              <a:p>
                <a:pPr marL="0" indent="0" eaLnBrk="1" hangingPunct="1">
                  <a:buNone/>
                </a:pP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</a:rPr>
                  <a:t> *2*2 = 24</a:t>
                </a:r>
              </a:p>
              <a:p>
                <a:pPr marL="0" indent="0" eaLnBrk="1" hangingPunct="1">
                  <a:buNone/>
                </a:pP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3) </a:t>
                </a:r>
                <a:r>
                  <a:rPr lang="en-US" sz="2400" dirty="0">
                    <a:solidFill>
                      <a:schemeClr val="tx2"/>
                    </a:solidFill>
                  </a:rPr>
                  <a:t>There are three dimensions with value b, </a:t>
                </a:r>
                <a:endParaRPr lang="en-US" sz="2400" dirty="0" smtClean="0">
                  <a:solidFill>
                    <a:schemeClr val="tx2"/>
                  </a:solidFill>
                </a:endParaRPr>
              </a:p>
              <a:p>
                <a:pPr marL="0" indent="0" eaLnBrk="1" hangingPunct="1">
                  <a:buNone/>
                </a:pP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*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2 </a:t>
                </a:r>
                <a:r>
                  <a:rPr lang="en-US" sz="2400" dirty="0">
                    <a:solidFill>
                      <a:schemeClr val="tx2"/>
                    </a:solidFill>
                  </a:rPr>
                  <a:t>= 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8</a:t>
                </a:r>
              </a:p>
              <a:p>
                <a:pPr marL="0" indent="0" eaLnBrk="1" hangingPunct="1">
                  <a:buNone/>
                </a:pP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4) </a:t>
                </a:r>
                <a:r>
                  <a:rPr lang="en-US" sz="2400" dirty="0">
                    <a:solidFill>
                      <a:schemeClr val="tx2"/>
                    </a:solidFill>
                  </a:rPr>
                  <a:t>All four dimensions are b, 1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;</a:t>
                </a:r>
              </a:p>
              <a:p>
                <a:pPr marL="0" indent="0" eaLnBrk="1" hangingPunct="1">
                  <a:buNone/>
                </a:pP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  For first 4 dimensions, there are (3^4-1-24-8-1)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marL="0" indent="0" eaLnBrk="1" hangingPunct="1">
                  <a:buNone/>
                </a:pPr>
                <a:endParaRPr lang="en-US" dirty="0"/>
              </a:p>
              <a:p>
                <a:pPr marL="0" indent="0" eaLnBrk="1" hangingPunct="1">
                  <a:buNone/>
                </a:pPr>
                <a:endParaRPr lang="en-US" dirty="0"/>
              </a:p>
              <a:p>
                <a:pPr marL="0" indent="0" eaLnBrk="1" hangingPunct="1">
                  <a:buNone/>
                </a:pPr>
                <a:endParaRPr lang="en-US" altLang="en-US" dirty="0" smtClean="0"/>
              </a:p>
            </p:txBody>
          </p:sp>
        </mc:Choice>
        <mc:Fallback xmlns="">
          <p:sp>
            <p:nvSpPr>
              <p:cNvPr id="71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47800"/>
                <a:ext cx="8610600" cy="4876800"/>
              </a:xfrm>
              <a:blipFill rotWithShape="0">
                <a:blip r:embed="rId3"/>
                <a:stretch>
                  <a:fillRect l="-1487" t="-1375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53978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950F13-6FDE-4B53-8F00-D6043651C62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220200" cy="1066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/>
              <a:t>Sample Exam: Question 3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876800"/>
          </a:xfrm>
          <a:noFill/>
        </p:spPr>
        <p:txBody>
          <a:bodyPr lIns="92075" tIns="46038" rIns="92075" bIns="46038"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) </a:t>
            </a:r>
            <a:r>
              <a:rPr lang="en-US" dirty="0"/>
              <a:t>How many nonempty aggregate cells are there in the full cube? </a:t>
            </a:r>
          </a:p>
          <a:p>
            <a:pPr marL="0" indent="0" eaLnBrk="1" hangingPunct="1"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chemeClr val="tx2"/>
                </a:solidFill>
              </a:rPr>
              <a:t>c</a:t>
            </a:r>
            <a:r>
              <a:rPr lang="en-US" dirty="0" smtClean="0">
                <a:solidFill>
                  <a:schemeClr val="tx2"/>
                </a:solidFill>
              </a:rPr>
              <a:t>) The Last 6 Dimensions, there are 2^6 combinations.</a:t>
            </a:r>
          </a:p>
          <a:p>
            <a:pPr marL="0" indent="0" eaLnBrk="1" hangingPunct="1"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d) We have 4 base cells</a:t>
            </a:r>
          </a:p>
          <a:p>
            <a:pPr marL="0" indent="0" eaLnBrk="1" hangingPunct="1"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Thus, we have </a:t>
            </a:r>
            <a:r>
              <a:rPr lang="en-US" dirty="0">
                <a:solidFill>
                  <a:schemeClr val="tx2"/>
                </a:solidFill>
              </a:rPr>
              <a:t>(3^4-1-24-8-1</a:t>
            </a:r>
            <a:r>
              <a:rPr lang="en-US" dirty="0" smtClean="0">
                <a:solidFill>
                  <a:schemeClr val="tx2"/>
                </a:solidFill>
              </a:rPr>
              <a:t>)*2^6 – 4 in total.</a:t>
            </a:r>
            <a:endParaRPr lang="en-US" dirty="0">
              <a:solidFill>
                <a:schemeClr val="tx2"/>
              </a:solidFill>
            </a:endParaRPr>
          </a:p>
          <a:p>
            <a:pPr marL="0" indent="0" eaLnBrk="1" hangingPunct="1">
              <a:buNone/>
            </a:pPr>
            <a:r>
              <a:rPr lang="en-US" dirty="0" smtClean="0"/>
              <a:t>        </a:t>
            </a:r>
            <a:endParaRPr lang="en-US" dirty="0"/>
          </a:p>
          <a:p>
            <a:pPr marL="0" indent="0" eaLnBrk="1" hangingPunct="1">
              <a:lnSpc>
                <a:spcPct val="200000"/>
              </a:lnSpc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9180743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950F13-6FDE-4B53-8F00-D6043651C62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220200" cy="1066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/>
              <a:t>Sample Exam: Question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447800"/>
                <a:ext cx="8610600" cy="4876800"/>
              </a:xfrm>
              <a:noFill/>
            </p:spPr>
            <p:txBody>
              <a:bodyPr lIns="92075" tIns="46038" rIns="92075" bIns="46038"/>
              <a:lstStyle/>
              <a:p>
                <a:pPr marL="0" indent="0">
                  <a:buNone/>
                </a:pPr>
                <a:r>
                  <a:rPr lang="en-US" sz="1800" dirty="0" smtClean="0"/>
                  <a:t>4) </a:t>
                </a:r>
                <a:r>
                  <a:rPr lang="en-US" sz="1800" dirty="0"/>
                  <a:t>If we set minimum support = 2, how many nonempty aggregate cells are there in the corresponding iceberg cube</a:t>
                </a:r>
                <a:r>
                  <a:rPr lang="en-US" sz="1800" dirty="0" smtClean="0"/>
                  <a:t>?</a:t>
                </a:r>
              </a:p>
              <a:p>
                <a:pPr marL="514350" indent="-514350">
                  <a:buAutoNum type="alphaLcParenR"/>
                </a:pPr>
                <a:r>
                  <a:rPr lang="en-US" sz="1800" dirty="0" smtClean="0">
                    <a:solidFill>
                      <a:schemeClr val="tx2"/>
                    </a:solidFill>
                  </a:rPr>
                  <a:t>If </a:t>
                </a:r>
                <a:r>
                  <a:rPr lang="en-US" sz="1800" dirty="0">
                    <a:solidFill>
                      <a:schemeClr val="tx2"/>
                    </a:solidFill>
                  </a:rPr>
                  <a:t>the minimum support = 2, only a </a:t>
                </a:r>
                <a:r>
                  <a:rPr lang="en-US" sz="1800" dirty="0" smtClean="0">
                    <a:solidFill>
                      <a:schemeClr val="tx2"/>
                    </a:solidFill>
                  </a:rPr>
                  <a:t>and * would </a:t>
                </a:r>
                <a:r>
                  <a:rPr lang="en-US" sz="1800" dirty="0">
                    <a:solidFill>
                      <a:schemeClr val="tx2"/>
                    </a:solidFill>
                  </a:rPr>
                  <a:t>appear in the </a:t>
                </a:r>
                <a:r>
                  <a:rPr lang="en-US" sz="1800" dirty="0" smtClean="0">
                    <a:solidFill>
                      <a:schemeClr val="tx2"/>
                    </a:solidFill>
                  </a:rPr>
                  <a:t>aggregated cell</a:t>
                </a:r>
              </a:p>
              <a:p>
                <a:pPr marL="514350" indent="-514350">
                  <a:buAutoNum type="alphaLcParenR"/>
                </a:pPr>
                <a:r>
                  <a:rPr lang="en-US" sz="1800" dirty="0" smtClean="0">
                    <a:solidFill>
                      <a:schemeClr val="tx2"/>
                    </a:solidFill>
                  </a:rPr>
                  <a:t>For the first 4 dimensions, only contain a and *</a:t>
                </a:r>
              </a:p>
              <a:p>
                <a:pPr marL="914400" lvl="1" indent="-514350">
                  <a:buAutoNum type="alphaLcParenR"/>
                </a:pPr>
                <a:r>
                  <a:rPr lang="en-US" sz="1800" dirty="0">
                    <a:solidFill>
                      <a:schemeClr val="tx2"/>
                    </a:solidFill>
                  </a:rPr>
                  <a:t>4</a:t>
                </a:r>
                <a:r>
                  <a:rPr lang="en-US" sz="1800" dirty="0" smtClean="0">
                    <a:solidFill>
                      <a:schemeClr val="tx2"/>
                    </a:solidFill>
                  </a:rPr>
                  <a:t> a’s, (a1,a2,a3,a4,…): empty cell</a:t>
                </a:r>
              </a:p>
              <a:p>
                <a:pPr marL="914400" lvl="1" indent="-514350">
                  <a:buAutoNum type="alphaLcParenR"/>
                </a:pPr>
                <a:r>
                  <a:rPr lang="en-US" sz="1800" dirty="0" smtClean="0">
                    <a:solidFill>
                      <a:schemeClr val="tx2"/>
                    </a:solidFill>
                  </a:rPr>
                  <a:t>3 a’s and 1 *, (a1,a2,a3,*,…): count = 1</a:t>
                </a:r>
              </a:p>
              <a:p>
                <a:pPr marL="914400" lvl="1" indent="-514350">
                  <a:buAutoNum type="alphaLcParenR"/>
                </a:pPr>
                <a:r>
                  <a:rPr lang="en-US" sz="1800" dirty="0" smtClean="0">
                    <a:solidFill>
                      <a:schemeClr val="tx2"/>
                    </a:solidFill>
                  </a:rPr>
                  <a:t>2 a’s and 2 *s, (a1,a2,*,*,…): count = 2,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 smtClean="0">
                    <a:solidFill>
                      <a:schemeClr val="tx2"/>
                    </a:solidFill>
                  </a:rPr>
                  <a:t> = </a:t>
                </a:r>
                <a:r>
                  <a:rPr lang="en-US" sz="1800" dirty="0" smtClean="0">
                    <a:solidFill>
                      <a:schemeClr val="tx2"/>
                    </a:solidFill>
                  </a:rPr>
                  <a:t>6</a:t>
                </a:r>
                <a:endParaRPr lang="en-US" sz="1800" dirty="0" smtClean="0">
                  <a:solidFill>
                    <a:schemeClr val="tx2"/>
                  </a:solidFill>
                </a:endParaRPr>
              </a:p>
              <a:p>
                <a:pPr marL="914400" lvl="1" indent="-514350">
                  <a:buFont typeface="Wingdings" panose="05000000000000000000" pitchFamily="2" charset="2"/>
                  <a:buAutoNum type="alphaLcParenR"/>
                </a:pPr>
                <a:r>
                  <a:rPr lang="en-US" sz="1800" dirty="0" smtClean="0">
                    <a:solidFill>
                      <a:schemeClr val="tx2"/>
                    </a:solidFill>
                  </a:rPr>
                  <a:t>1 a and 3 *s, (a1,*,*,*,…): count = 3,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>
                    <a:solidFill>
                      <a:schemeClr val="tx2"/>
                    </a:solidFill>
                  </a:rPr>
                  <a:t> </a:t>
                </a:r>
                <a:r>
                  <a:rPr lang="en-US" sz="1800" dirty="0" smtClean="0">
                    <a:solidFill>
                      <a:schemeClr val="tx2"/>
                    </a:solidFill>
                  </a:rPr>
                  <a:t>= 4</a:t>
                </a:r>
              </a:p>
              <a:p>
                <a:pPr marL="914400" lvl="1" indent="-514350">
                  <a:buFont typeface="Wingdings" panose="05000000000000000000" pitchFamily="2" charset="2"/>
                  <a:buAutoNum type="alphaLcParenR"/>
                </a:pPr>
                <a:r>
                  <a:rPr lang="en-US" sz="1800" dirty="0" smtClean="0">
                    <a:solidFill>
                      <a:schemeClr val="tx2"/>
                    </a:solidFill>
                  </a:rPr>
                  <a:t>0 a and 4 *s, (*,*,*,*,…): count = 4,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>
                    <a:solidFill>
                      <a:schemeClr val="tx2"/>
                    </a:solidFill>
                  </a:rPr>
                  <a:t> = </a:t>
                </a:r>
                <a:r>
                  <a:rPr lang="en-US" sz="1800" dirty="0" smtClean="0">
                    <a:solidFill>
                      <a:schemeClr val="tx2"/>
                    </a:solidFill>
                  </a:rPr>
                  <a:t>1</a:t>
                </a:r>
                <a:endParaRPr lang="en-US" sz="1800" dirty="0">
                  <a:solidFill>
                    <a:schemeClr val="tx2"/>
                  </a:solidFill>
                </a:endParaRPr>
              </a:p>
              <a:p>
                <a:pPr marL="400050" lvl="1" indent="0">
                  <a:buNone/>
                </a:pPr>
                <a:endParaRPr lang="en-US" sz="1800" dirty="0">
                  <a:solidFill>
                    <a:schemeClr val="tx2"/>
                  </a:solidFill>
                </a:endParaRPr>
              </a:p>
              <a:p>
                <a:pPr marL="400050" lvl="1" indent="0">
                  <a:buNone/>
                </a:pPr>
                <a:r>
                  <a:rPr lang="en-US" sz="1800" dirty="0" smtClean="0">
                    <a:solidFill>
                      <a:schemeClr val="tx2"/>
                    </a:solidFill>
                  </a:rPr>
                  <a:t>Totally, we have 11 combinations. For the last 6 dimensions, we have 2^6 </a:t>
                </a:r>
              </a:p>
              <a:p>
                <a:pPr marL="400050" lvl="1" indent="0">
                  <a:buNone/>
                </a:pPr>
                <a:r>
                  <a:rPr lang="en-US" sz="1800" dirty="0">
                    <a:solidFill>
                      <a:schemeClr val="tx2"/>
                    </a:solidFill>
                  </a:rPr>
                  <a:t>c</a:t>
                </a:r>
                <a:r>
                  <a:rPr lang="en-US" sz="1800" dirty="0" smtClean="0">
                    <a:solidFill>
                      <a:schemeClr val="tx2"/>
                    </a:solidFill>
                  </a:rPr>
                  <a:t>ombinations. Thus, it’s 11* 2^6. 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 </a:t>
                </a:r>
              </a:p>
              <a:p>
                <a:pPr marL="0" indent="0" eaLnBrk="1" hangingPunct="1">
                  <a:buNone/>
                </a:pPr>
                <a:r>
                  <a:rPr lang="en-US" dirty="0" smtClean="0"/>
                  <a:t>      </a:t>
                </a:r>
                <a:endParaRPr lang="en-US" dirty="0"/>
              </a:p>
              <a:p>
                <a:pPr marL="0" indent="0" eaLnBrk="1" hangingPunct="1">
                  <a:lnSpc>
                    <a:spcPct val="200000"/>
                  </a:lnSpc>
                  <a:buNone/>
                </a:pPr>
                <a:endParaRPr lang="en-US" altLang="en-US" dirty="0" smtClean="0"/>
              </a:p>
            </p:txBody>
          </p:sp>
        </mc:Choice>
        <mc:Fallback>
          <p:sp>
            <p:nvSpPr>
              <p:cNvPr id="71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47800"/>
                <a:ext cx="8610600" cy="4876800"/>
              </a:xfrm>
              <a:blipFill rotWithShape="0">
                <a:blip r:embed="rId3"/>
                <a:stretch>
                  <a:fillRect l="-637" t="-750" r="-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1430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950F13-6FDE-4B53-8F00-D6043651C62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220200" cy="1066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/>
              <a:t>Sample Exam: Question 4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8768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(a0,b0,c0) : 1 (a1,b1,c0) : 3 (a0,b2,c0) : 1 </a:t>
            </a:r>
          </a:p>
          <a:p>
            <a:r>
              <a:rPr lang="en-US" dirty="0"/>
              <a:t>(a0,b0,c1) : 1 (a1,b1,c1) : 3 (a0,b2,c1) : 1 </a:t>
            </a:r>
          </a:p>
          <a:p>
            <a:r>
              <a:rPr lang="en-US" dirty="0"/>
              <a:t>(a0,b0,c2) : 1 (a1,b1,c2) : 3 (a0,b2,c2) : 1 </a:t>
            </a:r>
          </a:p>
          <a:p>
            <a:pPr marL="514350" indent="-514350">
              <a:buAutoNum type="arabicParenR"/>
            </a:pPr>
            <a:r>
              <a:rPr lang="en-US" dirty="0" smtClean="0"/>
              <a:t>Draw </a:t>
            </a:r>
            <a:r>
              <a:rPr lang="en-US" dirty="0"/>
              <a:t>the trace trees of expansion with regard different exploration orders: A, B, C and C, B, A, respectively. </a:t>
            </a:r>
            <a:endParaRPr lang="en-US" dirty="0" smtClean="0"/>
          </a:p>
          <a:p>
            <a:pPr marL="514350" indent="-514350">
              <a:buFont typeface="Wingdings" panose="05000000000000000000" pitchFamily="2" charset="2"/>
              <a:buAutoNum type="arabicParenR"/>
            </a:pPr>
            <a:r>
              <a:rPr lang="en-US" dirty="0"/>
              <a:t>If we set minimum support = 4 with the exploration order of A, B, C, how many cells would be considered/computed?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</a:p>
          <a:p>
            <a:pPr marL="0" indent="0" eaLnBrk="1" hangingPunct="1">
              <a:buNone/>
            </a:pPr>
            <a:r>
              <a:rPr lang="en-US" dirty="0" smtClean="0"/>
              <a:t>      </a:t>
            </a:r>
            <a:endParaRPr lang="en-US" dirty="0"/>
          </a:p>
          <a:p>
            <a:pPr marL="0" indent="0" eaLnBrk="1" hangingPunct="1">
              <a:lnSpc>
                <a:spcPct val="200000"/>
              </a:lnSpc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958204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950F13-6FDE-4B53-8F00-D6043651C62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220200" cy="1066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/>
              <a:t>Sample Exam: Question 4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876800"/>
          </a:xfrm>
          <a:noFill/>
        </p:spPr>
        <p:txBody>
          <a:bodyPr lIns="92075" tIns="46038" rIns="92075" bIns="46038"/>
          <a:lstStyle/>
          <a:p>
            <a:pPr marL="0" indent="0">
              <a:buNone/>
            </a:pPr>
            <a:r>
              <a:rPr lang="en-US" dirty="0" smtClean="0"/>
              <a:t>1) Draw </a:t>
            </a:r>
            <a:r>
              <a:rPr lang="en-US" dirty="0"/>
              <a:t>the trace trees of expansion with regard different exploration orders: A, B, C and C, B, A, respectively.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</a:p>
          <a:p>
            <a:pPr marL="0" indent="0" eaLnBrk="1" hangingPunct="1">
              <a:buNone/>
            </a:pPr>
            <a:r>
              <a:rPr lang="en-US" dirty="0" smtClean="0"/>
              <a:t>      </a:t>
            </a:r>
            <a:endParaRPr lang="en-US" dirty="0"/>
          </a:p>
          <a:p>
            <a:pPr marL="0" indent="0" eaLnBrk="1" hangingPunct="1">
              <a:lnSpc>
                <a:spcPct val="200000"/>
              </a:lnSpc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515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950F13-6FDE-4B53-8F00-D6043651C62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220200" cy="1066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/>
              <a:t>Sample Exam: Question 4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876800"/>
          </a:xfrm>
          <a:noFill/>
        </p:spPr>
        <p:txBody>
          <a:bodyPr lIns="92075" tIns="46038" rIns="92075" bIns="46038"/>
          <a:lstStyle/>
          <a:p>
            <a:pPr marL="0" indent="0">
              <a:buNone/>
            </a:pPr>
            <a:r>
              <a:rPr lang="en-US" dirty="0" smtClean="0"/>
              <a:t>2) If </a:t>
            </a:r>
            <a:r>
              <a:rPr lang="en-US" dirty="0"/>
              <a:t>we set minimum support = 4 with the exploration order of A, B, C, how many cells would be considered/computed?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</a:p>
          <a:p>
            <a:pPr marL="0" indent="0" eaLnBrk="1" hangingPunct="1">
              <a:buNone/>
            </a:pPr>
            <a:r>
              <a:rPr lang="en-US" dirty="0" smtClean="0"/>
              <a:t>      </a:t>
            </a:r>
            <a:endParaRPr lang="en-US" dirty="0"/>
          </a:p>
          <a:p>
            <a:pPr marL="0" indent="0" eaLnBrk="1" hangingPunct="1">
              <a:lnSpc>
                <a:spcPct val="200000"/>
              </a:lnSpc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128389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7FA38-505F-437D-AFFC-E871A569E820}" type="datetime4">
              <a:rPr lang="en-US" altLang="en-US" smtClean="0"/>
              <a:pPr>
                <a:defRPr/>
              </a:pPr>
              <a:t>October 27, 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265E3-8275-4824-8BC7-3DB4B822CC2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816049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950F13-6FDE-4B53-8F00-D6043651C62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220200" cy="1066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/>
              <a:t>Midterm Review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200000"/>
              </a:lnSpc>
            </a:pPr>
            <a:r>
              <a:rPr lang="en-US" altLang="en-US" dirty="0" smtClean="0"/>
              <a:t>Key Points in Chapter 4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dirty="0" smtClean="0"/>
              <a:t>Key Points in Chapter 5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950F13-6FDE-4B53-8F00-D6043651C62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220200" cy="1066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/>
              <a:t>Sample Exam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200000"/>
              </a:lnSpc>
            </a:pPr>
            <a:r>
              <a:rPr lang="en-US" altLang="en-US" dirty="0" smtClean="0"/>
              <a:t>Question 3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dirty="0" smtClean="0"/>
              <a:t>Question 4</a:t>
            </a:r>
          </a:p>
        </p:txBody>
      </p:sp>
    </p:spTree>
    <p:extLst>
      <p:ext uri="{BB962C8B-B14F-4D97-AF65-F5344CB8AC3E}">
        <p14:creationId xmlns:p14="http://schemas.microsoft.com/office/powerpoint/2010/main" val="171997361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950F13-6FDE-4B53-8F00-D6043651C62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220200" cy="1066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/>
              <a:t>Chapter 4: Data Warehousing and On-line Analytical Processing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200000"/>
              </a:lnSpc>
            </a:pPr>
            <a:r>
              <a:rPr lang="en-US" altLang="en-US" dirty="0" smtClean="0"/>
              <a:t>Data Warehouse: Basic Concepts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dirty="0" smtClean="0"/>
              <a:t>Data Warehouse Modeling: Data Cube and OLAP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dirty="0" smtClean="0"/>
              <a:t>Data Warehouse Usage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dirty="0" smtClean="0"/>
              <a:t>Data Warehouse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43310794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DDD5B6-F0D7-42B4-B6DA-7D78718D68F0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/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220200" cy="1066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/>
              <a:t>Chapter 4: Data Warehousing and On-line Analytical Processing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334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1600" dirty="0" smtClean="0"/>
              <a:t>Data Warehouse: Basic Concepts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(a) What Is a Data Warehouse?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(b) Data Warehouse: A Multi-Tiered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 smtClean="0"/>
              <a:t>Data Warehouse Modeling: Data Cube and OLAP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(a) Cube: A Lattice of Cuboids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(b) Conceptual Modeling of Data Warehouses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(c) Stars, Snowflakes, and Fact Constellations: Schemas for Multidimensional Databases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(d) Dimensions: The Role of Concept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(e) Measures: Their Categorization and Computation: </a:t>
            </a:r>
            <a:r>
              <a:rPr lang="en-US" altLang="en-US" sz="1600" dirty="0"/>
              <a:t>d</a:t>
            </a:r>
            <a:r>
              <a:rPr lang="en-US" altLang="en-US" sz="1600" dirty="0" smtClean="0"/>
              <a:t>istributive, algebraic and holistic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(f) Cube Definitions in Database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(g) Typical OLAP Operations: drill up, drill down, slice and so on…	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 smtClean="0"/>
              <a:t>Data Warehouse Usage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 smtClean="0"/>
              <a:t>Data Warehouse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(a) Efficient Data Cube Computation: Cube Operation, Materialization of Data Cubes, and Iceberg Cubes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(</a:t>
            </a:r>
            <a:r>
              <a:rPr lang="en-US" altLang="en-US" sz="1600" dirty="0"/>
              <a:t>b</a:t>
            </a:r>
            <a:r>
              <a:rPr lang="en-US" altLang="en-US" sz="1600" dirty="0" smtClean="0"/>
              <a:t>) Efficient Processing of OLAP Queries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0823684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FBBF56-513E-4DBC-BCFD-FCE7FF951C5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Sample Question 1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953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tx2"/>
                </a:solidFill>
              </a:rPr>
              <a:t>Cube ?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tx2"/>
                </a:solidFill>
              </a:rPr>
              <a:t>Cuboid ?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tx2"/>
                </a:solidFill>
              </a:rPr>
              <a:t>Cell ?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tx2"/>
                </a:solidFill>
              </a:rPr>
              <a:t>Measure: ?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altLang="en-US" sz="24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6851050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FBBF56-513E-4DBC-BCFD-FCE7FF951C5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Sample Question 1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105400"/>
          </a:xfrm>
          <a:noFill/>
        </p:spPr>
        <p:txBody>
          <a:bodyPr lIns="92075" tIns="46038" rIns="92075" bIns="46038"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Example: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smtClean="0">
                <a:solidFill>
                  <a:schemeClr val="tx2"/>
                </a:solidFill>
              </a:rPr>
              <a:t>                                Year vs. Dept.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altLang="en-US" sz="24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altLang="en-US" sz="2400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altLang="en-US" sz="2400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en-US" sz="2000" dirty="0" smtClean="0">
                <a:solidFill>
                  <a:schemeClr val="tx2"/>
                </a:solidFill>
              </a:rPr>
              <a:t>Cuboid: 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en-US" sz="2000" dirty="0" smtClean="0">
                <a:solidFill>
                  <a:schemeClr val="tx2"/>
                </a:solidFill>
              </a:rPr>
              <a:t>(Year, Dept.) 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en-US" sz="2000" dirty="0" smtClean="0">
                <a:solidFill>
                  <a:schemeClr val="tx2"/>
                </a:solidFill>
              </a:rPr>
              <a:t>Cell: measure 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en-US" sz="2000" dirty="0" smtClean="0">
                <a:solidFill>
                  <a:schemeClr val="tx2"/>
                </a:solidFill>
              </a:rPr>
              <a:t>(Senior, CS): 30, (Junior, CS): 20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en-US" sz="2000" dirty="0" smtClean="0">
                <a:solidFill>
                  <a:schemeClr val="tx2"/>
                </a:solidFill>
              </a:rPr>
              <a:t>Aggregated: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en-US" sz="2000" dirty="0" smtClean="0">
                <a:solidFill>
                  <a:schemeClr val="tx2"/>
                </a:solidFill>
              </a:rPr>
              <a:t>(</a:t>
            </a:r>
            <a:r>
              <a:rPr lang="en-US" altLang="en-US" sz="2000" dirty="0">
                <a:solidFill>
                  <a:schemeClr val="tx2"/>
                </a:solidFill>
              </a:rPr>
              <a:t>*</a:t>
            </a:r>
            <a:r>
              <a:rPr lang="en-US" altLang="en-US" sz="2000" dirty="0" smtClean="0">
                <a:solidFill>
                  <a:schemeClr val="tx2"/>
                </a:solidFill>
              </a:rPr>
              <a:t>, </a:t>
            </a:r>
            <a:r>
              <a:rPr lang="en-US" altLang="en-US" sz="2000" dirty="0">
                <a:solidFill>
                  <a:schemeClr val="tx2"/>
                </a:solidFill>
              </a:rPr>
              <a:t>CS</a:t>
            </a:r>
            <a:r>
              <a:rPr lang="en-US" altLang="en-US" sz="2000" dirty="0" smtClean="0">
                <a:solidFill>
                  <a:schemeClr val="tx2"/>
                </a:solidFill>
              </a:rPr>
              <a:t>): 50</a:t>
            </a:r>
            <a:endParaRPr lang="en-US" altLang="en-US" sz="22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524000" y="2545080"/>
          <a:ext cx="609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Junior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91738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FBBF56-513E-4DBC-BCFD-FCE7FF951C5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Sample Question 2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953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tx2"/>
                </a:solidFill>
              </a:rPr>
              <a:t>Concept </a:t>
            </a:r>
            <a:r>
              <a:rPr lang="en-US" altLang="en-US" sz="2400" dirty="0" smtClean="0">
                <a:solidFill>
                  <a:schemeClr val="tx2"/>
                </a:solidFill>
              </a:rPr>
              <a:t>Hierarchy </a:t>
            </a:r>
            <a:r>
              <a:rPr lang="en-US" altLang="en-US" sz="2400" dirty="0" smtClean="0">
                <a:solidFill>
                  <a:schemeClr val="tx2"/>
                </a:solidFill>
              </a:rPr>
              <a:t>?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tx2"/>
                </a:solidFill>
              </a:rPr>
              <a:t>How many cuboids are there in the full cube?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altLang="en-US" sz="2400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altLang="en-US" sz="24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5282241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950F13-6FDE-4B53-8F00-D6043651C62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220200" cy="1066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/>
              <a:t>Sample Exam: Question 3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876800"/>
          </a:xfrm>
          <a:noFill/>
        </p:spPr>
        <p:txBody>
          <a:bodyPr lIns="92075" tIns="46038" rIns="92075" bIns="46038"/>
          <a:lstStyle/>
          <a:p>
            <a:pPr marL="0" indent="0" eaLnBrk="1" hangingPunct="1">
              <a:buNone/>
            </a:pPr>
            <a:r>
              <a:rPr lang="en-US" dirty="0" smtClean="0"/>
              <a:t>  Example 1: Students’ Division and their Hometown </a:t>
            </a:r>
          </a:p>
          <a:p>
            <a:pPr marL="0" indent="0" eaLnBrk="1" hangingPunct="1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dirty="0" smtClean="0">
                <a:solidFill>
                  <a:schemeClr val="tx2"/>
                </a:solidFill>
              </a:rPr>
              <a:t>State vs. Dept.</a:t>
            </a:r>
          </a:p>
          <a:p>
            <a:pPr marL="0" indent="0" eaLnBrk="1" hangingPunct="1">
              <a:buNone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</a:p>
          <a:p>
            <a:pPr marL="0" indent="0" eaLnBrk="1" hangingPunct="1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 smtClean="0"/>
              <a:t>  Cuboid: (State, Dept.)</a:t>
            </a:r>
          </a:p>
          <a:p>
            <a:pPr marL="0" indent="0" eaLnBrk="1" hangingPunct="1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Cells:    (Illinois, CS): 30 , (Maryland, CS): 20                                       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24000" y="2545080"/>
          <a:ext cx="609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Physics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Illinois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Maryland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512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950F13-6FDE-4B53-8F00-D6043651C62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220200" cy="1066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/>
              <a:t>Sample Exam: Question 3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876800"/>
          </a:xfrm>
          <a:noFill/>
        </p:spPr>
        <p:txBody>
          <a:bodyPr lIns="92075" tIns="46038" rIns="92075" bIns="46038"/>
          <a:lstStyle/>
          <a:p>
            <a:pPr marL="0" indent="0" eaLnBrk="1" hangingPunct="1">
              <a:buNone/>
            </a:pPr>
            <a:r>
              <a:rPr lang="en-US" dirty="0" smtClean="0"/>
              <a:t>  Example 2: Students’ Division and their Hometown   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 eaLnBrk="1" hangingPunct="1">
              <a:buNone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</a:p>
          <a:p>
            <a:pPr marL="0" indent="0" eaLnBrk="1" hangingPunct="1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 smtClean="0"/>
              <a:t>  Cuboid: (State, Dept.), (State, School)</a:t>
            </a:r>
          </a:p>
          <a:p>
            <a:pPr marL="0" indent="0" eaLnBrk="1" hangingPunct="1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Cells:    (Illinois, CS): 30 , (Maryland, CS): 20 </a:t>
            </a:r>
          </a:p>
          <a:p>
            <a:pPr marL="0" indent="0" eaLnBrk="1" hangingPunct="1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   (Illinois, Engineering): 70</a:t>
            </a:r>
          </a:p>
          <a:p>
            <a:pPr marL="0" indent="0" eaLnBrk="1" hangingPunct="1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   (Illinois, Science): 45                                      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24000" y="2057400"/>
          <a:ext cx="6096000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Enignneering</a:t>
                      </a:r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ECE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Physics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Math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Illinois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Maryland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9861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908CB7-A73C-45B3-8757-2684110433FB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367588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 smtClean="0"/>
              <a:t>Efficient Data Cube Computation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410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Motivation: People expect high efficiency when querying data information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altLang="en-US" sz="2400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Data cube can be viewed as a lattice of cuboids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The bottom-most cuboid is the base cuboid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The top-most cuboid (apex) contains only one cell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folHlink"/>
                </a:solidFill>
              </a:rPr>
              <a:t>How many cuboids</a:t>
            </a:r>
            <a:r>
              <a:rPr lang="en-US" altLang="en-US" sz="2400" dirty="0" smtClean="0"/>
              <a:t> in an n-dimensional cube with L levels?</a:t>
            </a:r>
          </a:p>
        </p:txBody>
      </p:sp>
      <p:graphicFrame>
        <p:nvGraphicFramePr>
          <p:cNvPr id="87045" name="Object 4"/>
          <p:cNvGraphicFramePr>
            <a:graphicFrameLocks noChangeAspect="1"/>
          </p:cNvGraphicFramePr>
          <p:nvPr>
            <p:extLst/>
          </p:nvPr>
        </p:nvGraphicFramePr>
        <p:xfrm>
          <a:off x="3276600" y="4648200"/>
          <a:ext cx="2133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Equation" r:id="rId4" imgW="1295400" imgH="584200" progId="Equation.3">
                  <p:embed/>
                </p:oleObj>
              </mc:Choice>
              <mc:Fallback>
                <p:oleObj name="Equation" r:id="rId4" imgW="12954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48200"/>
                        <a:ext cx="2133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44789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3145D90-EC96-41E9-8994-CFA43FDD24B3}" type="slidenum">
              <a:rPr lang="zh-CN" altLang="en-US" sz="1200">
                <a:ea typeface="SimSun" panose="02010600030101010101" pitchFamily="2" charset="-122"/>
              </a:rPr>
              <a:pPr eaLnBrk="1" hangingPunct="1"/>
              <a:t>28</a:t>
            </a:fld>
            <a:endParaRPr lang="en-US" altLang="zh-CN" sz="1200">
              <a:ea typeface="SimSun" panose="02010600030101010101" pitchFamily="2" charset="-122"/>
            </a:endParaRPr>
          </a:p>
        </p:txBody>
      </p:sp>
      <p:sp>
        <p:nvSpPr>
          <p:cNvPr id="118786" name="Slide Number Placeholder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ED184234-6AF3-4AAC-9887-FD0544EEF86C}" type="slidenum">
              <a:rPr lang="zh-CN" altLang="en-US" sz="1200">
                <a:ea typeface="SimSun" panose="02010600030101010101" pitchFamily="2" charset="-122"/>
              </a:rPr>
              <a:pPr algn="r" eaLnBrk="1" hangingPunct="1"/>
              <a:t>28</a:t>
            </a:fld>
            <a:endParaRPr lang="en-US" altLang="zh-CN" sz="1200">
              <a:ea typeface="SimSun" panose="02010600030101010101" pitchFamily="2" charset="-122"/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8077200" cy="1066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Chapter 5: Data Cube Technology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96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7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Data Cube Computation: Preliminary Concepts 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Data Cube Computation Methods</a:t>
            </a:r>
          </a:p>
        </p:txBody>
      </p:sp>
    </p:spTree>
    <p:extLst>
      <p:ext uri="{BB962C8B-B14F-4D97-AF65-F5344CB8AC3E}">
        <p14:creationId xmlns:p14="http://schemas.microsoft.com/office/powerpoint/2010/main" val="209495737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86F255D-3D99-4414-9C4B-EC78327306F6}" type="slidenum">
              <a:rPr lang="zh-CN" altLang="en-US" sz="1200">
                <a:ea typeface="SimSun" panose="02010600030101010101" pitchFamily="2" charset="-122"/>
              </a:rPr>
              <a:pPr eaLnBrk="1" hangingPunct="1"/>
              <a:t>29</a:t>
            </a:fld>
            <a:endParaRPr lang="en-US" altLang="zh-CN" sz="1200">
              <a:ea typeface="SimSun" panose="02010600030101010101" pitchFamily="2" charset="-122"/>
            </a:endParaRPr>
          </a:p>
        </p:txBody>
      </p:sp>
      <p:sp>
        <p:nvSpPr>
          <p:cNvPr id="120834" name="Slide Number Placeholder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78AAFA99-04D4-4864-B868-10220A9856A1}" type="slidenum">
              <a:rPr lang="zh-CN" altLang="en-US" sz="1200">
                <a:ea typeface="SimSun" panose="02010600030101010101" pitchFamily="2" charset="-122"/>
              </a:rPr>
              <a:pPr algn="r" eaLnBrk="1" hangingPunct="1"/>
              <a:t>29</a:t>
            </a:fld>
            <a:endParaRPr lang="en-US" altLang="zh-CN" sz="1200">
              <a:ea typeface="SimSun" panose="02010600030101010101" pitchFamily="2" charset="-122"/>
            </a:endParaRP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Data Cube Technology: Summary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dirty="0" smtClean="0">
                <a:ea typeface="SimSun" panose="02010600030101010101" pitchFamily="2" charset="-122"/>
              </a:rPr>
              <a:t>Data Cube Computation: Preliminary Concepts </a:t>
            </a:r>
          </a:p>
          <a:p>
            <a:pPr eaLnBrk="1" hangingPunct="1">
              <a:lnSpc>
                <a:spcPct val="120000"/>
              </a:lnSpc>
            </a:pPr>
            <a:endParaRPr lang="en-US" altLang="zh-CN" sz="2000" dirty="0" smtClean="0">
              <a:ea typeface="SimSun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dirty="0" smtClean="0">
                <a:ea typeface="SimSun" panose="02010600030101010101" pitchFamily="2" charset="-122"/>
              </a:rPr>
              <a:t>Data Cube Computation Methods</a:t>
            </a: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dirty="0" smtClean="0">
                <a:ea typeface="SimSun" panose="02010600030101010101" pitchFamily="2" charset="-122"/>
              </a:rPr>
              <a:t>Multi-Way Array Aggregation</a:t>
            </a: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dirty="0" smtClean="0">
                <a:ea typeface="SimSun" panose="02010600030101010101" pitchFamily="2" charset="-122"/>
              </a:rPr>
              <a:t>BUC</a:t>
            </a:r>
          </a:p>
          <a:p>
            <a:pPr marL="457200" lvl="1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en-US" altLang="zh-CN" sz="2000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848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950F13-6FDE-4B53-8F00-D6043651C62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220200" cy="1066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/>
              <a:t>Sample Exam: Question 3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876800"/>
          </a:xfrm>
          <a:noFill/>
        </p:spPr>
        <p:txBody>
          <a:bodyPr lIns="92075" tIns="46038" rIns="92075" bIns="46038"/>
          <a:lstStyle/>
          <a:p>
            <a:pPr marL="0" indent="0" eaLnBrk="1" hangingPunct="1">
              <a:lnSpc>
                <a:spcPct val="200000"/>
              </a:lnSpc>
              <a:buNone/>
            </a:pPr>
            <a:r>
              <a:rPr lang="en-US" dirty="0" smtClean="0"/>
              <a:t>We have 4 base cells, </a:t>
            </a:r>
            <a:r>
              <a:rPr lang="en-US" dirty="0"/>
              <a:t>where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smtClean="0"/>
              <a:t>≠ </a:t>
            </a:r>
            <a:r>
              <a:rPr lang="en-US" dirty="0"/>
              <a:t>bi, ∀</a:t>
            </a:r>
            <a:r>
              <a:rPr lang="en-US" dirty="0" err="1"/>
              <a:t>i</a:t>
            </a:r>
            <a:r>
              <a:rPr lang="en-US" dirty="0"/>
              <a:t> = 1,2,3,4</a:t>
            </a:r>
            <a:r>
              <a:rPr lang="en-US" dirty="0" smtClean="0"/>
              <a:t>.</a:t>
            </a:r>
          </a:p>
          <a:p>
            <a:pPr marL="0" indent="0" eaLnBrk="1" hangingPunct="1">
              <a:buNone/>
            </a:pPr>
            <a:r>
              <a:rPr lang="en-US" dirty="0" smtClean="0"/>
              <a:t>(</a:t>
            </a:r>
            <a:r>
              <a:rPr lang="en-US" dirty="0"/>
              <a:t>a1,a2,a3,</a:t>
            </a:r>
            <a:r>
              <a:rPr lang="en-US" dirty="0">
                <a:solidFill>
                  <a:srgbClr val="FF0000"/>
                </a:solidFill>
              </a:rPr>
              <a:t>b4</a:t>
            </a:r>
            <a:r>
              <a:rPr lang="en-US" dirty="0"/>
              <a:t>,a5,...,a10) </a:t>
            </a:r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(</a:t>
            </a:r>
            <a:r>
              <a:rPr lang="en-US" dirty="0"/>
              <a:t>a1,a2,</a:t>
            </a:r>
            <a:r>
              <a:rPr lang="en-US" dirty="0">
                <a:solidFill>
                  <a:srgbClr val="FF0000"/>
                </a:solidFill>
              </a:rPr>
              <a:t>b3</a:t>
            </a:r>
            <a:r>
              <a:rPr lang="en-US" dirty="0"/>
              <a:t>,a4,a5,...,a10) </a:t>
            </a:r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(</a:t>
            </a:r>
            <a:r>
              <a:rPr lang="en-US" dirty="0"/>
              <a:t>a1,</a:t>
            </a:r>
            <a:r>
              <a:rPr lang="en-US" dirty="0">
                <a:solidFill>
                  <a:srgbClr val="FF0000"/>
                </a:solidFill>
              </a:rPr>
              <a:t>b2</a:t>
            </a:r>
            <a:r>
              <a:rPr lang="en-US" dirty="0"/>
              <a:t>,a3,a4,a5,...,a10</a:t>
            </a:r>
            <a:r>
              <a:rPr lang="en-US" dirty="0" smtClean="0"/>
              <a:t>)</a:t>
            </a:r>
          </a:p>
          <a:p>
            <a:pPr marL="0" indent="0" eaLnBrk="1" hangingPunct="1">
              <a:buNone/>
            </a:pP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b1</a:t>
            </a:r>
            <a:r>
              <a:rPr lang="en-US" dirty="0"/>
              <a:t>,a2,a3,a4,a5,...,a10) </a:t>
            </a:r>
            <a:endParaRPr lang="en-US" dirty="0" smtClean="0"/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r>
              <a:rPr lang="en-US" dirty="0" smtClean="0"/>
              <a:t>There is no </a:t>
            </a:r>
            <a:r>
              <a:rPr lang="en-US" dirty="0" smtClean="0">
                <a:solidFill>
                  <a:srgbClr val="FF0000"/>
                </a:solidFill>
              </a:rPr>
              <a:t>concept hierarchy</a:t>
            </a:r>
            <a:r>
              <a:rPr lang="en-US" dirty="0" smtClean="0"/>
              <a:t> in each dimension.</a:t>
            </a:r>
            <a:endParaRPr lang="en-US" dirty="0"/>
          </a:p>
          <a:p>
            <a:pPr marL="0" indent="0" eaLnBrk="1" hangingPunct="1">
              <a:lnSpc>
                <a:spcPct val="200000"/>
              </a:lnSpc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43632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86F255D-3D99-4414-9C4B-EC78327306F6}" type="slidenum">
              <a:rPr lang="zh-CN" altLang="en-US" sz="1200">
                <a:ea typeface="SimSun" panose="02010600030101010101" pitchFamily="2" charset="-122"/>
              </a:rPr>
              <a:pPr eaLnBrk="1" hangingPunct="1"/>
              <a:t>30</a:t>
            </a:fld>
            <a:endParaRPr lang="en-US" altLang="zh-CN" sz="1200">
              <a:ea typeface="SimSun" panose="02010600030101010101" pitchFamily="2" charset="-122"/>
            </a:endParaRPr>
          </a:p>
        </p:txBody>
      </p:sp>
      <p:sp>
        <p:nvSpPr>
          <p:cNvPr id="120834" name="Slide Number Placeholder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78AAFA99-04D4-4864-B868-10220A9856A1}" type="slidenum">
              <a:rPr lang="zh-CN" altLang="en-US" sz="1200">
                <a:ea typeface="SimSun" panose="02010600030101010101" pitchFamily="2" charset="-122"/>
              </a:rPr>
              <a:pPr algn="r" eaLnBrk="1" hangingPunct="1"/>
              <a:t>30</a:t>
            </a:fld>
            <a:endParaRPr lang="en-US" altLang="zh-CN" sz="1200">
              <a:ea typeface="SimSun" panose="02010600030101010101" pitchFamily="2" charset="-122"/>
            </a:endParaRP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800" dirty="0">
                <a:ea typeface="SimSun" panose="02010600030101010101" pitchFamily="2" charset="-122"/>
              </a:rPr>
              <a:t>Multi-Way Array Aggregation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r>
              <a:rPr lang="en-US" sz="2000" dirty="0" smtClean="0"/>
              <a:t>Using multi-dimensional chunk to materialize cube</a:t>
            </a:r>
          </a:p>
          <a:p>
            <a:r>
              <a:rPr lang="en-US" sz="2000" dirty="0" smtClean="0"/>
              <a:t>High </a:t>
            </a:r>
            <a:r>
              <a:rPr lang="en-US" sz="2000" dirty="0"/>
              <a:t>Efficiency for Full Cube </a:t>
            </a:r>
            <a:r>
              <a:rPr lang="en-US" sz="2000" dirty="0" smtClean="0"/>
              <a:t>Computation for data set with small number of dimensions: </a:t>
            </a:r>
            <a:endParaRPr lang="en-US" sz="2000" dirty="0"/>
          </a:p>
          <a:p>
            <a:pPr lvl="1"/>
            <a:r>
              <a:rPr lang="en-US" sz="2000" dirty="0" smtClean="0"/>
              <a:t>Simultaneous </a:t>
            </a:r>
            <a:r>
              <a:rPr lang="en-US" sz="2000" dirty="0"/>
              <a:t>aggregation on multiple dimensions </a:t>
            </a:r>
          </a:p>
          <a:p>
            <a:pPr lvl="1"/>
            <a:r>
              <a:rPr lang="en-US" sz="2000" dirty="0" smtClean="0"/>
              <a:t>Intermediate </a:t>
            </a:r>
            <a:r>
              <a:rPr lang="en-US" sz="2000" dirty="0"/>
              <a:t>aggregate values are re-used for computing ancestor cuboids </a:t>
            </a:r>
          </a:p>
          <a:p>
            <a:r>
              <a:rPr lang="en-US" sz="2000" dirty="0" smtClean="0"/>
              <a:t>No </a:t>
            </a:r>
            <a:r>
              <a:rPr lang="en-US" sz="2000" dirty="0"/>
              <a:t>Iceberg </a:t>
            </a:r>
            <a:r>
              <a:rPr lang="en-US" sz="2000" dirty="0" smtClean="0"/>
              <a:t>Optimization: Cannot </a:t>
            </a:r>
            <a:r>
              <a:rPr lang="en-US" sz="2000" dirty="0" err="1" smtClean="0"/>
              <a:t>Apriori</a:t>
            </a:r>
            <a:r>
              <a:rPr lang="en-US" sz="2000" dirty="0" smtClean="0"/>
              <a:t> </a:t>
            </a:r>
            <a:r>
              <a:rPr lang="en-US" sz="2000" dirty="0" err="1" smtClean="0"/>
              <a:t>Prunning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altLang="zh-CN" sz="2000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39162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86F255D-3D99-4414-9C4B-EC78327306F6}" type="slidenum">
              <a:rPr lang="zh-CN" altLang="en-US" sz="1200">
                <a:ea typeface="SimSun" panose="02010600030101010101" pitchFamily="2" charset="-122"/>
              </a:rPr>
              <a:pPr eaLnBrk="1" hangingPunct="1"/>
              <a:t>31</a:t>
            </a:fld>
            <a:endParaRPr lang="en-US" altLang="zh-CN" sz="1200">
              <a:ea typeface="SimSun" panose="02010600030101010101" pitchFamily="2" charset="-122"/>
            </a:endParaRPr>
          </a:p>
        </p:txBody>
      </p:sp>
      <p:sp>
        <p:nvSpPr>
          <p:cNvPr id="120834" name="Slide Number Placeholder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78AAFA99-04D4-4864-B868-10220A9856A1}" type="slidenum">
              <a:rPr lang="zh-CN" altLang="en-US" sz="1200">
                <a:ea typeface="SimSun" panose="02010600030101010101" pitchFamily="2" charset="-122"/>
              </a:rPr>
              <a:pPr algn="r" eaLnBrk="1" hangingPunct="1"/>
              <a:t>31</a:t>
            </a:fld>
            <a:endParaRPr lang="en-US" altLang="zh-CN" sz="1200">
              <a:ea typeface="SimSun" panose="02010600030101010101" pitchFamily="2" charset="-122"/>
            </a:endParaRP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BUC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/>
              <a:t>Introduction:</a:t>
            </a:r>
            <a:br>
              <a:rPr lang="en-US" sz="2000" dirty="0"/>
            </a:br>
            <a:r>
              <a:rPr lang="en-US" sz="2000" dirty="0"/>
              <a:t>• BUC (Beyer &amp; </a:t>
            </a:r>
            <a:r>
              <a:rPr lang="en-US" sz="2000" dirty="0" err="1"/>
              <a:t>Ramakrishnan</a:t>
            </a:r>
            <a:r>
              <a:rPr lang="en-US" sz="2000" dirty="0"/>
              <a:t>, SIGMOD’99) • Bottom-Up cube computation </a:t>
            </a:r>
            <a:endParaRPr lang="en-US" sz="2000" dirty="0" smtClean="0"/>
          </a:p>
          <a:p>
            <a:pPr lvl="1"/>
            <a:r>
              <a:rPr lang="en-US" sz="2000" dirty="0" smtClean="0"/>
              <a:t>(Note: </a:t>
            </a:r>
            <a:r>
              <a:rPr lang="en-US" sz="2000" b="1" dirty="0" smtClean="0"/>
              <a:t>Top-Down </a:t>
            </a:r>
            <a:r>
              <a:rPr lang="en-US" sz="2000" dirty="0" smtClean="0"/>
              <a:t>in our view!)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Partition </a:t>
            </a:r>
            <a:r>
              <a:rPr lang="en-US" sz="2000" dirty="0"/>
              <a:t>and Optimization: Divides dimensions into partitions and </a:t>
            </a:r>
          </a:p>
          <a:p>
            <a:pPr marL="0" indent="0">
              <a:buNone/>
            </a:pPr>
            <a:r>
              <a:rPr lang="en-US" sz="2000" dirty="0" smtClean="0"/>
              <a:t>     facilitates </a:t>
            </a:r>
            <a:r>
              <a:rPr lang="en-US" sz="2000" dirty="0"/>
              <a:t>iceberg pruning </a:t>
            </a:r>
          </a:p>
          <a:p>
            <a:pPr lvl="1"/>
            <a:r>
              <a:rPr lang="en-US" sz="2000" dirty="0" smtClean="0"/>
              <a:t>If </a:t>
            </a:r>
            <a:r>
              <a:rPr lang="en-US" sz="2000" dirty="0"/>
              <a:t>a partition does not satisfy </a:t>
            </a:r>
            <a:r>
              <a:rPr lang="en-US" sz="2000" i="1" dirty="0" err="1"/>
              <a:t>min_sup</a:t>
            </a:r>
            <a:r>
              <a:rPr lang="en-US" sz="2000" dirty="0"/>
              <a:t>, its descendants can be pruned </a:t>
            </a:r>
          </a:p>
          <a:p>
            <a:pPr lvl="1"/>
            <a:r>
              <a:rPr lang="en-US" sz="2000" dirty="0" smtClean="0"/>
              <a:t>No </a:t>
            </a:r>
            <a:r>
              <a:rPr lang="en-US" sz="2000" dirty="0"/>
              <a:t>simultaneous aggregation: Difference to Multi-Way Array Aggregation </a:t>
            </a:r>
          </a:p>
          <a:p>
            <a:pPr marL="457200" lvl="1" indent="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en-US" altLang="zh-CN" sz="2000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82156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950F13-6FDE-4B53-8F00-D6043651C62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220200" cy="1066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/>
              <a:t>Sample Exam: Question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447800"/>
                <a:ext cx="8610600" cy="4876800"/>
              </a:xfrm>
              <a:noFill/>
            </p:spPr>
            <p:txBody>
              <a:bodyPr lIns="92075" tIns="46038" rIns="92075" bIns="46038"/>
              <a:lstStyle/>
              <a:p>
                <a:pPr marL="514350" indent="-514350" eaLnBrk="1" hangingPunct="1">
                  <a:buAutoNum type="arabicParenR"/>
                </a:pPr>
                <a:r>
                  <a:rPr lang="en-US" dirty="0" smtClean="0"/>
                  <a:t>How </a:t>
                </a:r>
                <a:r>
                  <a:rPr lang="en-US" dirty="0"/>
                  <a:t>many cuboids are there in the full data cube</a:t>
                </a:r>
                <a:r>
                  <a:rPr lang="en-US" dirty="0" smtClean="0"/>
                  <a:t>?</a:t>
                </a:r>
              </a:p>
              <a:p>
                <a:pPr marL="0" indent="0" eaLnBrk="1" hangingPunct="1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    Answer: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represents the number of </a:t>
                </a:r>
                <a:r>
                  <a:rPr lang="en-US" dirty="0" smtClean="0"/>
                  <a:t>concept </a:t>
                </a:r>
                <a:r>
                  <a:rPr lang="en-US" dirty="0" smtClean="0"/>
                  <a:t>levels</a:t>
                </a:r>
                <a:r>
                  <a:rPr lang="en-US" dirty="0"/>
                  <a:t> </a:t>
                </a:r>
                <a:r>
                  <a:rPr lang="en-US" dirty="0" smtClean="0"/>
                  <a:t>in </a:t>
                </a: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dimension.</a:t>
                </a:r>
              </a:p>
              <a:p>
                <a:pPr marL="0" indent="0" eaLnBrk="1" hangingPunct="1">
                  <a:buNone/>
                </a:pPr>
                <a:endParaRPr lang="en-US" dirty="0" smtClean="0"/>
              </a:p>
              <a:p>
                <a:pPr marL="0" indent="0" eaLnBrk="1" hangingPunct="1">
                  <a:buNone/>
                </a:pPr>
                <a:r>
                  <a:rPr lang="en-US" dirty="0" smtClean="0"/>
                  <a:t>  </a:t>
                </a:r>
              </a:p>
              <a:p>
                <a:pPr marL="0" indent="0" eaLnBrk="1" hangingPunct="1">
                  <a:buNone/>
                </a:pPr>
                <a:r>
                  <a:rPr lang="en-US" dirty="0" smtClean="0"/>
                  <a:t>      a) How to figure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?</a:t>
                </a:r>
              </a:p>
              <a:p>
                <a:pPr marL="0" indent="0" eaLnBrk="1" hangingPunct="1">
                  <a:lnSpc>
                    <a:spcPct val="200000"/>
                  </a:lnSpc>
                  <a:buNone/>
                </a:pPr>
                <a:endParaRPr lang="en-US" altLang="en-US" dirty="0" smtClean="0"/>
              </a:p>
            </p:txBody>
          </p:sp>
        </mc:Choice>
        <mc:Fallback>
          <p:sp>
            <p:nvSpPr>
              <p:cNvPr id="71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47800"/>
                <a:ext cx="8610600" cy="4876800"/>
              </a:xfrm>
              <a:blipFill rotWithShape="0">
                <a:blip r:embed="rId4"/>
                <a:stretch>
                  <a:fillRect l="-1487" t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122879"/>
              </p:ext>
            </p:extLst>
          </p:nvPr>
        </p:nvGraphicFramePr>
        <p:xfrm>
          <a:off x="3200400" y="3505200"/>
          <a:ext cx="2133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Equation" r:id="rId5" imgW="1295400" imgH="584200" progId="Equation.3">
                  <p:embed/>
                </p:oleObj>
              </mc:Choice>
              <mc:Fallback>
                <p:oleObj name="Equation" r:id="rId5" imgW="12954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05200"/>
                        <a:ext cx="2133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75059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950F13-6FDE-4B53-8F00-D6043651C62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220200" cy="1066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/>
              <a:t>Sample Exam: Question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447800"/>
                <a:ext cx="8610600" cy="4876800"/>
              </a:xfrm>
              <a:noFill/>
            </p:spPr>
            <p:txBody>
              <a:bodyPr lIns="92075" tIns="46038" rIns="92075" bIns="46038"/>
              <a:lstStyle/>
              <a:p>
                <a:pPr marL="514350" indent="-514350">
                  <a:buFont typeface="Wingdings" panose="05000000000000000000" pitchFamily="2" charset="2"/>
                  <a:buAutoNum type="arabicParenR"/>
                </a:pPr>
                <a:r>
                  <a:rPr lang="en-US" dirty="0"/>
                  <a:t>How many cuboids are there in the full data cube</a:t>
                </a:r>
                <a:r>
                  <a:rPr lang="en-US" dirty="0" smtClean="0"/>
                  <a:t>?</a:t>
                </a:r>
                <a:r>
                  <a:rPr lang="en-US" dirty="0" smtClean="0"/>
                  <a:t>  </a:t>
                </a:r>
                <a:endParaRPr lang="en-US" dirty="0" smtClean="0"/>
              </a:p>
              <a:p>
                <a:pPr marL="514350" indent="-514350" eaLnBrk="1" hangingPunct="1">
                  <a:buAutoNum type="arabicParenR"/>
                </a:pPr>
                <a:endParaRPr lang="en-US" dirty="0" smtClean="0"/>
              </a:p>
              <a:p>
                <a:pPr marL="514350" indent="-514350" eaLnBrk="1" hangingPunct="1">
                  <a:buAutoNum type="alphaLcParenR"/>
                </a:pPr>
                <a:r>
                  <a:rPr lang="en-US" dirty="0" smtClean="0"/>
                  <a:t>How </a:t>
                </a:r>
                <a:r>
                  <a:rPr lang="en-US" dirty="0"/>
                  <a:t>to figure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0" indent="0" eaLnBrk="1" hangingPunct="1">
                  <a:buNone/>
                </a:pP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=2</m:t>
                    </m:r>
                  </m:oMath>
                </a14:m>
                <a:r>
                  <a:rPr lang="en-US" dirty="0" smtClean="0"/>
                  <a:t> since for the 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dimension there are a1 and b1</a:t>
                </a:r>
                <a:r>
                  <a:rPr lang="en-US" dirty="0" smtClean="0"/>
                  <a:t>? Thi</a:t>
                </a:r>
                <a:r>
                  <a:rPr lang="en-US" dirty="0" smtClean="0"/>
                  <a:t>s is wrong.</a:t>
                </a:r>
                <a:endParaRPr lang="en-US" dirty="0" smtClean="0"/>
              </a:p>
              <a:p>
                <a:pPr marL="0" indent="0" eaLnBrk="1" hangingPunct="1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</a:t>
                </a:r>
                <a:endParaRPr lang="en-US" dirty="0"/>
              </a:p>
              <a:p>
                <a:pPr marL="0" indent="0" eaLnBrk="1" hangingPunct="1">
                  <a:lnSpc>
                    <a:spcPct val="200000"/>
                  </a:lnSpc>
                  <a:buNone/>
                </a:pPr>
                <a:endParaRPr lang="en-US" altLang="en-US" dirty="0" smtClean="0"/>
              </a:p>
            </p:txBody>
          </p:sp>
        </mc:Choice>
        <mc:Fallback>
          <p:sp>
            <p:nvSpPr>
              <p:cNvPr id="71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47800"/>
                <a:ext cx="8610600" cy="4876800"/>
              </a:xfrm>
              <a:blipFill rotWithShape="0">
                <a:blip r:embed="rId3"/>
                <a:stretch>
                  <a:fillRect l="-1487" t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5331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950F13-6FDE-4B53-8F00-D6043651C62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220200" cy="1066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/>
              <a:t>Sample Exam: Question 3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876800"/>
          </a:xfrm>
          <a:noFill/>
        </p:spPr>
        <p:txBody>
          <a:bodyPr lIns="92075" tIns="46038" rIns="92075" bIns="46038"/>
          <a:lstStyle/>
          <a:p>
            <a:pPr marL="514350" indent="-514350" eaLnBrk="1" hangingPunct="1">
              <a:buAutoNum type="arabicParenR"/>
            </a:pPr>
            <a:r>
              <a:rPr lang="en-US" dirty="0" smtClean="0"/>
              <a:t>1) </a:t>
            </a:r>
            <a:r>
              <a:rPr lang="en-US" dirty="0"/>
              <a:t>How many cuboids are there in the full data cube?</a:t>
            </a:r>
          </a:p>
          <a:p>
            <a:pPr marL="0" indent="0" eaLnBrk="1" hangingPunct="1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Answer:</a:t>
            </a:r>
            <a:r>
              <a:rPr lang="en-US" dirty="0" smtClean="0"/>
              <a:t> </a:t>
            </a:r>
          </a:p>
          <a:p>
            <a:pPr marL="514350" indent="-514350" eaLnBrk="1" hangingPunct="1">
              <a:buAutoNum type="arabicParenR"/>
            </a:pPr>
            <a:r>
              <a:rPr lang="en-US" dirty="0" smtClean="0"/>
              <a:t>10 dimensions</a:t>
            </a:r>
          </a:p>
          <a:p>
            <a:pPr marL="514350" indent="-514350" eaLnBrk="1" hangingPunct="1">
              <a:buAutoNum type="arabicParenR"/>
            </a:pPr>
            <a:r>
              <a:rPr lang="en-US" dirty="0" smtClean="0"/>
              <a:t>no </a:t>
            </a:r>
            <a:r>
              <a:rPr lang="en-US" dirty="0"/>
              <a:t>concept </a:t>
            </a:r>
            <a:r>
              <a:rPr lang="en-US" dirty="0" smtClean="0"/>
              <a:t>hierarchy for each dimension</a:t>
            </a:r>
          </a:p>
          <a:p>
            <a:pPr marL="514350" indent="-514350" eaLnBrk="1" hangingPunct="1">
              <a:buAutoNum type="arabicParenR"/>
            </a:pPr>
            <a:r>
              <a:rPr lang="en-US" dirty="0" smtClean="0"/>
              <a:t>Based on:</a:t>
            </a:r>
          </a:p>
          <a:p>
            <a:pPr marL="514350" indent="-514350" eaLnBrk="1" hangingPunct="1">
              <a:buAutoNum type="arabicParenR"/>
            </a:pPr>
            <a:r>
              <a:rPr lang="en-US" dirty="0"/>
              <a:t>W</a:t>
            </a:r>
            <a:r>
              <a:rPr lang="en-US" dirty="0" smtClean="0"/>
              <a:t>e have (1+1)^ 10 = 1024 cuboids.</a:t>
            </a:r>
            <a:endParaRPr lang="en-US" dirty="0"/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  <a:p>
            <a:pPr marL="0" indent="0" eaLnBrk="1" hangingPunct="1">
              <a:lnSpc>
                <a:spcPct val="200000"/>
              </a:lnSpc>
              <a:buNone/>
            </a:pPr>
            <a:endParaRPr lang="en-US" alt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743200" y="3886200"/>
          <a:ext cx="2133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Equation" r:id="rId4" imgW="1295400" imgH="584200" progId="Equation.3">
                  <p:embed/>
                </p:oleObj>
              </mc:Choice>
              <mc:Fallback>
                <p:oleObj name="Equation" r:id="rId4" imgW="12954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86200"/>
                        <a:ext cx="2133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554333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950F13-6FDE-4B53-8F00-D6043651C62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220200" cy="1066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/>
              <a:t>Sample Exam: Question 3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876800"/>
          </a:xfrm>
          <a:noFill/>
        </p:spPr>
        <p:txBody>
          <a:bodyPr lIns="92075" tIns="46038" rIns="92075" bIns="46038"/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) </a:t>
            </a:r>
            <a:r>
              <a:rPr lang="en-US" dirty="0"/>
              <a:t>How many nonempty aggregate closed cells are there in the full cube?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tx2"/>
                </a:solidFill>
              </a:rPr>
              <a:t>Closed </a:t>
            </a:r>
            <a:r>
              <a:rPr lang="en-US" altLang="en-US" dirty="0">
                <a:solidFill>
                  <a:schemeClr val="tx2"/>
                </a:solidFill>
              </a:rPr>
              <a:t>Cell: A cell c is a closed cell if there exists no cell, d, such that d is a </a:t>
            </a:r>
            <a:r>
              <a:rPr lang="en-US" altLang="en-US" dirty="0">
                <a:solidFill>
                  <a:srgbClr val="FF0000"/>
                </a:solidFill>
              </a:rPr>
              <a:t>descendant</a:t>
            </a:r>
            <a:r>
              <a:rPr lang="en-US" altLang="en-US" dirty="0">
                <a:solidFill>
                  <a:schemeClr val="tx2"/>
                </a:solidFill>
              </a:rPr>
              <a:t> of cell c and d has the </a:t>
            </a:r>
            <a:r>
              <a:rPr lang="en-US" altLang="en-US" dirty="0">
                <a:solidFill>
                  <a:srgbClr val="FF0000"/>
                </a:solidFill>
              </a:rPr>
              <a:t>same measure</a:t>
            </a:r>
            <a:r>
              <a:rPr lang="en-US" altLang="en-US" dirty="0">
                <a:solidFill>
                  <a:schemeClr val="tx2"/>
                </a:solidFill>
              </a:rPr>
              <a:t> value as 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eaLnBrk="1" hangingPunct="1">
              <a:buNone/>
            </a:pPr>
            <a:r>
              <a:rPr lang="en-US" dirty="0" smtClean="0"/>
              <a:t> </a:t>
            </a:r>
          </a:p>
          <a:p>
            <a:pPr marL="0" indent="0" eaLnBrk="1" hangingPunct="1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  <a:p>
            <a:pPr marL="0" indent="0" eaLnBrk="1" hangingPunct="1">
              <a:lnSpc>
                <a:spcPct val="200000"/>
              </a:lnSpc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455187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950F13-6FDE-4B53-8F00-D6043651C62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220200" cy="1066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/>
              <a:t>Sample Exam: Question 3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876800"/>
          </a:xfrm>
          <a:noFill/>
        </p:spPr>
        <p:txBody>
          <a:bodyPr lIns="92075" tIns="46038" rIns="92075" bIns="46038"/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) </a:t>
            </a:r>
            <a:r>
              <a:rPr lang="en-US" dirty="0"/>
              <a:t>How many nonempty aggregate closed cells are there in the full cube?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Count: Maximum count = 4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4: 	(</a:t>
            </a:r>
            <a:r>
              <a:rPr lang="en-US" dirty="0">
                <a:solidFill>
                  <a:schemeClr val="tx2"/>
                </a:solidFill>
              </a:rPr>
              <a:t>∗,∗,∗,∗,</a:t>
            </a:r>
            <a:r>
              <a:rPr lang="en-US" dirty="0" smtClean="0">
                <a:solidFill>
                  <a:schemeClr val="tx2"/>
                </a:solidFill>
              </a:rPr>
              <a:t>a5,a6,a7,a8,a9,a10</a:t>
            </a:r>
            <a:r>
              <a:rPr lang="en-US" dirty="0">
                <a:solidFill>
                  <a:schemeClr val="tx2"/>
                </a:solidFill>
              </a:rPr>
              <a:t>) 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3: 	(a1</a:t>
            </a:r>
            <a:r>
              <a:rPr lang="en-US" dirty="0">
                <a:solidFill>
                  <a:schemeClr val="tx2"/>
                </a:solidFill>
              </a:rPr>
              <a:t>,∗,∗,∗,a5,...,a10) (∗,a2,∗,∗,a5,...,a10</a:t>
            </a:r>
            <a:r>
              <a:rPr lang="en-US" dirty="0" smtClean="0">
                <a:solidFill>
                  <a:schemeClr val="tx2"/>
                </a:solidFill>
              </a:rPr>
              <a:t>)                             	(</a:t>
            </a:r>
            <a:r>
              <a:rPr lang="en-US" dirty="0">
                <a:solidFill>
                  <a:schemeClr val="tx2"/>
                </a:solidFill>
              </a:rPr>
              <a:t>∗,∗,a3,∗,a5,...,a10) 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>
                <a:solidFill>
                  <a:schemeClr val="tx2"/>
                </a:solidFill>
              </a:rPr>
              <a:t>∗,∗,∗,a4,a5,...,a10) 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2: 	(a1,a2</a:t>
            </a:r>
            <a:r>
              <a:rPr lang="en-US" dirty="0">
                <a:solidFill>
                  <a:schemeClr val="tx2"/>
                </a:solidFill>
              </a:rPr>
              <a:t>,∗,∗,a5,...,a10) (a1,∗,a3,∗,a5,...,a10) </a:t>
            </a:r>
            <a:r>
              <a:rPr lang="en-US" dirty="0" smtClean="0">
                <a:solidFill>
                  <a:schemeClr val="tx2"/>
                </a:solidFill>
              </a:rPr>
              <a:t>  	(</a:t>
            </a:r>
            <a:r>
              <a:rPr lang="en-US" dirty="0">
                <a:solidFill>
                  <a:schemeClr val="tx2"/>
                </a:solidFill>
              </a:rPr>
              <a:t>a1,∗,∗,a4,a5,...,a10) (∗,a2,a3,∗,a5,...,a10) </a:t>
            </a:r>
            <a:r>
              <a:rPr lang="en-US" dirty="0" smtClean="0">
                <a:solidFill>
                  <a:schemeClr val="tx2"/>
                </a:solidFill>
              </a:rPr>
              <a:t>	(</a:t>
            </a:r>
            <a:r>
              <a:rPr lang="en-US" dirty="0">
                <a:solidFill>
                  <a:schemeClr val="tx2"/>
                </a:solidFill>
              </a:rPr>
              <a:t>∗,a2,∗,a4,a5,...,a10) (∗,∗,a3,a4,a5,...,a10)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eaLnBrk="1" hangingPunct="1">
              <a:buNone/>
            </a:pPr>
            <a:r>
              <a:rPr lang="en-US" dirty="0" smtClean="0"/>
              <a:t> </a:t>
            </a:r>
          </a:p>
          <a:p>
            <a:pPr marL="0" indent="0" eaLnBrk="1" hangingPunct="1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  <a:p>
            <a:pPr marL="0" indent="0" eaLnBrk="1" hangingPunct="1">
              <a:lnSpc>
                <a:spcPct val="200000"/>
              </a:lnSpc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15060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950F13-6FDE-4B53-8F00-D6043651C62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220200" cy="1066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/>
              <a:t>Sample Exam: Question 3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876800"/>
          </a:xfrm>
          <a:noFill/>
        </p:spPr>
        <p:txBody>
          <a:bodyPr lIns="92075" tIns="46038" rIns="92075" bIns="46038"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) </a:t>
            </a:r>
            <a:r>
              <a:rPr lang="en-US" dirty="0"/>
              <a:t>How many nonempty aggregate cells are there in the full cube? </a:t>
            </a:r>
          </a:p>
          <a:p>
            <a:pPr marL="0" indent="0" eaLnBrk="1" hangingPunct="1">
              <a:buNone/>
            </a:pPr>
            <a:r>
              <a:rPr lang="en-US" dirty="0" smtClean="0"/>
              <a:t> </a:t>
            </a:r>
          </a:p>
          <a:p>
            <a:pPr marL="0" indent="0" eaLnBrk="1" hangingPunct="1">
              <a:buNone/>
            </a:pPr>
            <a:r>
              <a:rPr lang="en-US" dirty="0" smtClean="0">
                <a:solidFill>
                  <a:schemeClr val="tx2"/>
                </a:solidFill>
              </a:rPr>
              <a:t>a) For the last 6 dimensions, four base cells have the same pattern. Thus, we should focus on first 4 dimensions.</a:t>
            </a:r>
          </a:p>
          <a:p>
            <a:pPr marL="0" indent="0" eaLnBrk="1" hangingPunct="1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      </a:t>
            </a:r>
            <a:endParaRPr lang="en-US" dirty="0"/>
          </a:p>
          <a:p>
            <a:pPr marL="0" indent="0" eaLnBrk="1" hangingPunct="1">
              <a:lnSpc>
                <a:spcPct val="200000"/>
              </a:lnSpc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005969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12620</TotalTime>
  <Words>1367</Words>
  <Application>Microsoft Macintosh PowerPoint</Application>
  <PresentationFormat>On-screen Show (4:3)</PresentationFormat>
  <Paragraphs>336</Paragraphs>
  <Slides>31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Berlin Sans FB Demi</vt:lpstr>
      <vt:lpstr>Cambria Math</vt:lpstr>
      <vt:lpstr>MS PGothic</vt:lpstr>
      <vt:lpstr>ＭＳ Ｐゴシック</vt:lpstr>
      <vt:lpstr>SimSun</vt:lpstr>
      <vt:lpstr>Tahoma</vt:lpstr>
      <vt:lpstr>Times New Roman</vt:lpstr>
      <vt:lpstr>Wingdings</vt:lpstr>
      <vt:lpstr>Blends</vt:lpstr>
      <vt:lpstr>Equation</vt:lpstr>
      <vt:lpstr>Data Mining:   Concepts and Techniques  (3rd ed.)  — Midterm Review —</vt:lpstr>
      <vt:lpstr>Sample Exam</vt:lpstr>
      <vt:lpstr>Sample Exam: Question 3</vt:lpstr>
      <vt:lpstr>Sample Exam: Question 3</vt:lpstr>
      <vt:lpstr>Sample Exam: Question 3</vt:lpstr>
      <vt:lpstr>Sample Exam: Question 3</vt:lpstr>
      <vt:lpstr>Sample Exam: Question 3</vt:lpstr>
      <vt:lpstr>Sample Exam: Question 3</vt:lpstr>
      <vt:lpstr>Sample Exam: Question 3</vt:lpstr>
      <vt:lpstr>Sample Exam: Question 3</vt:lpstr>
      <vt:lpstr>Sample Exam: Question 3</vt:lpstr>
      <vt:lpstr>Sample Exam: Question 3</vt:lpstr>
      <vt:lpstr>Sample Exam: Question 3</vt:lpstr>
      <vt:lpstr>Sample Exam: Question 3</vt:lpstr>
      <vt:lpstr>Sample Exam: Question 4</vt:lpstr>
      <vt:lpstr>Sample Exam: Question 4</vt:lpstr>
      <vt:lpstr>Sample Exam: Question 4</vt:lpstr>
      <vt:lpstr>PowerPoint Presentation</vt:lpstr>
      <vt:lpstr>Midterm Review</vt:lpstr>
      <vt:lpstr>Chapter 4: Data Warehousing and On-line Analytical Processing</vt:lpstr>
      <vt:lpstr>Chapter 4: Data Warehousing and On-line Analytical Processing</vt:lpstr>
      <vt:lpstr>Sample Question 1</vt:lpstr>
      <vt:lpstr>Sample Question 1</vt:lpstr>
      <vt:lpstr>Sample Question 2</vt:lpstr>
      <vt:lpstr>Sample Exam: Question 3</vt:lpstr>
      <vt:lpstr>Sample Exam: Question 3</vt:lpstr>
      <vt:lpstr>Efficient Data Cube Computation</vt:lpstr>
      <vt:lpstr>Chapter 5: Data Cube Technology</vt:lpstr>
      <vt:lpstr>Data Cube Technology: Summary</vt:lpstr>
      <vt:lpstr>Multi-Way Array Aggregation</vt:lpstr>
      <vt:lpstr>BUC</vt:lpstr>
    </vt:vector>
  </TitlesOfParts>
  <Company>S.F.U.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Gao, Mingkun</cp:lastModifiedBy>
  <cp:revision>770</cp:revision>
  <cp:lastPrinted>2015-09-11T21:13:30Z</cp:lastPrinted>
  <dcterms:created xsi:type="dcterms:W3CDTF">1998-06-19T04:38:52Z</dcterms:created>
  <dcterms:modified xsi:type="dcterms:W3CDTF">2015-10-28T06:23:33Z</dcterms:modified>
</cp:coreProperties>
</file>