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721E92-647F-40FF-AD02-08B637C1A95E}" v="1" dt="2025-01-21T14:42:56.9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1978151" y="2122932"/>
            <a:ext cx="8353806" cy="1384553"/>
          </a:xfrm>
          <a:prstGeom prst="rect">
            <a:avLst/>
          </a:prstGeom>
        </p:spPr>
      </p:pic>
      <p:pic>
        <p:nvPicPr>
          <p:cNvPr id="18" name="bg object 18"/>
          <p:cNvPicPr/>
          <p:nvPr/>
        </p:nvPicPr>
        <p:blipFill>
          <a:blip r:embed="rId4" cstate="print"/>
          <a:stretch>
            <a:fillRect/>
          </a:stretch>
        </p:blipFill>
        <p:spPr>
          <a:xfrm>
            <a:off x="2017776" y="2159507"/>
            <a:ext cx="8311133" cy="1341882"/>
          </a:xfrm>
          <a:prstGeom prst="rect">
            <a:avLst/>
          </a:prstGeom>
        </p:spPr>
      </p:pic>
      <p:pic>
        <p:nvPicPr>
          <p:cNvPr id="19" name="bg object 19"/>
          <p:cNvPicPr/>
          <p:nvPr/>
        </p:nvPicPr>
        <p:blipFill>
          <a:blip r:embed="rId5" cstate="print"/>
          <a:stretch>
            <a:fillRect/>
          </a:stretch>
        </p:blipFill>
        <p:spPr>
          <a:xfrm>
            <a:off x="4009644" y="2781300"/>
            <a:ext cx="4120134" cy="1384554"/>
          </a:xfrm>
          <a:prstGeom prst="rect">
            <a:avLst/>
          </a:prstGeom>
        </p:spPr>
      </p:pic>
      <p:pic>
        <p:nvPicPr>
          <p:cNvPr id="20" name="bg object 20"/>
          <p:cNvPicPr/>
          <p:nvPr/>
        </p:nvPicPr>
        <p:blipFill>
          <a:blip r:embed="rId6" cstate="print"/>
          <a:stretch>
            <a:fillRect/>
          </a:stretch>
        </p:blipFill>
        <p:spPr>
          <a:xfrm>
            <a:off x="4049267" y="2817876"/>
            <a:ext cx="4077462" cy="1341882"/>
          </a:xfrm>
          <a:prstGeom prst="rect">
            <a:avLst/>
          </a:prstGeom>
        </p:spPr>
      </p:pic>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8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403094" y="2345563"/>
            <a:ext cx="7372350" cy="1415414"/>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a:xfrm>
            <a:off x="2403094" y="2345563"/>
            <a:ext cx="7372350" cy="1415414"/>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403094" y="2345562"/>
            <a:ext cx="9331706" cy="1430520"/>
          </a:xfrm>
          <a:prstGeom prst="rect">
            <a:avLst/>
          </a:prstGeom>
        </p:spPr>
        <p:txBody>
          <a:bodyPr vert="horz" wrap="square" lIns="0" tIns="95885" rIns="0" bIns="0" rtlCol="0">
            <a:spAutoFit/>
          </a:bodyPr>
          <a:lstStyle/>
          <a:p>
            <a:pPr marL="2044064" marR="5080" indent="-2032000">
              <a:lnSpc>
                <a:spcPts val="5180"/>
              </a:lnSpc>
              <a:spcBef>
                <a:spcPts val="755"/>
              </a:spcBef>
            </a:pPr>
            <a:r>
              <a:rPr dirty="0"/>
              <a:t>ELECKART MARKET </a:t>
            </a:r>
            <a:r>
              <a:rPr spc="-25" dirty="0"/>
              <a:t>MIX </a:t>
            </a:r>
            <a:r>
              <a:rPr spc="-10" dirty="0"/>
              <a:t>MODELING</a:t>
            </a:r>
          </a:p>
        </p:txBody>
      </p:sp>
      <p:sp>
        <p:nvSpPr>
          <p:cNvPr id="35" name="TextBox 34">
            <a:extLst>
              <a:ext uri="{FF2B5EF4-FFF2-40B4-BE49-F238E27FC236}">
                <a16:creationId xmlns:a16="http://schemas.microsoft.com/office/drawing/2014/main" id="{BEB1D02B-AB85-E1B3-3C5E-213986C77023}"/>
              </a:ext>
            </a:extLst>
          </p:cNvPr>
          <p:cNvSpPr txBox="1"/>
          <p:nvPr/>
        </p:nvSpPr>
        <p:spPr>
          <a:xfrm>
            <a:off x="4800600" y="3962400"/>
            <a:ext cx="6154994" cy="461665"/>
          </a:xfrm>
          <a:prstGeom prst="rect">
            <a:avLst/>
          </a:prstGeom>
          <a:noFill/>
        </p:spPr>
        <p:txBody>
          <a:bodyPr wrap="square" rtlCol="0">
            <a:spAutoFit/>
          </a:bodyPr>
          <a:lstStyle/>
          <a:p>
            <a:r>
              <a:rPr lang="en-US" sz="2400" b="1" dirty="0">
                <a:solidFill>
                  <a:schemeClr val="bg1"/>
                </a:solidFill>
                <a:latin typeface="Amasis MT Pro Black" panose="02040A04050005020304" pitchFamily="18" charset="0"/>
              </a:rPr>
              <a:t>Subham Roy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45373-D163-4B9B-F2F3-FFD5D50CD1A3}"/>
              </a:ext>
            </a:extLst>
          </p:cNvPr>
          <p:cNvSpPr>
            <a:spLocks noGrp="1"/>
          </p:cNvSpPr>
          <p:nvPr>
            <p:ph type="ctrTitle"/>
          </p:nvPr>
        </p:nvSpPr>
        <p:spPr>
          <a:xfrm>
            <a:off x="914400" y="152400"/>
            <a:ext cx="10363200" cy="738664"/>
          </a:xfrm>
        </p:spPr>
        <p:txBody>
          <a:bodyPr/>
          <a:lstStyle/>
          <a:p>
            <a:pPr algn="ctr"/>
            <a:r>
              <a:rPr lang="en-US" dirty="0"/>
              <a:t>EDA</a:t>
            </a:r>
          </a:p>
        </p:txBody>
      </p:sp>
      <p:pic>
        <p:nvPicPr>
          <p:cNvPr id="7" name="Picture 6">
            <a:extLst>
              <a:ext uri="{FF2B5EF4-FFF2-40B4-BE49-F238E27FC236}">
                <a16:creationId xmlns:a16="http://schemas.microsoft.com/office/drawing/2014/main" id="{F66C169B-DBAB-970A-6DAF-5060910BAD8E}"/>
              </a:ext>
            </a:extLst>
          </p:cNvPr>
          <p:cNvPicPr>
            <a:picLocks noChangeAspect="1"/>
          </p:cNvPicPr>
          <p:nvPr/>
        </p:nvPicPr>
        <p:blipFill>
          <a:blip r:embed="rId2"/>
          <a:stretch>
            <a:fillRect/>
          </a:stretch>
        </p:blipFill>
        <p:spPr>
          <a:xfrm>
            <a:off x="2209800" y="891064"/>
            <a:ext cx="7924800" cy="4519136"/>
          </a:xfrm>
          <a:prstGeom prst="rect">
            <a:avLst/>
          </a:prstGeom>
        </p:spPr>
      </p:pic>
      <p:sp>
        <p:nvSpPr>
          <p:cNvPr id="8" name="Rectangle 1">
            <a:extLst>
              <a:ext uri="{FF2B5EF4-FFF2-40B4-BE49-F238E27FC236}">
                <a16:creationId xmlns:a16="http://schemas.microsoft.com/office/drawing/2014/main" id="{57D0363A-5AFA-FC09-339C-16725C95114E}"/>
              </a:ext>
            </a:extLst>
          </p:cNvPr>
          <p:cNvSpPr>
            <a:spLocks noGrp="1" noChangeArrowheads="1"/>
          </p:cNvSpPr>
          <p:nvPr>
            <p:ph type="subTitle" idx="4"/>
          </p:nvPr>
        </p:nvSpPr>
        <p:spPr bwMode="auto">
          <a:xfrm>
            <a:off x="1066800" y="5637033"/>
            <a:ext cx="9067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Month and D Year, Month and Order, and Product MRP and GMV and Product MRP and Product Procurement SLA have a strong and moderate correlation, respectively.</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0163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48057-4179-7466-38A9-0EB212601339}"/>
              </a:ext>
            </a:extLst>
          </p:cNvPr>
          <p:cNvSpPr>
            <a:spLocks noGrp="1"/>
          </p:cNvSpPr>
          <p:nvPr>
            <p:ph type="ctrTitle"/>
          </p:nvPr>
        </p:nvSpPr>
        <p:spPr>
          <a:xfrm>
            <a:off x="1143000" y="457200"/>
            <a:ext cx="10363200" cy="738664"/>
          </a:xfrm>
        </p:spPr>
        <p:txBody>
          <a:bodyPr/>
          <a:lstStyle/>
          <a:p>
            <a:pPr algn="ctr"/>
            <a:r>
              <a:rPr lang="en-US" dirty="0"/>
              <a:t>EDA</a:t>
            </a:r>
          </a:p>
        </p:txBody>
      </p:sp>
      <p:sp>
        <p:nvSpPr>
          <p:cNvPr id="5" name="Subtitle 4">
            <a:extLst>
              <a:ext uri="{FF2B5EF4-FFF2-40B4-BE49-F238E27FC236}">
                <a16:creationId xmlns:a16="http://schemas.microsoft.com/office/drawing/2014/main" id="{D66120C9-F49F-771D-8F33-68A6E72F172B}"/>
              </a:ext>
            </a:extLst>
          </p:cNvPr>
          <p:cNvSpPr>
            <a:spLocks noGrp="1"/>
          </p:cNvSpPr>
          <p:nvPr>
            <p:ph type="subTitle" idx="4"/>
          </p:nvPr>
        </p:nvSpPr>
        <p:spPr>
          <a:xfrm>
            <a:off x="609600" y="5029200"/>
            <a:ext cx="10363200" cy="276999"/>
          </a:xfrm>
        </p:spPr>
        <p:txBody>
          <a:bodyPr/>
          <a:lstStyle/>
          <a:p>
            <a:r>
              <a:rPr lang="en-US" sz="1800" b="0" dirty="0"/>
              <a:t>Sales increased during holidays and maximum revenue is generated by camera accessories.</a:t>
            </a:r>
          </a:p>
        </p:txBody>
      </p:sp>
      <p:pic>
        <p:nvPicPr>
          <p:cNvPr id="6" name="Picture 5">
            <a:extLst>
              <a:ext uri="{FF2B5EF4-FFF2-40B4-BE49-F238E27FC236}">
                <a16:creationId xmlns:a16="http://schemas.microsoft.com/office/drawing/2014/main" id="{FE9D2216-C55D-5A9E-239C-2384527A39C0}"/>
              </a:ext>
            </a:extLst>
          </p:cNvPr>
          <p:cNvPicPr>
            <a:picLocks noChangeAspect="1"/>
          </p:cNvPicPr>
          <p:nvPr/>
        </p:nvPicPr>
        <p:blipFill>
          <a:blip r:embed="rId2"/>
          <a:stretch>
            <a:fillRect/>
          </a:stretch>
        </p:blipFill>
        <p:spPr>
          <a:xfrm>
            <a:off x="3187956" y="1195864"/>
            <a:ext cx="5816088" cy="3572566"/>
          </a:xfrm>
          <a:prstGeom prst="rect">
            <a:avLst/>
          </a:prstGeom>
        </p:spPr>
      </p:pic>
    </p:spTree>
    <p:extLst>
      <p:ext uri="{BB962C8B-B14F-4D97-AF65-F5344CB8AC3E}">
        <p14:creationId xmlns:p14="http://schemas.microsoft.com/office/powerpoint/2010/main" val="28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52E3DE-53B2-60BA-3EAF-C57F67B30208}"/>
              </a:ext>
            </a:extLst>
          </p:cNvPr>
          <p:cNvSpPr>
            <a:spLocks noGrp="1"/>
          </p:cNvSpPr>
          <p:nvPr>
            <p:ph type="ctrTitle"/>
          </p:nvPr>
        </p:nvSpPr>
        <p:spPr>
          <a:xfrm>
            <a:off x="1143000" y="154067"/>
            <a:ext cx="10363200" cy="738664"/>
          </a:xfrm>
        </p:spPr>
        <p:txBody>
          <a:bodyPr/>
          <a:lstStyle/>
          <a:p>
            <a:pPr algn="ctr"/>
            <a:r>
              <a:rPr lang="en-US" dirty="0"/>
              <a:t>EDA </a:t>
            </a:r>
          </a:p>
        </p:txBody>
      </p:sp>
      <p:sp>
        <p:nvSpPr>
          <p:cNvPr id="5" name="Subtitle 4">
            <a:extLst>
              <a:ext uri="{FF2B5EF4-FFF2-40B4-BE49-F238E27FC236}">
                <a16:creationId xmlns:a16="http://schemas.microsoft.com/office/drawing/2014/main" id="{1DDDFCB4-55BC-CE29-92BD-41AE9A57071E}"/>
              </a:ext>
            </a:extLst>
          </p:cNvPr>
          <p:cNvSpPr>
            <a:spLocks noGrp="1"/>
          </p:cNvSpPr>
          <p:nvPr>
            <p:ph type="subTitle" idx="4"/>
          </p:nvPr>
        </p:nvSpPr>
        <p:spPr>
          <a:xfrm>
            <a:off x="0" y="5965269"/>
            <a:ext cx="12192000" cy="1107996"/>
          </a:xfrm>
        </p:spPr>
        <p:txBody>
          <a:bodyPr/>
          <a:lstStyle/>
          <a:p>
            <a:r>
              <a:rPr lang="en-US" sz="1800" b="0" dirty="0"/>
              <a:t>     Week 42- Highest number of orders</a:t>
            </a:r>
          </a:p>
          <a:p>
            <a:endParaRPr lang="en-US" sz="1800" b="0" dirty="0"/>
          </a:p>
          <a:p>
            <a:r>
              <a:rPr lang="en-US" sz="1800" b="0" dirty="0"/>
              <a:t>     Highest Revenue- Game accessories                                                              Highest count- Home Audios</a:t>
            </a:r>
          </a:p>
          <a:p>
            <a:endParaRPr lang="en-US" sz="1800" b="0" dirty="0"/>
          </a:p>
        </p:txBody>
      </p:sp>
      <p:pic>
        <p:nvPicPr>
          <p:cNvPr id="6" name="Picture 5">
            <a:extLst>
              <a:ext uri="{FF2B5EF4-FFF2-40B4-BE49-F238E27FC236}">
                <a16:creationId xmlns:a16="http://schemas.microsoft.com/office/drawing/2014/main" id="{B907B771-55ED-3034-5172-68860039C630}"/>
              </a:ext>
            </a:extLst>
          </p:cNvPr>
          <p:cNvPicPr>
            <a:picLocks noChangeAspect="1"/>
          </p:cNvPicPr>
          <p:nvPr/>
        </p:nvPicPr>
        <p:blipFill>
          <a:blip r:embed="rId2"/>
          <a:stretch>
            <a:fillRect/>
          </a:stretch>
        </p:blipFill>
        <p:spPr>
          <a:xfrm>
            <a:off x="90345" y="984292"/>
            <a:ext cx="6029467" cy="4889416"/>
          </a:xfrm>
          <a:prstGeom prst="rect">
            <a:avLst/>
          </a:prstGeom>
        </p:spPr>
      </p:pic>
      <p:pic>
        <p:nvPicPr>
          <p:cNvPr id="7" name="Picture 6">
            <a:extLst>
              <a:ext uri="{FF2B5EF4-FFF2-40B4-BE49-F238E27FC236}">
                <a16:creationId xmlns:a16="http://schemas.microsoft.com/office/drawing/2014/main" id="{B0A2A00E-4BA2-9AAE-5C5E-FFF6C39A93C8}"/>
              </a:ext>
            </a:extLst>
          </p:cNvPr>
          <p:cNvPicPr>
            <a:picLocks noChangeAspect="1"/>
          </p:cNvPicPr>
          <p:nvPr/>
        </p:nvPicPr>
        <p:blipFill>
          <a:blip r:embed="rId3"/>
          <a:stretch>
            <a:fillRect/>
          </a:stretch>
        </p:blipFill>
        <p:spPr>
          <a:xfrm>
            <a:off x="6197547" y="984292"/>
            <a:ext cx="5913633" cy="4889416"/>
          </a:xfrm>
          <a:prstGeom prst="rect">
            <a:avLst/>
          </a:prstGeom>
        </p:spPr>
      </p:pic>
    </p:spTree>
    <p:extLst>
      <p:ext uri="{BB962C8B-B14F-4D97-AF65-F5344CB8AC3E}">
        <p14:creationId xmlns:p14="http://schemas.microsoft.com/office/powerpoint/2010/main" val="13241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ABEA2-3B7C-1B91-2018-BD040A45B337}"/>
              </a:ext>
            </a:extLst>
          </p:cNvPr>
          <p:cNvSpPr>
            <a:spLocks noGrp="1"/>
          </p:cNvSpPr>
          <p:nvPr>
            <p:ph type="ctrTitle"/>
          </p:nvPr>
        </p:nvSpPr>
        <p:spPr>
          <a:xfrm>
            <a:off x="1143000" y="152400"/>
            <a:ext cx="10363200" cy="738664"/>
          </a:xfrm>
        </p:spPr>
        <p:txBody>
          <a:bodyPr/>
          <a:lstStyle/>
          <a:p>
            <a:r>
              <a:rPr lang="en-US" dirty="0"/>
              <a:t>EDA</a:t>
            </a:r>
          </a:p>
        </p:txBody>
      </p:sp>
      <p:sp>
        <p:nvSpPr>
          <p:cNvPr id="5" name="Subtitle 4">
            <a:extLst>
              <a:ext uri="{FF2B5EF4-FFF2-40B4-BE49-F238E27FC236}">
                <a16:creationId xmlns:a16="http://schemas.microsoft.com/office/drawing/2014/main" id="{CCB12C4F-34BD-6426-0AAB-696E6143B884}"/>
              </a:ext>
            </a:extLst>
          </p:cNvPr>
          <p:cNvSpPr>
            <a:spLocks noGrp="1"/>
          </p:cNvSpPr>
          <p:nvPr>
            <p:ph type="subTitle" idx="4"/>
          </p:nvPr>
        </p:nvSpPr>
        <p:spPr>
          <a:xfrm>
            <a:off x="2390775" y="5191126"/>
            <a:ext cx="8534400" cy="307777"/>
          </a:xfrm>
        </p:spPr>
        <p:txBody>
          <a:bodyPr/>
          <a:lstStyle/>
          <a:p>
            <a:r>
              <a:rPr lang="en-US" sz="2000" dirty="0"/>
              <a:t>Revenue generated in both holidays and non-holidays</a:t>
            </a:r>
          </a:p>
        </p:txBody>
      </p:sp>
      <p:pic>
        <p:nvPicPr>
          <p:cNvPr id="6" name="Picture 5">
            <a:extLst>
              <a:ext uri="{FF2B5EF4-FFF2-40B4-BE49-F238E27FC236}">
                <a16:creationId xmlns:a16="http://schemas.microsoft.com/office/drawing/2014/main" id="{FAB01035-489B-7954-741D-77F3527915A2}"/>
              </a:ext>
            </a:extLst>
          </p:cNvPr>
          <p:cNvPicPr>
            <a:picLocks noChangeAspect="1"/>
          </p:cNvPicPr>
          <p:nvPr/>
        </p:nvPicPr>
        <p:blipFill>
          <a:blip r:embed="rId2"/>
          <a:stretch>
            <a:fillRect/>
          </a:stretch>
        </p:blipFill>
        <p:spPr>
          <a:xfrm>
            <a:off x="838200" y="1690687"/>
            <a:ext cx="10058400" cy="3292020"/>
          </a:xfrm>
          <a:prstGeom prst="rect">
            <a:avLst/>
          </a:prstGeom>
        </p:spPr>
      </p:pic>
      <p:sp>
        <p:nvSpPr>
          <p:cNvPr id="8" name="TextBox 7">
            <a:extLst>
              <a:ext uri="{FF2B5EF4-FFF2-40B4-BE49-F238E27FC236}">
                <a16:creationId xmlns:a16="http://schemas.microsoft.com/office/drawing/2014/main" id="{F6413714-0DF0-8CB0-2B5B-F549EDBDEC7D}"/>
              </a:ext>
            </a:extLst>
          </p:cNvPr>
          <p:cNvSpPr txBox="1"/>
          <p:nvPr/>
        </p:nvSpPr>
        <p:spPr>
          <a:xfrm>
            <a:off x="990600" y="1290875"/>
            <a:ext cx="9753600" cy="369332"/>
          </a:xfrm>
          <a:prstGeom prst="rect">
            <a:avLst/>
          </a:prstGeom>
          <a:noFill/>
        </p:spPr>
        <p:txBody>
          <a:bodyPr wrap="square" rtlCol="0">
            <a:spAutoFit/>
          </a:bodyPr>
          <a:lstStyle/>
          <a:p>
            <a:r>
              <a:rPr lang="en-US" dirty="0">
                <a:solidFill>
                  <a:schemeClr val="bg1"/>
                </a:solidFill>
              </a:rPr>
              <a:t>                  Home                                        Camera                                               Gaming</a:t>
            </a:r>
          </a:p>
        </p:txBody>
      </p:sp>
    </p:spTree>
    <p:extLst>
      <p:ext uri="{BB962C8B-B14F-4D97-AF65-F5344CB8AC3E}">
        <p14:creationId xmlns:p14="http://schemas.microsoft.com/office/powerpoint/2010/main" val="383266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0F0D-CCC3-B742-3802-EC07486829E3}"/>
              </a:ext>
            </a:extLst>
          </p:cNvPr>
          <p:cNvSpPr>
            <a:spLocks noGrp="1"/>
          </p:cNvSpPr>
          <p:nvPr>
            <p:ph type="ctrTitle"/>
          </p:nvPr>
        </p:nvSpPr>
        <p:spPr>
          <a:xfrm>
            <a:off x="8077200" y="228600"/>
            <a:ext cx="3352800" cy="738664"/>
          </a:xfrm>
        </p:spPr>
        <p:txBody>
          <a:bodyPr/>
          <a:lstStyle/>
          <a:p>
            <a:r>
              <a:rPr lang="en-US" dirty="0"/>
              <a:t>EDA</a:t>
            </a:r>
          </a:p>
        </p:txBody>
      </p:sp>
      <p:sp>
        <p:nvSpPr>
          <p:cNvPr id="5" name="Subtitle 4">
            <a:extLst>
              <a:ext uri="{FF2B5EF4-FFF2-40B4-BE49-F238E27FC236}">
                <a16:creationId xmlns:a16="http://schemas.microsoft.com/office/drawing/2014/main" id="{0B1AC4D7-3627-BBC9-5CC2-C26029F0C1BD}"/>
              </a:ext>
            </a:extLst>
          </p:cNvPr>
          <p:cNvSpPr>
            <a:spLocks noGrp="1"/>
          </p:cNvSpPr>
          <p:nvPr>
            <p:ph type="subTitle" idx="4"/>
          </p:nvPr>
        </p:nvSpPr>
        <p:spPr>
          <a:xfrm>
            <a:off x="8305800" y="1257300"/>
            <a:ext cx="3276599" cy="5478423"/>
          </a:xfrm>
        </p:spPr>
        <p:txBody>
          <a:bodyPr/>
          <a:lstStyle/>
          <a:p>
            <a:r>
              <a:rPr lang="en-US" sz="1600" dirty="0"/>
              <a:t>High Correlation</a:t>
            </a:r>
          </a:p>
          <a:p>
            <a:endParaRPr lang="en-US" sz="1600" b="0"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200" b="0" kern="100" dirty="0">
                <a:effectLst/>
                <a:latin typeface="Arial" panose="020B0604020202020204" pitchFamily="34" charset="0"/>
                <a:ea typeface="Calibri" panose="020F0502020204030204" pitchFamily="34" charset="0"/>
                <a:cs typeface="Arial" panose="020B0604020202020204" pitchFamily="34" charset="0"/>
              </a:rPr>
              <a:t>ORDER WEEK &amp; MONTH, YEAR &amp; MONTH, ORDER WEEK &amp; YEAR</a:t>
            </a:r>
          </a:p>
          <a:p>
            <a:pPr marL="171450" indent="-171450">
              <a:buFont typeface="Arial" panose="020B0604020202020204" pitchFamily="34" charset="0"/>
              <a:buChar char="•"/>
            </a:pPr>
            <a:endParaRPr lang="en-US" sz="1200" b="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ADSTOCK_AFFILIATES and ADSTOCK_ONLINE MARKETING </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ADSTOCK_OTHER AND ADSTOCK RADIO</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ADSTOCK CONTENT MARKETING AND ADSTOCK SEM</a:t>
            </a:r>
          </a:p>
          <a:p>
            <a:pPr marL="171450" indent="-171450">
              <a:buFont typeface="Arial" panose="020B0604020202020204" pitchFamily="34" charset="0"/>
              <a:buChar char="•"/>
            </a:pPr>
            <a:r>
              <a:rPr lang="en-US" sz="1200" b="0" dirty="0">
                <a:latin typeface="Arial" panose="020B0604020202020204" pitchFamily="34" charset="0"/>
                <a:cs typeface="Arial" panose="020B0604020202020204" pitchFamily="34" charset="0"/>
              </a:rPr>
              <a:t>ADSTOCK TV AND ADSTOCK AFFILIATES.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pic>
        <p:nvPicPr>
          <p:cNvPr id="6" name="Picture 5">
            <a:extLst>
              <a:ext uri="{FF2B5EF4-FFF2-40B4-BE49-F238E27FC236}">
                <a16:creationId xmlns:a16="http://schemas.microsoft.com/office/drawing/2014/main" id="{C81EED7B-5AB7-C65C-0832-ADA58480C69B}"/>
              </a:ext>
            </a:extLst>
          </p:cNvPr>
          <p:cNvPicPr>
            <a:picLocks noChangeAspect="1"/>
          </p:cNvPicPr>
          <p:nvPr/>
        </p:nvPicPr>
        <p:blipFill>
          <a:blip r:embed="rId2"/>
          <a:stretch>
            <a:fillRect/>
          </a:stretch>
        </p:blipFill>
        <p:spPr>
          <a:xfrm>
            <a:off x="152400" y="228600"/>
            <a:ext cx="7596222" cy="6400800"/>
          </a:xfrm>
          <a:prstGeom prst="rect">
            <a:avLst/>
          </a:prstGeom>
        </p:spPr>
      </p:pic>
    </p:spTree>
    <p:extLst>
      <p:ext uri="{BB962C8B-B14F-4D97-AF65-F5344CB8AC3E}">
        <p14:creationId xmlns:p14="http://schemas.microsoft.com/office/powerpoint/2010/main" val="292136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8CE6-6413-9AC8-486B-2B6FA535BBE6}"/>
              </a:ext>
            </a:extLst>
          </p:cNvPr>
          <p:cNvSpPr>
            <a:spLocks noGrp="1"/>
          </p:cNvSpPr>
          <p:nvPr>
            <p:ph type="ctrTitle"/>
          </p:nvPr>
        </p:nvSpPr>
        <p:spPr>
          <a:xfrm>
            <a:off x="10134600" y="228600"/>
            <a:ext cx="2286000" cy="738664"/>
          </a:xfrm>
        </p:spPr>
        <p:txBody>
          <a:bodyPr/>
          <a:lstStyle/>
          <a:p>
            <a:r>
              <a:rPr lang="en-US" dirty="0"/>
              <a:t>EDA</a:t>
            </a:r>
          </a:p>
        </p:txBody>
      </p:sp>
      <p:sp>
        <p:nvSpPr>
          <p:cNvPr id="5" name="Subtitle 4">
            <a:extLst>
              <a:ext uri="{FF2B5EF4-FFF2-40B4-BE49-F238E27FC236}">
                <a16:creationId xmlns:a16="http://schemas.microsoft.com/office/drawing/2014/main" id="{B1FEFBFC-4B0A-6A8F-E5D4-225FF843C1C1}"/>
              </a:ext>
            </a:extLst>
          </p:cNvPr>
          <p:cNvSpPr>
            <a:spLocks noGrp="1"/>
          </p:cNvSpPr>
          <p:nvPr>
            <p:ph type="subTitle" idx="4"/>
          </p:nvPr>
        </p:nvSpPr>
        <p:spPr>
          <a:xfrm>
            <a:off x="1143000" y="4419600"/>
            <a:ext cx="8534400" cy="923330"/>
          </a:xfrm>
        </p:spPr>
        <p:txBody>
          <a:bodyPr/>
          <a:lstStyle/>
          <a:p>
            <a:r>
              <a:rPr lang="en-US" sz="2400" dirty="0"/>
              <a:t>Negative correlations</a:t>
            </a:r>
          </a:p>
          <a:p>
            <a:endParaRPr lang="en-US" sz="1800" b="0" dirty="0"/>
          </a:p>
          <a:p>
            <a:r>
              <a:rPr lang="en-US" sz="1800" b="0" dirty="0"/>
              <a:t>In Sub categories : decrease in  GMV and increase in NPS</a:t>
            </a:r>
          </a:p>
        </p:txBody>
      </p:sp>
      <p:pic>
        <p:nvPicPr>
          <p:cNvPr id="6" name="Picture 5">
            <a:extLst>
              <a:ext uri="{FF2B5EF4-FFF2-40B4-BE49-F238E27FC236}">
                <a16:creationId xmlns:a16="http://schemas.microsoft.com/office/drawing/2014/main" id="{FDA67576-1AD1-4112-6E5E-07A40F7F09F0}"/>
              </a:ext>
            </a:extLst>
          </p:cNvPr>
          <p:cNvPicPr>
            <a:picLocks noChangeAspect="1"/>
          </p:cNvPicPr>
          <p:nvPr/>
        </p:nvPicPr>
        <p:blipFill>
          <a:blip r:embed="rId2"/>
          <a:stretch>
            <a:fillRect/>
          </a:stretch>
        </p:blipFill>
        <p:spPr>
          <a:xfrm>
            <a:off x="304800" y="304800"/>
            <a:ext cx="9753600" cy="3886200"/>
          </a:xfrm>
          <a:prstGeom prst="rect">
            <a:avLst/>
          </a:prstGeom>
        </p:spPr>
      </p:pic>
    </p:spTree>
    <p:extLst>
      <p:ext uri="{BB962C8B-B14F-4D97-AF65-F5344CB8AC3E}">
        <p14:creationId xmlns:p14="http://schemas.microsoft.com/office/powerpoint/2010/main" val="77586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796CE-7051-B561-1A07-F6D7EFE3B9F0}"/>
              </a:ext>
            </a:extLst>
          </p:cNvPr>
          <p:cNvSpPr>
            <a:spLocks noGrp="1"/>
          </p:cNvSpPr>
          <p:nvPr>
            <p:ph type="ctrTitle"/>
          </p:nvPr>
        </p:nvSpPr>
        <p:spPr>
          <a:xfrm>
            <a:off x="1143000" y="381000"/>
            <a:ext cx="10363200" cy="738664"/>
          </a:xfrm>
        </p:spPr>
        <p:txBody>
          <a:bodyPr/>
          <a:lstStyle/>
          <a:p>
            <a:r>
              <a:rPr lang="en-US" dirty="0"/>
              <a:t>SELECTED KPIS</a:t>
            </a:r>
          </a:p>
        </p:txBody>
      </p:sp>
      <p:sp>
        <p:nvSpPr>
          <p:cNvPr id="5" name="Subtitle 4">
            <a:extLst>
              <a:ext uri="{FF2B5EF4-FFF2-40B4-BE49-F238E27FC236}">
                <a16:creationId xmlns:a16="http://schemas.microsoft.com/office/drawing/2014/main" id="{29E8BDAA-4A50-0B5B-3802-16A1E99D0B79}"/>
              </a:ext>
            </a:extLst>
          </p:cNvPr>
          <p:cNvSpPr>
            <a:spLocks noGrp="1"/>
          </p:cNvSpPr>
          <p:nvPr>
            <p:ph type="subTitle" idx="4"/>
          </p:nvPr>
        </p:nvSpPr>
        <p:spPr>
          <a:xfrm>
            <a:off x="1828800" y="1371600"/>
            <a:ext cx="8534400" cy="4924425"/>
          </a:xfrm>
        </p:spPr>
        <p:txBody>
          <a:bodyPr/>
          <a:lstStyle/>
          <a:p>
            <a:pPr marL="285750" indent="-285750">
              <a:buFont typeface="Arial" panose="020B0604020202020204" pitchFamily="34" charset="0"/>
              <a:buChar char="•"/>
            </a:pPr>
            <a:r>
              <a:rPr lang="en-US" sz="3200" b="0" dirty="0"/>
              <a:t>Affiliates of </a:t>
            </a:r>
            <a:r>
              <a:rPr lang="en-US" sz="3200" b="0" dirty="0" err="1"/>
              <a:t>Adstock</a:t>
            </a:r>
            <a:r>
              <a:rPr lang="en-US" sz="3200" b="0" dirty="0"/>
              <a:t> </a:t>
            </a:r>
          </a:p>
          <a:p>
            <a:pPr marL="285750" indent="-285750">
              <a:buFont typeface="Arial" panose="020B0604020202020204" pitchFamily="34" charset="0"/>
              <a:buChar char="•"/>
            </a:pPr>
            <a:r>
              <a:rPr lang="en-US" sz="3200" b="0" dirty="0" err="1"/>
              <a:t>Adstock</a:t>
            </a:r>
            <a:r>
              <a:rPr lang="en-US" sz="3200" b="0" dirty="0"/>
              <a:t> radio </a:t>
            </a:r>
          </a:p>
          <a:p>
            <a:pPr marL="285750" indent="-285750">
              <a:buFont typeface="Arial" panose="020B0604020202020204" pitchFamily="34" charset="0"/>
              <a:buChar char="•"/>
            </a:pPr>
            <a:r>
              <a:rPr lang="en-US" sz="3200" b="0" dirty="0" err="1"/>
              <a:t>Adstock</a:t>
            </a:r>
            <a:r>
              <a:rPr lang="en-US" sz="3200" b="0" dirty="0"/>
              <a:t> Consumer Electronics </a:t>
            </a:r>
            <a:r>
              <a:rPr lang="en-US" sz="3200" b="0" dirty="0" err="1"/>
              <a:t>Adstock</a:t>
            </a:r>
            <a:r>
              <a:rPr lang="en-US" sz="3200" b="0" dirty="0"/>
              <a:t> Semi </a:t>
            </a:r>
          </a:p>
          <a:p>
            <a:pPr marL="285750" indent="-285750">
              <a:buFont typeface="Arial" panose="020B0604020202020204" pitchFamily="34" charset="0"/>
              <a:buChar char="•"/>
            </a:pPr>
            <a:r>
              <a:rPr lang="en-US" sz="3200" b="0" dirty="0"/>
              <a:t>Week of payment, discounted selling price</a:t>
            </a:r>
          </a:p>
          <a:p>
            <a:pPr marL="342900" indent="-342900">
              <a:buFont typeface="Arial" panose="020B0604020202020204" pitchFamily="34" charset="0"/>
              <a:buChar char="•"/>
            </a:pPr>
            <a:r>
              <a:rPr lang="en-US" sz="3600" b="0" kern="0" dirty="0">
                <a:effectLst/>
                <a:latin typeface="Times New Roman" panose="02020603050405020304" pitchFamily="18" charset="0"/>
                <a:ea typeface="Times New Roman" panose="02020603050405020304" pitchFamily="18" charset="0"/>
              </a:rPr>
              <a:t>Total GMV </a:t>
            </a:r>
            <a:endParaRPr lang="en-US" sz="3600" b="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3600" b="0" kern="0" dirty="0">
                <a:effectLst/>
                <a:latin typeface="Times New Roman" panose="02020603050405020304" pitchFamily="18" charset="0"/>
                <a:ea typeface="Times New Roman" panose="02020603050405020304" pitchFamily="18" charset="0"/>
              </a:rPr>
              <a:t>Indicator of payment modality and product </a:t>
            </a:r>
            <a:r>
              <a:rPr lang="en-US" sz="3600" b="0" kern="0" dirty="0" err="1">
                <a:effectLst/>
                <a:latin typeface="Times New Roman" panose="02020603050405020304" pitchFamily="18" charset="0"/>
                <a:ea typeface="Times New Roman" panose="02020603050405020304" pitchFamily="18" charset="0"/>
              </a:rPr>
              <a:t>premiumness</a:t>
            </a:r>
            <a:endParaRPr lang="en-US" sz="3600" b="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3600" b="0" kern="0" dirty="0">
                <a:effectLst/>
                <a:latin typeface="Times New Roman" panose="02020603050405020304" pitchFamily="18" charset="0"/>
                <a:ea typeface="Times New Roman" panose="02020603050405020304" pitchFamily="18" charset="0"/>
              </a:rPr>
              <a:t>Special week, holiday week </a:t>
            </a:r>
            <a:endParaRPr lang="en-US" sz="3200" b="0" dirty="0"/>
          </a:p>
          <a:p>
            <a:endParaRPr lang="en-US" dirty="0"/>
          </a:p>
        </p:txBody>
      </p:sp>
    </p:spTree>
    <p:extLst>
      <p:ext uri="{BB962C8B-B14F-4D97-AF65-F5344CB8AC3E}">
        <p14:creationId xmlns:p14="http://schemas.microsoft.com/office/powerpoint/2010/main" val="39076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AE9D5C-75BA-BEB2-34B1-F9D8C0F82E25}"/>
              </a:ext>
            </a:extLst>
          </p:cNvPr>
          <p:cNvSpPr>
            <a:spLocks noGrp="1"/>
          </p:cNvSpPr>
          <p:nvPr>
            <p:ph type="ctrTitle"/>
          </p:nvPr>
        </p:nvSpPr>
        <p:spPr>
          <a:xfrm>
            <a:off x="1295400" y="228600"/>
            <a:ext cx="10363200" cy="738664"/>
          </a:xfrm>
        </p:spPr>
        <p:txBody>
          <a:bodyPr/>
          <a:lstStyle/>
          <a:p>
            <a:r>
              <a:rPr lang="en-US" dirty="0"/>
              <a:t>CAMERA ACCESSORY MODELS</a:t>
            </a:r>
          </a:p>
        </p:txBody>
      </p:sp>
      <p:pic>
        <p:nvPicPr>
          <p:cNvPr id="6" name="Picture 5">
            <a:extLst>
              <a:ext uri="{FF2B5EF4-FFF2-40B4-BE49-F238E27FC236}">
                <a16:creationId xmlns:a16="http://schemas.microsoft.com/office/drawing/2014/main" id="{A79F04E0-04FD-156B-27D5-D7E528F48E47}"/>
              </a:ext>
            </a:extLst>
          </p:cNvPr>
          <p:cNvPicPr>
            <a:picLocks noChangeAspect="1"/>
          </p:cNvPicPr>
          <p:nvPr/>
        </p:nvPicPr>
        <p:blipFill>
          <a:blip r:embed="rId2"/>
          <a:stretch>
            <a:fillRect/>
          </a:stretch>
        </p:blipFill>
        <p:spPr>
          <a:xfrm>
            <a:off x="1676400" y="1600200"/>
            <a:ext cx="8839200" cy="3947636"/>
          </a:xfrm>
          <a:prstGeom prst="rect">
            <a:avLst/>
          </a:prstGeom>
        </p:spPr>
      </p:pic>
    </p:spTree>
    <p:extLst>
      <p:ext uri="{BB962C8B-B14F-4D97-AF65-F5344CB8AC3E}">
        <p14:creationId xmlns:p14="http://schemas.microsoft.com/office/powerpoint/2010/main" val="5554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033D9-F051-4F7D-3627-08AC090A2C56}"/>
              </a:ext>
            </a:extLst>
          </p:cNvPr>
          <p:cNvSpPr>
            <a:spLocks noGrp="1"/>
          </p:cNvSpPr>
          <p:nvPr>
            <p:ph type="ctrTitle"/>
          </p:nvPr>
        </p:nvSpPr>
        <p:spPr>
          <a:xfrm>
            <a:off x="914400" y="381000"/>
            <a:ext cx="10363200" cy="738664"/>
          </a:xfrm>
        </p:spPr>
        <p:txBody>
          <a:bodyPr/>
          <a:lstStyle/>
          <a:p>
            <a:r>
              <a:rPr lang="en-US" dirty="0"/>
              <a:t>GAMING ACCESSORY MODELS</a:t>
            </a:r>
          </a:p>
        </p:txBody>
      </p:sp>
      <p:pic>
        <p:nvPicPr>
          <p:cNvPr id="6" name="Picture 5">
            <a:extLst>
              <a:ext uri="{FF2B5EF4-FFF2-40B4-BE49-F238E27FC236}">
                <a16:creationId xmlns:a16="http://schemas.microsoft.com/office/drawing/2014/main" id="{DEC787BF-6919-1F97-0D86-03BFAA600F67}"/>
              </a:ext>
            </a:extLst>
          </p:cNvPr>
          <p:cNvPicPr>
            <a:picLocks noChangeAspect="1"/>
          </p:cNvPicPr>
          <p:nvPr/>
        </p:nvPicPr>
        <p:blipFill>
          <a:blip r:embed="rId2"/>
          <a:stretch>
            <a:fillRect/>
          </a:stretch>
        </p:blipFill>
        <p:spPr>
          <a:xfrm>
            <a:off x="2438400" y="1447800"/>
            <a:ext cx="7619999" cy="4114800"/>
          </a:xfrm>
          <a:prstGeom prst="rect">
            <a:avLst/>
          </a:prstGeom>
        </p:spPr>
      </p:pic>
    </p:spTree>
    <p:extLst>
      <p:ext uri="{BB962C8B-B14F-4D97-AF65-F5344CB8AC3E}">
        <p14:creationId xmlns:p14="http://schemas.microsoft.com/office/powerpoint/2010/main" val="10256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153DA-F809-ADD1-1B26-892B4E723BA7}"/>
              </a:ext>
            </a:extLst>
          </p:cNvPr>
          <p:cNvSpPr>
            <a:spLocks noGrp="1"/>
          </p:cNvSpPr>
          <p:nvPr>
            <p:ph type="ctrTitle"/>
          </p:nvPr>
        </p:nvSpPr>
        <p:spPr>
          <a:xfrm>
            <a:off x="2514600" y="152400"/>
            <a:ext cx="10363200" cy="738664"/>
          </a:xfrm>
        </p:spPr>
        <p:txBody>
          <a:bodyPr/>
          <a:lstStyle/>
          <a:p>
            <a:r>
              <a:rPr lang="en-US" dirty="0"/>
              <a:t>HOME AUDIO MODELS</a:t>
            </a:r>
          </a:p>
        </p:txBody>
      </p:sp>
      <p:pic>
        <p:nvPicPr>
          <p:cNvPr id="6" name="Picture 5">
            <a:extLst>
              <a:ext uri="{FF2B5EF4-FFF2-40B4-BE49-F238E27FC236}">
                <a16:creationId xmlns:a16="http://schemas.microsoft.com/office/drawing/2014/main" id="{3D578696-26B7-A528-E6D7-CD4E310767F9}"/>
              </a:ext>
            </a:extLst>
          </p:cNvPr>
          <p:cNvPicPr>
            <a:picLocks noChangeAspect="1"/>
          </p:cNvPicPr>
          <p:nvPr/>
        </p:nvPicPr>
        <p:blipFill>
          <a:blip r:embed="rId2"/>
          <a:stretch>
            <a:fillRect/>
          </a:stretch>
        </p:blipFill>
        <p:spPr>
          <a:xfrm>
            <a:off x="2410648" y="1295400"/>
            <a:ext cx="8028752" cy="4876799"/>
          </a:xfrm>
          <a:prstGeom prst="rect">
            <a:avLst/>
          </a:prstGeom>
        </p:spPr>
      </p:pic>
    </p:spTree>
    <p:extLst>
      <p:ext uri="{BB962C8B-B14F-4D97-AF65-F5344CB8AC3E}">
        <p14:creationId xmlns:p14="http://schemas.microsoft.com/office/powerpoint/2010/main" val="168372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9E8BF519-3DF7-224E-8069-1B07A0945C4A}"/>
              </a:ext>
            </a:extLst>
          </p:cNvPr>
          <p:cNvSpPr>
            <a:spLocks noGrp="1"/>
          </p:cNvSpPr>
          <p:nvPr>
            <p:ph type="ctrTitle"/>
          </p:nvPr>
        </p:nvSpPr>
        <p:spPr>
          <a:xfrm>
            <a:off x="914400" y="228600"/>
            <a:ext cx="10363200" cy="738664"/>
          </a:xfrm>
        </p:spPr>
        <p:txBody>
          <a:bodyPr/>
          <a:lstStyle/>
          <a:p>
            <a:pPr algn="ctr"/>
            <a:r>
              <a:rPr lang="en-US" dirty="0"/>
              <a:t>Agenda</a:t>
            </a:r>
          </a:p>
        </p:txBody>
      </p:sp>
      <p:sp>
        <p:nvSpPr>
          <p:cNvPr id="69" name="Rectangle 5">
            <a:extLst>
              <a:ext uri="{FF2B5EF4-FFF2-40B4-BE49-F238E27FC236}">
                <a16:creationId xmlns:a16="http://schemas.microsoft.com/office/drawing/2014/main" id="{D25B7F78-8F4C-84D9-B6DE-42BCDB678B10}"/>
              </a:ext>
            </a:extLst>
          </p:cNvPr>
          <p:cNvSpPr>
            <a:spLocks noGrp="1" noChangeArrowheads="1"/>
          </p:cNvSpPr>
          <p:nvPr>
            <p:ph type="subTitle" idx="4"/>
          </p:nvPr>
        </p:nvSpPr>
        <p:spPr bwMode="auto">
          <a:xfrm>
            <a:off x="1600200" y="1813173"/>
            <a:ext cx="654091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Arial" panose="020B0604020202020204" pitchFamily="34" charset="0"/>
              </a:rPr>
              <a:t>Understanding Data and Business Objectives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Arial" panose="020B0604020202020204" pitchFamily="34" charset="0"/>
              </a:rPr>
              <a:t>Data Preparation EDA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Arial" panose="020B0604020202020204" pitchFamily="34" charset="0"/>
              </a:rPr>
              <a:t>KPI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Arial" panose="020B0604020202020204" pitchFamily="34" charset="0"/>
              </a:rPr>
              <a:t>Models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effectLst/>
                <a:latin typeface="Arial" panose="020B0604020202020204" pitchFamily="34" charset="0"/>
              </a:rPr>
              <a:t>Generated Suggestion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C60BBB-302D-5894-E880-E88862981A99}"/>
              </a:ext>
            </a:extLst>
          </p:cNvPr>
          <p:cNvSpPr>
            <a:spLocks noGrp="1"/>
          </p:cNvSpPr>
          <p:nvPr>
            <p:ph type="ctrTitle"/>
          </p:nvPr>
        </p:nvSpPr>
        <p:spPr>
          <a:xfrm>
            <a:off x="-152400" y="11975"/>
            <a:ext cx="12039600" cy="1143541"/>
          </a:xfrm>
        </p:spPr>
        <p:txBody>
          <a:bodyPr/>
          <a:lstStyle/>
          <a:p>
            <a:pPr algn="ctr"/>
            <a:r>
              <a:rPr lang="en-US" dirty="0"/>
              <a:t>RECOMMENDATIONS FOR CAMERA ACCESSORY</a:t>
            </a:r>
          </a:p>
        </p:txBody>
      </p:sp>
      <p:sp>
        <p:nvSpPr>
          <p:cNvPr id="6" name="Rectangle 1">
            <a:extLst>
              <a:ext uri="{FF2B5EF4-FFF2-40B4-BE49-F238E27FC236}">
                <a16:creationId xmlns:a16="http://schemas.microsoft.com/office/drawing/2014/main" id="{639F9121-A73F-2DBA-659E-A310FFDCBC61}"/>
              </a:ext>
            </a:extLst>
          </p:cNvPr>
          <p:cNvSpPr>
            <a:spLocks noGrp="1" noChangeArrowheads="1"/>
          </p:cNvSpPr>
          <p:nvPr>
            <p:ph type="subTitle" idx="4"/>
          </p:nvPr>
        </p:nvSpPr>
        <p:spPr bwMode="auto">
          <a:xfrm>
            <a:off x="7086600" y="1744028"/>
            <a:ext cx="480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Since distributed lag and multiplicative models are the two finest models for camera accessories, we will base our recommendations on the model's variable elasticity. </a:t>
            </a:r>
            <a:br>
              <a:rPr kumimoji="0" lang="en-US" altLang="en-US" sz="1600" b="0" i="0" u="none" strike="noStrike" cap="none" normalizeH="0" baseline="0" dirty="0">
                <a:ln>
                  <a:noFill/>
                </a:ln>
                <a:effectLst/>
                <a:latin typeface="Arial" panose="020B0604020202020204" pitchFamily="34" charset="0"/>
              </a:rPr>
            </a:br>
            <a:endParaRPr kumimoji="0" lang="en-US" altLang="en-US" sz="16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Therefore, it makes sense to invest in TV channel marketing for the Camera Accessory </a:t>
            </a:r>
            <a:r>
              <a:rPr kumimoji="0" lang="en-US" altLang="en-US" sz="1600" b="0" i="0" u="none" strike="noStrike" cap="none" normalizeH="0" baseline="0">
                <a:ln>
                  <a:noFill/>
                </a:ln>
                <a:effectLst/>
                <a:latin typeface="Arial" panose="020B0604020202020204" pitchFamily="34" charset="0"/>
              </a:rPr>
              <a:t>category to </a:t>
            </a:r>
            <a:r>
              <a:rPr kumimoji="0" lang="en-US" altLang="en-US" sz="1600" b="0" i="0" u="none" strike="noStrike" cap="none" normalizeH="0" baseline="0" dirty="0">
                <a:ln>
                  <a:noFill/>
                </a:ln>
                <a:effectLst/>
                <a:latin typeface="Arial" panose="020B0604020202020204" pitchFamily="34" charset="0"/>
              </a:rPr>
              <a:t>boost sales of the tripod, flash, lens, telescope, and binocular categories. </a:t>
            </a:r>
            <a:br>
              <a:rPr kumimoji="0" lang="en-US" altLang="en-US" sz="1600" b="0" i="0" u="none" strike="noStrike" cap="none" normalizeH="0" baseline="0" dirty="0">
                <a:ln>
                  <a:noFill/>
                </a:ln>
                <a:effectLst/>
                <a:latin typeface="Arial" panose="020B0604020202020204" pitchFamily="34" charset="0"/>
              </a:rPr>
            </a:br>
            <a:endParaRPr kumimoji="0" lang="en-US" altLang="en-US" sz="16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Discounts ought to be cut. The promotion of high-end goods should receive more funding.</a:t>
            </a:r>
          </a:p>
        </p:txBody>
      </p:sp>
      <p:sp>
        <p:nvSpPr>
          <p:cNvPr id="7" name="TextBox 6">
            <a:extLst>
              <a:ext uri="{FF2B5EF4-FFF2-40B4-BE49-F238E27FC236}">
                <a16:creationId xmlns:a16="http://schemas.microsoft.com/office/drawing/2014/main" id="{B7C2B49B-4DB0-5B1D-133D-955BB516CE18}"/>
              </a:ext>
            </a:extLst>
          </p:cNvPr>
          <p:cNvSpPr txBox="1"/>
          <p:nvPr/>
        </p:nvSpPr>
        <p:spPr>
          <a:xfrm>
            <a:off x="963578" y="1559362"/>
            <a:ext cx="3544560" cy="369332"/>
          </a:xfrm>
          <a:prstGeom prst="rect">
            <a:avLst/>
          </a:prstGeom>
          <a:noFill/>
        </p:spPr>
        <p:txBody>
          <a:bodyPr wrap="none" rtlCol="0">
            <a:spAutoFit/>
          </a:bodyPr>
          <a:lstStyle/>
          <a:p>
            <a:r>
              <a:rPr lang="en-US" dirty="0">
                <a:solidFill>
                  <a:schemeClr val="bg1"/>
                </a:solidFill>
              </a:rPr>
              <a:t>Elasticity of distributed lag model</a:t>
            </a:r>
          </a:p>
        </p:txBody>
      </p:sp>
      <p:sp>
        <p:nvSpPr>
          <p:cNvPr id="8" name="TextBox 7">
            <a:extLst>
              <a:ext uri="{FF2B5EF4-FFF2-40B4-BE49-F238E27FC236}">
                <a16:creationId xmlns:a16="http://schemas.microsoft.com/office/drawing/2014/main" id="{56CE17C4-55DF-6D76-7D02-9E8714A5D910}"/>
              </a:ext>
            </a:extLst>
          </p:cNvPr>
          <p:cNvSpPr txBox="1"/>
          <p:nvPr/>
        </p:nvSpPr>
        <p:spPr>
          <a:xfrm>
            <a:off x="963578" y="3965499"/>
            <a:ext cx="2856872" cy="646331"/>
          </a:xfrm>
          <a:prstGeom prst="rect">
            <a:avLst/>
          </a:prstGeom>
          <a:noFill/>
        </p:spPr>
        <p:txBody>
          <a:bodyPr wrap="none" rtlCol="0">
            <a:spAutoFit/>
          </a:bodyPr>
          <a:lstStyle/>
          <a:p>
            <a:r>
              <a:rPr lang="en-US" sz="1800" spc="-10" dirty="0">
                <a:solidFill>
                  <a:srgbClr val="FFFFFF"/>
                </a:solidFill>
                <a:latin typeface="Trebuchet MS"/>
                <a:cs typeface="Trebuchet MS"/>
              </a:rPr>
              <a:t>Elasticity</a:t>
            </a:r>
            <a:r>
              <a:rPr lang="en-US" sz="1800" spc="-30" dirty="0">
                <a:solidFill>
                  <a:srgbClr val="FFFFFF"/>
                </a:solidFill>
                <a:latin typeface="Trebuchet MS"/>
                <a:cs typeface="Trebuchet MS"/>
              </a:rPr>
              <a:t> </a:t>
            </a:r>
            <a:r>
              <a:rPr lang="en-US" sz="1800" spc="50" dirty="0">
                <a:solidFill>
                  <a:srgbClr val="FFFFFF"/>
                </a:solidFill>
                <a:latin typeface="Trebuchet MS"/>
                <a:cs typeface="Trebuchet MS"/>
              </a:rPr>
              <a:t>of</a:t>
            </a:r>
            <a:r>
              <a:rPr lang="en-US" sz="1800" spc="-10" dirty="0">
                <a:solidFill>
                  <a:srgbClr val="FFFFFF"/>
                </a:solidFill>
                <a:latin typeface="Trebuchet MS"/>
                <a:cs typeface="Trebuchet MS"/>
              </a:rPr>
              <a:t> </a:t>
            </a:r>
            <a:r>
              <a:rPr lang="en-US" sz="1800" dirty="0">
                <a:solidFill>
                  <a:srgbClr val="FFFFFF"/>
                </a:solidFill>
                <a:latin typeface="Trebuchet MS"/>
                <a:cs typeface="Trebuchet MS"/>
              </a:rPr>
              <a:t>linear</a:t>
            </a:r>
            <a:r>
              <a:rPr lang="en-US" sz="1800" spc="-35" dirty="0">
                <a:solidFill>
                  <a:srgbClr val="FFFFFF"/>
                </a:solidFill>
                <a:latin typeface="Trebuchet MS"/>
                <a:cs typeface="Trebuchet MS"/>
              </a:rPr>
              <a:t> </a:t>
            </a:r>
            <a:r>
              <a:rPr lang="en-US" sz="1800" spc="110" dirty="0">
                <a:solidFill>
                  <a:srgbClr val="FFFFFF"/>
                </a:solidFill>
                <a:latin typeface="Trebuchet MS"/>
                <a:cs typeface="Trebuchet MS"/>
              </a:rPr>
              <a:t>model</a:t>
            </a:r>
            <a:endParaRPr lang="en-US" sz="1800" dirty="0">
              <a:latin typeface="Trebuchet MS"/>
              <a:cs typeface="Trebuchet MS"/>
            </a:endParaRPr>
          </a:p>
          <a:p>
            <a:endParaRPr lang="en-US" dirty="0"/>
          </a:p>
        </p:txBody>
      </p:sp>
      <p:pic>
        <p:nvPicPr>
          <p:cNvPr id="9" name="Picture 8">
            <a:extLst>
              <a:ext uri="{FF2B5EF4-FFF2-40B4-BE49-F238E27FC236}">
                <a16:creationId xmlns:a16="http://schemas.microsoft.com/office/drawing/2014/main" id="{71394C53-668A-95BD-DAA8-CD7BF6EFE581}"/>
              </a:ext>
            </a:extLst>
          </p:cNvPr>
          <p:cNvPicPr>
            <a:picLocks noChangeAspect="1"/>
          </p:cNvPicPr>
          <p:nvPr/>
        </p:nvPicPr>
        <p:blipFill>
          <a:blip r:embed="rId2"/>
          <a:stretch>
            <a:fillRect/>
          </a:stretch>
        </p:blipFill>
        <p:spPr>
          <a:xfrm>
            <a:off x="714643" y="1928694"/>
            <a:ext cx="4548010" cy="2133785"/>
          </a:xfrm>
          <a:prstGeom prst="rect">
            <a:avLst/>
          </a:prstGeom>
        </p:spPr>
      </p:pic>
      <p:pic>
        <p:nvPicPr>
          <p:cNvPr id="10" name="Picture 9">
            <a:extLst>
              <a:ext uri="{FF2B5EF4-FFF2-40B4-BE49-F238E27FC236}">
                <a16:creationId xmlns:a16="http://schemas.microsoft.com/office/drawing/2014/main" id="{2D60C288-BC32-F1B9-CF95-8269F9F45D13}"/>
              </a:ext>
            </a:extLst>
          </p:cNvPr>
          <p:cNvPicPr>
            <a:picLocks noChangeAspect="1"/>
          </p:cNvPicPr>
          <p:nvPr/>
        </p:nvPicPr>
        <p:blipFill>
          <a:blip r:embed="rId3"/>
          <a:stretch>
            <a:fillRect/>
          </a:stretch>
        </p:blipFill>
        <p:spPr>
          <a:xfrm>
            <a:off x="568326" y="4340352"/>
            <a:ext cx="4840644" cy="2505673"/>
          </a:xfrm>
          <a:prstGeom prst="rect">
            <a:avLst/>
          </a:prstGeom>
        </p:spPr>
      </p:pic>
    </p:spTree>
    <p:extLst>
      <p:ext uri="{BB962C8B-B14F-4D97-AF65-F5344CB8AC3E}">
        <p14:creationId xmlns:p14="http://schemas.microsoft.com/office/powerpoint/2010/main" val="107244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B1E33-3A7F-4667-FBF1-CBBEC6C14EFD}"/>
              </a:ext>
            </a:extLst>
          </p:cNvPr>
          <p:cNvSpPr>
            <a:spLocks noGrp="1"/>
          </p:cNvSpPr>
          <p:nvPr>
            <p:ph type="ctrTitle"/>
          </p:nvPr>
        </p:nvSpPr>
        <p:spPr>
          <a:xfrm>
            <a:off x="157162" y="152400"/>
            <a:ext cx="12039600" cy="1477328"/>
          </a:xfrm>
        </p:spPr>
        <p:txBody>
          <a:bodyPr/>
          <a:lstStyle/>
          <a:p>
            <a:pPr algn="ctr"/>
            <a:r>
              <a:rPr lang="en-US" dirty="0"/>
              <a:t>RECOMMENDATIONS FOR GAMING ACCESSORY</a:t>
            </a:r>
          </a:p>
        </p:txBody>
      </p:sp>
      <p:sp>
        <p:nvSpPr>
          <p:cNvPr id="5" name="Subtitle 4">
            <a:extLst>
              <a:ext uri="{FF2B5EF4-FFF2-40B4-BE49-F238E27FC236}">
                <a16:creationId xmlns:a16="http://schemas.microsoft.com/office/drawing/2014/main" id="{33E618B8-8BB0-5DE9-AB49-4D590C827E1D}"/>
              </a:ext>
            </a:extLst>
          </p:cNvPr>
          <p:cNvSpPr>
            <a:spLocks noGrp="1"/>
          </p:cNvSpPr>
          <p:nvPr>
            <p:ph type="subTitle" idx="4"/>
          </p:nvPr>
        </p:nvSpPr>
        <p:spPr>
          <a:xfrm>
            <a:off x="7772400" y="1905000"/>
            <a:ext cx="4038600" cy="5195525"/>
          </a:xfrm>
        </p:spPr>
        <p:txBody>
          <a:bodyPr/>
          <a:lstStyle/>
          <a:p>
            <a:pPr marL="285750" marR="0" indent="-285750">
              <a:lnSpc>
                <a:spcPct val="107000"/>
              </a:lnSpc>
              <a:spcAft>
                <a:spcPts val="800"/>
              </a:spcAft>
              <a:buFont typeface="Arial" panose="020B0604020202020204" pitchFamily="34" charset="0"/>
              <a:buChar char="•"/>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The elasticity of the variables in this model will be used to provide suggestions, as the linear and distributed lag models are the two best models for gaming accessories. </a:t>
            </a:r>
            <a:br>
              <a:rPr lang="en-US" sz="1800" b="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Therefore, investing in marketing to try to boost sales of gaming headsets, gaming mice, and gaming pads is a smart strategy for the gaming accessory industry. </a:t>
            </a:r>
            <a:br>
              <a:rPr lang="en-US" sz="1800" b="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Reduce the discounts from the previous two weeks.</a:t>
            </a:r>
          </a:p>
          <a:p>
            <a:endParaRPr lang="en-US" dirty="0"/>
          </a:p>
        </p:txBody>
      </p:sp>
      <p:sp>
        <p:nvSpPr>
          <p:cNvPr id="6" name="TextBox 5">
            <a:extLst>
              <a:ext uri="{FF2B5EF4-FFF2-40B4-BE49-F238E27FC236}">
                <a16:creationId xmlns:a16="http://schemas.microsoft.com/office/drawing/2014/main" id="{42133A8A-42DA-0F60-AF12-607266E7074B}"/>
              </a:ext>
            </a:extLst>
          </p:cNvPr>
          <p:cNvSpPr txBox="1"/>
          <p:nvPr/>
        </p:nvSpPr>
        <p:spPr>
          <a:xfrm>
            <a:off x="338137" y="1352729"/>
            <a:ext cx="3838551" cy="646331"/>
          </a:xfrm>
          <a:prstGeom prst="rect">
            <a:avLst/>
          </a:prstGeom>
          <a:noFill/>
        </p:spPr>
        <p:txBody>
          <a:bodyPr wrap="none" rtlCol="0">
            <a:spAutoFit/>
          </a:bodyPr>
          <a:lstStyle/>
          <a:p>
            <a:r>
              <a:rPr lang="en-US" sz="1800" spc="-10" dirty="0">
                <a:solidFill>
                  <a:srgbClr val="FFFFFF"/>
                </a:solidFill>
                <a:latin typeface="Trebuchet MS"/>
                <a:cs typeface="Trebuchet MS"/>
              </a:rPr>
              <a:t>Elasticity</a:t>
            </a:r>
            <a:r>
              <a:rPr lang="en-US" sz="1800" spc="-5" dirty="0">
                <a:solidFill>
                  <a:srgbClr val="FFFFFF"/>
                </a:solidFill>
                <a:latin typeface="Trebuchet MS"/>
                <a:cs typeface="Trebuchet MS"/>
              </a:rPr>
              <a:t> </a:t>
            </a:r>
            <a:r>
              <a:rPr lang="en-US" sz="1800" spc="50" dirty="0">
                <a:solidFill>
                  <a:srgbClr val="FFFFFF"/>
                </a:solidFill>
                <a:latin typeface="Trebuchet MS"/>
                <a:cs typeface="Trebuchet MS"/>
              </a:rPr>
              <a:t>of</a:t>
            </a:r>
            <a:r>
              <a:rPr lang="en-US" sz="1800" spc="25" dirty="0">
                <a:solidFill>
                  <a:srgbClr val="FFFFFF"/>
                </a:solidFill>
                <a:latin typeface="Trebuchet MS"/>
                <a:cs typeface="Trebuchet MS"/>
              </a:rPr>
              <a:t> </a:t>
            </a:r>
            <a:r>
              <a:rPr lang="en-US" sz="1800" dirty="0">
                <a:solidFill>
                  <a:srgbClr val="FFFFFF"/>
                </a:solidFill>
                <a:latin typeface="Trebuchet MS"/>
                <a:cs typeface="Trebuchet MS"/>
              </a:rPr>
              <a:t>distributed</a:t>
            </a:r>
            <a:r>
              <a:rPr lang="en-US" sz="1800" spc="25" dirty="0">
                <a:solidFill>
                  <a:srgbClr val="FFFFFF"/>
                </a:solidFill>
                <a:latin typeface="Trebuchet MS"/>
                <a:cs typeface="Trebuchet MS"/>
              </a:rPr>
              <a:t> </a:t>
            </a:r>
            <a:r>
              <a:rPr lang="en-US" sz="1800" spc="135" dirty="0">
                <a:solidFill>
                  <a:srgbClr val="FFFFFF"/>
                </a:solidFill>
                <a:latin typeface="Trebuchet MS"/>
                <a:cs typeface="Trebuchet MS"/>
              </a:rPr>
              <a:t>lag</a:t>
            </a:r>
            <a:r>
              <a:rPr lang="en-US" sz="1800" spc="10" dirty="0">
                <a:solidFill>
                  <a:srgbClr val="FFFFFF"/>
                </a:solidFill>
                <a:latin typeface="Trebuchet MS"/>
                <a:cs typeface="Trebuchet MS"/>
              </a:rPr>
              <a:t> </a:t>
            </a:r>
            <a:r>
              <a:rPr lang="en-US" sz="1800" spc="114" dirty="0">
                <a:solidFill>
                  <a:srgbClr val="FFFFFF"/>
                </a:solidFill>
                <a:latin typeface="Trebuchet MS"/>
                <a:cs typeface="Trebuchet MS"/>
              </a:rPr>
              <a:t>model</a:t>
            </a:r>
            <a:endParaRPr lang="en-US" sz="1800" dirty="0">
              <a:latin typeface="Trebuchet MS"/>
              <a:cs typeface="Trebuchet MS"/>
            </a:endParaRPr>
          </a:p>
          <a:p>
            <a:endParaRPr lang="en-US" dirty="0"/>
          </a:p>
        </p:txBody>
      </p:sp>
      <p:sp>
        <p:nvSpPr>
          <p:cNvPr id="9" name="TextBox 8">
            <a:extLst>
              <a:ext uri="{FF2B5EF4-FFF2-40B4-BE49-F238E27FC236}">
                <a16:creationId xmlns:a16="http://schemas.microsoft.com/office/drawing/2014/main" id="{6F5DD5AD-099C-33B1-0EE4-2AEEFB798843}"/>
              </a:ext>
            </a:extLst>
          </p:cNvPr>
          <p:cNvSpPr txBox="1"/>
          <p:nvPr/>
        </p:nvSpPr>
        <p:spPr>
          <a:xfrm>
            <a:off x="381000" y="4051632"/>
            <a:ext cx="3298008" cy="369332"/>
          </a:xfrm>
          <a:prstGeom prst="rect">
            <a:avLst/>
          </a:prstGeom>
          <a:noFill/>
        </p:spPr>
        <p:txBody>
          <a:bodyPr wrap="square">
            <a:spAutoFit/>
          </a:bodyPr>
          <a:lstStyle/>
          <a:p>
            <a:pPr marL="12700">
              <a:lnSpc>
                <a:spcPct val="100000"/>
              </a:lnSpc>
              <a:spcBef>
                <a:spcPts val="100"/>
              </a:spcBef>
            </a:pPr>
            <a:r>
              <a:rPr lang="en-US" sz="1800" spc="-10" dirty="0">
                <a:solidFill>
                  <a:srgbClr val="FFFFFF"/>
                </a:solidFill>
                <a:latin typeface="Trebuchet MS"/>
                <a:cs typeface="Trebuchet MS"/>
              </a:rPr>
              <a:t>Elasticity</a:t>
            </a:r>
            <a:r>
              <a:rPr lang="en-US" sz="1800" spc="-30" dirty="0">
                <a:solidFill>
                  <a:srgbClr val="FFFFFF"/>
                </a:solidFill>
                <a:latin typeface="Trebuchet MS"/>
                <a:cs typeface="Trebuchet MS"/>
              </a:rPr>
              <a:t> </a:t>
            </a:r>
            <a:r>
              <a:rPr lang="en-US" sz="1800" spc="50" dirty="0">
                <a:solidFill>
                  <a:srgbClr val="FFFFFF"/>
                </a:solidFill>
                <a:latin typeface="Trebuchet MS"/>
                <a:cs typeface="Trebuchet MS"/>
              </a:rPr>
              <a:t>of</a:t>
            </a:r>
            <a:r>
              <a:rPr lang="en-US" sz="1800" spc="-10" dirty="0">
                <a:solidFill>
                  <a:srgbClr val="FFFFFF"/>
                </a:solidFill>
                <a:latin typeface="Trebuchet MS"/>
                <a:cs typeface="Trebuchet MS"/>
              </a:rPr>
              <a:t> </a:t>
            </a:r>
            <a:r>
              <a:rPr lang="en-US" sz="1800" dirty="0">
                <a:solidFill>
                  <a:srgbClr val="FFFFFF"/>
                </a:solidFill>
                <a:latin typeface="Trebuchet MS"/>
                <a:cs typeface="Trebuchet MS"/>
              </a:rPr>
              <a:t>linear</a:t>
            </a:r>
            <a:r>
              <a:rPr lang="en-US" sz="1800" spc="-35" dirty="0">
                <a:solidFill>
                  <a:srgbClr val="FFFFFF"/>
                </a:solidFill>
                <a:latin typeface="Trebuchet MS"/>
                <a:cs typeface="Trebuchet MS"/>
              </a:rPr>
              <a:t> </a:t>
            </a:r>
            <a:r>
              <a:rPr lang="en-US" sz="1800" spc="110" dirty="0">
                <a:solidFill>
                  <a:srgbClr val="FFFFFF"/>
                </a:solidFill>
                <a:latin typeface="Trebuchet MS"/>
                <a:cs typeface="Trebuchet MS"/>
              </a:rPr>
              <a:t>model</a:t>
            </a:r>
            <a:endParaRPr lang="en-US" sz="1800" dirty="0">
              <a:latin typeface="Trebuchet MS"/>
              <a:cs typeface="Trebuchet MS"/>
            </a:endParaRPr>
          </a:p>
        </p:txBody>
      </p:sp>
      <p:pic>
        <p:nvPicPr>
          <p:cNvPr id="10" name="Picture 9">
            <a:extLst>
              <a:ext uri="{FF2B5EF4-FFF2-40B4-BE49-F238E27FC236}">
                <a16:creationId xmlns:a16="http://schemas.microsoft.com/office/drawing/2014/main" id="{061A23A3-DC18-8D6C-F128-858C929CA459}"/>
              </a:ext>
            </a:extLst>
          </p:cNvPr>
          <p:cNvPicPr>
            <a:picLocks noChangeAspect="1"/>
          </p:cNvPicPr>
          <p:nvPr/>
        </p:nvPicPr>
        <p:blipFill>
          <a:blip r:embed="rId2"/>
          <a:stretch>
            <a:fillRect/>
          </a:stretch>
        </p:blipFill>
        <p:spPr>
          <a:xfrm>
            <a:off x="157162" y="1698416"/>
            <a:ext cx="4767485" cy="2362200"/>
          </a:xfrm>
          <a:prstGeom prst="rect">
            <a:avLst/>
          </a:prstGeom>
        </p:spPr>
      </p:pic>
      <p:pic>
        <p:nvPicPr>
          <p:cNvPr id="11" name="Picture 10">
            <a:extLst>
              <a:ext uri="{FF2B5EF4-FFF2-40B4-BE49-F238E27FC236}">
                <a16:creationId xmlns:a16="http://schemas.microsoft.com/office/drawing/2014/main" id="{FDF8726F-D0B5-0BED-3FCF-2D1B6B9F2D35}"/>
              </a:ext>
            </a:extLst>
          </p:cNvPr>
          <p:cNvPicPr>
            <a:picLocks noChangeAspect="1"/>
          </p:cNvPicPr>
          <p:nvPr/>
        </p:nvPicPr>
        <p:blipFill>
          <a:blip r:embed="rId3"/>
          <a:stretch>
            <a:fillRect/>
          </a:stretch>
        </p:blipFill>
        <p:spPr>
          <a:xfrm>
            <a:off x="195262" y="4411980"/>
            <a:ext cx="4767485" cy="2362200"/>
          </a:xfrm>
          <a:prstGeom prst="rect">
            <a:avLst/>
          </a:prstGeom>
        </p:spPr>
      </p:pic>
    </p:spTree>
    <p:extLst>
      <p:ext uri="{BB962C8B-B14F-4D97-AF65-F5344CB8AC3E}">
        <p14:creationId xmlns:p14="http://schemas.microsoft.com/office/powerpoint/2010/main" val="95984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383D7D-A04B-50BF-4F1C-AF0625130E2A}"/>
              </a:ext>
            </a:extLst>
          </p:cNvPr>
          <p:cNvSpPr>
            <a:spLocks noGrp="1"/>
          </p:cNvSpPr>
          <p:nvPr>
            <p:ph type="ctrTitle"/>
          </p:nvPr>
        </p:nvSpPr>
        <p:spPr>
          <a:xfrm>
            <a:off x="381000" y="228600"/>
            <a:ext cx="11430000" cy="738664"/>
          </a:xfrm>
        </p:spPr>
        <p:txBody>
          <a:bodyPr/>
          <a:lstStyle/>
          <a:p>
            <a:pPr algn="ctr"/>
            <a:r>
              <a:rPr lang="en-US" sz="4000" dirty="0"/>
              <a:t>RECOMMENDATIONS</a:t>
            </a:r>
            <a:r>
              <a:rPr lang="en-US" dirty="0"/>
              <a:t> FOR HOME AUDIO</a:t>
            </a:r>
          </a:p>
        </p:txBody>
      </p:sp>
      <p:pic>
        <p:nvPicPr>
          <p:cNvPr id="6" name="Picture 5">
            <a:extLst>
              <a:ext uri="{FF2B5EF4-FFF2-40B4-BE49-F238E27FC236}">
                <a16:creationId xmlns:a16="http://schemas.microsoft.com/office/drawing/2014/main" id="{AB1D61B6-682D-6D81-3D46-CF93AD5BF506}"/>
              </a:ext>
            </a:extLst>
          </p:cNvPr>
          <p:cNvPicPr>
            <a:picLocks noChangeAspect="1"/>
          </p:cNvPicPr>
          <p:nvPr/>
        </p:nvPicPr>
        <p:blipFill>
          <a:blip r:embed="rId2"/>
          <a:stretch>
            <a:fillRect/>
          </a:stretch>
        </p:blipFill>
        <p:spPr>
          <a:xfrm>
            <a:off x="404812" y="1423520"/>
            <a:ext cx="5066215" cy="2560542"/>
          </a:xfrm>
          <a:prstGeom prst="rect">
            <a:avLst/>
          </a:prstGeom>
        </p:spPr>
      </p:pic>
      <p:pic>
        <p:nvPicPr>
          <p:cNvPr id="7" name="Picture 6">
            <a:extLst>
              <a:ext uri="{FF2B5EF4-FFF2-40B4-BE49-F238E27FC236}">
                <a16:creationId xmlns:a16="http://schemas.microsoft.com/office/drawing/2014/main" id="{FEA9B22D-47DF-C5A8-2493-1041394FEAA4}"/>
              </a:ext>
            </a:extLst>
          </p:cNvPr>
          <p:cNvPicPr>
            <a:picLocks noChangeAspect="1"/>
          </p:cNvPicPr>
          <p:nvPr/>
        </p:nvPicPr>
        <p:blipFill>
          <a:blip r:embed="rId3"/>
          <a:stretch>
            <a:fillRect/>
          </a:stretch>
        </p:blipFill>
        <p:spPr>
          <a:xfrm>
            <a:off x="404812" y="4382809"/>
            <a:ext cx="5066215" cy="2246591"/>
          </a:xfrm>
          <a:prstGeom prst="rect">
            <a:avLst/>
          </a:prstGeom>
        </p:spPr>
      </p:pic>
      <p:sp>
        <p:nvSpPr>
          <p:cNvPr id="10" name="TextBox 9">
            <a:extLst>
              <a:ext uri="{FF2B5EF4-FFF2-40B4-BE49-F238E27FC236}">
                <a16:creationId xmlns:a16="http://schemas.microsoft.com/office/drawing/2014/main" id="{1D38629C-4852-76E6-83A1-6E895F4F930E}"/>
              </a:ext>
            </a:extLst>
          </p:cNvPr>
          <p:cNvSpPr txBox="1"/>
          <p:nvPr/>
        </p:nvSpPr>
        <p:spPr>
          <a:xfrm>
            <a:off x="381000" y="1077697"/>
            <a:ext cx="2895600" cy="369332"/>
          </a:xfrm>
          <a:prstGeom prst="rect">
            <a:avLst/>
          </a:prstGeom>
          <a:noFill/>
        </p:spPr>
        <p:txBody>
          <a:bodyPr wrap="square">
            <a:spAutoFit/>
          </a:bodyPr>
          <a:lstStyle/>
          <a:p>
            <a:pPr marL="12700" marR="5080">
              <a:lnSpc>
                <a:spcPct val="100000"/>
              </a:lnSpc>
              <a:spcBef>
                <a:spcPts val="100"/>
              </a:spcBef>
            </a:pPr>
            <a:r>
              <a:rPr lang="en-US" sz="1800" spc="-10" dirty="0">
                <a:solidFill>
                  <a:srgbClr val="FFFFFF"/>
                </a:solidFill>
                <a:latin typeface="Trebuchet MS"/>
                <a:cs typeface="Trebuchet MS"/>
              </a:rPr>
              <a:t>Elasticity</a:t>
            </a:r>
            <a:r>
              <a:rPr lang="en-US" sz="1800" spc="-60" dirty="0">
                <a:solidFill>
                  <a:srgbClr val="FFFFFF"/>
                </a:solidFill>
                <a:latin typeface="Trebuchet MS"/>
                <a:cs typeface="Trebuchet MS"/>
              </a:rPr>
              <a:t> </a:t>
            </a:r>
            <a:r>
              <a:rPr lang="en-US" sz="1800" spc="50" dirty="0">
                <a:solidFill>
                  <a:srgbClr val="FFFFFF"/>
                </a:solidFill>
                <a:latin typeface="Trebuchet MS"/>
                <a:cs typeface="Trebuchet MS"/>
              </a:rPr>
              <a:t>of</a:t>
            </a:r>
            <a:r>
              <a:rPr lang="en-US" sz="1800" spc="-35" dirty="0">
                <a:solidFill>
                  <a:srgbClr val="FFFFFF"/>
                </a:solidFill>
                <a:latin typeface="Trebuchet MS"/>
                <a:cs typeface="Trebuchet MS"/>
              </a:rPr>
              <a:t> </a:t>
            </a:r>
            <a:r>
              <a:rPr lang="en-US" sz="1800" spc="75" dirty="0" err="1">
                <a:solidFill>
                  <a:srgbClr val="FFFFFF"/>
                </a:solidFill>
                <a:latin typeface="Trebuchet MS"/>
                <a:cs typeface="Trebuchet MS"/>
              </a:rPr>
              <a:t>Kyok</a:t>
            </a:r>
            <a:r>
              <a:rPr lang="en-US" sz="1800" spc="-55" dirty="0">
                <a:solidFill>
                  <a:srgbClr val="FFFFFF"/>
                </a:solidFill>
                <a:latin typeface="Trebuchet MS"/>
                <a:cs typeface="Trebuchet MS"/>
              </a:rPr>
              <a:t> </a:t>
            </a:r>
            <a:r>
              <a:rPr lang="en-US" sz="1800" spc="110" dirty="0">
                <a:solidFill>
                  <a:srgbClr val="FFFFFF"/>
                </a:solidFill>
                <a:latin typeface="Trebuchet MS"/>
                <a:cs typeface="Trebuchet MS"/>
              </a:rPr>
              <a:t>model </a:t>
            </a:r>
            <a:endParaRPr lang="en-US" sz="1800" dirty="0">
              <a:latin typeface="Trebuchet MS"/>
              <a:cs typeface="Trebuchet MS"/>
            </a:endParaRPr>
          </a:p>
        </p:txBody>
      </p:sp>
      <p:sp>
        <p:nvSpPr>
          <p:cNvPr id="12" name="TextBox 11">
            <a:extLst>
              <a:ext uri="{FF2B5EF4-FFF2-40B4-BE49-F238E27FC236}">
                <a16:creationId xmlns:a16="http://schemas.microsoft.com/office/drawing/2014/main" id="{DD95A2CE-2934-8098-E76B-EB95B54646D3}"/>
              </a:ext>
            </a:extLst>
          </p:cNvPr>
          <p:cNvSpPr txBox="1"/>
          <p:nvPr/>
        </p:nvSpPr>
        <p:spPr>
          <a:xfrm>
            <a:off x="404812" y="4013477"/>
            <a:ext cx="6093618" cy="369332"/>
          </a:xfrm>
          <a:prstGeom prst="rect">
            <a:avLst/>
          </a:prstGeom>
          <a:noFill/>
        </p:spPr>
        <p:txBody>
          <a:bodyPr wrap="square">
            <a:spAutoFit/>
          </a:bodyPr>
          <a:lstStyle/>
          <a:p>
            <a:pPr marL="12700">
              <a:lnSpc>
                <a:spcPct val="100000"/>
              </a:lnSpc>
              <a:spcBef>
                <a:spcPts val="100"/>
              </a:spcBef>
            </a:pPr>
            <a:r>
              <a:rPr lang="en-US" sz="1800" spc="-10" dirty="0">
                <a:solidFill>
                  <a:srgbClr val="FFFFFF"/>
                </a:solidFill>
                <a:latin typeface="Trebuchet MS"/>
                <a:cs typeface="Trebuchet MS"/>
              </a:rPr>
              <a:t>Elasticity</a:t>
            </a:r>
            <a:r>
              <a:rPr lang="en-US" sz="1800" spc="-5" dirty="0">
                <a:solidFill>
                  <a:srgbClr val="FFFFFF"/>
                </a:solidFill>
                <a:latin typeface="Trebuchet MS"/>
                <a:cs typeface="Trebuchet MS"/>
              </a:rPr>
              <a:t> </a:t>
            </a:r>
            <a:r>
              <a:rPr lang="en-US" sz="1800" spc="50" dirty="0">
                <a:solidFill>
                  <a:srgbClr val="FFFFFF"/>
                </a:solidFill>
                <a:latin typeface="Trebuchet MS"/>
                <a:cs typeface="Trebuchet MS"/>
              </a:rPr>
              <a:t>of</a:t>
            </a:r>
            <a:r>
              <a:rPr lang="en-US" sz="1800" spc="25" dirty="0">
                <a:solidFill>
                  <a:srgbClr val="FFFFFF"/>
                </a:solidFill>
                <a:latin typeface="Trebuchet MS"/>
                <a:cs typeface="Trebuchet MS"/>
              </a:rPr>
              <a:t> </a:t>
            </a:r>
            <a:r>
              <a:rPr lang="en-US" sz="1800" dirty="0">
                <a:solidFill>
                  <a:srgbClr val="FFFFFF"/>
                </a:solidFill>
                <a:latin typeface="Trebuchet MS"/>
                <a:cs typeface="Trebuchet MS"/>
              </a:rPr>
              <a:t>distributed</a:t>
            </a:r>
            <a:r>
              <a:rPr lang="en-US" sz="1800" spc="25" dirty="0">
                <a:solidFill>
                  <a:srgbClr val="FFFFFF"/>
                </a:solidFill>
                <a:latin typeface="Trebuchet MS"/>
                <a:cs typeface="Trebuchet MS"/>
              </a:rPr>
              <a:t> </a:t>
            </a:r>
            <a:r>
              <a:rPr lang="en-US" sz="1800" spc="135" dirty="0">
                <a:solidFill>
                  <a:srgbClr val="FFFFFF"/>
                </a:solidFill>
                <a:latin typeface="Trebuchet MS"/>
                <a:cs typeface="Trebuchet MS"/>
              </a:rPr>
              <a:t>lag</a:t>
            </a:r>
            <a:r>
              <a:rPr lang="en-US" sz="1800" spc="10" dirty="0">
                <a:solidFill>
                  <a:srgbClr val="FFFFFF"/>
                </a:solidFill>
                <a:latin typeface="Trebuchet MS"/>
                <a:cs typeface="Trebuchet MS"/>
              </a:rPr>
              <a:t> </a:t>
            </a:r>
            <a:r>
              <a:rPr lang="en-US" sz="1800" spc="114" dirty="0">
                <a:solidFill>
                  <a:srgbClr val="FFFFFF"/>
                </a:solidFill>
                <a:latin typeface="Trebuchet MS"/>
                <a:cs typeface="Trebuchet MS"/>
              </a:rPr>
              <a:t>model</a:t>
            </a:r>
            <a:endParaRPr lang="en-US" sz="1800" dirty="0">
              <a:latin typeface="Trebuchet MS"/>
              <a:cs typeface="Trebuchet MS"/>
            </a:endParaRPr>
          </a:p>
        </p:txBody>
      </p:sp>
      <p:sp>
        <p:nvSpPr>
          <p:cNvPr id="13" name="Rectangle 1">
            <a:extLst>
              <a:ext uri="{FF2B5EF4-FFF2-40B4-BE49-F238E27FC236}">
                <a16:creationId xmlns:a16="http://schemas.microsoft.com/office/drawing/2014/main" id="{B94EAF4C-8E41-9BA9-68DC-C9503511AEC9}"/>
              </a:ext>
            </a:extLst>
          </p:cNvPr>
          <p:cNvSpPr>
            <a:spLocks noGrp="1" noChangeArrowheads="1"/>
          </p:cNvSpPr>
          <p:nvPr>
            <p:ph type="subTitle" idx="4"/>
          </p:nvPr>
        </p:nvSpPr>
        <p:spPr bwMode="auto">
          <a:xfrm>
            <a:off x="6465092" y="1520487"/>
            <a:ext cx="49144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The elasticity of the variables in this model will be used to provide suggestions, as the </a:t>
            </a:r>
            <a:r>
              <a:rPr kumimoji="0" lang="en-US" altLang="en-US" sz="1800" b="0" i="0" u="none" strike="noStrike" cap="none" normalizeH="0" baseline="0" dirty="0" err="1">
                <a:ln>
                  <a:noFill/>
                </a:ln>
                <a:effectLst/>
                <a:latin typeface="Arial" panose="020B0604020202020204" pitchFamily="34" charset="0"/>
              </a:rPr>
              <a:t>Kyok</a:t>
            </a:r>
            <a:r>
              <a:rPr kumimoji="0" lang="en-US" altLang="en-US" sz="1800" b="0" i="0" u="none" strike="noStrike" cap="none" normalizeH="0" baseline="0" dirty="0">
                <a:ln>
                  <a:noFill/>
                </a:ln>
                <a:effectLst/>
                <a:latin typeface="Arial" panose="020B0604020202020204" pitchFamily="34" charset="0"/>
              </a:rPr>
              <a:t> and distributed lag models are the two best models for home audio.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Therefore, investing in marketing to try to boost sales of Boom Box and Home Audio Speaker products is a smart idea for the Home Audio sector.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Affiliates and FM radio channel promotion should both receive resources.</a:t>
            </a:r>
          </a:p>
        </p:txBody>
      </p:sp>
    </p:spTree>
    <p:extLst>
      <p:ext uri="{BB962C8B-B14F-4D97-AF65-F5344CB8AC3E}">
        <p14:creationId xmlns:p14="http://schemas.microsoft.com/office/powerpoint/2010/main" val="401756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0E15FA-A19B-F542-3DC4-B73E9226213A}"/>
              </a:ext>
            </a:extLst>
          </p:cNvPr>
          <p:cNvSpPr>
            <a:spLocks noGrp="1"/>
          </p:cNvSpPr>
          <p:nvPr>
            <p:ph type="title"/>
          </p:nvPr>
        </p:nvSpPr>
        <p:spPr>
          <a:xfrm>
            <a:off x="4495800" y="2671286"/>
            <a:ext cx="7372350" cy="738664"/>
          </a:xfrm>
        </p:spPr>
        <p:txBody>
          <a:bodyPr/>
          <a:lstStyle/>
          <a:p>
            <a:r>
              <a:rPr lang="en-IN" dirty="0"/>
              <a:t>THANK YOU </a:t>
            </a:r>
            <a:endParaRPr lang="en-US" dirty="0"/>
          </a:p>
        </p:txBody>
      </p:sp>
    </p:spTree>
    <p:extLst>
      <p:ext uri="{BB962C8B-B14F-4D97-AF65-F5344CB8AC3E}">
        <p14:creationId xmlns:p14="http://schemas.microsoft.com/office/powerpoint/2010/main" val="42835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itle 379">
            <a:extLst>
              <a:ext uri="{FF2B5EF4-FFF2-40B4-BE49-F238E27FC236}">
                <a16:creationId xmlns:a16="http://schemas.microsoft.com/office/drawing/2014/main" id="{3E0323E9-B115-2BB0-5EF7-29DA405B00A6}"/>
              </a:ext>
            </a:extLst>
          </p:cNvPr>
          <p:cNvSpPr>
            <a:spLocks noGrp="1"/>
          </p:cNvSpPr>
          <p:nvPr>
            <p:ph type="ctrTitle"/>
          </p:nvPr>
        </p:nvSpPr>
        <p:spPr>
          <a:xfrm>
            <a:off x="457200" y="66674"/>
            <a:ext cx="12344400" cy="1354217"/>
          </a:xfrm>
        </p:spPr>
        <p:txBody>
          <a:bodyPr/>
          <a:lstStyle/>
          <a:p>
            <a:pPr rtl="0"/>
            <a:r>
              <a:rPr kumimoji="0" lang="en-US" altLang="en-US" sz="4400" b="0" i="0" u="none" strike="noStrike" cap="none" normalizeH="0" baseline="0" dirty="0">
                <a:ln>
                  <a:noFill/>
                </a:ln>
                <a:effectLst/>
                <a:latin typeface="Arial" panose="020B0604020202020204" pitchFamily="34" charset="0"/>
              </a:rPr>
              <a:t>Understanding Data and Business Objectives </a:t>
            </a:r>
            <a:br>
              <a:rPr kumimoji="0" lang="en-US" altLang="en-US" sz="4400" b="0" i="0" u="none" strike="noStrike" cap="none" normalizeH="0" baseline="0" dirty="0">
                <a:ln>
                  <a:noFill/>
                </a:ln>
                <a:effectLst/>
                <a:latin typeface="Arial" panose="020B0604020202020204" pitchFamily="34" charset="0"/>
              </a:rPr>
            </a:br>
            <a:endParaRPr lang="en-US" sz="4400" dirty="0"/>
          </a:p>
        </p:txBody>
      </p:sp>
      <p:sp>
        <p:nvSpPr>
          <p:cNvPr id="382" name="Rectangle 1">
            <a:extLst>
              <a:ext uri="{FF2B5EF4-FFF2-40B4-BE49-F238E27FC236}">
                <a16:creationId xmlns:a16="http://schemas.microsoft.com/office/drawing/2014/main" id="{321724F8-B2EC-0557-1553-89F46B745856}"/>
              </a:ext>
            </a:extLst>
          </p:cNvPr>
          <p:cNvSpPr>
            <a:spLocks noGrp="1" noChangeArrowheads="1"/>
          </p:cNvSpPr>
          <p:nvPr>
            <p:ph type="subTitle" idx="4"/>
          </p:nvPr>
        </p:nvSpPr>
        <p:spPr bwMode="auto">
          <a:xfrm>
            <a:off x="1676400" y="1305341"/>
            <a:ext cx="819759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Electronic products are the focus of the Ontario, Canada-based e-commerce company </a:t>
            </a:r>
            <a:r>
              <a:rPr kumimoji="0" lang="en-US" altLang="en-US" sz="1800" b="0" i="0" u="none" strike="noStrike" cap="none" normalizeH="0" baseline="0" dirty="0" err="1">
                <a:ln>
                  <a:noFill/>
                </a:ln>
                <a:effectLst/>
                <a:latin typeface="Arial" panose="020B0604020202020204" pitchFamily="34" charset="0"/>
              </a:rPr>
              <a:t>ElecKart</a:t>
            </a:r>
            <a:r>
              <a:rPr kumimoji="0" lang="en-US" altLang="en-US" sz="1800" b="0" i="0" u="none" strike="noStrike" cap="none" normalizeH="0" baseline="0" dirty="0">
                <a:ln>
                  <a:noFill/>
                </a:ln>
                <a:effectLst/>
                <a:latin typeface="Arial" panose="020B0604020202020204" pitchFamily="34" charset="0"/>
              </a:rPr>
              <a:t>. In the past year, they had invested a substantial sum of money in marketing. On occasion, they had also provided high-profile promotions (like the Big Billion Day). The following year's marketing budget, which will cover advertising, internet campaigns, and price and promotion plans, is set to be developed. In order to increase the revenue response, the CFO believes that the marketing expenditures of the previous 12 months were insufficiently effective and that they can either reduce the budget or reallocate it between marketing channels.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dirty="0">
              <a:latin typeface="Arial" panose="020B0604020202020204" pitchFamily="34" charset="0"/>
            </a:endParaRPr>
          </a:p>
          <a:p>
            <a:pPr algn="l" rtl="0" eaLnBrk="0" fontAlgn="base" hangingPunct="0">
              <a:spcBef>
                <a:spcPct val="0"/>
              </a:spcBef>
              <a:spcAft>
                <a:spcPct val="0"/>
              </a:spcAft>
            </a:pPr>
            <a:r>
              <a:rPr kumimoji="0" lang="en-US" altLang="en-US" sz="1800" b="0" i="0" u="none" strike="noStrike" cap="none" normalizeH="0" baseline="0" dirty="0">
                <a:ln>
                  <a:noFill/>
                </a:ln>
                <a:effectLst/>
                <a:latin typeface="Arial" panose="020B0604020202020204" pitchFamily="34" charset="0"/>
              </a:rPr>
              <a:t>Goals-  to develop market mix models for the following three product subcategories: gaming accessories, home audio, and camera accessories.</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Every week, the models for each of the aforementioned subcategories must be constructed.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itle 283">
            <a:extLst>
              <a:ext uri="{FF2B5EF4-FFF2-40B4-BE49-F238E27FC236}">
                <a16:creationId xmlns:a16="http://schemas.microsoft.com/office/drawing/2014/main" id="{E10433C5-A4B0-4B32-702C-9711193C0CE7}"/>
              </a:ext>
            </a:extLst>
          </p:cNvPr>
          <p:cNvSpPr>
            <a:spLocks noGrp="1"/>
          </p:cNvSpPr>
          <p:nvPr>
            <p:ph type="ctrTitle"/>
          </p:nvPr>
        </p:nvSpPr>
        <p:spPr>
          <a:xfrm>
            <a:off x="457200" y="228600"/>
            <a:ext cx="11734800" cy="1231106"/>
          </a:xfrm>
        </p:spPr>
        <p:txBody>
          <a:bodyPr/>
          <a:lstStyle/>
          <a:p>
            <a:pPr algn="ctr"/>
            <a:r>
              <a:rPr kumimoji="0" lang="en-US" altLang="en-US" sz="3600" b="0" i="0" u="none" strike="noStrike" cap="none" normalizeH="0" baseline="0" dirty="0">
                <a:ln>
                  <a:noFill/>
                </a:ln>
                <a:effectLst/>
                <a:latin typeface="Arial" panose="020B0604020202020204" pitchFamily="34" charset="0"/>
              </a:rPr>
              <a:t>Understanding Data </a:t>
            </a:r>
            <a:r>
              <a:rPr kumimoji="0" lang="en-US" altLang="en-US" sz="4400" b="0" i="0" u="none" strike="noStrike" cap="none" normalizeH="0" baseline="0" dirty="0">
                <a:ln>
                  <a:noFill/>
                </a:ln>
                <a:effectLst/>
                <a:latin typeface="Arial" panose="020B0604020202020204" pitchFamily="34" charset="0"/>
              </a:rPr>
              <a:t>and</a:t>
            </a:r>
            <a:r>
              <a:rPr kumimoji="0" lang="en-US" altLang="en-US" sz="3600" b="0" i="0" u="none" strike="noStrike" cap="none" normalizeH="0" baseline="0" dirty="0">
                <a:ln>
                  <a:noFill/>
                </a:ln>
                <a:effectLst/>
                <a:latin typeface="Arial" panose="020B0604020202020204" pitchFamily="34" charset="0"/>
              </a:rPr>
              <a:t> Business Objectives </a:t>
            </a:r>
            <a:br>
              <a:rPr kumimoji="0" lang="en-US" altLang="en-US" sz="3600" b="0" i="0" u="none" strike="noStrike" cap="none" normalizeH="0" baseline="0" dirty="0">
                <a:ln>
                  <a:noFill/>
                </a:ln>
                <a:effectLst/>
                <a:latin typeface="Arial" panose="020B0604020202020204" pitchFamily="34" charset="0"/>
              </a:rPr>
            </a:br>
            <a:endParaRPr lang="en-US" sz="3600" dirty="0"/>
          </a:p>
        </p:txBody>
      </p:sp>
      <p:sp>
        <p:nvSpPr>
          <p:cNvPr id="286" name="Rectangle 1">
            <a:extLst>
              <a:ext uri="{FF2B5EF4-FFF2-40B4-BE49-F238E27FC236}">
                <a16:creationId xmlns:a16="http://schemas.microsoft.com/office/drawing/2014/main" id="{2EB9C59A-41D6-86F5-47E1-AE5562AD7FE6}"/>
              </a:ext>
            </a:extLst>
          </p:cNvPr>
          <p:cNvSpPr>
            <a:spLocks noGrp="1" noChangeArrowheads="1"/>
          </p:cNvSpPr>
          <p:nvPr>
            <p:ph type="subTitle" idx="4"/>
          </p:nvPr>
        </p:nvSpPr>
        <p:spPr bwMode="auto">
          <a:xfrm>
            <a:off x="1524000" y="1716955"/>
            <a:ext cx="7391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Understanding Data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The following files were used in the analysis: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Consumer Electronics: This is the base data collection that includes order information.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Product List: The dataset containing each product's frequency and % contribution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The dataset that provides details on the allocation of investment expenditures for the specified period is known as Media Investment.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Monthly NPS Score: This information provides the stock index and monthly NPS score for the specified period.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The datasets Ontario-2015 and Ontario-2016 provide information about the climate for the specified time period in their respective years. </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Rectangle 6">
            <a:extLst>
              <a:ext uri="{FF2B5EF4-FFF2-40B4-BE49-F238E27FC236}">
                <a16:creationId xmlns:a16="http://schemas.microsoft.com/office/drawing/2014/main" id="{21236577-E99F-E7ED-F0CC-F4C5A83399AF}"/>
              </a:ext>
            </a:extLst>
          </p:cNvPr>
          <p:cNvSpPr>
            <a:spLocks noGrp="1" noChangeArrowheads="1"/>
          </p:cNvSpPr>
          <p:nvPr>
            <p:ph type="ctrTitle"/>
          </p:nvPr>
        </p:nvSpPr>
        <p:spPr bwMode="auto">
          <a:xfrm>
            <a:off x="76200" y="152400"/>
            <a:ext cx="1203960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effectLst/>
                <a:latin typeface="Arial" panose="020B0604020202020204" pitchFamily="34" charset="0"/>
              </a:rPr>
              <a:t>Understanding Data and Business Objectives </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5" name="Subtitle 384">
            <a:extLst>
              <a:ext uri="{FF2B5EF4-FFF2-40B4-BE49-F238E27FC236}">
                <a16:creationId xmlns:a16="http://schemas.microsoft.com/office/drawing/2014/main" id="{9927A795-66AF-9AB1-5673-A5E6982E7BF1}"/>
              </a:ext>
            </a:extLst>
          </p:cNvPr>
          <p:cNvSpPr>
            <a:spLocks noGrp="1"/>
          </p:cNvSpPr>
          <p:nvPr>
            <p:ph type="subTitle" idx="4"/>
          </p:nvPr>
        </p:nvSpPr>
        <p:spPr>
          <a:xfrm>
            <a:off x="914400" y="1198840"/>
            <a:ext cx="8915400" cy="4862870"/>
          </a:xfrm>
        </p:spPr>
        <p:txBody>
          <a:bodyPr/>
          <a:lstStyle/>
          <a:p>
            <a:pPr algn="ctr"/>
            <a:r>
              <a:rPr kumimoji="0" lang="en-US" altLang="en-US" sz="1600" b="0" i="0" u="none" strike="noStrike" cap="none" normalizeH="0" baseline="0" dirty="0">
                <a:ln>
                  <a:noFill/>
                </a:ln>
                <a:effectLst/>
                <a:latin typeface="Arial" panose="020B0604020202020204" pitchFamily="34" charset="0"/>
              </a:rPr>
              <a:t> These are the columns that make up the data: </a:t>
            </a:r>
            <a:endParaRPr lang="en-US" altLang="en-US" sz="1600" b="0" dirty="0">
              <a:latin typeface="Arial" panose="020B0604020202020204" pitchFamily="34" charset="0"/>
            </a:endParaRPr>
          </a:p>
          <a:p>
            <a:pPr algn="ctr"/>
            <a:endParaRPr kumimoji="0" lang="en-US" altLang="en-US" sz="1600" b="0" i="0" u="none" strike="noStrike" cap="none" normalizeH="0" baseline="0" dirty="0">
              <a:ln>
                <a:noFill/>
              </a:ln>
              <a:effectLst/>
              <a:latin typeface="Arial" panose="020B0604020202020204" pitchFamily="34" charset="0"/>
            </a:endParaRPr>
          </a:p>
          <a:p>
            <a:pPr marL="285750" indent="-285750" algn="l">
              <a:buFont typeface="Arial" panose="020B0604020202020204" pitchFamily="34" charset="0"/>
              <a:buChar char="•"/>
            </a:pPr>
            <a:r>
              <a:rPr kumimoji="0" lang="en-US" altLang="en-US" sz="1800" b="0" i="0" u="none" strike="noStrike" cap="none" normalizeH="0" baseline="0" dirty="0">
                <a:ln>
                  <a:noFill/>
                </a:ln>
                <a:effectLst/>
                <a:latin typeface="Arial" panose="020B0604020202020204" pitchFamily="34" charset="0"/>
              </a:rPr>
              <a:t>Order Date: FSN ID: Each SKU's unique identity THE DATE OF ORDER PLACEMENT </a:t>
            </a:r>
            <a:endParaRPr lang="en-US" altLang="en-US" sz="1800" b="0" dirty="0">
              <a:latin typeface="Arial" panose="020B0604020202020204" pitchFamily="34" charset="0"/>
            </a:endParaRPr>
          </a:p>
          <a:p>
            <a:pPr marL="285750" indent="-285750" algn="l">
              <a:buFont typeface="Arial" panose="020B0604020202020204" pitchFamily="34" charset="0"/>
              <a:buChar char="•"/>
            </a:pPr>
            <a:r>
              <a:rPr kumimoji="0" lang="en-US" altLang="en-US" sz="1800" b="0" i="0" u="none" strike="noStrike" cap="none" normalizeH="0" baseline="0" dirty="0">
                <a:ln>
                  <a:noFill/>
                </a:ln>
                <a:effectLst/>
                <a:latin typeface="Arial" panose="020B0604020202020204" pitchFamily="34" charset="0"/>
              </a:rPr>
              <a:t>ORDER ID: EACH ORDER'S UNIQUE IDENTIFICATION NUMBER</a:t>
            </a:r>
          </a:p>
          <a:p>
            <a:pPr marL="285750" indent="-285750" algn="l">
              <a:buFont typeface="Arial" panose="020B0604020202020204" pitchFamily="34" charset="0"/>
              <a:buChar char="•"/>
            </a:pPr>
            <a:r>
              <a:rPr kumimoji="0" lang="en-US" altLang="en-US" sz="1800" b="0" i="0" u="none" strike="noStrike" cap="none" normalizeH="0" baseline="0" dirty="0">
                <a:ln>
                  <a:noFill/>
                </a:ln>
                <a:effectLst/>
                <a:latin typeface="Arial" panose="020B0604020202020204" pitchFamily="34" charset="0"/>
              </a:rPr>
              <a:t>ORDER ITEM ID: IF YOU PLACE TWO DIFFERENT PRODUCTS UNDER THE SAME ORDER, IT WILL CREATE TWO DIFFERENT ORDER IDS Orders are tracked by the order </a:t>
            </a:r>
          </a:p>
          <a:p>
            <a:pPr marL="285750" indent="-285750" algn="l">
              <a:buFont typeface="Arial" panose="020B0604020202020204" pitchFamily="34" charset="0"/>
              <a:buChar char="•"/>
            </a:pPr>
            <a:r>
              <a:rPr lang="en-US" altLang="en-US" sz="1800" b="0" dirty="0" err="1">
                <a:latin typeface="Arial" panose="020B0604020202020204" pitchFamily="34" charset="0"/>
              </a:rPr>
              <a:t>T</a:t>
            </a:r>
            <a:r>
              <a:rPr kumimoji="0" lang="en-US" altLang="en-US" sz="1800" b="0" i="0" u="none" strike="noStrike" cap="none" normalizeH="0" baseline="0" dirty="0" err="1">
                <a:ln>
                  <a:noFill/>
                </a:ln>
                <a:effectLst/>
                <a:latin typeface="Arial" panose="020B0604020202020204" pitchFamily="34" charset="0"/>
              </a:rPr>
              <a:t>em</a:t>
            </a:r>
            <a:r>
              <a:rPr kumimoji="0" lang="en-US" altLang="en-US" sz="1800" b="0" i="0" u="none" strike="noStrike" cap="none" normalizeH="0" baseline="0" dirty="0">
                <a:ln>
                  <a:noFill/>
                </a:ln>
                <a:effectLst/>
                <a:latin typeface="Arial" panose="020B0604020202020204" pitchFamily="34" charset="0"/>
              </a:rPr>
              <a:t> ID; item IDs are under the same order </a:t>
            </a:r>
            <a:r>
              <a:rPr kumimoji="0" lang="en-US" altLang="en-US" sz="1800" b="0" i="0" u="none" strike="noStrike" cap="none" normalizeH="0" baseline="0" dirty="0" err="1">
                <a:ln>
                  <a:noFill/>
                </a:ln>
                <a:effectLst/>
                <a:latin typeface="Arial" panose="020B0604020202020204" pitchFamily="34" charset="0"/>
              </a:rPr>
              <a:t>ID.Gross</a:t>
            </a:r>
            <a:r>
              <a:rPr kumimoji="0" lang="en-US" altLang="en-US" sz="1800" b="0" i="0" u="none" strike="noStrike" cap="none" normalizeH="0" baseline="0" dirty="0">
                <a:ln>
                  <a:noFill/>
                </a:ln>
                <a:effectLst/>
                <a:latin typeface="Arial" panose="020B0604020202020204" pitchFamily="34" charset="0"/>
              </a:rPr>
              <a:t> Merchandise Value or Revenue, or GMV </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UNITS: THE NUMBER OF UNITS OF THE PARTICULAR PRODUCT SOLD</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ORDER PAYMENT TYPE: CASH ON DELIVERY OR PREPAID </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SLA: The average number of days needed to deliver the product </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CUST ID: UNIQUE PRODUCT IDENTIFICATION FOR CUSTOMERS Product</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Procurement SLA: The average time required to acquire the product; </a:t>
            </a:r>
          </a:p>
          <a:p>
            <a:pPr marL="285750" indent="-285750" algn="l">
              <a:buFont typeface="Arial" panose="020B0604020202020204" pitchFamily="34" charset="0"/>
              <a:buChar char="•"/>
            </a:pPr>
            <a:r>
              <a:rPr lang="en-US" sz="1800" b="0" kern="0" dirty="0">
                <a:effectLst/>
                <a:latin typeface="Arial" panose="020B0604020202020204" pitchFamily="34" charset="0"/>
                <a:ea typeface="Times New Roman" panose="02020603050405020304" pitchFamily="18" charset="0"/>
                <a:cs typeface="Arial" panose="020B0604020202020204" pitchFamily="34" charset="0"/>
              </a:rPr>
              <a:t>MRP</a:t>
            </a:r>
            <a:br>
              <a:rPr kumimoji="0" lang="en-US" altLang="en-US" sz="1600" b="0" i="0" u="none" strike="noStrike" cap="none" normalizeH="0" baseline="0" dirty="0">
                <a:ln>
                  <a:noFill/>
                </a:ln>
                <a:effectLst/>
                <a:latin typeface="Arial" panose="020B0604020202020204" pitchFamily="34" charset="0"/>
              </a:rPr>
            </a:br>
            <a:br>
              <a:rPr kumimoji="0" lang="en-US" altLang="en-US" sz="1600" b="0" i="0" u="none" strike="noStrike" cap="none" normalizeH="0" baseline="0" dirty="0">
                <a:ln>
                  <a:noFill/>
                </a:ln>
                <a:effectLst/>
                <a:latin typeface="Arial" panose="020B0604020202020204" pitchFamily="34" charset="0"/>
              </a:rPr>
            </a:b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itle 313">
            <a:extLst>
              <a:ext uri="{FF2B5EF4-FFF2-40B4-BE49-F238E27FC236}">
                <a16:creationId xmlns:a16="http://schemas.microsoft.com/office/drawing/2014/main" id="{E92B72A1-9075-64BE-E2B9-AD6D773F1941}"/>
              </a:ext>
            </a:extLst>
          </p:cNvPr>
          <p:cNvSpPr>
            <a:spLocks noGrp="1"/>
          </p:cNvSpPr>
          <p:nvPr>
            <p:ph type="ctrTitle"/>
          </p:nvPr>
        </p:nvSpPr>
        <p:spPr>
          <a:xfrm>
            <a:off x="685800" y="228600"/>
            <a:ext cx="10363200" cy="738664"/>
          </a:xfrm>
        </p:spPr>
        <p:txBody>
          <a:bodyPr/>
          <a:lstStyle/>
          <a:p>
            <a:pPr algn="ctr"/>
            <a:r>
              <a:rPr lang="en-US" dirty="0"/>
              <a:t>Data Preparation </a:t>
            </a:r>
          </a:p>
        </p:txBody>
      </p:sp>
      <p:sp>
        <p:nvSpPr>
          <p:cNvPr id="316" name="Rectangle 1">
            <a:extLst>
              <a:ext uri="{FF2B5EF4-FFF2-40B4-BE49-F238E27FC236}">
                <a16:creationId xmlns:a16="http://schemas.microsoft.com/office/drawing/2014/main" id="{975F77BA-D8FE-4C08-1DC2-B78D27C16251}"/>
              </a:ext>
            </a:extLst>
          </p:cNvPr>
          <p:cNvSpPr>
            <a:spLocks noGrp="1" noChangeArrowheads="1"/>
          </p:cNvSpPr>
          <p:nvPr>
            <p:ph type="subTitle" idx="4"/>
          </p:nvPr>
        </p:nvSpPr>
        <p:spPr bwMode="auto">
          <a:xfrm>
            <a:off x="1885949" y="1219200"/>
            <a:ext cx="9144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The data set (in this case, consumer electronics) must be cleaned, input, new features created, etc. before any models can be built on it. </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The strategy we used to accomplish this is as follows: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Verify the dataset for any type inconsistencies and make the necessary corrections.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latin typeface="Arial" panose="020B0604020202020204" pitchFamily="34" charset="0"/>
              </a:rPr>
              <a:t>If there are any duplicate records, remove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Either drop the columns or impute the NULL values to get rid of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Rows with product </a:t>
            </a:r>
            <a:r>
              <a:rPr lang="en-US" altLang="en-US" sz="1800" b="0" dirty="0" err="1">
                <a:latin typeface="Arial" panose="020B0604020202020204" pitchFamily="34" charset="0"/>
              </a:rPr>
              <a:t>mrp</a:t>
            </a:r>
            <a:r>
              <a:rPr lang="en-US" altLang="en-US" sz="1800" b="0" dirty="0">
                <a:latin typeface="Arial" panose="020B0604020202020204" pitchFamily="34" charset="0"/>
              </a:rPr>
              <a:t> = 0 are removed.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Eliminate rows where </a:t>
            </a:r>
            <a:r>
              <a:rPr lang="en-US" altLang="en-US" sz="1800" b="0" dirty="0" err="1">
                <a:latin typeface="Arial" panose="020B0604020202020204" pitchFamily="34" charset="0"/>
              </a:rPr>
              <a:t>gmv</a:t>
            </a:r>
            <a:r>
              <a:rPr lang="en-US" altLang="en-US" sz="1800" b="0" dirty="0">
                <a:latin typeface="Arial" panose="020B0604020202020204" pitchFamily="34" charset="0"/>
              </a:rPr>
              <a:t> = 0.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Correct the </a:t>
            </a:r>
            <a:r>
              <a:rPr lang="en-US" altLang="en-US" sz="1800" b="0" dirty="0" err="1">
                <a:latin typeface="Arial" panose="020B0604020202020204" pitchFamily="34" charset="0"/>
              </a:rPr>
              <a:t>custid</a:t>
            </a:r>
            <a:r>
              <a:rPr lang="en-US" altLang="en-US" sz="1800" b="0" dirty="0">
                <a:latin typeface="Arial" panose="020B0604020202020204" pitchFamily="34" charset="0"/>
              </a:rPr>
              <a:t>, </a:t>
            </a:r>
            <a:r>
              <a:rPr lang="en-US" altLang="en-US" sz="1800" b="0" dirty="0" err="1">
                <a:latin typeface="Arial" panose="020B0604020202020204" pitchFamily="34" charset="0"/>
              </a:rPr>
              <a:t>pincode</a:t>
            </a:r>
            <a:r>
              <a:rPr lang="en-US" altLang="en-US" sz="1800" b="0" dirty="0">
                <a:latin typeface="Arial" panose="020B0604020202020204" pitchFamily="34" charset="0"/>
              </a:rPr>
              <a:t>, and </a:t>
            </a:r>
            <a:r>
              <a:rPr lang="en-US" altLang="en-US" sz="1800" b="0" dirty="0" err="1">
                <a:latin typeface="Arial" panose="020B0604020202020204" pitchFamily="34" charset="0"/>
              </a:rPr>
              <a:t>fsnid</a:t>
            </a:r>
            <a:r>
              <a:rPr lang="en-US" altLang="en-US" sz="1800" b="0" dirty="0">
                <a:latin typeface="Arial" panose="020B0604020202020204" pitchFamily="34" charset="0"/>
              </a:rPr>
              <a:t> values that are negative.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Take only those records that fall within the specified time period. (from July 2015 to June 2016).Rows with GMV &gt; MRP*UNITS should be removed because they are not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Using the frequency of each value, look for any outliers in the dataset and eliminate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0" dirty="0">
                <a:latin typeface="Arial" panose="020B0604020202020204" pitchFamily="34" charset="0"/>
              </a:rPr>
              <a:t>To convert monthly data to weekly data, create a new column to hold the </a:t>
            </a:r>
            <a:r>
              <a:rPr lang="en-US" altLang="en-US" sz="1800" b="0" dirty="0" err="1">
                <a:latin typeface="Arial" panose="020B0604020202020204" pitchFamily="34" charset="0"/>
              </a:rPr>
              <a:t>weeknumber</a:t>
            </a:r>
            <a:r>
              <a:rPr lang="en-US" altLang="en-US" sz="1800" b="0" dirty="0">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b="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DA5EF-D468-D25B-27D7-2B87CAE7F705}"/>
              </a:ext>
            </a:extLst>
          </p:cNvPr>
          <p:cNvSpPr>
            <a:spLocks noGrp="1"/>
          </p:cNvSpPr>
          <p:nvPr>
            <p:ph type="ctrTitle"/>
          </p:nvPr>
        </p:nvSpPr>
        <p:spPr>
          <a:xfrm>
            <a:off x="914400" y="152400"/>
            <a:ext cx="10363200" cy="738664"/>
          </a:xfrm>
        </p:spPr>
        <p:txBody>
          <a:bodyPr/>
          <a:lstStyle/>
          <a:p>
            <a:pPr algn="ctr"/>
            <a:r>
              <a:rPr lang="en-US" dirty="0"/>
              <a:t>Data Preparation </a:t>
            </a:r>
          </a:p>
        </p:txBody>
      </p:sp>
      <p:sp>
        <p:nvSpPr>
          <p:cNvPr id="5" name="Subtitle 4">
            <a:extLst>
              <a:ext uri="{FF2B5EF4-FFF2-40B4-BE49-F238E27FC236}">
                <a16:creationId xmlns:a16="http://schemas.microsoft.com/office/drawing/2014/main" id="{9F3F2D97-38AA-D79B-405D-6A7B4680273D}"/>
              </a:ext>
            </a:extLst>
          </p:cNvPr>
          <p:cNvSpPr>
            <a:spLocks noGrp="1"/>
          </p:cNvSpPr>
          <p:nvPr>
            <p:ph type="subTitle" idx="4"/>
          </p:nvPr>
        </p:nvSpPr>
        <p:spPr>
          <a:xfrm>
            <a:off x="1981200" y="1143000"/>
            <a:ext cx="8382000" cy="1969770"/>
          </a:xfrm>
        </p:spPr>
        <p:txBody>
          <a:bodyPr/>
          <a:lstStyle/>
          <a:p>
            <a:pPr marL="285750" indent="-285750">
              <a:buFont typeface="Arial" panose="020B0604020202020204" pitchFamily="34" charset="0"/>
              <a:buChar char="•"/>
            </a:pPr>
            <a:r>
              <a:rPr lang="en-US" sz="1600" b="0" dirty="0"/>
              <a:t>Limit the SLA for product procurement to 30 days. </a:t>
            </a:r>
          </a:p>
          <a:p>
            <a:pPr marL="285750" indent="-285750">
              <a:buFont typeface="Arial" panose="020B0604020202020204" pitchFamily="34" charset="0"/>
              <a:buChar char="•"/>
            </a:pPr>
            <a:r>
              <a:rPr lang="en-US" sz="1600" b="0" dirty="0"/>
              <a:t>Remove the negative values and cap the Sla at 15. </a:t>
            </a:r>
          </a:p>
          <a:p>
            <a:pPr marL="285750" indent="-285750">
              <a:buFont typeface="Arial" panose="020B0604020202020204" pitchFamily="34" charset="0"/>
              <a:buChar char="•"/>
            </a:pPr>
            <a:r>
              <a:rPr lang="en-US" sz="1600" b="0" dirty="0"/>
              <a:t>To do analysis, divide the data into three data sets, one for each of the three product subcategories (gaming, home audio, and camera accessories). </a:t>
            </a:r>
          </a:p>
          <a:p>
            <a:pPr marL="285750" indent="-285750">
              <a:buFont typeface="Arial" panose="020B0604020202020204" pitchFamily="34" charset="0"/>
              <a:buChar char="•"/>
            </a:pPr>
            <a:r>
              <a:rPr lang="en-US" sz="1600" b="0" dirty="0"/>
              <a:t>Transform the monthly data into weekly data. </a:t>
            </a:r>
          </a:p>
          <a:p>
            <a:pPr marL="285750" indent="-285750">
              <a:buFont typeface="Arial" panose="020B0604020202020204" pitchFamily="34" charset="0"/>
              <a:buChar char="•"/>
            </a:pPr>
            <a:r>
              <a:rPr lang="en-US" sz="1600" b="0" dirty="0"/>
              <a:t>To build a final data frame for each product that will be used for EDA and used to choose KPIs, combine all three data frames with the remaining files.</a:t>
            </a:r>
          </a:p>
          <a:p>
            <a:endParaRPr lang="en-US" sz="1600" dirty="0"/>
          </a:p>
        </p:txBody>
      </p:sp>
    </p:spTree>
    <p:extLst>
      <p:ext uri="{BB962C8B-B14F-4D97-AF65-F5344CB8AC3E}">
        <p14:creationId xmlns:p14="http://schemas.microsoft.com/office/powerpoint/2010/main" val="314363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E4F5CF-7B5E-9ADF-CB67-8139DE861C45}"/>
              </a:ext>
            </a:extLst>
          </p:cNvPr>
          <p:cNvSpPr>
            <a:spLocks noGrp="1"/>
          </p:cNvSpPr>
          <p:nvPr>
            <p:ph type="ctrTitle"/>
          </p:nvPr>
        </p:nvSpPr>
        <p:spPr>
          <a:xfrm>
            <a:off x="914400" y="381000"/>
            <a:ext cx="10363200" cy="738664"/>
          </a:xfrm>
        </p:spPr>
        <p:txBody>
          <a:bodyPr/>
          <a:lstStyle/>
          <a:p>
            <a:pPr algn="ctr"/>
            <a:r>
              <a:rPr lang="en-US" dirty="0"/>
              <a:t>Data Preparation </a:t>
            </a:r>
          </a:p>
        </p:txBody>
      </p:sp>
      <p:sp>
        <p:nvSpPr>
          <p:cNvPr id="5" name="Subtitle 4">
            <a:extLst>
              <a:ext uri="{FF2B5EF4-FFF2-40B4-BE49-F238E27FC236}">
                <a16:creationId xmlns:a16="http://schemas.microsoft.com/office/drawing/2014/main" id="{9EDF1DE1-23FE-2BB9-4444-F013DB89E7CA}"/>
              </a:ext>
            </a:extLst>
          </p:cNvPr>
          <p:cNvSpPr>
            <a:spLocks noGrp="1"/>
          </p:cNvSpPr>
          <p:nvPr>
            <p:ph type="subTitle" idx="4"/>
          </p:nvPr>
        </p:nvSpPr>
        <p:spPr>
          <a:xfrm>
            <a:off x="1981200" y="1500663"/>
            <a:ext cx="8534400" cy="4001095"/>
          </a:xfrm>
        </p:spPr>
        <p:txBody>
          <a:bodyPr/>
          <a:lstStyle/>
          <a:p>
            <a:r>
              <a:rPr lang="en-US" sz="1600" dirty="0"/>
              <a:t>While preparing the data, the following was noted:</a:t>
            </a:r>
          </a:p>
          <a:p>
            <a:endParaRPr lang="en-US" sz="1600" b="0" dirty="0"/>
          </a:p>
          <a:p>
            <a:pPr marL="285750" indent="-285750">
              <a:buFont typeface="Arial" panose="020B0604020202020204" pitchFamily="34" charset="0"/>
              <a:buChar char="•"/>
            </a:pPr>
            <a:r>
              <a:rPr lang="en-US" sz="1800" b="0" dirty="0"/>
              <a:t>Duplicate records are eliminated using the </a:t>
            </a:r>
            <a:r>
              <a:rPr lang="en-US" sz="1800" b="0" dirty="0" err="1"/>
              <a:t>order_id</a:t>
            </a:r>
            <a:r>
              <a:rPr lang="en-US" sz="1800" b="0" dirty="0"/>
              <a:t> field. </a:t>
            </a:r>
          </a:p>
          <a:p>
            <a:pPr marL="285750" indent="-285750">
              <a:buFont typeface="Arial" panose="020B0604020202020204" pitchFamily="34" charset="0"/>
              <a:buChar char="•"/>
            </a:pPr>
            <a:r>
              <a:rPr lang="en-US" sz="1800" b="0" dirty="0"/>
              <a:t>We can determine that "</a:t>
            </a:r>
            <a:r>
              <a:rPr lang="en-US" sz="1800" b="0" dirty="0" err="1"/>
              <a:t>deliverybdays</a:t>
            </a:r>
            <a:r>
              <a:rPr lang="en-US" sz="1800" b="0" dirty="0"/>
              <a:t>" and "</a:t>
            </a:r>
            <a:r>
              <a:rPr lang="en-US" sz="1800" b="0" dirty="0" err="1"/>
              <a:t>deliverycdays</a:t>
            </a:r>
            <a:r>
              <a:rPr lang="en-US" sz="1800" b="0" dirty="0"/>
              <a:t>" have 79% values when we compute the column-wise NULL values. Since NULL values also have negative values, we can remove these columns. </a:t>
            </a:r>
          </a:p>
          <a:p>
            <a:pPr marL="285750" indent="-285750">
              <a:buFont typeface="Arial" panose="020B0604020202020204" pitchFamily="34" charset="0"/>
              <a:buChar char="•"/>
            </a:pPr>
            <a:r>
              <a:rPr lang="en-US" sz="1800" b="0" dirty="0"/>
              <a:t>We now examine the SLA and product procurement SLA columns to look for outliers in the dataset. The number of days it takes to deliver the package cannot be capped with a specific number. We have maintained the value at 15 in our model. </a:t>
            </a:r>
          </a:p>
          <a:p>
            <a:pPr marL="285750" indent="-285750">
              <a:buFont typeface="Arial" panose="020B0604020202020204" pitchFamily="34" charset="0"/>
              <a:buChar char="•"/>
            </a:pPr>
            <a:r>
              <a:rPr lang="en-US" sz="1800" b="0" dirty="0"/>
              <a:t>The dataset is then split up into three </a:t>
            </a:r>
            <a:r>
              <a:rPr lang="en-US" sz="1800" b="0" dirty="0" err="1"/>
              <a:t>dataframes</a:t>
            </a:r>
            <a:r>
              <a:rPr lang="en-US" sz="1800" b="0" dirty="0"/>
              <a:t>, one for each product subcategory that requires analysis.</a:t>
            </a:r>
          </a:p>
          <a:p>
            <a:endParaRPr lang="en-US" sz="1600" b="0" dirty="0"/>
          </a:p>
          <a:p>
            <a:endParaRPr lang="en-US" sz="1600" b="0" dirty="0"/>
          </a:p>
          <a:p>
            <a:endParaRPr lang="en-US" sz="1600" b="0" dirty="0"/>
          </a:p>
        </p:txBody>
      </p:sp>
      <p:sp>
        <p:nvSpPr>
          <p:cNvPr id="6" name="Rectangle 1">
            <a:extLst>
              <a:ext uri="{FF2B5EF4-FFF2-40B4-BE49-F238E27FC236}">
                <a16:creationId xmlns:a16="http://schemas.microsoft.com/office/drawing/2014/main" id="{1CB7FDDB-ACCE-D2E0-BB45-9068092774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While preparing the data, the following was noted: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49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C9026-DE7E-B56B-7F1E-F24A861A88B7}"/>
              </a:ext>
            </a:extLst>
          </p:cNvPr>
          <p:cNvSpPr>
            <a:spLocks noGrp="1"/>
          </p:cNvSpPr>
          <p:nvPr>
            <p:ph type="ctrTitle"/>
          </p:nvPr>
        </p:nvSpPr>
        <p:spPr>
          <a:xfrm>
            <a:off x="914400" y="304800"/>
            <a:ext cx="10363200" cy="738664"/>
          </a:xfrm>
        </p:spPr>
        <p:txBody>
          <a:bodyPr/>
          <a:lstStyle/>
          <a:p>
            <a:pPr algn="ctr"/>
            <a:r>
              <a:rPr lang="en-US" dirty="0"/>
              <a:t>EDA</a:t>
            </a:r>
          </a:p>
        </p:txBody>
      </p:sp>
      <p:sp>
        <p:nvSpPr>
          <p:cNvPr id="5" name="Subtitle 4">
            <a:extLst>
              <a:ext uri="{FF2B5EF4-FFF2-40B4-BE49-F238E27FC236}">
                <a16:creationId xmlns:a16="http://schemas.microsoft.com/office/drawing/2014/main" id="{0CE88DC5-7453-EFD8-086B-08EEE17F8E84}"/>
              </a:ext>
            </a:extLst>
          </p:cNvPr>
          <p:cNvSpPr>
            <a:spLocks noGrp="1"/>
          </p:cNvSpPr>
          <p:nvPr>
            <p:ph type="subTitle" idx="4"/>
          </p:nvPr>
        </p:nvSpPr>
        <p:spPr>
          <a:xfrm>
            <a:off x="2648236" y="5861220"/>
            <a:ext cx="6895528" cy="923330"/>
          </a:xfrm>
        </p:spPr>
        <p:txBody>
          <a:bodyPr/>
          <a:lstStyle/>
          <a:p>
            <a:pPr marL="342900" indent="-342900">
              <a:buFont typeface="Arial" panose="020B0604020202020204" pitchFamily="34" charset="0"/>
              <a:buChar char="•"/>
            </a:pPr>
            <a:r>
              <a:rPr lang="en-US" sz="2000" b="0" dirty="0"/>
              <a:t>Highest revenue is generated by Home Audios data set. </a:t>
            </a:r>
          </a:p>
          <a:p>
            <a:pPr marL="342900" indent="-342900">
              <a:buFont typeface="Arial" panose="020B0604020202020204" pitchFamily="34" charset="0"/>
              <a:buChar char="•"/>
            </a:pPr>
            <a:r>
              <a:rPr lang="en-US" sz="2000" b="0" dirty="0"/>
              <a:t>Volume of orders generated by Camera Accessories data set</a:t>
            </a:r>
          </a:p>
        </p:txBody>
      </p:sp>
      <p:grpSp>
        <p:nvGrpSpPr>
          <p:cNvPr id="6" name="object 80">
            <a:extLst>
              <a:ext uri="{FF2B5EF4-FFF2-40B4-BE49-F238E27FC236}">
                <a16:creationId xmlns:a16="http://schemas.microsoft.com/office/drawing/2014/main" id="{592FC819-896B-60AD-A332-7729DF82BC0D}"/>
              </a:ext>
            </a:extLst>
          </p:cNvPr>
          <p:cNvGrpSpPr/>
          <p:nvPr/>
        </p:nvGrpSpPr>
        <p:grpSpPr>
          <a:xfrm>
            <a:off x="1676400" y="1029176"/>
            <a:ext cx="9601200" cy="4415632"/>
            <a:chOff x="2171700" y="806195"/>
            <a:chExt cx="7850505" cy="3020695"/>
          </a:xfrm>
        </p:grpSpPr>
        <p:pic>
          <p:nvPicPr>
            <p:cNvPr id="7" name="object 81">
              <a:extLst>
                <a:ext uri="{FF2B5EF4-FFF2-40B4-BE49-F238E27FC236}">
                  <a16:creationId xmlns:a16="http://schemas.microsoft.com/office/drawing/2014/main" id="{281513E9-14A7-CE95-A006-19CCE06688EC}"/>
                </a:ext>
              </a:extLst>
            </p:cNvPr>
            <p:cNvPicPr/>
            <p:nvPr/>
          </p:nvPicPr>
          <p:blipFill>
            <a:blip r:embed="rId2" cstate="print"/>
            <a:stretch>
              <a:fillRect/>
            </a:stretch>
          </p:blipFill>
          <p:spPr>
            <a:xfrm>
              <a:off x="2189988" y="824483"/>
              <a:ext cx="7812786" cy="2983230"/>
            </a:xfrm>
            <a:prstGeom prst="rect">
              <a:avLst/>
            </a:prstGeom>
          </p:spPr>
        </p:pic>
        <p:pic>
          <p:nvPicPr>
            <p:cNvPr id="8" name="object 82">
              <a:extLst>
                <a:ext uri="{FF2B5EF4-FFF2-40B4-BE49-F238E27FC236}">
                  <a16:creationId xmlns:a16="http://schemas.microsoft.com/office/drawing/2014/main" id="{B761C172-8A48-F8AB-042B-C0BB292FF708}"/>
                </a:ext>
              </a:extLst>
            </p:cNvPr>
            <p:cNvPicPr/>
            <p:nvPr/>
          </p:nvPicPr>
          <p:blipFill>
            <a:blip r:embed="rId3" cstate="print"/>
            <a:stretch>
              <a:fillRect/>
            </a:stretch>
          </p:blipFill>
          <p:spPr>
            <a:xfrm>
              <a:off x="2171700" y="806195"/>
              <a:ext cx="7850124" cy="3020567"/>
            </a:xfrm>
            <a:prstGeom prst="rect">
              <a:avLst/>
            </a:prstGeom>
          </p:spPr>
        </p:pic>
        <p:pic>
          <p:nvPicPr>
            <p:cNvPr id="9" name="object 83">
              <a:extLst>
                <a:ext uri="{FF2B5EF4-FFF2-40B4-BE49-F238E27FC236}">
                  <a16:creationId xmlns:a16="http://schemas.microsoft.com/office/drawing/2014/main" id="{A3EA21A4-C00F-9CDE-23EC-91E26F2B6C4E}"/>
                </a:ext>
              </a:extLst>
            </p:cNvPr>
            <p:cNvPicPr/>
            <p:nvPr/>
          </p:nvPicPr>
          <p:blipFill>
            <a:blip r:embed="rId4" cstate="print"/>
            <a:stretch>
              <a:fillRect/>
            </a:stretch>
          </p:blipFill>
          <p:spPr>
            <a:xfrm>
              <a:off x="2356104" y="1191768"/>
              <a:ext cx="3657600" cy="2249424"/>
            </a:xfrm>
            <a:prstGeom prst="rect">
              <a:avLst/>
            </a:prstGeom>
          </p:spPr>
        </p:pic>
        <p:pic>
          <p:nvPicPr>
            <p:cNvPr id="10" name="object 84">
              <a:extLst>
                <a:ext uri="{FF2B5EF4-FFF2-40B4-BE49-F238E27FC236}">
                  <a16:creationId xmlns:a16="http://schemas.microsoft.com/office/drawing/2014/main" id="{C3CD06CC-E65E-E0AC-0E31-B02AC42399F1}"/>
                </a:ext>
              </a:extLst>
            </p:cNvPr>
            <p:cNvPicPr/>
            <p:nvPr/>
          </p:nvPicPr>
          <p:blipFill>
            <a:blip r:embed="rId5" cstate="print"/>
            <a:stretch>
              <a:fillRect/>
            </a:stretch>
          </p:blipFill>
          <p:spPr>
            <a:xfrm>
              <a:off x="6172200" y="1155191"/>
              <a:ext cx="3656076" cy="2321052"/>
            </a:xfrm>
            <a:prstGeom prst="rect">
              <a:avLst/>
            </a:prstGeom>
          </p:spPr>
        </p:pic>
      </p:grpSp>
    </p:spTree>
    <p:extLst>
      <p:ext uri="{BB962C8B-B14F-4D97-AF65-F5344CB8AC3E}">
        <p14:creationId xmlns:p14="http://schemas.microsoft.com/office/powerpoint/2010/main" val="280731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1299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Amasis MT Pro Black</vt:lpstr>
      <vt:lpstr>Arial</vt:lpstr>
      <vt:lpstr>Calibri</vt:lpstr>
      <vt:lpstr>Times New Roman</vt:lpstr>
      <vt:lpstr>Trebuchet MS</vt:lpstr>
      <vt:lpstr>Office Theme</vt:lpstr>
      <vt:lpstr>PowerPoint Presentation</vt:lpstr>
      <vt:lpstr>Agenda</vt:lpstr>
      <vt:lpstr>Understanding Data and Business Objectives  </vt:lpstr>
      <vt:lpstr>Understanding Data and Business Objectives  </vt:lpstr>
      <vt:lpstr>Understanding Data and Business Objectives  </vt:lpstr>
      <vt:lpstr>Data Preparation </vt:lpstr>
      <vt:lpstr>Data Preparation </vt:lpstr>
      <vt:lpstr>Data Preparation </vt:lpstr>
      <vt:lpstr>EDA</vt:lpstr>
      <vt:lpstr>EDA</vt:lpstr>
      <vt:lpstr>EDA</vt:lpstr>
      <vt:lpstr>EDA </vt:lpstr>
      <vt:lpstr>EDA</vt:lpstr>
      <vt:lpstr>EDA</vt:lpstr>
      <vt:lpstr>EDA</vt:lpstr>
      <vt:lpstr>SELECTED KPIS</vt:lpstr>
      <vt:lpstr>CAMERA ACCESSORY MODELS</vt:lpstr>
      <vt:lpstr>GAMING ACCESSORY MODELS</vt:lpstr>
      <vt:lpstr>HOME AUDIO MODELS</vt:lpstr>
      <vt:lpstr>RECOMMENDATIONS FOR CAMERA ACCESSORY</vt:lpstr>
      <vt:lpstr>RECOMMENDATIONS FOR GAMING ACCESSORY</vt:lpstr>
      <vt:lpstr>RECOMMENDATIONS FOR HOME AUDIO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ELECKART MARKET MIX MODELING</dc:title>
  <dc:creator>Saad Adeeb</dc:creator>
  <cp:lastModifiedBy>SUBHAM ROY</cp:lastModifiedBy>
  <cp:revision>7</cp:revision>
  <dcterms:created xsi:type="dcterms:W3CDTF">2025-01-21T05:20:07Z</dcterms:created>
  <dcterms:modified xsi:type="dcterms:W3CDTF">2025-04-17T09:17:16Z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2019-12-23T00:00:00Z</vt:filetime>
  </property>
  <property fmtid="{D5CDD505-2E9C-101B-9397-08002B2CF9AE}" pid="3" name="Creator">
    <vt:lpwstr>Microsoft® PowerPoint® for Office 365</vt:lpwstr>
  </property>
  <property fmtid="{D5CDD505-2E9C-101B-9397-08002B2CF9AE}" pid="4" name="LastSaved">
    <vt:filetime>2025-01-21T00:00:00Z</vt:filetime>
  </property>
  <property fmtid="{D5CDD505-2E9C-101B-9397-08002B2CF9AE}" pid="5" name="Producer">
    <vt:lpwstr>Microsoft® PowerPoint® for Office 365</vt:lpwstr>
  </property>
</Properties>
</file>