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Option F Augmentation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Roy Falik and Michael Kloc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Generalized LoV - Disadvantages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58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Defined number of columns. If you ever need more than 10 you need to update the code.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Currently, everything is a varchar. Could not figure out a way to get type information from the JSON. 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D966"/>
                </a:solidFill>
              </a:rPr>
              <a:t>Future work:</a:t>
            </a:r>
            <a:r>
              <a:rPr lang="en"/>
              <a:t> Specify in the selection clause the type of the return column. However, this would require the return object to be dynamically built.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Brainstorming Solutions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a more generalized version of the LoV, that functions on more than simply a display and return column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 return object that can adapt. We will dynamically design the return object based on how many columns we need.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561850" y="1217325"/>
            <a:ext cx="8232300" cy="6432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561850" y="1860525"/>
            <a:ext cx="8232300" cy="6432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Dynamic Return Type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Believe it or not- this is actually possible.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Oracle Data Cartridge Interface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AnyDataSet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Allows return of a variable type from a pipelined function and implements the ODCI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37" y="1796887"/>
            <a:ext cx="8703724" cy="212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Implement the ODCI and AnyDataSet combination in order to create a truly dynamic report based on a REST query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Resources have been included in our github repo- an example ODCI/ADS implementation has been constructed in ‘ODCI_anydataset_example.sql’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Summary/Logistics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Final working demo SQL file = ‘Form_with_unused_columns/RWP_undefined_form.sql’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APEX export of working demo is in main folder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README.md contains link to this presentation and to working APEX application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Note that Carnot must be up and running for APEX app to function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Overall Problem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There is no easy way to run a SIM database in a manner that could be used in an enterprise setting.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Using Apex JSON and REST packages, as well as Carnot, develop a way to run a SIM database that doesn't require substantial investment of capital or time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Foundation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The other team working on Option F implemented a method to allow for List of Values in Apex to be queried from a SIM database.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Expansion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next logical step is to create a method that can create tables. This obviously requires changing how parameters are handled, as List of Values are a display and return value, whereas tables can have any number of columns.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introduces a problem of how do we allow any number of columns to be requested? We need a dynamically changing set of parameters.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Brainstorming Solutions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a more generalized version of the LoV, that functions on more than simply a display and return column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Generalized LoV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6269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Return object has many columns- not all of which need to be used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Number of columns user is trying to select is recorded. Those columns are populated with values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Rest are simply declared null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Demonstration select: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6581400" y="528400"/>
            <a:ext cx="2414700" cy="3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CREATE </a:t>
            </a:r>
            <a:r>
              <a:rPr lang="en">
                <a:solidFill>
                  <a:srgbClr val="FF00FF"/>
                </a:solidFill>
              </a:rPr>
              <a:t>OR</a:t>
            </a:r>
            <a:r>
              <a:rPr lang="en">
                <a:solidFill>
                  <a:srgbClr val="EFEFEF"/>
                </a:solidFill>
              </a:rPr>
              <a:t> REPLACE TYPE returnObjectType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AS</a:t>
            </a:r>
            <a:r>
              <a:rPr lang="en">
                <a:solidFill>
                  <a:srgbClr val="EFEFEF"/>
                </a:solidFill>
              </a:rPr>
              <a:t> OBJECT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(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  R_ID          </a:t>
            </a:r>
            <a:r>
              <a:rPr lang="en">
                <a:solidFill>
                  <a:srgbClr val="00FFFF"/>
                </a:solidFill>
              </a:rPr>
              <a:t>INT</a:t>
            </a:r>
            <a:r>
              <a:rPr lang="en">
                <a:solidFill>
                  <a:srgbClr val="EFEFEF"/>
                </a:solidFill>
              </a:rPr>
              <a:t>,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  col1   </a:t>
            </a:r>
            <a:r>
              <a:rPr lang="en">
                <a:solidFill>
                  <a:srgbClr val="00FFFF"/>
                </a:solidFill>
              </a:rPr>
              <a:t>VARCHAR</a:t>
            </a:r>
            <a:r>
              <a:rPr lang="en">
                <a:solidFill>
                  <a:srgbClr val="EFEFEF"/>
                </a:solidFill>
              </a:rPr>
              <a:t>(</a:t>
            </a:r>
            <a:r>
              <a:rPr lang="en">
                <a:solidFill>
                  <a:srgbClr val="9900FF"/>
                </a:solidFill>
              </a:rPr>
              <a:t>255</a:t>
            </a:r>
            <a:r>
              <a:rPr lang="en">
                <a:solidFill>
                  <a:srgbClr val="EFEFEF"/>
                </a:solidFill>
              </a:rPr>
              <a:t>),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  col2   </a:t>
            </a:r>
            <a:r>
              <a:rPr lang="en">
                <a:solidFill>
                  <a:srgbClr val="00FFFF"/>
                </a:solidFill>
              </a:rPr>
              <a:t>VARCHAR</a:t>
            </a:r>
            <a:r>
              <a:rPr lang="en">
                <a:solidFill>
                  <a:srgbClr val="EFEFEF"/>
                </a:solidFill>
              </a:rPr>
              <a:t>(</a:t>
            </a:r>
            <a:r>
              <a:rPr lang="en">
                <a:solidFill>
                  <a:srgbClr val="9900FF"/>
                </a:solidFill>
              </a:rPr>
              <a:t>255</a:t>
            </a:r>
            <a:r>
              <a:rPr lang="en">
                <a:solidFill>
                  <a:srgbClr val="EFEFEF"/>
                </a:solidFill>
              </a:rPr>
              <a:t>),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  col3   </a:t>
            </a:r>
            <a:r>
              <a:rPr lang="en">
                <a:solidFill>
                  <a:srgbClr val="00FFFF"/>
                </a:solidFill>
              </a:rPr>
              <a:t>VARCHAR</a:t>
            </a:r>
            <a:r>
              <a:rPr lang="en">
                <a:solidFill>
                  <a:srgbClr val="EFEFEF"/>
                </a:solidFill>
              </a:rPr>
              <a:t>(</a:t>
            </a:r>
            <a:r>
              <a:rPr lang="en">
                <a:solidFill>
                  <a:srgbClr val="9900FF"/>
                </a:solidFill>
              </a:rPr>
              <a:t>255</a:t>
            </a:r>
            <a:r>
              <a:rPr lang="en">
                <a:solidFill>
                  <a:srgbClr val="EFEFEF"/>
                </a:solidFill>
              </a:rPr>
              <a:t>),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  col4   </a:t>
            </a:r>
            <a:r>
              <a:rPr lang="en">
                <a:solidFill>
                  <a:srgbClr val="00FFFF"/>
                </a:solidFill>
              </a:rPr>
              <a:t>VARCHAR</a:t>
            </a:r>
            <a:r>
              <a:rPr lang="en">
                <a:solidFill>
                  <a:srgbClr val="EFEFEF"/>
                </a:solidFill>
              </a:rPr>
              <a:t>(</a:t>
            </a:r>
            <a:r>
              <a:rPr lang="en">
                <a:solidFill>
                  <a:srgbClr val="9900FF"/>
                </a:solidFill>
              </a:rPr>
              <a:t>255</a:t>
            </a:r>
            <a:r>
              <a:rPr lang="en">
                <a:solidFill>
                  <a:srgbClr val="EFEFEF"/>
                </a:solidFill>
              </a:rPr>
              <a:t>),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  col5   </a:t>
            </a:r>
            <a:r>
              <a:rPr lang="en">
                <a:solidFill>
                  <a:srgbClr val="00FFFF"/>
                </a:solidFill>
              </a:rPr>
              <a:t>VARCHAR</a:t>
            </a:r>
            <a:r>
              <a:rPr lang="en">
                <a:solidFill>
                  <a:srgbClr val="EFEFEF"/>
                </a:solidFill>
              </a:rPr>
              <a:t>(</a:t>
            </a:r>
            <a:r>
              <a:rPr lang="en">
                <a:solidFill>
                  <a:srgbClr val="9900FF"/>
                </a:solidFill>
              </a:rPr>
              <a:t>255</a:t>
            </a:r>
            <a:r>
              <a:rPr lang="en">
                <a:solidFill>
                  <a:srgbClr val="EFEFEF"/>
                </a:solidFill>
              </a:rPr>
              <a:t>),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  col6   </a:t>
            </a:r>
            <a:r>
              <a:rPr lang="en">
                <a:solidFill>
                  <a:srgbClr val="00FFFF"/>
                </a:solidFill>
              </a:rPr>
              <a:t>VARCHAR</a:t>
            </a:r>
            <a:r>
              <a:rPr lang="en">
                <a:solidFill>
                  <a:srgbClr val="EFEFEF"/>
                </a:solidFill>
              </a:rPr>
              <a:t>(</a:t>
            </a:r>
            <a:r>
              <a:rPr lang="en">
                <a:solidFill>
                  <a:srgbClr val="9900FF"/>
                </a:solidFill>
              </a:rPr>
              <a:t>255</a:t>
            </a:r>
            <a:r>
              <a:rPr lang="en">
                <a:solidFill>
                  <a:srgbClr val="EFEFEF"/>
                </a:solidFill>
              </a:rPr>
              <a:t>),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  col7   </a:t>
            </a:r>
            <a:r>
              <a:rPr lang="en">
                <a:solidFill>
                  <a:srgbClr val="00FFFF"/>
                </a:solidFill>
              </a:rPr>
              <a:t>VARCHAR</a:t>
            </a:r>
            <a:r>
              <a:rPr lang="en">
                <a:solidFill>
                  <a:srgbClr val="EFEFEF"/>
                </a:solidFill>
              </a:rPr>
              <a:t>(</a:t>
            </a:r>
            <a:r>
              <a:rPr lang="en">
                <a:solidFill>
                  <a:srgbClr val="9900FF"/>
                </a:solidFill>
              </a:rPr>
              <a:t>255</a:t>
            </a:r>
            <a:r>
              <a:rPr lang="en">
                <a:solidFill>
                  <a:srgbClr val="EFEFEF"/>
                </a:solidFill>
              </a:rPr>
              <a:t>),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  col8   </a:t>
            </a:r>
            <a:r>
              <a:rPr lang="en">
                <a:solidFill>
                  <a:srgbClr val="00FFFF"/>
                </a:solidFill>
              </a:rPr>
              <a:t>VARCHAR</a:t>
            </a:r>
            <a:r>
              <a:rPr lang="en">
                <a:solidFill>
                  <a:srgbClr val="EFEFEF"/>
                </a:solidFill>
              </a:rPr>
              <a:t>(</a:t>
            </a:r>
            <a:r>
              <a:rPr lang="en">
                <a:solidFill>
                  <a:srgbClr val="9900FF"/>
                </a:solidFill>
              </a:rPr>
              <a:t>255</a:t>
            </a:r>
            <a:r>
              <a:rPr lang="en">
                <a:solidFill>
                  <a:srgbClr val="EFEFEF"/>
                </a:solidFill>
              </a:rPr>
              <a:t>),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  col9   </a:t>
            </a:r>
            <a:r>
              <a:rPr lang="en">
                <a:solidFill>
                  <a:srgbClr val="00FFFF"/>
                </a:solidFill>
              </a:rPr>
              <a:t>VARCHAR</a:t>
            </a:r>
            <a:r>
              <a:rPr lang="en">
                <a:solidFill>
                  <a:srgbClr val="EFEFEF"/>
                </a:solidFill>
              </a:rPr>
              <a:t>(</a:t>
            </a:r>
            <a:r>
              <a:rPr lang="en">
                <a:solidFill>
                  <a:srgbClr val="9900FF"/>
                </a:solidFill>
              </a:rPr>
              <a:t>255</a:t>
            </a:r>
            <a:r>
              <a:rPr lang="en">
                <a:solidFill>
                  <a:srgbClr val="EFEFEF"/>
                </a:solidFill>
              </a:rPr>
              <a:t>),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  col10  </a:t>
            </a:r>
            <a:r>
              <a:rPr lang="en">
                <a:solidFill>
                  <a:srgbClr val="00FFFF"/>
                </a:solidFill>
              </a:rPr>
              <a:t>VARCHAR</a:t>
            </a:r>
            <a:r>
              <a:rPr lang="en">
                <a:solidFill>
                  <a:srgbClr val="EFEFEF"/>
                </a:solidFill>
              </a:rPr>
              <a:t>(</a:t>
            </a:r>
            <a:r>
              <a:rPr lang="en">
                <a:solidFill>
                  <a:srgbClr val="9900FF"/>
                </a:solidFill>
              </a:rPr>
              <a:t>255</a:t>
            </a:r>
            <a:r>
              <a:rPr lang="en">
                <a:solidFill>
                  <a:srgbClr val="EFEFEF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)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11700" y="3230575"/>
            <a:ext cx="62697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SELECT </a:t>
            </a:r>
            <a:r>
              <a:rPr lang="en">
                <a:solidFill>
                  <a:srgbClr val="F3F3F3"/>
                </a:solidFill>
              </a:rPr>
              <a:t>col1 </a:t>
            </a:r>
            <a:r>
              <a:rPr lang="en">
                <a:solidFill>
                  <a:srgbClr val="FF00FF"/>
                </a:solidFill>
              </a:rPr>
              <a:t>AS </a:t>
            </a:r>
            <a:r>
              <a:rPr lang="en">
                <a:solidFill>
                  <a:srgbClr val="FFD966"/>
                </a:solidFill>
              </a:rPr>
              <a:t>"First Name"</a:t>
            </a:r>
            <a:r>
              <a:rPr lang="en">
                <a:solidFill>
                  <a:srgbClr val="F3F3F3"/>
                </a:solidFill>
              </a:rPr>
              <a:t>, col2 </a:t>
            </a:r>
            <a:r>
              <a:rPr lang="en">
                <a:solidFill>
                  <a:srgbClr val="FF00FF"/>
                </a:solidFill>
              </a:rPr>
              <a:t>as </a:t>
            </a:r>
            <a:r>
              <a:rPr lang="en">
                <a:solidFill>
                  <a:srgbClr val="FFD966"/>
                </a:solidFill>
              </a:rPr>
              <a:t>"Last Name"</a:t>
            </a:r>
            <a:r>
              <a:rPr lang="en">
                <a:solidFill>
                  <a:srgbClr val="F3F3F3"/>
                </a:solidFill>
              </a:rPr>
              <a:t>, col3 </a:t>
            </a:r>
            <a:r>
              <a:rPr lang="en">
                <a:solidFill>
                  <a:srgbClr val="FF00FF"/>
                </a:solidFill>
              </a:rPr>
              <a:t>as </a:t>
            </a:r>
            <a:r>
              <a:rPr lang="en">
                <a:solidFill>
                  <a:srgbClr val="FFD966"/>
                </a:solidFill>
              </a:rPr>
              <a:t>"Last Name2"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FROM </a:t>
            </a:r>
            <a:r>
              <a:rPr lang="en">
                <a:solidFill>
                  <a:srgbClr val="F3F3F3"/>
                </a:solidFill>
              </a:rPr>
              <a:t>TABLE(</a:t>
            </a:r>
            <a:r>
              <a:rPr lang="en">
                <a:solidFill>
                  <a:srgbClr val="9900FF"/>
                </a:solidFill>
              </a:rPr>
              <a:t>rwp.doTable</a:t>
            </a:r>
            <a:r>
              <a:rPr lang="en">
                <a:solidFill>
                  <a:srgbClr val="F3F3F3"/>
                </a:solidFill>
              </a:rPr>
              <a:t>(</a:t>
            </a:r>
            <a:r>
              <a:rPr lang="en">
                <a:solidFill>
                  <a:srgbClr val="FFD966"/>
                </a:solidFill>
              </a:rPr>
              <a:t>'person'</a:t>
            </a:r>
            <a:r>
              <a:rPr lang="en">
                <a:solidFill>
                  <a:srgbClr val="F3F3F3"/>
                </a:solidFill>
              </a:rPr>
              <a:t>, </a:t>
            </a:r>
            <a:r>
              <a:rPr lang="en">
                <a:solidFill>
                  <a:srgbClr val="F1C232"/>
                </a:solidFill>
              </a:rPr>
              <a:t>'[first_name], [last_name], [last_name]'</a:t>
            </a:r>
            <a:r>
              <a:rPr lang="en">
                <a:solidFill>
                  <a:srgbClr val="F3F3F3"/>
                </a:solidFill>
              </a:rPr>
              <a:t>,</a:t>
            </a:r>
            <a:r>
              <a:rPr lang="en">
                <a:solidFill>
                  <a:srgbClr val="F1C232"/>
                </a:solidFill>
              </a:rPr>
              <a:t>'[person_id]'</a:t>
            </a:r>
            <a:r>
              <a:rPr lang="en">
                <a:solidFill>
                  <a:srgbClr val="F3F3F3"/>
                </a:solidFill>
              </a:rPr>
              <a:t>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400" y="445025"/>
            <a:ext cx="2473100" cy="36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Generalized LoV - How?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58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General idea: the query is fired to return the entire table. Use the returned JSON to build and pipe each row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Idea: Initialize the return object and for each row in the returned JSON, set the attributes of the object based on the return JSON</a:t>
            </a:r>
          </a:p>
          <a:p>
            <a:pPr indent="-228600" lvl="1" marL="914400" rtl="0">
              <a:spcBef>
                <a:spcPts val="0"/>
              </a:spcBef>
              <a:buClr>
                <a:srgbClr val="FF0000"/>
              </a:buClr>
            </a:pPr>
            <a:r>
              <a:rPr lang="en">
                <a:solidFill>
                  <a:srgbClr val="FF0000"/>
                </a:solidFill>
              </a:rPr>
              <a:t>Failed. </a:t>
            </a:r>
            <a:r>
              <a:rPr lang="en">
                <a:solidFill>
                  <a:srgbClr val="B7B7B7"/>
                </a:solidFill>
              </a:rPr>
              <a:t>There are only two ways to modify the attributes of an object: setter functions and using “dot-access”</a:t>
            </a:r>
          </a:p>
          <a:p>
            <a:pPr indent="-228600" lvl="1" marL="9144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Setter functions method: requires a setter method for each column in the table</a:t>
            </a:r>
          </a:p>
          <a:p>
            <a:pPr indent="-228600" lvl="1" marL="9144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Dot-access: makes it difficult to dynamically update elements (eg how do I assign object.col1 through object.col5 one time, but only object.col1 another time?)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Idea: Populate a collection to represent the row values and then create the return object from the collection</a:t>
            </a:r>
          </a:p>
          <a:p>
            <a:pPr indent="-228600" lvl="1" marL="91440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FF0000"/>
                </a:solidFill>
              </a:rPr>
              <a:t>Failed. </a:t>
            </a:r>
            <a:r>
              <a:rPr lang="en">
                <a:solidFill>
                  <a:srgbClr val="B7B7B7"/>
                </a:solidFill>
              </a:rPr>
              <a:t>Could not access fields of the collection within the return object constructor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Generalized LoV - How?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58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General idea: the query is fired to return the entire table. Use the returned JSON to build and pipe each row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Idea: Similar to before, use a collection to dynamically hold the values then create the return object based on the collection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FF00"/>
              </a:buClr>
            </a:pPr>
            <a:r>
              <a:rPr lang="en">
                <a:solidFill>
                  <a:srgbClr val="00FF00"/>
                </a:solidFill>
              </a:rPr>
              <a:t>Success. </a:t>
            </a:r>
            <a:r>
              <a:rPr lang="en"/>
              <a:t>We stored each of the values of the JSON “row” into a collection of varchars and then used this to populate the piped row:</a:t>
            </a:r>
            <a:r>
              <a:rPr lang="en" sz="1800"/>
              <a:t> 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795950" y="3063350"/>
            <a:ext cx="78258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PIPE ROW (returnObjectType(i,data(1), data(2), data(3), ….., data(9), data(10)));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