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307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8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00"/>
    <a:srgbClr val="21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7ED54-B35A-4015-815E-8EDB5B53A695}" v="327" dt="2024-12-03T00:04:00.420"/>
    <p1510:client id="{A930682C-0CA2-4011-9EF7-027DAEB929C6}" v="31" dt="2024-12-03T03:09:58.421"/>
    <p1510:client id="{A9AB78C9-F437-4677-A1EE-EE5DB552FC98}" v="3" dt="2024-12-03T02:37:34.009"/>
    <p1510:client id="{AD4C6BF2-5738-2365-64B5-3AF52D3BE1EA}" v="12" dt="2024-12-02T22:40:15.596"/>
    <p1510:client id="{B020FAD0-FA8C-4818-9EC3-A2DD698F12D4}" v="7" dt="2024-12-02T22:40:03.615"/>
    <p1510:client id="{C0E5DC4D-8D96-412B-91F6-06B097443213}" v="938" dt="2024-12-02T22:17:38.787"/>
    <p1510:client id="{D030048B-8255-4609-94BA-9A420221F0E2}" v="1876" dt="2024-12-03T01:28:11.887"/>
    <p1510:client id="{EFC33D91-10BD-41FD-95BE-82E4DC09528D}" v="2" dt="2024-12-02T22:29:42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1" autoAdjust="0"/>
  </p:normalViewPr>
  <p:slideViewPr>
    <p:cSldViewPr snapToGrid="0">
      <p:cViewPr varScale="1">
        <p:scale>
          <a:sx n="79" d="100"/>
          <a:sy n="79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uiowa.edu/graphic-elemen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Download the full brand icon set at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brand.uiowa.edu/graphic-elements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98fb9c914_1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98fb9c914_1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3198fb9c914_1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198fb9c91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198fb9c914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3198fb9c914_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98fb9c914_1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98fb9c914_1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3198fb9c914_1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98fb9c914_1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198fb9c914_1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3198fb9c914_1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9a551b769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9a551b769_1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319a551b769_1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1a27cfcc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1a27cfcc6c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31a27cfcc6c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1b1690d118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1b1690d118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31b1690d118_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a27cfcc6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1a27cfcc6c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31a27cfcc6c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b1690d118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b1690d118_6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Thresholds are low to satisfy the condition of maximizing the difference between </a:t>
            </a:r>
            <a:r>
              <a:rPr lang="en-US" dirty="0" err="1"/>
              <a:t>tpr</a:t>
            </a:r>
            <a:r>
              <a:rPr lang="en-US" dirty="0"/>
              <a:t> and </a:t>
            </a:r>
            <a:r>
              <a:rPr lang="en-US" dirty="0" err="1"/>
              <a:t>fpr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TPR becomes high, FPR becomes small.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Due to class imbalance, FPR is still small with significant amount of FP (as you can see in the plots)</a:t>
            </a:r>
          </a:p>
        </p:txBody>
      </p:sp>
      <p:sp>
        <p:nvSpPr>
          <p:cNvPr id="520" name="Google Shape;520;g31b1690d118_6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b1690d118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b1690d118_6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31b1690d118_6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42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a27cfcc6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1a27cfcc6c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31a27cfcc6c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1afdc68ed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1afdc68ed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31afdc68edf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a27cfcc6c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1a27cfcc6c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31a27cfcc6c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1a27cfcc6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1a27cfcc6c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31a27cfcc6c_1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198fb9c914_1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3198fb9c914_1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98fb9c914_1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198fb9c914_1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3198fb9c914_1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1712a8240c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31712a824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77fadc5f2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3177fadc5f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77fadc5f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3177fadc5f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77fadc5f2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3177fadc5f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77fadc5f2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3177fadc5f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77fadc5f2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3177fadc5f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03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712a8240c_0_3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31712a8240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712a8240c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31712a8240c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Solid Black">
  <p:cSld name="Title Slide – Solid Black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31044" y="2677626"/>
            <a:ext cx="6931628" cy="184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/>
              <a:buNone/>
              <a:defRPr sz="5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30595" y="2438725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31044" y="4709626"/>
            <a:ext cx="77657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31044" y="5098725"/>
            <a:ext cx="7765770" cy="41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714376" y="1774217"/>
            <a:ext cx="6948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8" name="Google Shape;18;p2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6484" y="0"/>
            <a:ext cx="2020330" cy="96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Icon Layout">
  <p:cSld name="Four Column Icon Layou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9" name="Google Shape;189;p19"/>
          <p:cNvCxnSpPr/>
          <p:nvPr/>
        </p:nvCxnSpPr>
        <p:spPr>
          <a:xfrm>
            <a:off x="714374" y="1317642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9"/>
          <p:cNvCxnSpPr/>
          <p:nvPr/>
        </p:nvCxnSpPr>
        <p:spPr>
          <a:xfrm>
            <a:off x="1901902" y="2921860"/>
            <a:ext cx="533326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714375" y="4078664"/>
            <a:ext cx="176915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2"/>
          </p:nvPr>
        </p:nvSpPr>
        <p:spPr>
          <a:xfrm>
            <a:off x="2720638" y="4078664"/>
            <a:ext cx="176915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3"/>
          </p:nvPr>
        </p:nvSpPr>
        <p:spPr>
          <a:xfrm>
            <a:off x="4654213" y="4078664"/>
            <a:ext cx="176915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4"/>
          </p:nvPr>
        </p:nvSpPr>
        <p:spPr>
          <a:xfrm>
            <a:off x="6660475" y="4073057"/>
            <a:ext cx="176915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9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>
            <a:spLocks noGrp="1"/>
          </p:cNvSpPr>
          <p:nvPr>
            <p:ph type="ftr" idx="11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952785" y="2244527"/>
            <a:ext cx="1371600" cy="13716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9"/>
          <p:cNvSpPr>
            <a:spLocks noGrp="1"/>
          </p:cNvSpPr>
          <p:nvPr>
            <p:ph type="pic" idx="5"/>
          </p:nvPr>
        </p:nvSpPr>
        <p:spPr>
          <a:xfrm>
            <a:off x="1169656" y="2531257"/>
            <a:ext cx="886809" cy="878171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/>
        </p:nvSpPr>
        <p:spPr>
          <a:xfrm>
            <a:off x="2905813" y="2266313"/>
            <a:ext cx="1371600" cy="13716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9"/>
          <p:cNvSpPr>
            <a:spLocks noGrp="1"/>
          </p:cNvSpPr>
          <p:nvPr>
            <p:ph type="pic" idx="6"/>
          </p:nvPr>
        </p:nvSpPr>
        <p:spPr>
          <a:xfrm>
            <a:off x="3205973" y="2546988"/>
            <a:ext cx="806295" cy="798442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19"/>
          <p:cNvSpPr/>
          <p:nvPr/>
        </p:nvSpPr>
        <p:spPr>
          <a:xfrm>
            <a:off x="4887656" y="2266313"/>
            <a:ext cx="1371600" cy="13716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9"/>
          <p:cNvSpPr>
            <a:spLocks noGrp="1"/>
          </p:cNvSpPr>
          <p:nvPr>
            <p:ph type="pic" idx="7"/>
          </p:nvPr>
        </p:nvSpPr>
        <p:spPr>
          <a:xfrm>
            <a:off x="5167368" y="2546987"/>
            <a:ext cx="825546" cy="817505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/>
        </p:nvSpPr>
        <p:spPr>
          <a:xfrm>
            <a:off x="6819615" y="2244527"/>
            <a:ext cx="1371600" cy="13716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9"/>
          <p:cNvSpPr>
            <a:spLocks noGrp="1"/>
          </p:cNvSpPr>
          <p:nvPr>
            <p:ph type="pic" idx="8"/>
          </p:nvPr>
        </p:nvSpPr>
        <p:spPr>
          <a:xfrm>
            <a:off x="7086775" y="2525203"/>
            <a:ext cx="825548" cy="817506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D0996-A2FF-AE3E-2E69-EA0B8345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370" y="6470650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34C18-C53F-43E4-A5B5-8F8325F8B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bg>
      <p:bgPr>
        <a:solidFill>
          <a:schemeClr val="accen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ctrTitle"/>
          </p:nvPr>
        </p:nvSpPr>
        <p:spPr>
          <a:xfrm>
            <a:off x="711994" y="3214770"/>
            <a:ext cx="5372488" cy="116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4" name="Google Shape;264;p23"/>
          <p:cNvCxnSpPr/>
          <p:nvPr/>
        </p:nvCxnSpPr>
        <p:spPr>
          <a:xfrm>
            <a:off x="730595" y="2923615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6471287" y="3087124"/>
            <a:ext cx="2015280" cy="149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/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711994" y="4789293"/>
            <a:ext cx="292608" cy="300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2"/>
          </p:nvPr>
        </p:nvSpPr>
        <p:spPr>
          <a:xfrm>
            <a:off x="989435" y="4789292"/>
            <a:ext cx="1719072" cy="3000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68" name="Google Shape;268;p23"/>
          <p:cNvGrpSpPr/>
          <p:nvPr/>
        </p:nvGrpSpPr>
        <p:grpSpPr>
          <a:xfrm>
            <a:off x="803454" y="4864147"/>
            <a:ext cx="146304" cy="150373"/>
            <a:chOff x="3057746" y="812006"/>
            <a:chExt cx="173610" cy="183357"/>
          </a:xfrm>
        </p:grpSpPr>
        <p:cxnSp>
          <p:nvCxnSpPr>
            <p:cNvPr id="269" name="Google Shape;269;p23"/>
            <p:cNvCxnSpPr/>
            <p:nvPr/>
          </p:nvCxnSpPr>
          <p:spPr>
            <a:xfrm>
              <a:off x="3057746" y="904875"/>
              <a:ext cx="17361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0" name="Google Shape;270;p23"/>
            <p:cNvSpPr/>
            <p:nvPr/>
          </p:nvSpPr>
          <p:spPr>
            <a:xfrm>
              <a:off x="3143250" y="812006"/>
              <a:ext cx="85725" cy="183357"/>
            </a:xfrm>
            <a:custGeom>
              <a:avLst/>
              <a:gdLst/>
              <a:ahLst/>
              <a:cxnLst/>
              <a:rect l="l" t="t" r="r" b="b"/>
              <a:pathLst>
                <a:path w="85725" h="183357" extrusionOk="0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71" name="Google Shape;271;p23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1287" y="-1189"/>
            <a:ext cx="2015279" cy="963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>
            <a:spLocks noGrp="1"/>
          </p:cNvSpPr>
          <p:nvPr>
            <p:ph type="ftr" idx="11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-Solid Black">
  <p:cSld name="Closing Slide-Solid Black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ctrTitle"/>
          </p:nvPr>
        </p:nvSpPr>
        <p:spPr>
          <a:xfrm>
            <a:off x="711994" y="3203884"/>
            <a:ext cx="5372488" cy="116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/>
              <a:buNone/>
              <a:defRPr sz="5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5" name="Google Shape;275;p24"/>
          <p:cNvCxnSpPr/>
          <p:nvPr/>
        </p:nvCxnSpPr>
        <p:spPr>
          <a:xfrm>
            <a:off x="730595" y="2923615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6" name="Google Shape;276;p24"/>
          <p:cNvSpPr txBox="1">
            <a:spLocks noGrp="1"/>
          </p:cNvSpPr>
          <p:nvPr>
            <p:ph type="body" idx="1"/>
          </p:nvPr>
        </p:nvSpPr>
        <p:spPr>
          <a:xfrm>
            <a:off x="6468763" y="3105910"/>
            <a:ext cx="2020329" cy="149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11993" y="4770260"/>
            <a:ext cx="292608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4"/>
          <p:cNvSpPr txBox="1">
            <a:spLocks noGrp="1"/>
          </p:cNvSpPr>
          <p:nvPr>
            <p:ph type="body" idx="2"/>
          </p:nvPr>
        </p:nvSpPr>
        <p:spPr>
          <a:xfrm>
            <a:off x="997825" y="4770260"/>
            <a:ext cx="1719072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marL="2286000" lvl="4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9" name="Google Shape;279;p24"/>
          <p:cNvGrpSpPr/>
          <p:nvPr/>
        </p:nvGrpSpPr>
        <p:grpSpPr>
          <a:xfrm>
            <a:off x="803454" y="4845115"/>
            <a:ext cx="146304" cy="150373"/>
            <a:chOff x="3057746" y="812006"/>
            <a:chExt cx="173610" cy="183357"/>
          </a:xfrm>
        </p:grpSpPr>
        <p:cxnSp>
          <p:nvCxnSpPr>
            <p:cNvPr id="280" name="Google Shape;280;p24"/>
            <p:cNvCxnSpPr/>
            <p:nvPr/>
          </p:nvCxnSpPr>
          <p:spPr>
            <a:xfrm>
              <a:off x="3057746" y="904875"/>
              <a:ext cx="17361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1" name="Google Shape;281;p24"/>
            <p:cNvSpPr/>
            <p:nvPr/>
          </p:nvSpPr>
          <p:spPr>
            <a:xfrm>
              <a:off x="3143250" y="812006"/>
              <a:ext cx="85725" cy="183357"/>
            </a:xfrm>
            <a:custGeom>
              <a:avLst/>
              <a:gdLst/>
              <a:ahLst/>
              <a:cxnLst/>
              <a:rect l="l" t="t" r="r" b="b"/>
              <a:pathLst>
                <a:path w="85725" h="183357" extrusionOk="0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82" name="Google Shape;282;p24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68762" y="-581"/>
            <a:ext cx="2020330" cy="96206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>
            <a:spLocks noGrp="1"/>
          </p:cNvSpPr>
          <p:nvPr>
            <p:ph type="ftr" idx="11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Text Layout">
  <p:cSld name="Three Column Text Layou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1" name="Google Shape;301;p28"/>
          <p:cNvCxnSpPr/>
          <p:nvPr/>
        </p:nvCxnSpPr>
        <p:spPr>
          <a:xfrm>
            <a:off x="714374" y="1317642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28"/>
          <p:cNvSpPr txBox="1">
            <a:spLocks noGrp="1"/>
          </p:cNvSpPr>
          <p:nvPr>
            <p:ph type="body" idx="1"/>
          </p:nvPr>
        </p:nvSpPr>
        <p:spPr>
          <a:xfrm>
            <a:off x="714375" y="1686758"/>
            <a:ext cx="2375055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2"/>
          </p:nvPr>
        </p:nvSpPr>
        <p:spPr>
          <a:xfrm>
            <a:off x="714376" y="2674398"/>
            <a:ext cx="2375055" cy="326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body" idx="3"/>
          </p:nvPr>
        </p:nvSpPr>
        <p:spPr>
          <a:xfrm>
            <a:off x="3462289" y="1686756"/>
            <a:ext cx="2230029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body" idx="4"/>
          </p:nvPr>
        </p:nvSpPr>
        <p:spPr>
          <a:xfrm>
            <a:off x="3462290" y="2674396"/>
            <a:ext cx="2230029" cy="326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body" idx="5"/>
          </p:nvPr>
        </p:nvSpPr>
        <p:spPr>
          <a:xfrm>
            <a:off x="6047636" y="1686756"/>
            <a:ext cx="2375055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body" idx="6"/>
          </p:nvPr>
        </p:nvSpPr>
        <p:spPr>
          <a:xfrm>
            <a:off x="6047636" y="2674396"/>
            <a:ext cx="2375055" cy="326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08" name="Google Shape;308;p28"/>
          <p:cNvCxnSpPr/>
          <p:nvPr/>
        </p:nvCxnSpPr>
        <p:spPr>
          <a:xfrm>
            <a:off x="5854823" y="1679383"/>
            <a:ext cx="0" cy="426421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28"/>
          <p:cNvCxnSpPr/>
          <p:nvPr/>
        </p:nvCxnSpPr>
        <p:spPr>
          <a:xfrm>
            <a:off x="3282518" y="1679383"/>
            <a:ext cx="0" cy="426421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28"/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8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 txBox="1">
            <a:spLocks noGrp="1"/>
          </p:cNvSpPr>
          <p:nvPr>
            <p:ph type="ftr" idx="11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201869-9FEE-D736-09B7-61AF8296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370" y="6470650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34C18-C53F-43E4-A5B5-8F8325F8B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1054">
          <p15:clr>
            <a:srgbClr val="FBAE40"/>
          </p15:clr>
        </p15:guide>
        <p15:guide id="5" orient="horz" pos="3744">
          <p15:clr>
            <a:srgbClr val="FBAE40"/>
          </p15:clr>
        </p15:guide>
        <p15:guide id="6" orient="horz" pos="697">
          <p15:clr>
            <a:srgbClr val="FBAE40"/>
          </p15:clr>
        </p15:guide>
        <p15:guide id="7" orient="horz" pos="24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Text Layout">
  <p:cSld name="Four Column Text Layou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5" name="Google Shape;315;p29"/>
          <p:cNvCxnSpPr/>
          <p:nvPr/>
        </p:nvCxnSpPr>
        <p:spPr>
          <a:xfrm>
            <a:off x="714374" y="1317642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29"/>
          <p:cNvSpPr txBox="1">
            <a:spLocks noGrp="1"/>
          </p:cNvSpPr>
          <p:nvPr>
            <p:ph type="body" idx="1"/>
          </p:nvPr>
        </p:nvSpPr>
        <p:spPr>
          <a:xfrm>
            <a:off x="714376" y="1686758"/>
            <a:ext cx="176915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2"/>
          </p:nvPr>
        </p:nvSpPr>
        <p:spPr>
          <a:xfrm>
            <a:off x="714376" y="2674398"/>
            <a:ext cx="1769150" cy="326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8" name="Google Shape;318;p29"/>
          <p:cNvCxnSpPr/>
          <p:nvPr/>
        </p:nvCxnSpPr>
        <p:spPr>
          <a:xfrm>
            <a:off x="2643188" y="1686757"/>
            <a:ext cx="0" cy="425684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9" name="Google Shape;319;p29"/>
          <p:cNvSpPr txBox="1">
            <a:spLocks noGrp="1"/>
          </p:cNvSpPr>
          <p:nvPr>
            <p:ph type="body" idx="3"/>
          </p:nvPr>
        </p:nvSpPr>
        <p:spPr>
          <a:xfrm>
            <a:off x="2802850" y="1686756"/>
            <a:ext cx="161157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4"/>
          </p:nvPr>
        </p:nvSpPr>
        <p:spPr>
          <a:xfrm>
            <a:off x="2802851" y="2674396"/>
            <a:ext cx="1611570" cy="326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21" name="Google Shape;321;p29"/>
          <p:cNvCxnSpPr/>
          <p:nvPr/>
        </p:nvCxnSpPr>
        <p:spPr>
          <a:xfrm>
            <a:off x="4572000" y="1686759"/>
            <a:ext cx="0" cy="429362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29"/>
          <p:cNvSpPr txBox="1">
            <a:spLocks noGrp="1"/>
          </p:cNvSpPr>
          <p:nvPr>
            <p:ph type="body" idx="5"/>
          </p:nvPr>
        </p:nvSpPr>
        <p:spPr>
          <a:xfrm>
            <a:off x="4729580" y="1686756"/>
            <a:ext cx="161157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6"/>
          </p:nvPr>
        </p:nvSpPr>
        <p:spPr>
          <a:xfrm>
            <a:off x="4729581" y="2674396"/>
            <a:ext cx="1611570" cy="326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24" name="Google Shape;324;p29"/>
          <p:cNvCxnSpPr/>
          <p:nvPr/>
        </p:nvCxnSpPr>
        <p:spPr>
          <a:xfrm>
            <a:off x="6505575" y="1686757"/>
            <a:ext cx="0" cy="425684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9"/>
          <p:cNvSpPr txBox="1">
            <a:spLocks noGrp="1"/>
          </p:cNvSpPr>
          <p:nvPr>
            <p:ph type="body" idx="7"/>
          </p:nvPr>
        </p:nvSpPr>
        <p:spPr>
          <a:xfrm>
            <a:off x="6656311" y="1676706"/>
            <a:ext cx="176915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29"/>
          <p:cNvSpPr txBox="1">
            <a:spLocks noGrp="1"/>
          </p:cNvSpPr>
          <p:nvPr>
            <p:ph type="body" idx="8"/>
          </p:nvPr>
        </p:nvSpPr>
        <p:spPr>
          <a:xfrm>
            <a:off x="6656311" y="2664346"/>
            <a:ext cx="1769150" cy="326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29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>
            <a:spLocks noGrp="1"/>
          </p:cNvSpPr>
          <p:nvPr>
            <p:ph type="ftr" idx="11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A3226-CA80-5F47-78DF-9572DFB0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370" y="6470650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34C18-C53F-43E4-A5B5-8F8325F8B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OWA Logo with Text">
  <p:cSld name="1_IOWA Logo with Text">
    <p:bg>
      <p:bgPr>
        <a:solidFill>
          <a:schemeClr val="dk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628650" y="4229810"/>
            <a:ext cx="7886700" cy="13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2" name="Google Shape;332;p30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4500" y="1793124"/>
            <a:ext cx="57150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Solid Gold">
  <p:cSld name="Title Slide – Solid Gold">
    <p:bg>
      <p:bgPr>
        <a:solidFill>
          <a:schemeClr val="accen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731044" y="2677626"/>
            <a:ext cx="6858000" cy="184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None/>
              <a:defRPr sz="5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730595" y="2438725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731044" y="4709626"/>
            <a:ext cx="77657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731044" y="5098725"/>
            <a:ext cx="7765770" cy="41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714375" y="1774217"/>
            <a:ext cx="68746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9" name="Google Shape;29;p4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6484" y="150"/>
            <a:ext cx="2020330" cy="96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– Solid Gold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720073" y="2184901"/>
            <a:ext cx="4616794" cy="256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720073" y="4676835"/>
            <a:ext cx="4616795" cy="393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720072" y="5069980"/>
            <a:ext cx="4616795" cy="49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3"/>
          </p:nvPr>
        </p:nvSpPr>
        <p:spPr>
          <a:xfrm>
            <a:off x="5718088" y="0"/>
            <a:ext cx="3425912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36" name="Google Shape;36;p5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0803" y="-1189"/>
            <a:ext cx="2015279" cy="96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– Solid Black">
  <p:cSld name="Title Slide with Image– Solid Black"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720073" y="2184901"/>
            <a:ext cx="4617720" cy="243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720073" y="4676834"/>
            <a:ext cx="4616795" cy="40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720072" y="5081555"/>
            <a:ext cx="4616795" cy="49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2" name="Google Shape;42;p6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0803" y="622"/>
            <a:ext cx="2015279" cy="95965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>
            <a:spLocks noGrp="1"/>
          </p:cNvSpPr>
          <p:nvPr>
            <p:ph type="pic" idx="3"/>
          </p:nvPr>
        </p:nvSpPr>
        <p:spPr>
          <a:xfrm>
            <a:off x="5718088" y="0"/>
            <a:ext cx="34259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 – Photo">
  <p:cSld name="Section Slide – Phot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70746" y="1763547"/>
            <a:ext cx="4186265" cy="618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Slide" userDrawn="1">
  <p:cSld name="Bullet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714374" y="1317642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714374" y="1686758"/>
            <a:ext cx="7688645" cy="425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7338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‒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―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5" name="Google Shape;55;p9"/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9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5B835-18C9-C532-CDE6-B83A650D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B25C088-CAD0-C63E-D0D3-36A462C28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5370" y="6470650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34C18-C53F-43E4-A5B5-8F8325F8B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450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105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24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 Layout">
  <p:cSld name="Two Column Text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13"/>
          <p:cNvCxnSpPr/>
          <p:nvPr/>
        </p:nvCxnSpPr>
        <p:spPr>
          <a:xfrm>
            <a:off x="714374" y="1317642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714375" y="1289198"/>
            <a:ext cx="3600168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714376" y="2276838"/>
            <a:ext cx="3600164" cy="327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3"/>
          </p:nvPr>
        </p:nvSpPr>
        <p:spPr>
          <a:xfrm>
            <a:off x="4825293" y="1279146"/>
            <a:ext cx="3600168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"/>
          </p:nvPr>
        </p:nvSpPr>
        <p:spPr>
          <a:xfrm>
            <a:off x="4825294" y="2266786"/>
            <a:ext cx="3600168" cy="327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4572000" y="1686758"/>
            <a:ext cx="0" cy="425684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3"/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38C97A-B193-3CC5-BBA9-6416F3C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370" y="6470650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34C18-C53F-43E4-A5B5-8F8325F8B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449">
          <p15:clr>
            <a:srgbClr val="FBAE40"/>
          </p15:clr>
        </p15:guide>
        <p15:guide id="3" pos="5310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697">
          <p15:clr>
            <a:srgbClr val="FBAE40"/>
          </p15:clr>
        </p15:guide>
        <p15:guide id="7" orient="horz" pos="2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x1 Grid Layout">
  <p:cSld name="3x1 Grid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714374" y="1317642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14376" y="1686758"/>
            <a:ext cx="771644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714376" y="2120010"/>
            <a:ext cx="771644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711994" y="3038019"/>
            <a:ext cx="771763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>
            <a:spLocks noGrp="1"/>
          </p:cNvSpPr>
          <p:nvPr>
            <p:ph type="body" idx="3"/>
          </p:nvPr>
        </p:nvSpPr>
        <p:spPr>
          <a:xfrm>
            <a:off x="714377" y="3211376"/>
            <a:ext cx="7716440" cy="32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"/>
          </p:nvPr>
        </p:nvSpPr>
        <p:spPr>
          <a:xfrm>
            <a:off x="714378" y="3644628"/>
            <a:ext cx="771644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713184" y="4580501"/>
            <a:ext cx="771763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body" idx="5"/>
          </p:nvPr>
        </p:nvSpPr>
        <p:spPr>
          <a:xfrm>
            <a:off x="714379" y="4693705"/>
            <a:ext cx="7716440" cy="31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6"/>
          </p:nvPr>
        </p:nvSpPr>
        <p:spPr>
          <a:xfrm>
            <a:off x="714379" y="5126956"/>
            <a:ext cx="771644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4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EF2EC-B67E-D9CA-E6B4-095297B4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370" y="6470650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34C18-C53F-43E4-A5B5-8F8325F8B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1054">
          <p15:clr>
            <a:srgbClr val="FBAE40"/>
          </p15:clr>
        </p15:guide>
        <p15:guide id="5" orient="horz" pos="3744">
          <p15:clr>
            <a:srgbClr val="FBAE40"/>
          </p15:clr>
        </p15:guide>
        <p15:guide id="6" orient="horz" pos="697">
          <p15:clr>
            <a:srgbClr val="FBAE40"/>
          </p15:clr>
        </p15:guide>
        <p15:guide id="7" orient="horz" pos="2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x2 Grid Layout">
  <p:cSld name="2x2 Grid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714374" y="1317642"/>
            <a:ext cx="576398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714375" y="1756430"/>
            <a:ext cx="3600168" cy="37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2"/>
          </p:nvPr>
        </p:nvSpPr>
        <p:spPr>
          <a:xfrm>
            <a:off x="714376" y="2237816"/>
            <a:ext cx="3600164" cy="120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711994" y="3790765"/>
            <a:ext cx="771763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 txBox="1">
            <a:spLocks noGrp="1"/>
          </p:cNvSpPr>
          <p:nvPr>
            <p:ph type="body" idx="3"/>
          </p:nvPr>
        </p:nvSpPr>
        <p:spPr>
          <a:xfrm>
            <a:off x="718539" y="4109427"/>
            <a:ext cx="3600168" cy="37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4"/>
          </p:nvPr>
        </p:nvSpPr>
        <p:spPr>
          <a:xfrm>
            <a:off x="718540" y="4590814"/>
            <a:ext cx="3600164" cy="118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4572000" y="1679385"/>
            <a:ext cx="0" cy="427276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5"/>
          <p:cNvSpPr txBox="1">
            <a:spLocks noGrp="1"/>
          </p:cNvSpPr>
          <p:nvPr>
            <p:ph type="body" idx="5"/>
          </p:nvPr>
        </p:nvSpPr>
        <p:spPr>
          <a:xfrm>
            <a:off x="4825293" y="1746378"/>
            <a:ext cx="3600168" cy="37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6"/>
          </p:nvPr>
        </p:nvSpPr>
        <p:spPr>
          <a:xfrm>
            <a:off x="4825294" y="2227764"/>
            <a:ext cx="3600168" cy="120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7"/>
          </p:nvPr>
        </p:nvSpPr>
        <p:spPr>
          <a:xfrm>
            <a:off x="4829457" y="4099375"/>
            <a:ext cx="3600168" cy="37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8"/>
          </p:nvPr>
        </p:nvSpPr>
        <p:spPr>
          <a:xfrm>
            <a:off x="4829458" y="4580761"/>
            <a:ext cx="3600168" cy="120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  <a:defRPr sz="1600" b="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5" descr="The University of Iow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196A7-1CCD-97DF-1615-D8AC9189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370" y="6470650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34C18-C53F-43E4-A5B5-8F8325F8B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9">
          <p15:clr>
            <a:srgbClr val="FBAE40"/>
          </p15:clr>
        </p15:guide>
        <p15:guide id="2" pos="531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1054">
          <p15:clr>
            <a:srgbClr val="FBAE40"/>
          </p15:clr>
        </p15:guide>
        <p15:guide id="5" orient="horz" pos="2400">
          <p15:clr>
            <a:srgbClr val="FBAE40"/>
          </p15:clr>
        </p15:guide>
        <p15:guide id="6" orient="horz" pos="69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‒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CB4155-0ED1-2234-5367-3E8FB616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3870" y="6356350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F3434C18-C53F-43E4-A5B5-8F8325F8B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9" r:id="rId7"/>
    <p:sldLayoutId id="2147483660" r:id="rId8"/>
    <p:sldLayoutId id="2147483661" r:id="rId9"/>
    <p:sldLayoutId id="2147483665" r:id="rId10"/>
    <p:sldLayoutId id="2147483669" r:id="rId11"/>
    <p:sldLayoutId id="2147483670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>
            <a:spLocks noGrp="1"/>
          </p:cNvSpPr>
          <p:nvPr>
            <p:ph type="ctrTitle"/>
          </p:nvPr>
        </p:nvSpPr>
        <p:spPr>
          <a:xfrm>
            <a:off x="645000" y="2677625"/>
            <a:ext cx="8292900" cy="25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80"/>
              <a:buFont typeface="Roboto"/>
              <a:buNone/>
            </a:pPr>
            <a:r>
              <a:rPr lang="en-US" sz="3480"/>
              <a:t>LUNG CT IMAGE TUMOR SEGMENTATION FOR NON-SMALL-CELL </a:t>
            </a:r>
            <a:endParaRPr sz="348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80"/>
              <a:buFont typeface="Roboto"/>
              <a:buNone/>
            </a:pPr>
            <a:r>
              <a:rPr lang="en-US" sz="3480"/>
              <a:t>LUNG CANCER USING DEEP LEARNING</a:t>
            </a:r>
            <a:endParaRPr sz="3480"/>
          </a:p>
        </p:txBody>
      </p:sp>
      <p:sp>
        <p:nvSpPr>
          <p:cNvPr id="339" name="Google Shape;339;p31"/>
          <p:cNvSpPr txBox="1">
            <a:spLocks noGrp="1"/>
          </p:cNvSpPr>
          <p:nvPr>
            <p:ph type="subTitle" idx="1"/>
          </p:nvPr>
        </p:nvSpPr>
        <p:spPr>
          <a:xfrm>
            <a:off x="644994" y="4143601"/>
            <a:ext cx="776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/>
              <a:t>Roy Huang, Daniel Meggo, Jordan Mimms</a:t>
            </a: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body" idx="2"/>
          </p:nvPr>
        </p:nvSpPr>
        <p:spPr>
          <a:xfrm>
            <a:off x="689107" y="4771225"/>
            <a:ext cx="77658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December 5,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 dirty="0"/>
              <a:t>Training Process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body" idx="1"/>
          </p:nvPr>
        </p:nvSpPr>
        <p:spPr>
          <a:xfrm>
            <a:off x="714375" y="4078664"/>
            <a:ext cx="176915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n-US"/>
              <a:t>Data augmentation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endParaRPr/>
          </a:p>
        </p:txBody>
      </p:sp>
      <p:sp>
        <p:nvSpPr>
          <p:cNvPr id="399" name="Google Shape;399;p37"/>
          <p:cNvSpPr txBox="1">
            <a:spLocks noGrp="1"/>
          </p:cNvSpPr>
          <p:nvPr>
            <p:ph type="body" idx="2"/>
          </p:nvPr>
        </p:nvSpPr>
        <p:spPr>
          <a:xfrm>
            <a:off x="2720638" y="4078664"/>
            <a:ext cx="17691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n-US"/>
              <a:t>Automatic stoppage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3"/>
          </p:nvPr>
        </p:nvSpPr>
        <p:spPr>
          <a:xfrm>
            <a:off x="4654213" y="4078664"/>
            <a:ext cx="176915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n-US"/>
              <a:t>Learning rate schedulers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endParaRPr/>
          </a:p>
        </p:txBody>
      </p:sp>
      <p:sp>
        <p:nvSpPr>
          <p:cNvPr id="401" name="Google Shape;401;p37"/>
          <p:cNvSpPr txBox="1">
            <a:spLocks noGrp="1"/>
          </p:cNvSpPr>
          <p:nvPr>
            <p:ph type="body" idx="4"/>
          </p:nvPr>
        </p:nvSpPr>
        <p:spPr>
          <a:xfrm>
            <a:off x="6660475" y="4073057"/>
            <a:ext cx="1769150" cy="75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n-US"/>
              <a:t>Layer normalization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endParaRPr/>
          </a:p>
        </p:txBody>
      </p:sp>
      <p:pic>
        <p:nvPicPr>
          <p:cNvPr id="402" name="Google Shape;4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75" y="2272225"/>
            <a:ext cx="1308150" cy="13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224" y="2331471"/>
            <a:ext cx="1189650" cy="11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972" y="2331471"/>
            <a:ext cx="1189650" cy="11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3675" y="2390722"/>
            <a:ext cx="1189650" cy="11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7"/>
          <p:cNvSpPr txBox="1"/>
          <p:nvPr/>
        </p:nvSpPr>
        <p:spPr>
          <a:xfrm>
            <a:off x="2908425" y="4726625"/>
            <a:ext cx="19335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Patience =10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4631625" y="4682650"/>
            <a:ext cx="22392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Patience =1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Adjustment = 0.9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849625" y="4682650"/>
            <a:ext cx="1933500" cy="1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50% flip along x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50% flip along y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50% noise added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50% rotate 90°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D560E-E3E1-E0DC-802D-9C00410D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10" y="6436360"/>
            <a:ext cx="411480" cy="365125"/>
          </a:xfrm>
        </p:spPr>
        <p:txBody>
          <a:bodyPr/>
          <a:lstStyle/>
          <a:p>
            <a:fld id="{F3434C18-C53F-43E4-A5B5-8F8325F8BCD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/>
      <p:bldP spid="407" grpId="0"/>
      <p:bldP spid="4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Process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Google Shape;440;p4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4374" y="1686758"/>
                <a:ext cx="7688700" cy="42567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73380" algn="l" rtl="0">
                  <a:spcBef>
                    <a:spcPts val="0"/>
                  </a:spcBef>
                  <a:spcAft>
                    <a:spcPts val="0"/>
                  </a:spcAft>
                  <a:buSzPts val="2280"/>
                  <a:buChar char="•"/>
                </a:pPr>
                <a:r>
                  <a:rPr lang="en-US" sz="2000" dirty="0"/>
                  <a:t>Batch size = 1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/>
              </a:p>
              <a:p>
                <a:pPr marL="457200" lvl="0" indent="-373380" algn="l" rtl="0">
                  <a:spcBef>
                    <a:spcPts val="0"/>
                  </a:spcBef>
                  <a:spcAft>
                    <a:spcPts val="0"/>
                  </a:spcAft>
                  <a:buSzPts val="2280"/>
                  <a:buChar char="•"/>
                </a:pPr>
                <a:r>
                  <a:rPr lang="en-US" sz="2000" dirty="0"/>
                  <a:t>Maximum # of epochs = 250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/>
              </a:p>
              <a:p>
                <a:pPr marL="457200" lvl="0" indent="-373380" algn="l" rtl="0">
                  <a:spcBef>
                    <a:spcPts val="0"/>
                  </a:spcBef>
                  <a:spcAft>
                    <a:spcPts val="0"/>
                  </a:spcAft>
                  <a:buSzPts val="2280"/>
                  <a:buChar char="•"/>
                </a:pPr>
                <a:r>
                  <a:rPr lang="en-US" sz="2000" dirty="0"/>
                  <a:t>Initial learning rate = 0.001</a:t>
                </a:r>
              </a:p>
              <a:p>
                <a:pPr marL="457200" lvl="0" indent="-373380" algn="l" rtl="0">
                  <a:spcBef>
                    <a:spcPts val="0"/>
                  </a:spcBef>
                  <a:spcAft>
                    <a:spcPts val="0"/>
                  </a:spcAft>
                  <a:buSzPts val="2280"/>
                  <a:buChar char="•"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lvl="0" indent="-373380" algn="l" rtl="0">
                  <a:spcBef>
                    <a:spcPts val="0"/>
                  </a:spcBef>
                  <a:spcAft>
                    <a:spcPts val="0"/>
                  </a:spcAft>
                  <a:buSzPts val="2280"/>
                  <a:buChar char="•"/>
                </a:pPr>
                <a:r>
                  <a:rPr lang="en-US" sz="2000" b="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Focal loss function:</a:t>
                </a:r>
              </a:p>
              <a:p>
                <a:pPr marL="457200" lvl="0" indent="-373380" algn="l" rtl="0">
                  <a:spcBef>
                    <a:spcPts val="0"/>
                  </a:spcBef>
                  <a:spcAft>
                    <a:spcPts val="0"/>
                  </a:spcAft>
                  <a:buSzPts val="2280"/>
                  <a:buChar char="•"/>
                </a:pPr>
                <a:endParaRPr lang="en-US" sz="2000" b="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83820" lvl="0" indent="0" algn="l" rtl="0">
                  <a:spcBef>
                    <a:spcPts val="0"/>
                  </a:spcBef>
                  <a:spcAft>
                    <a:spcPts val="0"/>
                  </a:spcAft>
                  <a:buSzPts val="228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FL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b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lvl="1" indent="-373380">
                  <a:spcBef>
                    <a:spcPts val="0"/>
                  </a:spcBef>
                  <a:buSzPts val="2280"/>
                  <a:buChar char="•"/>
                </a:pPr>
                <a:r>
                  <a:rPr lang="en-US" b="0" dirty="0">
                    <a:sym typeface="Symbol" panose="05050102010706020507" pitchFamily="18" charset="2"/>
                  </a:rPr>
                  <a:t> = 0.75</a:t>
                </a:r>
                <a:endParaRPr lang="en-US" b="0" dirty="0"/>
              </a:p>
              <a:p>
                <a:pPr marL="541020" lvl="1" indent="0">
                  <a:spcBef>
                    <a:spcPts val="0"/>
                  </a:spcBef>
                  <a:buSzPts val="2280"/>
                  <a:buNone/>
                </a:pPr>
                <a:r>
                  <a:rPr lang="en-US" b="0" dirty="0"/>
                  <a:t>	</a:t>
                </a:r>
                <a:r>
                  <a:rPr lang="en-US" sz="1600" b="0" dirty="0"/>
                  <a:t>- For positive mask (cancer):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:r>
                  <a:rPr lang="en-US" sz="1600" dirty="0">
                    <a:sym typeface="Symbol" panose="05050102010706020507" pitchFamily="18" charset="2"/>
                  </a:rPr>
                  <a:t></a:t>
                </a:r>
                <a:r>
                  <a:rPr lang="en-US" sz="1600" dirty="0"/>
                  <a:t> </a:t>
                </a:r>
              </a:p>
              <a:p>
                <a:pPr marL="541020" lvl="1" indent="0">
                  <a:spcBef>
                    <a:spcPts val="0"/>
                  </a:spcBef>
                  <a:buSzPts val="2280"/>
                  <a:buNone/>
                </a:pPr>
                <a:r>
                  <a:rPr lang="en-US" sz="1600" b="0" dirty="0"/>
                  <a:t>	- For negative mask (background):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600" dirty="0"/>
                  <a:t> = 1-</a:t>
                </a:r>
                <a:r>
                  <a:rPr lang="en-US" sz="1600" dirty="0">
                    <a:sym typeface="Symbol" panose="05050102010706020507" pitchFamily="18" charset="2"/>
                  </a:rPr>
                  <a:t> </a:t>
                </a:r>
                <a:endParaRPr lang="en-US" sz="1600" dirty="0"/>
              </a:p>
              <a:p>
                <a:pPr lvl="1" indent="-361950">
                  <a:spcBef>
                    <a:spcPts val="0"/>
                  </a:spcBef>
                  <a:buSzPts val="210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= 2</a:t>
                </a:r>
                <a:endParaRPr dirty="0"/>
              </a:p>
            </p:txBody>
          </p:sp>
        </mc:Choice>
        <mc:Fallback xmlns="">
          <p:sp>
            <p:nvSpPr>
              <p:cNvPr id="440" name="Google Shape;440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374" y="1686758"/>
                <a:ext cx="7688700" cy="4256700"/>
              </a:xfrm>
              <a:prstGeom prst="rect">
                <a:avLst/>
              </a:prstGeom>
              <a:blipFill>
                <a:blip r:embed="rId3"/>
                <a:stretch>
                  <a:fillRect l="-1031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343AD-8DDC-6B1F-0CF9-3A70EEA4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2" y="-2"/>
            <a:ext cx="6066776" cy="31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75" y="3146025"/>
            <a:ext cx="5825200" cy="31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1"/>
          <p:cNvSpPr txBox="1"/>
          <p:nvPr/>
        </p:nvSpPr>
        <p:spPr>
          <a:xfrm>
            <a:off x="7479225" y="550150"/>
            <a:ext cx="1900800" cy="1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1</a:t>
            </a:r>
            <a:endParaRPr sz="2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ComboLoss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7479225" y="3847225"/>
            <a:ext cx="1940700" cy="2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2</a:t>
            </a:r>
            <a:endParaRPr sz="2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ComboLoss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Layer Norm</a:t>
            </a:r>
            <a:endParaRPr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6500077" y="1212778"/>
            <a:ext cx="592335" cy="48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99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1"/>
          <p:cNvSpPr txBox="1"/>
          <p:nvPr/>
        </p:nvSpPr>
        <p:spPr>
          <a:xfrm>
            <a:off x="6500077" y="4463570"/>
            <a:ext cx="592335" cy="48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93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0DC1AD-FB0C-68D7-9F85-DDE9B1DD2793}"/>
              </a:ext>
            </a:extLst>
          </p:cNvPr>
          <p:cNvGrpSpPr/>
          <p:nvPr/>
        </p:nvGrpSpPr>
        <p:grpSpPr>
          <a:xfrm>
            <a:off x="4328083" y="142389"/>
            <a:ext cx="1794012" cy="523220"/>
            <a:chOff x="5014913" y="105559"/>
            <a:chExt cx="1794012" cy="523220"/>
          </a:xfrm>
          <a:solidFill>
            <a:schemeClr val="bg1"/>
          </a:solidFill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FA0B6E-2F0D-3ACB-876E-39F6A7812E9E}"/>
                </a:ext>
              </a:extLst>
            </p:cNvPr>
            <p:cNvSpPr txBox="1"/>
            <p:nvPr/>
          </p:nvSpPr>
          <p:spPr>
            <a:xfrm>
              <a:off x="5399711" y="105559"/>
              <a:ext cx="140921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Training loss</a:t>
              </a:r>
            </a:p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Validation Loss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36A8F5-9D37-CA0C-48DF-EA8EFCAD5B8F}"/>
                </a:ext>
              </a:extLst>
            </p:cNvPr>
            <p:cNvCxnSpPr>
              <a:cxnSpLocks/>
            </p:cNvCxnSpPr>
            <p:nvPr/>
          </p:nvCxnSpPr>
          <p:spPr>
            <a:xfrm>
              <a:off x="5014913" y="261976"/>
              <a:ext cx="297039" cy="0"/>
            </a:xfrm>
            <a:prstGeom prst="line">
              <a:avLst/>
            </a:prstGeom>
            <a:grpFill/>
            <a:ln w="57150">
              <a:solidFill>
                <a:srgbClr val="2178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FE314D-4A3F-BC52-DD65-EF2662CA56F1}"/>
                </a:ext>
              </a:extLst>
            </p:cNvPr>
            <p:cNvCxnSpPr>
              <a:cxnSpLocks/>
            </p:cNvCxnSpPr>
            <p:nvPr/>
          </p:nvCxnSpPr>
          <p:spPr>
            <a:xfrm>
              <a:off x="5014913" y="476289"/>
              <a:ext cx="297039" cy="0"/>
            </a:xfrm>
            <a:prstGeom prst="line">
              <a:avLst/>
            </a:prstGeom>
            <a:grpFill/>
            <a:ln w="57150">
              <a:solidFill>
                <a:srgbClr val="FF7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E001848-6CBB-3D44-ECA1-85C3C84DA7A9}"/>
              </a:ext>
            </a:extLst>
          </p:cNvPr>
          <p:cNvSpPr/>
          <p:nvPr/>
        </p:nvSpPr>
        <p:spPr>
          <a:xfrm>
            <a:off x="4768850" y="3232150"/>
            <a:ext cx="1174750" cy="485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6D9860-54CD-5268-99A0-FF12DEF522E6}"/>
              </a:ext>
            </a:extLst>
          </p:cNvPr>
          <p:cNvSpPr/>
          <p:nvPr/>
        </p:nvSpPr>
        <p:spPr>
          <a:xfrm>
            <a:off x="92425" y="5501325"/>
            <a:ext cx="573465" cy="4232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A1EBC2-1139-E853-39B2-2715E96857A5}"/>
              </a:ext>
            </a:extLst>
          </p:cNvPr>
          <p:cNvSpPr/>
          <p:nvPr/>
        </p:nvSpPr>
        <p:spPr>
          <a:xfrm>
            <a:off x="60675" y="2313625"/>
            <a:ext cx="573465" cy="4232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CD62-EFB4-0FC6-DE9E-D64B65167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/>
      <p:bldP spid="450" grpId="0"/>
      <p:bldP spid="453" grpId="0"/>
      <p:bldP spid="454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 txBox="1"/>
          <p:nvPr/>
        </p:nvSpPr>
        <p:spPr>
          <a:xfrm>
            <a:off x="6216151" y="786984"/>
            <a:ext cx="564728" cy="48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93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7186200" y="248463"/>
            <a:ext cx="1940700" cy="2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2</a:t>
            </a:r>
            <a:endParaRPr sz="2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ComboLoss</a:t>
            </a:r>
            <a:endParaRPr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Norm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2"/>
          <p:cNvSpPr txBox="1"/>
          <p:nvPr/>
        </p:nvSpPr>
        <p:spPr>
          <a:xfrm>
            <a:off x="6015429" y="2716467"/>
            <a:ext cx="7654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146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7186200" y="2293401"/>
            <a:ext cx="19407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3</a:t>
            </a:r>
            <a:endParaRPr sz="2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Dice Loss</a:t>
            </a:r>
            <a:endParaRPr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Layer Norm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6275779" y="4863359"/>
            <a:ext cx="505100" cy="48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75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7186200" y="4338313"/>
            <a:ext cx="1940700" cy="2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4</a:t>
            </a:r>
            <a:endParaRPr sz="2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Focal Loss</a:t>
            </a:r>
            <a:endParaRPr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Layer Norm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0915B4CE-9349-D67A-0181-E33D43C8FDD4}"/>
              </a:ext>
            </a:extLst>
          </p:cNvPr>
          <p:cNvGrpSpPr/>
          <p:nvPr/>
        </p:nvGrpSpPr>
        <p:grpSpPr>
          <a:xfrm>
            <a:off x="4424363" y="111909"/>
            <a:ext cx="1794012" cy="523220"/>
            <a:chOff x="5014913" y="105559"/>
            <a:chExt cx="1794012" cy="523220"/>
          </a:xfrm>
        </p:grpSpPr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F6A91460-7901-E536-EEB5-EDF8B2507117}"/>
                </a:ext>
              </a:extLst>
            </p:cNvPr>
            <p:cNvSpPr txBox="1"/>
            <p:nvPr/>
          </p:nvSpPr>
          <p:spPr>
            <a:xfrm>
              <a:off x="5399711" y="105559"/>
              <a:ext cx="1409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Training loss</a:t>
              </a:r>
            </a:p>
            <a:p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Validation Loss</a:t>
              </a: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3DC1899C-F927-A67B-D258-9ECC6A725B7A}"/>
                </a:ext>
              </a:extLst>
            </p:cNvPr>
            <p:cNvCxnSpPr>
              <a:cxnSpLocks/>
            </p:cNvCxnSpPr>
            <p:nvPr/>
          </p:nvCxnSpPr>
          <p:spPr>
            <a:xfrm>
              <a:off x="5014913" y="261976"/>
              <a:ext cx="297039" cy="0"/>
            </a:xfrm>
            <a:prstGeom prst="line">
              <a:avLst/>
            </a:prstGeom>
            <a:ln w="57150">
              <a:solidFill>
                <a:srgbClr val="2178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9315408F-6E70-FBCC-B53C-BE08C2B70B9A}"/>
                </a:ext>
              </a:extLst>
            </p:cNvPr>
            <p:cNvCxnSpPr>
              <a:cxnSpLocks/>
            </p:cNvCxnSpPr>
            <p:nvPr/>
          </p:nvCxnSpPr>
          <p:spPr>
            <a:xfrm>
              <a:off x="5014913" y="476289"/>
              <a:ext cx="297039" cy="0"/>
            </a:xfrm>
            <a:prstGeom prst="line">
              <a:avLst/>
            </a:prstGeom>
            <a:ln w="57150">
              <a:solidFill>
                <a:srgbClr val="FF7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0C4995FD-590A-44DD-0685-D3B6D6FC54E5}"/>
              </a:ext>
            </a:extLst>
          </p:cNvPr>
          <p:cNvGrpSpPr/>
          <p:nvPr/>
        </p:nvGrpSpPr>
        <p:grpSpPr>
          <a:xfrm>
            <a:off x="361692" y="63500"/>
            <a:ext cx="3854177" cy="2001852"/>
            <a:chOff x="368042" y="63500"/>
            <a:chExt cx="3854177" cy="2001852"/>
          </a:xfrm>
        </p:grpSpPr>
        <p:pic>
          <p:nvPicPr>
            <p:cNvPr id="460" name="Google Shape;460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9200" y="63500"/>
              <a:ext cx="3703019" cy="19187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A463CB0-7946-2975-7343-E358381D76D6}"/>
                </a:ext>
              </a:extLst>
            </p:cNvPr>
            <p:cNvGrpSpPr/>
            <p:nvPr/>
          </p:nvGrpSpPr>
          <p:grpSpPr>
            <a:xfrm>
              <a:off x="793163" y="1877641"/>
              <a:ext cx="3317478" cy="187711"/>
              <a:chOff x="549912" y="4070350"/>
              <a:chExt cx="3535634" cy="200055"/>
            </a:xfrm>
            <a:solidFill>
              <a:schemeClr val="bg1"/>
            </a:solidFill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C6B730-B086-EDD5-F93F-43FE91149846}"/>
                  </a:ext>
                </a:extLst>
              </p:cNvPr>
              <p:cNvSpPr txBox="1"/>
              <p:nvPr/>
            </p:nvSpPr>
            <p:spPr>
              <a:xfrm>
                <a:off x="549912" y="4070350"/>
                <a:ext cx="158750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A1E5F2-BE3E-56F0-FE96-1F2F0688F7FD}"/>
                  </a:ext>
                </a:extLst>
              </p:cNvPr>
              <p:cNvSpPr txBox="1"/>
              <p:nvPr/>
            </p:nvSpPr>
            <p:spPr>
              <a:xfrm>
                <a:off x="1092912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20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57C531-A01D-F3A3-3FE0-BC278CE7A85F}"/>
                  </a:ext>
                </a:extLst>
              </p:cNvPr>
              <p:cNvSpPr txBox="1"/>
              <p:nvPr/>
            </p:nvSpPr>
            <p:spPr>
              <a:xfrm>
                <a:off x="1750087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40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A66A0C-412A-FAFD-EA7F-96EBF0FC1635}"/>
                  </a:ext>
                </a:extLst>
              </p:cNvPr>
              <p:cNvSpPr txBox="1"/>
              <p:nvPr/>
            </p:nvSpPr>
            <p:spPr>
              <a:xfrm>
                <a:off x="2403887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60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7A17BD-C913-7216-C784-28263377F254}"/>
                  </a:ext>
                </a:extLst>
              </p:cNvPr>
              <p:cNvSpPr txBox="1"/>
              <p:nvPr/>
            </p:nvSpPr>
            <p:spPr>
              <a:xfrm>
                <a:off x="3055876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80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4561A1-7BE7-6E50-B7F0-13E4CB1EB7A2}"/>
                  </a:ext>
                </a:extLst>
              </p:cNvPr>
              <p:cNvSpPr txBox="1"/>
              <p:nvPr/>
            </p:nvSpPr>
            <p:spPr>
              <a:xfrm>
                <a:off x="3708421" y="4070350"/>
                <a:ext cx="377125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100</a:t>
                </a:r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E208914A-4CC6-9BF9-E475-F92C4FC08E4D}"/>
                </a:ext>
              </a:extLst>
            </p:cNvPr>
            <p:cNvGrpSpPr/>
            <p:nvPr/>
          </p:nvGrpSpPr>
          <p:grpSpPr>
            <a:xfrm>
              <a:off x="368042" y="105559"/>
              <a:ext cx="313934" cy="1615580"/>
              <a:chOff x="368042" y="105559"/>
              <a:chExt cx="313934" cy="1615580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327E3E8-0D46-F228-B142-383BD9484C3A}"/>
                  </a:ext>
                </a:extLst>
              </p:cNvPr>
              <p:cNvSpPr txBox="1"/>
              <p:nvPr/>
            </p:nvSpPr>
            <p:spPr>
              <a:xfrm>
                <a:off x="376238" y="1521084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0.3</a:t>
                </a: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FC36EB0-9882-9D74-9F15-451E1287B7C1}"/>
                  </a:ext>
                </a:extLst>
              </p:cNvPr>
              <p:cNvSpPr txBox="1"/>
              <p:nvPr/>
            </p:nvSpPr>
            <p:spPr>
              <a:xfrm>
                <a:off x="368042" y="1281395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0.4</a:t>
                </a: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C0B8DB4F-7A07-8FE0-939A-4BB22A579BB7}"/>
                  </a:ext>
                </a:extLst>
              </p:cNvPr>
              <p:cNvSpPr txBox="1"/>
              <p:nvPr/>
            </p:nvSpPr>
            <p:spPr>
              <a:xfrm>
                <a:off x="368042" y="1046018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0.5</a:t>
                </a:r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A9D7F1E-1CED-000E-0497-074D4D4AFA52}"/>
                  </a:ext>
                </a:extLst>
              </p:cNvPr>
              <p:cNvSpPr txBox="1"/>
              <p:nvPr/>
            </p:nvSpPr>
            <p:spPr>
              <a:xfrm>
                <a:off x="368042" y="809040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0.6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0603C69-EE87-E138-F1A4-62783258741E}"/>
                  </a:ext>
                </a:extLst>
              </p:cNvPr>
              <p:cNvSpPr txBox="1"/>
              <p:nvPr/>
            </p:nvSpPr>
            <p:spPr>
              <a:xfrm>
                <a:off x="368042" y="569182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0.7</a:t>
                </a: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4E67BE66-9F11-4470-15FB-44EC2A28B49A}"/>
                  </a:ext>
                </a:extLst>
              </p:cNvPr>
              <p:cNvSpPr txBox="1"/>
              <p:nvPr/>
            </p:nvSpPr>
            <p:spPr>
              <a:xfrm>
                <a:off x="368042" y="334588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0.8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F1B4AC9B-B3BC-5D43-DF5D-D44AAC5DACFD}"/>
                  </a:ext>
                </a:extLst>
              </p:cNvPr>
              <p:cNvSpPr txBox="1"/>
              <p:nvPr/>
            </p:nvSpPr>
            <p:spPr>
              <a:xfrm>
                <a:off x="368042" y="105559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0.9</a:t>
                </a:r>
              </a:p>
            </p:txBody>
          </p:sp>
        </p:grp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31FF6B7D-F0E7-A22D-C95F-756C714F0D83}"/>
                </a:ext>
              </a:extLst>
            </p:cNvPr>
            <p:cNvSpPr/>
            <p:nvPr/>
          </p:nvSpPr>
          <p:spPr>
            <a:xfrm>
              <a:off x="3446618" y="122248"/>
              <a:ext cx="720725" cy="27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8821FE82-B47D-C367-CF6B-DD0023A5780D}"/>
              </a:ext>
            </a:extLst>
          </p:cNvPr>
          <p:cNvGrpSpPr/>
          <p:nvPr/>
        </p:nvGrpSpPr>
        <p:grpSpPr>
          <a:xfrm>
            <a:off x="350444" y="2078896"/>
            <a:ext cx="5558172" cy="2039109"/>
            <a:chOff x="350444" y="2078896"/>
            <a:chExt cx="5558172" cy="2039109"/>
          </a:xfrm>
        </p:grpSpPr>
        <p:pic>
          <p:nvPicPr>
            <p:cNvPr id="463" name="Google Shape;463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7925" y="2114775"/>
              <a:ext cx="5469835" cy="1918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9D11BA-14C2-47C1-5A4C-AB20666BD5C3}"/>
                </a:ext>
              </a:extLst>
            </p:cNvPr>
            <p:cNvGrpSpPr/>
            <p:nvPr/>
          </p:nvGrpSpPr>
          <p:grpSpPr>
            <a:xfrm>
              <a:off x="865185" y="3930294"/>
              <a:ext cx="5043431" cy="187711"/>
              <a:chOff x="552450" y="4070350"/>
              <a:chExt cx="5375090" cy="200055"/>
            </a:xfrm>
            <a:solidFill>
              <a:schemeClr val="bg1"/>
            </a:solidFill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EB6784-3E92-B3CD-800B-EBBE43618E3B}"/>
                  </a:ext>
                </a:extLst>
              </p:cNvPr>
              <p:cNvSpPr txBox="1"/>
              <p:nvPr/>
            </p:nvSpPr>
            <p:spPr>
              <a:xfrm>
                <a:off x="552450" y="4070350"/>
                <a:ext cx="158750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2BE983-C684-7BA6-5BFF-C2F32AB7DAAB}"/>
                  </a:ext>
                </a:extLst>
              </p:cNvPr>
              <p:cNvSpPr txBox="1"/>
              <p:nvPr/>
            </p:nvSpPr>
            <p:spPr>
              <a:xfrm>
                <a:off x="1085299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20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4BEA8-8E3E-03C4-400A-A89A534E5DF4}"/>
                  </a:ext>
                </a:extLst>
              </p:cNvPr>
              <p:cNvSpPr txBox="1"/>
              <p:nvPr/>
            </p:nvSpPr>
            <p:spPr>
              <a:xfrm>
                <a:off x="1724712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40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7FDFA-C788-C3F2-216C-E2C4955BD877}"/>
                  </a:ext>
                </a:extLst>
              </p:cNvPr>
              <p:cNvSpPr txBox="1"/>
              <p:nvPr/>
            </p:nvSpPr>
            <p:spPr>
              <a:xfrm>
                <a:off x="2350598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60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C80F4-F9C2-9BBB-4CEA-A0C2DA04DC0E}"/>
                  </a:ext>
                </a:extLst>
              </p:cNvPr>
              <p:cNvSpPr txBox="1"/>
              <p:nvPr/>
            </p:nvSpPr>
            <p:spPr>
              <a:xfrm>
                <a:off x="2992436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80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B685E8-A85C-F024-3C56-96E81D3EF692}"/>
                  </a:ext>
                </a:extLst>
              </p:cNvPr>
              <p:cNvSpPr txBox="1"/>
              <p:nvPr/>
            </p:nvSpPr>
            <p:spPr>
              <a:xfrm>
                <a:off x="3637349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100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EC4131-973C-EB2F-020A-0B0F390ABF2E}"/>
                  </a:ext>
                </a:extLst>
              </p:cNvPr>
              <p:cNvSpPr txBox="1"/>
              <p:nvPr/>
            </p:nvSpPr>
            <p:spPr>
              <a:xfrm>
                <a:off x="4273175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120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AF0D6-0ED1-CDBE-B547-26B5A7F38C93}"/>
                  </a:ext>
                </a:extLst>
              </p:cNvPr>
              <p:cNvSpPr txBox="1"/>
              <p:nvPr/>
            </p:nvSpPr>
            <p:spPr>
              <a:xfrm>
                <a:off x="4914513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140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619722-5040-426F-0C4F-FD5618B0C5D5}"/>
                  </a:ext>
                </a:extLst>
              </p:cNvPr>
              <p:cNvSpPr txBox="1"/>
              <p:nvPr/>
            </p:nvSpPr>
            <p:spPr>
              <a:xfrm>
                <a:off x="5550414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160</a:t>
                </a:r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00E1D09B-2B8B-DDB4-B02D-500D71D02934}"/>
                </a:ext>
              </a:extLst>
            </p:cNvPr>
            <p:cNvGrpSpPr/>
            <p:nvPr/>
          </p:nvGrpSpPr>
          <p:grpSpPr>
            <a:xfrm>
              <a:off x="350444" y="2078896"/>
              <a:ext cx="313934" cy="1782705"/>
              <a:chOff x="350444" y="2078896"/>
              <a:chExt cx="313934" cy="178270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837972-0118-AF7E-CDBF-F80458EEE5C3}"/>
                  </a:ext>
                </a:extLst>
              </p:cNvPr>
              <p:cNvSpPr txBox="1"/>
              <p:nvPr/>
            </p:nvSpPr>
            <p:spPr>
              <a:xfrm>
                <a:off x="358640" y="3661546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BCCC19-7B8E-DC32-F2F2-630887D30814}"/>
                  </a:ext>
                </a:extLst>
              </p:cNvPr>
              <p:cNvSpPr txBox="1"/>
              <p:nvPr/>
            </p:nvSpPr>
            <p:spPr>
              <a:xfrm>
                <a:off x="350444" y="3429000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584C2F-15B0-0135-37A8-C9767A1CD0BE}"/>
                  </a:ext>
                </a:extLst>
              </p:cNvPr>
              <p:cNvSpPr txBox="1"/>
              <p:nvPr/>
            </p:nvSpPr>
            <p:spPr>
              <a:xfrm>
                <a:off x="350444" y="3212671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0ACEBD-0A3D-6BC0-9216-B94774BF3B66}"/>
                  </a:ext>
                </a:extLst>
              </p:cNvPr>
              <p:cNvSpPr txBox="1"/>
              <p:nvPr/>
            </p:nvSpPr>
            <p:spPr>
              <a:xfrm>
                <a:off x="350444" y="2978077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0.6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479A5-56FD-63B7-B688-C176F3B4F799}"/>
                  </a:ext>
                </a:extLst>
              </p:cNvPr>
              <p:cNvSpPr txBox="1"/>
              <p:nvPr/>
            </p:nvSpPr>
            <p:spPr>
              <a:xfrm>
                <a:off x="350444" y="2751713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0.7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B8B481-3BF1-76EE-A495-1157829AC297}"/>
                  </a:ext>
                </a:extLst>
              </p:cNvPr>
              <p:cNvSpPr txBox="1"/>
              <p:nvPr/>
            </p:nvSpPr>
            <p:spPr>
              <a:xfrm>
                <a:off x="350444" y="2523469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0.8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E4C386-AC9F-6E83-3EB4-0375F96AADC8}"/>
                  </a:ext>
                </a:extLst>
              </p:cNvPr>
              <p:cNvSpPr txBox="1"/>
              <p:nvPr/>
            </p:nvSpPr>
            <p:spPr>
              <a:xfrm>
                <a:off x="350444" y="2300790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0.9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D9CECC-9086-DB6A-0249-545EC3EDB444}"/>
                  </a:ext>
                </a:extLst>
              </p:cNvPr>
              <p:cNvSpPr txBox="1"/>
              <p:nvPr/>
            </p:nvSpPr>
            <p:spPr>
              <a:xfrm>
                <a:off x="350444" y="2078896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1.0</a:t>
                </a:r>
              </a:p>
            </p:txBody>
          </p:sp>
        </p:grp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DAD0580D-F91B-093C-868B-DE2DAE351762}"/>
                </a:ext>
              </a:extLst>
            </p:cNvPr>
            <p:cNvSpPr/>
            <p:nvPr/>
          </p:nvSpPr>
          <p:spPr>
            <a:xfrm>
              <a:off x="4778376" y="2195827"/>
              <a:ext cx="1027268" cy="27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E5E404CF-507A-D3E0-8EEF-12B6ADFCAC81}"/>
              </a:ext>
            </a:extLst>
          </p:cNvPr>
          <p:cNvGrpSpPr/>
          <p:nvPr/>
        </p:nvGrpSpPr>
        <p:grpSpPr>
          <a:xfrm>
            <a:off x="243206" y="4162336"/>
            <a:ext cx="3360709" cy="2016509"/>
            <a:chOff x="243206" y="4162336"/>
            <a:chExt cx="3360709" cy="2016509"/>
          </a:xfrm>
        </p:grpSpPr>
        <p:pic>
          <p:nvPicPr>
            <p:cNvPr id="466" name="Google Shape;466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7450" y="4191450"/>
              <a:ext cx="3116465" cy="1918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329452-6E19-C91C-DACA-AC8E3EC0407C}"/>
                </a:ext>
              </a:extLst>
            </p:cNvPr>
            <p:cNvGrpSpPr/>
            <p:nvPr/>
          </p:nvGrpSpPr>
          <p:grpSpPr>
            <a:xfrm>
              <a:off x="761413" y="5991127"/>
              <a:ext cx="2705195" cy="187718"/>
              <a:chOff x="549912" y="4070343"/>
              <a:chExt cx="2883090" cy="200062"/>
            </a:xfrm>
            <a:solidFill>
              <a:schemeClr val="bg1"/>
            </a:solidFill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D5E81-34E0-99B1-166B-D03AA58E27AA}"/>
                  </a:ext>
                </a:extLst>
              </p:cNvPr>
              <p:cNvSpPr txBox="1"/>
              <p:nvPr/>
            </p:nvSpPr>
            <p:spPr>
              <a:xfrm>
                <a:off x="549912" y="4070350"/>
                <a:ext cx="158750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C13125-DF75-410A-E2D1-3BB7CEF7BB5D}"/>
                  </a:ext>
                </a:extLst>
              </p:cNvPr>
              <p:cNvSpPr txBox="1"/>
              <p:nvPr/>
            </p:nvSpPr>
            <p:spPr>
              <a:xfrm>
                <a:off x="1092912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20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378683-472C-4B23-856B-B74DB3104E39}"/>
                  </a:ext>
                </a:extLst>
              </p:cNvPr>
              <p:cNvSpPr txBox="1"/>
              <p:nvPr/>
            </p:nvSpPr>
            <p:spPr>
              <a:xfrm>
                <a:off x="1750087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40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08E416-2B2D-7E3B-3599-479B7890C436}"/>
                  </a:ext>
                </a:extLst>
              </p:cNvPr>
              <p:cNvSpPr txBox="1"/>
              <p:nvPr/>
            </p:nvSpPr>
            <p:spPr>
              <a:xfrm>
                <a:off x="2403887" y="4070350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60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0506AE-76F1-B57F-5B48-01270438FB0E}"/>
                  </a:ext>
                </a:extLst>
              </p:cNvPr>
              <p:cNvSpPr txBox="1"/>
              <p:nvPr/>
            </p:nvSpPr>
            <p:spPr>
              <a:xfrm>
                <a:off x="3055876" y="4070343"/>
                <a:ext cx="377126" cy="200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80</a:t>
                </a:r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ECE6DA4A-5E67-49FE-F841-9938F2AC927B}"/>
                </a:ext>
              </a:extLst>
            </p:cNvPr>
            <p:cNvGrpSpPr/>
            <p:nvPr/>
          </p:nvGrpSpPr>
          <p:grpSpPr>
            <a:xfrm>
              <a:off x="243206" y="4162336"/>
              <a:ext cx="434744" cy="1577480"/>
              <a:chOff x="368042" y="130959"/>
              <a:chExt cx="313934" cy="1577480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2FC69394-9A28-B4AA-07A4-C3F08B8F0D13}"/>
                  </a:ext>
                </a:extLst>
              </p:cNvPr>
              <p:cNvSpPr txBox="1"/>
              <p:nvPr/>
            </p:nvSpPr>
            <p:spPr>
              <a:xfrm>
                <a:off x="376238" y="1508384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0.001</a:t>
                </a:r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B9268A77-6855-2F4B-225B-1241488C4CA4}"/>
                  </a:ext>
                </a:extLst>
              </p:cNvPr>
              <p:cNvSpPr txBox="1"/>
              <p:nvPr/>
            </p:nvSpPr>
            <p:spPr>
              <a:xfrm>
                <a:off x="368042" y="1160745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0.002</a:t>
                </a:r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4E73683B-AF12-DCC3-7D48-CBDD2DF49D27}"/>
                  </a:ext>
                </a:extLst>
              </p:cNvPr>
              <p:cNvSpPr txBox="1"/>
              <p:nvPr/>
            </p:nvSpPr>
            <p:spPr>
              <a:xfrm>
                <a:off x="368042" y="821740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0.003</a:t>
                </a: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EBAEA7F2-3AE5-8F5F-5B61-EBB708709A04}"/>
                  </a:ext>
                </a:extLst>
              </p:cNvPr>
              <p:cNvSpPr txBox="1"/>
              <p:nvPr/>
            </p:nvSpPr>
            <p:spPr>
              <a:xfrm>
                <a:off x="368042" y="467582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0.004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45F4A125-87F2-9F16-533C-C561BC50CE38}"/>
                  </a:ext>
                </a:extLst>
              </p:cNvPr>
              <p:cNvSpPr txBox="1"/>
              <p:nvPr/>
            </p:nvSpPr>
            <p:spPr>
              <a:xfrm>
                <a:off x="368042" y="130959"/>
                <a:ext cx="305738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0.005</a:t>
                </a:r>
              </a:p>
            </p:txBody>
          </p:sp>
        </p:grp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B10E48A3-109B-8B80-52CD-C85985ECDAF4}"/>
                </a:ext>
              </a:extLst>
            </p:cNvPr>
            <p:cNvSpPr/>
            <p:nvPr/>
          </p:nvSpPr>
          <p:spPr>
            <a:xfrm>
              <a:off x="2974181" y="4262363"/>
              <a:ext cx="572903" cy="236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62CCCF-D823-7815-7CF9-645D1A30D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" grpId="0"/>
      <p:bldP spid="462" grpId="0"/>
      <p:bldP spid="464" grpId="0"/>
      <p:bldP spid="465" grpId="0"/>
      <p:bldP spid="467" grpId="0"/>
      <p:bldP spid="4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Output (Validation Set)</a:t>
            </a:r>
            <a:endParaRPr/>
          </a:p>
        </p:txBody>
      </p:sp>
      <p:sp>
        <p:nvSpPr>
          <p:cNvPr id="475" name="Google Shape;475;p43"/>
          <p:cNvSpPr txBox="1"/>
          <p:nvPr/>
        </p:nvSpPr>
        <p:spPr>
          <a:xfrm>
            <a:off x="1856400" y="1452775"/>
            <a:ext cx="5431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1 from validation set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3"/>
          <p:cNvSpPr txBox="1"/>
          <p:nvPr/>
        </p:nvSpPr>
        <p:spPr>
          <a:xfrm>
            <a:off x="1856400" y="3739875"/>
            <a:ext cx="5431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2 from validation set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" name="Google Shape;4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8275"/>
            <a:ext cx="9144068" cy="17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" y="4218600"/>
            <a:ext cx="9144093" cy="17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ACF45-66B3-C255-12C8-8EC925E65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(Training Set) </a:t>
            </a:r>
            <a:endParaRPr/>
          </a:p>
        </p:txBody>
      </p:sp>
      <p:pic>
        <p:nvPicPr>
          <p:cNvPr id="485" name="Google Shape;4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400" y="1383388"/>
            <a:ext cx="6165199" cy="48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BCB50-DBF4-B876-1C30-C3FA27F25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Threshold Selection (Training Set)</a:t>
            </a:r>
            <a:endParaRPr dirty="0"/>
          </a:p>
        </p:txBody>
      </p:sp>
      <p:pic>
        <p:nvPicPr>
          <p:cNvPr id="492" name="Google Shape;4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2250"/>
            <a:ext cx="3001501" cy="23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500" y="1492238"/>
            <a:ext cx="3001501" cy="23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54974"/>
            <a:ext cx="3000001" cy="236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1500" y="3854375"/>
            <a:ext cx="3074675" cy="2361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Google Shape;496;p45"/>
              <p:cNvSpPr txBox="1"/>
              <p:nvPr/>
            </p:nvSpPr>
            <p:spPr>
              <a:xfrm>
                <a:off x="6076175" y="1677262"/>
                <a:ext cx="2826525" cy="4272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Selection criteria: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m:t>max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𝑻𝑷𝑹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𝑭𝑷𝑹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TPR: true-positive rate</a:t>
                </a:r>
              </a:p>
              <a:p>
                <a:r>
                  <a:rPr lang="en-US" sz="1600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FPR: false-positive rate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Thresholds obtained:</a:t>
                </a:r>
              </a:p>
              <a:p>
                <a:pPr marL="457200" lvl="0" indent="-3619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Roboto"/>
                  <a:buAutoNum type="arabicParenR"/>
                </a:pPr>
                <a:endParaRPr lang="en-US" sz="1600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95250"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</a:pPr>
                <a:r>
                  <a:rPr lang="en-US" sz="1600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1) Model 1: </a:t>
                </a:r>
                <a:r>
                  <a:rPr lang="en-US" sz="1600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3.976e-05</a:t>
                </a:r>
              </a:p>
              <a:p>
                <a:pPr marL="95250"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</a:pPr>
                <a:r>
                  <a:rPr lang="en-US" sz="1600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2) Model 2: </a:t>
                </a:r>
                <a:r>
                  <a:rPr lang="en-US" sz="1600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1.526e-05</a:t>
                </a:r>
              </a:p>
              <a:p>
                <a:pPr marL="95250"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</a:pPr>
                <a:r>
                  <a:rPr lang="en-US" sz="1600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3) Model 3: </a:t>
                </a:r>
                <a:r>
                  <a:rPr lang="en-US" sz="1600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3.019e-08</a:t>
                </a:r>
              </a:p>
              <a:p>
                <a:pPr marL="95250"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</a:pPr>
                <a:r>
                  <a:rPr lang="en-US" sz="1600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4) Model 4: </a:t>
                </a:r>
                <a:r>
                  <a:rPr lang="en-US" sz="1600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0.202</a:t>
                </a:r>
              </a:p>
              <a:p>
                <a:pPr marL="457200" lvl="0" indent="-3619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Roboto"/>
                  <a:buAutoNum type="arabicParenR"/>
                </a:pPr>
                <a:endParaRPr lang="en-US" sz="1600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457200" lvl="0" indent="-3619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Roboto"/>
                  <a:buAutoNum type="arabicParenR"/>
                </a:pPr>
                <a:endParaRPr sz="1600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mc:Choice>
        <mc:Fallback xmlns="">
          <p:sp>
            <p:nvSpPr>
              <p:cNvPr id="496" name="Google Shape;496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75" y="1677262"/>
                <a:ext cx="2826525" cy="4272688"/>
              </a:xfrm>
              <a:prstGeom prst="rect">
                <a:avLst/>
              </a:prstGeom>
              <a:blipFill>
                <a:blip r:embed="rId7"/>
                <a:stretch>
                  <a:fillRect l="-1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988B1-D87C-D98A-C640-6E1F934DA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Threshold Selection (Training Set)</a:t>
            </a:r>
            <a:endParaRPr/>
          </a:p>
        </p:txBody>
      </p:sp>
      <p:sp>
        <p:nvSpPr>
          <p:cNvPr id="504" name="Google Shape;504;p46"/>
          <p:cNvSpPr txBox="1">
            <a:spLocks noGrp="1"/>
          </p:cNvSpPr>
          <p:nvPr>
            <p:ph type="body" idx="1"/>
          </p:nvPr>
        </p:nvSpPr>
        <p:spPr>
          <a:xfrm>
            <a:off x="1956108" y="1399684"/>
            <a:ext cx="5231783" cy="35799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Model#	Method 	Thresh 	Dice 	TPR 	FPR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Model 1	</a:t>
            </a:r>
            <a:r>
              <a:rPr lang="en-US" sz="1600" dirty="0" err="1">
                <a:solidFill>
                  <a:schemeClr val="tx1"/>
                </a:solidFill>
              </a:rPr>
              <a:t>tpr-fpr</a:t>
            </a:r>
            <a:r>
              <a:rPr lang="en-US" sz="1600" dirty="0">
                <a:solidFill>
                  <a:schemeClr val="tx1"/>
                </a:solidFill>
              </a:rPr>
              <a:t>	0.000	</a:t>
            </a:r>
            <a:r>
              <a:rPr lang="en-US" sz="1600" b="1" dirty="0">
                <a:solidFill>
                  <a:srgbClr val="FF0000"/>
                </a:solidFill>
              </a:rPr>
              <a:t>0.080</a:t>
            </a:r>
            <a:r>
              <a:rPr lang="en-US" sz="1600" dirty="0">
                <a:solidFill>
                  <a:schemeClr val="tx1"/>
                </a:solidFill>
              </a:rPr>
              <a:t>	0.854	0.104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Model 2	</a:t>
            </a:r>
            <a:r>
              <a:rPr lang="en-US" sz="1600" dirty="0" err="1">
                <a:solidFill>
                  <a:schemeClr val="tx1"/>
                </a:solidFill>
              </a:rPr>
              <a:t>tpr-fpr</a:t>
            </a:r>
            <a:r>
              <a:rPr lang="en-US" sz="1600" dirty="0">
                <a:solidFill>
                  <a:schemeClr val="tx1"/>
                </a:solidFill>
              </a:rPr>
              <a:t>	0.000	</a:t>
            </a:r>
            <a:r>
              <a:rPr lang="en-US" sz="1600" b="1" dirty="0">
                <a:solidFill>
                  <a:srgbClr val="FF0000"/>
                </a:solidFill>
              </a:rPr>
              <a:t>0.496</a:t>
            </a:r>
            <a:r>
              <a:rPr lang="en-US" sz="1600" dirty="0">
                <a:solidFill>
                  <a:schemeClr val="tx1"/>
                </a:solidFill>
              </a:rPr>
              <a:t>	0.887	0.012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Model 3	</a:t>
            </a:r>
            <a:r>
              <a:rPr lang="en-US" sz="1600" dirty="0" err="1">
                <a:solidFill>
                  <a:schemeClr val="tx1"/>
                </a:solidFill>
              </a:rPr>
              <a:t>tpr-fpr</a:t>
            </a:r>
            <a:r>
              <a:rPr lang="en-US" sz="1600" dirty="0">
                <a:solidFill>
                  <a:schemeClr val="tx1"/>
                </a:solidFill>
              </a:rPr>
              <a:t>	0.000	</a:t>
            </a:r>
            <a:r>
              <a:rPr lang="en-US" sz="1600" b="1" dirty="0">
                <a:solidFill>
                  <a:srgbClr val="FF0000"/>
                </a:solidFill>
              </a:rPr>
              <a:t>0.529</a:t>
            </a:r>
            <a:r>
              <a:rPr lang="en-US" sz="1600" dirty="0">
                <a:solidFill>
                  <a:schemeClr val="tx1"/>
                </a:solidFill>
              </a:rPr>
              <a:t>	0.821	0.005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</a:rPr>
              <a:t>Model 4	</a:t>
            </a:r>
            <a:r>
              <a:rPr lang="en-US" sz="1600" dirty="0" err="1">
                <a:solidFill>
                  <a:schemeClr val="tx1"/>
                </a:solidFill>
              </a:rPr>
              <a:t>tpr-fpr</a:t>
            </a:r>
            <a:r>
              <a:rPr lang="en-US" sz="1600" dirty="0">
                <a:solidFill>
                  <a:schemeClr val="tx1"/>
                </a:solidFill>
              </a:rPr>
              <a:t>	0.202	</a:t>
            </a:r>
            <a:r>
              <a:rPr lang="en-US" sz="1600" b="1" dirty="0">
                <a:solidFill>
                  <a:srgbClr val="FF0000"/>
                </a:solidFill>
              </a:rPr>
              <a:t>0.619</a:t>
            </a:r>
            <a:r>
              <a:rPr lang="en-US" sz="1600" dirty="0">
                <a:solidFill>
                  <a:schemeClr val="tx1"/>
                </a:solidFill>
              </a:rPr>
              <a:t>	0.980	0.004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701711-8CEF-42DF-5732-A6A909DD5148}"/>
                  </a:ext>
                </a:extLst>
              </p:cNvPr>
              <p:cNvSpPr txBox="1"/>
              <p:nvPr/>
            </p:nvSpPr>
            <p:spPr>
              <a:xfrm>
                <a:off x="841561" y="5078967"/>
                <a:ext cx="297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Obtained using criteria: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m:t>max</m:t>
                      </m:r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Roboto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Roboto"/>
                            </a:rPr>
                            <m:t>𝑇𝑃𝑅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Roboto"/>
                            </a:rPr>
                            <m:t>−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Roboto"/>
                            </a:rPr>
                            <m:t>𝐹𝑃𝑅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701711-8CEF-42DF-5732-A6A909DD5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61" y="5078967"/>
                <a:ext cx="2973316" cy="707886"/>
              </a:xfrm>
              <a:prstGeom prst="rect">
                <a:avLst/>
              </a:prstGeom>
              <a:blipFill>
                <a:blip r:embed="rId3"/>
                <a:stretch>
                  <a:fillRect l="-2049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B0973D-87E1-DF50-286A-7D43D75E9DAA}"/>
              </a:ext>
            </a:extLst>
          </p:cNvPr>
          <p:cNvSpPr/>
          <p:nvPr/>
        </p:nvSpPr>
        <p:spPr>
          <a:xfrm>
            <a:off x="3630482" y="4693919"/>
            <a:ext cx="419100" cy="571500"/>
          </a:xfrm>
          <a:custGeom>
            <a:avLst/>
            <a:gdLst>
              <a:gd name="connsiteX0" fmla="*/ 0 w 434340"/>
              <a:gd name="connsiteY0" fmla="*/ 396240 h 396240"/>
              <a:gd name="connsiteX1" fmla="*/ 365760 w 434340"/>
              <a:gd name="connsiteY1" fmla="*/ 327660 h 396240"/>
              <a:gd name="connsiteX2" fmla="*/ 434340 w 434340"/>
              <a:gd name="connsiteY2" fmla="*/ 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396240">
                <a:moveTo>
                  <a:pt x="0" y="396240"/>
                </a:moveTo>
                <a:cubicBezTo>
                  <a:pt x="146685" y="394970"/>
                  <a:pt x="293370" y="393700"/>
                  <a:pt x="365760" y="327660"/>
                </a:cubicBezTo>
                <a:cubicBezTo>
                  <a:pt x="438150" y="261620"/>
                  <a:pt x="421640" y="21590"/>
                  <a:pt x="43434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15EBD3-3CFA-02BE-744C-2C56A685BEDE}"/>
              </a:ext>
            </a:extLst>
          </p:cNvPr>
          <p:cNvSpPr/>
          <p:nvPr/>
        </p:nvSpPr>
        <p:spPr>
          <a:xfrm rot="5400000">
            <a:off x="5047085" y="4703443"/>
            <a:ext cx="571501" cy="552451"/>
          </a:xfrm>
          <a:custGeom>
            <a:avLst/>
            <a:gdLst>
              <a:gd name="connsiteX0" fmla="*/ 0 w 434340"/>
              <a:gd name="connsiteY0" fmla="*/ 396240 h 396240"/>
              <a:gd name="connsiteX1" fmla="*/ 365760 w 434340"/>
              <a:gd name="connsiteY1" fmla="*/ 327660 h 396240"/>
              <a:gd name="connsiteX2" fmla="*/ 434340 w 434340"/>
              <a:gd name="connsiteY2" fmla="*/ 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40" h="396240">
                <a:moveTo>
                  <a:pt x="0" y="396240"/>
                </a:moveTo>
                <a:cubicBezTo>
                  <a:pt x="146685" y="394970"/>
                  <a:pt x="293370" y="393700"/>
                  <a:pt x="365760" y="327660"/>
                </a:cubicBezTo>
                <a:cubicBezTo>
                  <a:pt x="438150" y="261620"/>
                  <a:pt x="421640" y="21590"/>
                  <a:pt x="43434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2A55D-EE32-86D8-FD22-51E136303CEB}"/>
              </a:ext>
            </a:extLst>
          </p:cNvPr>
          <p:cNvSpPr txBox="1"/>
          <p:nvPr/>
        </p:nvSpPr>
        <p:spPr>
          <a:xfrm>
            <a:off x="5646385" y="5078967"/>
            <a:ext cx="220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Dice scores are relatively 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0D33-82D3-1185-D12E-28451AF0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Threshold Outputs (Validation Set)</a:t>
            </a:r>
            <a:endParaRPr/>
          </a:p>
        </p:txBody>
      </p:sp>
      <p:sp>
        <p:nvSpPr>
          <p:cNvPr id="512" name="Google Shape;512;p47"/>
          <p:cNvSpPr txBox="1"/>
          <p:nvPr/>
        </p:nvSpPr>
        <p:spPr>
          <a:xfrm>
            <a:off x="1856400" y="1267800"/>
            <a:ext cx="5431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Raw Output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7"/>
          <p:cNvSpPr txBox="1"/>
          <p:nvPr/>
        </p:nvSpPr>
        <p:spPr>
          <a:xfrm>
            <a:off x="1856400" y="3427838"/>
            <a:ext cx="5431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Thresholding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5" name="Google Shape;5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" y="1740431"/>
            <a:ext cx="9143998" cy="175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36444"/>
            <a:ext cx="9143998" cy="17514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D1C34E-1128-3EA1-A8AA-B209EA8719E0}"/>
              </a:ext>
            </a:extLst>
          </p:cNvPr>
          <p:cNvSpPr txBox="1"/>
          <p:nvPr/>
        </p:nvSpPr>
        <p:spPr>
          <a:xfrm>
            <a:off x="2101849" y="5763180"/>
            <a:ext cx="9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0.147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88533-E1DB-230D-D19E-25613DC40310}"/>
              </a:ext>
            </a:extLst>
          </p:cNvPr>
          <p:cNvSpPr txBox="1"/>
          <p:nvPr/>
        </p:nvSpPr>
        <p:spPr>
          <a:xfrm>
            <a:off x="3962399" y="5764234"/>
            <a:ext cx="9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0.738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73621-1975-B35B-C6BE-7DD0C58D0439}"/>
              </a:ext>
            </a:extLst>
          </p:cNvPr>
          <p:cNvSpPr txBox="1"/>
          <p:nvPr/>
        </p:nvSpPr>
        <p:spPr>
          <a:xfrm>
            <a:off x="5788024" y="5763180"/>
            <a:ext cx="9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0.695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7130F-19B2-3127-9AC2-6F00F23726B5}"/>
              </a:ext>
            </a:extLst>
          </p:cNvPr>
          <p:cNvSpPr txBox="1"/>
          <p:nvPr/>
        </p:nvSpPr>
        <p:spPr>
          <a:xfrm>
            <a:off x="7604124" y="5763180"/>
            <a:ext cx="9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0.852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40F9D-3A5B-A6AD-6EE1-181B1C0B2D57}"/>
              </a:ext>
            </a:extLst>
          </p:cNvPr>
          <p:cNvSpPr txBox="1"/>
          <p:nvPr/>
        </p:nvSpPr>
        <p:spPr>
          <a:xfrm>
            <a:off x="88900" y="5763180"/>
            <a:ext cx="149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Dice Score: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6ABE-D9AD-2371-ACA1-6CDA46489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Imbalance Issue</a:t>
            </a:r>
            <a:endParaRPr dirty="0"/>
          </a:p>
        </p:txBody>
      </p:sp>
      <p:pic>
        <p:nvPicPr>
          <p:cNvPr id="1026" name="Picture 2" descr="Understanding the Confusion Matrix | by Dany W. | Medium">
            <a:extLst>
              <a:ext uri="{FF2B5EF4-FFF2-40B4-BE49-F238E27FC236}">
                <a16:creationId xmlns:a16="http://schemas.microsoft.com/office/drawing/2014/main" id="{715664CA-30F8-7854-ADAC-076F99933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3" b="28814"/>
          <a:stretch/>
        </p:blipFill>
        <p:spPr bwMode="auto">
          <a:xfrm>
            <a:off x="0" y="4004692"/>
            <a:ext cx="3519259" cy="17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516;p47">
            <a:extLst>
              <a:ext uri="{FF2B5EF4-FFF2-40B4-BE49-F238E27FC236}">
                <a16:creationId xmlns:a16="http://schemas.microsoft.com/office/drawing/2014/main" id="{623F6667-161B-7141-7A3E-251FD4E7655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8618"/>
            <a:ext cx="9143998" cy="17514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23;p4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814281" y="3429624"/>
                <a:ext cx="5022850" cy="2745145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rmAutofit lnSpcReduction="10000"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Class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imbalance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 (0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masks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 &gt;&gt; 1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masks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/>
                <a:endParaRPr lang="en-US" sz="20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Dice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Google Shape;523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4281" y="3429624"/>
                <a:ext cx="5022850" cy="2745145"/>
              </a:xfrm>
              <a:prstGeom prst="rect">
                <a:avLst/>
              </a:prstGeom>
              <a:blipFill>
                <a:blip r:embed="rId5"/>
                <a:stretch>
                  <a:fillRect l="-3277" t="-222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3B5220-C5A3-3D9D-2C2D-839BBE04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47" name="Google Shape;347;p32"/>
          <p:cNvSpPr txBox="1">
            <a:spLocks noGrp="1"/>
          </p:cNvSpPr>
          <p:nvPr>
            <p:ph type="body" idx="1"/>
          </p:nvPr>
        </p:nvSpPr>
        <p:spPr>
          <a:xfrm>
            <a:off x="714375" y="1566425"/>
            <a:ext cx="7688700" cy="4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</a:pPr>
            <a:r>
              <a:rPr lang="en-US" dirty="0"/>
              <a:t>Leading cause of cancer-related deaths and most common form of cancer</a:t>
            </a:r>
            <a:r>
              <a:rPr lang="en-US" baseline="30000" dirty="0"/>
              <a:t>1</a:t>
            </a:r>
            <a:endParaRPr dirty="0"/>
          </a:p>
          <a:p>
            <a:pPr marL="5143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‒"/>
            </a:pPr>
            <a:r>
              <a:rPr lang="en-US" dirty="0"/>
              <a:t>Non-Small Cell Lung cancer accounts for 80% of cases</a:t>
            </a:r>
            <a:r>
              <a:rPr lang="en-US" baseline="30000" dirty="0"/>
              <a:t>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</a:pPr>
            <a:r>
              <a:rPr lang="en-US" dirty="0"/>
              <a:t>Accurate detection and </a:t>
            </a:r>
            <a:r>
              <a:rPr lang="en-US"/>
              <a:t>diagnosis are critical to </a:t>
            </a:r>
            <a:r>
              <a:rPr lang="en-US" dirty="0"/>
              <a:t>patient outcomes</a:t>
            </a:r>
            <a:endParaRPr dirty="0"/>
          </a:p>
          <a:p>
            <a:pPr marL="514350" lvl="1" indent="-18923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‒"/>
            </a:pPr>
            <a:r>
              <a:rPr lang="en-US" dirty="0"/>
              <a:t>Manual segmentation is labor intensive and time consuming</a:t>
            </a:r>
            <a:endParaRPr dirty="0"/>
          </a:p>
        </p:txBody>
      </p:sp>
      <p:pic>
        <p:nvPicPr>
          <p:cNvPr id="349" name="Google Shape;3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75" y="2732375"/>
            <a:ext cx="5823650" cy="16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1014C-1D73-2172-BF49-F0D7D1D08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Threshold Selection (Training Set)</a:t>
            </a:r>
            <a:endParaRPr dirty="0"/>
          </a:p>
        </p:txBody>
      </p:sp>
      <p:sp>
        <p:nvSpPr>
          <p:cNvPr id="523" name="Google Shape;523;p48"/>
          <p:cNvSpPr txBox="1">
            <a:spLocks noGrp="1"/>
          </p:cNvSpPr>
          <p:nvPr>
            <p:ph type="body" idx="1"/>
          </p:nvPr>
        </p:nvSpPr>
        <p:spPr>
          <a:xfrm>
            <a:off x="714374" y="1686758"/>
            <a:ext cx="7688700" cy="42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New selection criteria: </a:t>
            </a:r>
            <a:r>
              <a:rPr lang="en-US" b="1" dirty="0">
                <a:solidFill>
                  <a:schemeClr val="tx1"/>
                </a:solidFill>
              </a:rPr>
              <a:t>Max(Dice score)</a:t>
            </a:r>
          </a:p>
          <a:p>
            <a:pPr marL="342900" indent="-342900"/>
            <a:endParaRPr lang="en-US" b="1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Create a list of thresholds: 0 to 1 with 0.1 intervals </a:t>
            </a: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[0.0, 0.1, 0.2, …, 0.9, 1.0]</a:t>
            </a: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Calculate average dice score</a:t>
            </a: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Select the threshold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117440-76A7-64D8-F539-728E6482D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Threshold Selection (Training Set)</a:t>
            </a:r>
            <a:endParaRPr dirty="0"/>
          </a:p>
        </p:txBody>
      </p:sp>
      <p:sp>
        <p:nvSpPr>
          <p:cNvPr id="530" name="Google Shape;530;p49"/>
          <p:cNvSpPr txBox="1">
            <a:spLocks noGrp="1"/>
          </p:cNvSpPr>
          <p:nvPr>
            <p:ph type="body" idx="1"/>
          </p:nvPr>
        </p:nvSpPr>
        <p:spPr>
          <a:xfrm>
            <a:off x="714375" y="1395875"/>
            <a:ext cx="5815966" cy="485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/>
              <a:t>Model#	Method 	Thresh 	Dice 	TPR 	FPR</a:t>
            </a: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/>
              <a:t>Model 1	</a:t>
            </a:r>
            <a:r>
              <a:rPr lang="en-US" sz="1650" err="1"/>
              <a:t>tpr-fpr</a:t>
            </a:r>
            <a:r>
              <a:rPr lang="en-US" sz="1650"/>
              <a:t>	0.000	</a:t>
            </a:r>
            <a:r>
              <a:rPr lang="en-US" sz="1650" b="1">
                <a:solidFill>
                  <a:srgbClr val="FF0000"/>
                </a:solidFill>
              </a:rPr>
              <a:t>0.080</a:t>
            </a:r>
            <a:r>
              <a:rPr lang="en-US" sz="1650"/>
              <a:t>	0.854	0.104</a:t>
            </a: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/>
              <a:t>Model 1	Dice	0.300	</a:t>
            </a:r>
            <a:r>
              <a:rPr lang="en-US" sz="1650" b="1">
                <a:solidFill>
                  <a:srgbClr val="00B050"/>
                </a:solidFill>
              </a:rPr>
              <a:t>0.378</a:t>
            </a:r>
            <a:r>
              <a:rPr lang="en-US" sz="1650"/>
              <a:t>	0.453	0.004</a:t>
            </a: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/>
              <a:t>Model 2	</a:t>
            </a:r>
            <a:r>
              <a:rPr lang="en-US" sz="1650" err="1"/>
              <a:t>tpr-fpr</a:t>
            </a:r>
            <a:r>
              <a:rPr lang="en-US" sz="1650"/>
              <a:t>	0.000	</a:t>
            </a:r>
            <a:r>
              <a:rPr lang="en-US" sz="1650" b="1">
                <a:solidFill>
                  <a:srgbClr val="FF0000"/>
                </a:solidFill>
              </a:rPr>
              <a:t>0.496</a:t>
            </a:r>
            <a:r>
              <a:rPr lang="en-US" sz="1650"/>
              <a:t>	0.887	0.012</a:t>
            </a: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/>
              <a:t>Model 2	Dice	0.500	</a:t>
            </a:r>
            <a:r>
              <a:rPr lang="en-US" sz="1650" b="1">
                <a:solidFill>
                  <a:srgbClr val="00B050"/>
                </a:solidFill>
              </a:rPr>
              <a:t>0.786</a:t>
            </a:r>
            <a:r>
              <a:rPr lang="en-US" sz="1650"/>
              <a:t>	0.800	0.001</a:t>
            </a: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/>
              <a:t>Model 3	</a:t>
            </a:r>
            <a:r>
              <a:rPr lang="en-US" sz="1650" err="1"/>
              <a:t>tpr-fpr</a:t>
            </a:r>
            <a:r>
              <a:rPr lang="en-US" sz="1650"/>
              <a:t>	0.000	</a:t>
            </a:r>
            <a:r>
              <a:rPr lang="en-US" sz="1650" b="1">
                <a:solidFill>
                  <a:srgbClr val="FF0000"/>
                </a:solidFill>
              </a:rPr>
              <a:t>0.529</a:t>
            </a:r>
            <a:r>
              <a:rPr lang="en-US" sz="1650"/>
              <a:t>	0.821	0.005</a:t>
            </a: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/>
              <a:t>Model 3	Dice	0.400	</a:t>
            </a:r>
            <a:r>
              <a:rPr lang="en-US" sz="1650" b="1">
                <a:solidFill>
                  <a:srgbClr val="00B050"/>
                </a:solidFill>
              </a:rPr>
              <a:t>0.769</a:t>
            </a:r>
            <a:r>
              <a:rPr lang="en-US" sz="1650"/>
              <a:t>	0.777	0.001</a:t>
            </a: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/>
              <a:t>Model 4	</a:t>
            </a:r>
            <a:r>
              <a:rPr lang="en-US" sz="1650" err="1"/>
              <a:t>tpr-fpr</a:t>
            </a:r>
            <a:r>
              <a:rPr lang="en-US" sz="1650"/>
              <a:t>	0.202	</a:t>
            </a:r>
            <a:r>
              <a:rPr lang="en-US" sz="1650" b="1">
                <a:solidFill>
                  <a:srgbClr val="FF0000"/>
                </a:solidFill>
              </a:rPr>
              <a:t>0.619</a:t>
            </a:r>
            <a:r>
              <a:rPr lang="en-US" sz="1650"/>
              <a:t>	0.980	0.004</a:t>
            </a: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/>
              <a:t>Model 4	Dice	0.500	</a:t>
            </a:r>
            <a:r>
              <a:rPr lang="en-US" sz="1650" b="1">
                <a:solidFill>
                  <a:srgbClr val="00B050"/>
                </a:solidFill>
              </a:rPr>
              <a:t>0.804</a:t>
            </a:r>
            <a:r>
              <a:rPr lang="en-US" sz="1650"/>
              <a:t>	0.877	0.001</a:t>
            </a:r>
            <a:endParaRPr sz="165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6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Google Shape;531;p49"/>
              <p:cNvSpPr txBox="1"/>
              <p:nvPr/>
            </p:nvSpPr>
            <p:spPr>
              <a:xfrm>
                <a:off x="6530341" y="3821976"/>
                <a:ext cx="2331719" cy="20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750"/>
                  </a:spcBef>
                  <a:spcAft>
                    <a:spcPts val="0"/>
                  </a:spcAft>
                  <a:buNone/>
                </a:pPr>
                <a:r>
                  <a:rPr lang="en-US" sz="1650" dirty="0">
                    <a:solidFill>
                      <a:srgbClr val="00B05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New Criteria:</a:t>
                </a:r>
              </a:p>
              <a:p>
                <a:pPr marL="0" lvl="0" indent="0" algn="l" rtl="0">
                  <a:spcBef>
                    <a:spcPts val="75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50" i="0" smtClean="0">
                          <a:solidFill>
                            <a:srgbClr val="00B05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m:t>max</m:t>
                      </m:r>
                      <m:d>
                        <m:dPr>
                          <m:ctrlPr>
                            <a:rPr lang="en-US" sz="165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650" i="0" smtClean="0">
                              <a:solidFill>
                                <a:srgbClr val="00B050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  <a:sym typeface="Roboto"/>
                            </a:rPr>
                            <m:t>Dice</m:t>
                          </m:r>
                          <m:r>
                            <m:rPr>
                              <m:nor/>
                            </m:rPr>
                            <a:rPr lang="en-US" sz="1650" i="0" smtClean="0">
                              <a:solidFill>
                                <a:srgbClr val="00B050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  <a:sym typeface="Roboto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50" i="0" smtClean="0">
                              <a:solidFill>
                                <a:srgbClr val="00B050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  <a:sym typeface="Roboto"/>
                            </a:rPr>
                            <m:t>score</m:t>
                          </m:r>
                        </m:e>
                      </m:d>
                    </m:oMath>
                  </m:oMathPara>
                </a14:m>
                <a:endParaRPr lang="en-US" sz="1650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50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457200" lvl="0" indent="-333375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1650"/>
                  <a:buFont typeface="Roboto"/>
                  <a:buAutoNum type="arabicParenR"/>
                </a:pPr>
                <a:r>
                  <a:rPr lang="en-US" sz="1650" dirty="0">
                    <a:solidFill>
                      <a:srgbClr val="00B05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0.3</a:t>
                </a:r>
              </a:p>
              <a:p>
                <a:pPr marL="457200" lvl="0" indent="-333375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1650"/>
                  <a:buFont typeface="Roboto"/>
                  <a:buAutoNum type="arabicParenR"/>
                </a:pPr>
                <a:r>
                  <a:rPr lang="en-US" sz="1650" dirty="0">
                    <a:solidFill>
                      <a:srgbClr val="00B05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0.5</a:t>
                </a:r>
              </a:p>
              <a:p>
                <a:pPr marL="457200" lvl="0" indent="-333375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1650"/>
                  <a:buFont typeface="Roboto"/>
                  <a:buAutoNum type="arabicParenR"/>
                </a:pPr>
                <a:r>
                  <a:rPr lang="en-US" sz="1650" dirty="0">
                    <a:solidFill>
                      <a:srgbClr val="00B05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0.4</a:t>
                </a:r>
              </a:p>
              <a:p>
                <a:pPr marL="457200" lvl="0" indent="-333375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1650"/>
                  <a:buFont typeface="Roboto"/>
                  <a:buAutoNum type="arabicParenR"/>
                </a:pPr>
                <a:r>
                  <a:rPr lang="en-US" sz="1650" dirty="0">
                    <a:solidFill>
                      <a:srgbClr val="00B05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0.5</a:t>
                </a:r>
                <a:endParaRPr sz="1650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mc:Choice>
        <mc:Fallback xmlns="">
          <p:sp>
            <p:nvSpPr>
              <p:cNvPr id="531" name="Google Shape;531;p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41" y="3821976"/>
                <a:ext cx="2331719" cy="2036700"/>
              </a:xfrm>
              <a:prstGeom prst="rect">
                <a:avLst/>
              </a:prstGeom>
              <a:blipFill>
                <a:blip r:embed="rId3"/>
                <a:stretch>
                  <a:fillRect l="-1567" b="-2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Google Shape;532;p49"/>
              <p:cNvSpPr txBox="1"/>
              <p:nvPr/>
            </p:nvSpPr>
            <p:spPr>
              <a:xfrm>
                <a:off x="6530341" y="1785276"/>
                <a:ext cx="2331720" cy="203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50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Old Criteria: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50" smtClean="0">
                          <a:solidFill>
                            <a:srgbClr val="FF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m:t>max</m:t>
                      </m:r>
                      <m:r>
                        <a:rPr lang="en-US" sz="16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TPR</m:t>
                      </m:r>
                      <m:r>
                        <a:rPr lang="en-US" sz="16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FPR</m:t>
                      </m:r>
                      <m:r>
                        <a:rPr lang="en-US" sz="16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)</m:t>
                      </m:r>
                    </m:oMath>
                  </m:oMathPara>
                </a14:m>
                <a:endParaRPr lang="en-US" sz="165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5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  <a:p>
                <a:pPr marL="457200" lvl="0" indent="-333375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650"/>
                  <a:buFont typeface="Roboto"/>
                  <a:buAutoNum type="arabicParenR"/>
                </a:pPr>
                <a:r>
                  <a:rPr lang="en-US" sz="1650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0.0</a:t>
                </a:r>
              </a:p>
              <a:p>
                <a:pPr marL="457200" lvl="0" indent="-333375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650"/>
                  <a:buFont typeface="Roboto"/>
                  <a:buAutoNum type="arabicParenR"/>
                </a:pPr>
                <a:r>
                  <a:rPr lang="en-US" sz="1650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0.0</a:t>
                </a:r>
              </a:p>
              <a:p>
                <a:pPr marL="457200" lvl="0" indent="-333375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650"/>
                  <a:buFont typeface="Roboto"/>
                  <a:buAutoNum type="arabicParenR"/>
                </a:pPr>
                <a:r>
                  <a:rPr lang="en-US" sz="1650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0.0</a:t>
                </a:r>
              </a:p>
              <a:p>
                <a:pPr marL="457200" lvl="0" indent="-333375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650"/>
                  <a:buFont typeface="Roboto"/>
                  <a:buAutoNum type="arabicParenR"/>
                </a:pPr>
                <a:r>
                  <a:rPr lang="en-US" sz="1650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0.2</a:t>
                </a:r>
                <a:endParaRPr sz="165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mc:Choice>
        <mc:Fallback xmlns="">
          <p:sp>
            <p:nvSpPr>
              <p:cNvPr id="532" name="Google Shape;532;p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41" y="1785276"/>
                <a:ext cx="2331720" cy="2036700"/>
              </a:xfrm>
              <a:prstGeom prst="rect">
                <a:avLst/>
              </a:prstGeom>
              <a:blipFill>
                <a:blip r:embed="rId4"/>
                <a:stretch>
                  <a:fillRect l="-15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54672-AA5B-B6C3-F6DC-BFFFB94D6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46994"/>
            <a:ext cx="9137572" cy="171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" y="3132901"/>
            <a:ext cx="9137492" cy="162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66" y="4816396"/>
            <a:ext cx="9137649" cy="17177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49F2E60-496A-BE70-126F-7A6002982568}"/>
              </a:ext>
            </a:extLst>
          </p:cNvPr>
          <p:cNvGrpSpPr/>
          <p:nvPr/>
        </p:nvGrpSpPr>
        <p:grpSpPr>
          <a:xfrm>
            <a:off x="-166" y="1269585"/>
            <a:ext cx="1851102" cy="3645490"/>
            <a:chOff x="-76" y="2092960"/>
            <a:chExt cx="858643" cy="36454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A83B9C-2541-B007-FE0C-84E28EFBABAA}"/>
                </a:ext>
              </a:extLst>
            </p:cNvPr>
            <p:cNvSpPr txBox="1"/>
            <p:nvPr/>
          </p:nvSpPr>
          <p:spPr>
            <a:xfrm>
              <a:off x="1" y="2092960"/>
              <a:ext cx="4648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4BFEE0-6854-27C6-C8B3-4F47B19AB709}"/>
                </a:ext>
              </a:extLst>
            </p:cNvPr>
            <p:cNvSpPr txBox="1"/>
            <p:nvPr/>
          </p:nvSpPr>
          <p:spPr>
            <a:xfrm>
              <a:off x="-76" y="3771748"/>
              <a:ext cx="858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Max(</a:t>
              </a:r>
              <a:r>
                <a:rPr lang="en-US" sz="110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tpr-fpr</a:t>
              </a:r>
              <a:r>
                <a:rPr lang="en-US" sz="110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0E4B12-4A8E-097D-EF22-2846EC80E9C0}"/>
                </a:ext>
              </a:extLst>
            </p:cNvPr>
            <p:cNvSpPr txBox="1"/>
            <p:nvPr/>
          </p:nvSpPr>
          <p:spPr>
            <a:xfrm>
              <a:off x="1" y="5476840"/>
              <a:ext cx="681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Max(Dice)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C16EDD4-4D0B-6BB8-5B09-39CB55D0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>
            <a:normAutofit/>
          </a:bodyPr>
          <a:lstStyle/>
          <a:p>
            <a:r>
              <a:rPr lang="en-US" dirty="0"/>
              <a:t>Threshold Selection (Training Set)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23CA9-064E-4CCC-883E-DC807104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Results (Test Set)</a:t>
            </a:r>
            <a:endParaRPr/>
          </a:p>
        </p:txBody>
      </p:sp>
      <p:sp>
        <p:nvSpPr>
          <p:cNvPr id="548" name="Google Shape;548;p51"/>
          <p:cNvSpPr txBox="1">
            <a:spLocks noGrp="1"/>
          </p:cNvSpPr>
          <p:nvPr>
            <p:ph type="body" idx="1"/>
          </p:nvPr>
        </p:nvSpPr>
        <p:spPr>
          <a:xfrm>
            <a:off x="1877377" y="1395874"/>
            <a:ext cx="5389245" cy="46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Model#	Method	Thresh	Dice	TPR	FPR</a:t>
            </a: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Model 1	</a:t>
            </a:r>
            <a:r>
              <a:rPr lang="en-US" sz="1650" dirty="0" err="1"/>
              <a:t>tpr-fpr</a:t>
            </a:r>
            <a:r>
              <a:rPr lang="en-US" sz="1650" dirty="0"/>
              <a:t>	0.000	</a:t>
            </a:r>
            <a:r>
              <a:rPr lang="en-US" sz="1650" b="1" dirty="0">
                <a:solidFill>
                  <a:srgbClr val="FF0000"/>
                </a:solidFill>
              </a:rPr>
              <a:t>0.074</a:t>
            </a:r>
            <a:r>
              <a:rPr lang="en-US" sz="1650" dirty="0"/>
              <a:t>	0.875	0.105</a:t>
            </a: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Model 1	Dice	0.300	</a:t>
            </a:r>
            <a:r>
              <a:rPr lang="en-US" sz="1650" b="1" dirty="0">
                <a:solidFill>
                  <a:schemeClr val="accent5"/>
                </a:solidFill>
              </a:rPr>
              <a:t>0.390</a:t>
            </a:r>
            <a:r>
              <a:rPr lang="en-US" sz="1650" dirty="0"/>
              <a:t>	0.487	0.003</a:t>
            </a: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Model 2	</a:t>
            </a:r>
            <a:r>
              <a:rPr lang="en-US" sz="1650" dirty="0" err="1"/>
              <a:t>tpr-fpr</a:t>
            </a:r>
            <a:r>
              <a:rPr lang="en-US" sz="1650" dirty="0"/>
              <a:t>	0.000	</a:t>
            </a:r>
            <a:r>
              <a:rPr lang="en-US" sz="1650" b="1" dirty="0">
                <a:solidFill>
                  <a:srgbClr val="FF0000"/>
                </a:solidFill>
              </a:rPr>
              <a:t>0.478</a:t>
            </a:r>
            <a:r>
              <a:rPr lang="en-US" sz="1650" dirty="0"/>
              <a:t>	0.850	0.011</a:t>
            </a: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Model 2	Dice	0.500	</a:t>
            </a:r>
            <a:r>
              <a:rPr lang="en-US" sz="1650" b="1" dirty="0">
                <a:solidFill>
                  <a:schemeClr val="accent5"/>
                </a:solidFill>
              </a:rPr>
              <a:t>0.731</a:t>
            </a:r>
            <a:r>
              <a:rPr lang="en-US" sz="1650" dirty="0"/>
              <a:t>	0.727	0.001</a:t>
            </a: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Model 3	</a:t>
            </a:r>
            <a:r>
              <a:rPr lang="en-US" sz="1650" dirty="0" err="1"/>
              <a:t>tpr-fpr</a:t>
            </a:r>
            <a:r>
              <a:rPr lang="en-US" sz="1650" dirty="0"/>
              <a:t>	0.000	</a:t>
            </a:r>
            <a:r>
              <a:rPr lang="en-US" sz="1650" b="1" dirty="0">
                <a:solidFill>
                  <a:srgbClr val="FF0000"/>
                </a:solidFill>
              </a:rPr>
              <a:t>0.492</a:t>
            </a:r>
            <a:r>
              <a:rPr lang="en-US" sz="1650" dirty="0"/>
              <a:t>	0.778	0.005</a:t>
            </a: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Model 3	Dice	0.400	</a:t>
            </a:r>
            <a:r>
              <a:rPr lang="en-US" sz="1650" b="1" dirty="0">
                <a:solidFill>
                  <a:schemeClr val="accent5"/>
                </a:solidFill>
              </a:rPr>
              <a:t>0.708</a:t>
            </a:r>
            <a:r>
              <a:rPr lang="en-US" sz="1650" dirty="0"/>
              <a:t>	0.714	0.001</a:t>
            </a: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Model 4	</a:t>
            </a:r>
            <a:r>
              <a:rPr lang="en-US" sz="1650" dirty="0" err="1"/>
              <a:t>tpr-fpr</a:t>
            </a:r>
            <a:r>
              <a:rPr lang="en-US" sz="1650" dirty="0"/>
              <a:t>	0.202	</a:t>
            </a:r>
            <a:r>
              <a:rPr lang="en-US" sz="1650" b="1" dirty="0">
                <a:solidFill>
                  <a:srgbClr val="FF0000"/>
                </a:solidFill>
              </a:rPr>
              <a:t>0.588</a:t>
            </a:r>
            <a:r>
              <a:rPr lang="en-US" sz="1650" dirty="0"/>
              <a:t>	0.922	0.004</a:t>
            </a: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Model 4	Dice	0.500	</a:t>
            </a:r>
            <a:r>
              <a:rPr lang="en-US" sz="1650" b="1" dirty="0">
                <a:solidFill>
                  <a:schemeClr val="accent5"/>
                </a:solidFill>
              </a:rPr>
              <a:t>0.754</a:t>
            </a:r>
            <a:r>
              <a:rPr lang="en-US" sz="1650" dirty="0"/>
              <a:t>	0.809	0.001</a:t>
            </a:r>
            <a:endParaRPr sz="165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6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999CA-C2DB-7E7C-58B0-21B410749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Results (Test Set) </a:t>
            </a:r>
            <a:endParaRPr/>
          </a:p>
        </p:txBody>
      </p:sp>
      <p:sp>
        <p:nvSpPr>
          <p:cNvPr id="555" name="Google Shape;555;p52"/>
          <p:cNvSpPr txBox="1">
            <a:spLocks noGrp="1"/>
          </p:cNvSpPr>
          <p:nvPr>
            <p:ph type="body" idx="1"/>
          </p:nvPr>
        </p:nvSpPr>
        <p:spPr>
          <a:xfrm>
            <a:off x="714374" y="1686758"/>
            <a:ext cx="7688700" cy="42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6" name="Google Shape;5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" y="1433766"/>
            <a:ext cx="9131058" cy="167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7" y="3128489"/>
            <a:ext cx="9120946" cy="166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4813687"/>
            <a:ext cx="9137397" cy="1733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2104DD-453B-B01E-083F-15E9317165CE}"/>
              </a:ext>
            </a:extLst>
          </p:cNvPr>
          <p:cNvGrpSpPr/>
          <p:nvPr/>
        </p:nvGrpSpPr>
        <p:grpSpPr>
          <a:xfrm>
            <a:off x="-51897" y="1350193"/>
            <a:ext cx="1857285" cy="3562940"/>
            <a:chOff x="-2944" y="2207260"/>
            <a:chExt cx="861511" cy="35629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631ACE-4CF5-9A4E-3BBB-7528CA275F1C}"/>
                </a:ext>
              </a:extLst>
            </p:cNvPr>
            <p:cNvSpPr txBox="1"/>
            <p:nvPr/>
          </p:nvSpPr>
          <p:spPr>
            <a:xfrm>
              <a:off x="1" y="2207260"/>
              <a:ext cx="4648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02D5E9-BEDC-E28E-743B-57E73DB7D46C}"/>
                </a:ext>
              </a:extLst>
            </p:cNvPr>
            <p:cNvSpPr txBox="1"/>
            <p:nvPr/>
          </p:nvSpPr>
          <p:spPr>
            <a:xfrm>
              <a:off x="-76" y="3822548"/>
              <a:ext cx="858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Max(</a:t>
              </a:r>
              <a:r>
                <a:rPr lang="en-US" sz="110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tpr-fpr</a:t>
              </a:r>
              <a:r>
                <a:rPr lang="en-US" sz="110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63AAF9-6BF0-B9EB-E616-31A2FB185FB3}"/>
                </a:ext>
              </a:extLst>
            </p:cNvPr>
            <p:cNvSpPr txBox="1"/>
            <p:nvPr/>
          </p:nvSpPr>
          <p:spPr>
            <a:xfrm>
              <a:off x="-2944" y="5508590"/>
              <a:ext cx="681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Max(Dice)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70AFF-BBB1-062B-DBD8-36FF5405C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564" name="Google Shape;564;p53"/>
          <p:cNvSpPr txBox="1">
            <a:spLocks noGrp="1"/>
          </p:cNvSpPr>
          <p:nvPr>
            <p:ph type="body" idx="1"/>
          </p:nvPr>
        </p:nvSpPr>
        <p:spPr>
          <a:xfrm>
            <a:off x="714376" y="1686758"/>
            <a:ext cx="77163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dirty="0"/>
              <a:t>Data Augmentation</a:t>
            </a:r>
            <a:endParaRPr dirty="0"/>
          </a:p>
        </p:txBody>
      </p:sp>
      <p:sp>
        <p:nvSpPr>
          <p:cNvPr id="565" name="Google Shape;565;p53"/>
          <p:cNvSpPr txBox="1">
            <a:spLocks noGrp="1"/>
          </p:cNvSpPr>
          <p:nvPr>
            <p:ph type="body" idx="2"/>
          </p:nvPr>
        </p:nvSpPr>
        <p:spPr>
          <a:xfrm>
            <a:off x="714376" y="2120010"/>
            <a:ext cx="7716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2512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20"/>
              <a:buChar char="●"/>
            </a:pPr>
            <a:r>
              <a:rPr lang="en-US" dirty="0"/>
              <a:t>Limited amount of cancerous slices</a:t>
            </a:r>
          </a:p>
          <a:p>
            <a:pPr marL="457200" marR="0" lvl="0" indent="-32512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20"/>
              <a:buChar char="●"/>
            </a:pPr>
            <a:r>
              <a:rPr lang="en-US" dirty="0"/>
              <a:t>More varieties and better generalization</a:t>
            </a:r>
            <a:endParaRPr dirty="0"/>
          </a:p>
        </p:txBody>
      </p:sp>
      <p:sp>
        <p:nvSpPr>
          <p:cNvPr id="566" name="Google Shape;566;p53"/>
          <p:cNvSpPr txBox="1">
            <a:spLocks noGrp="1"/>
          </p:cNvSpPr>
          <p:nvPr>
            <p:ph type="body" idx="3"/>
          </p:nvPr>
        </p:nvSpPr>
        <p:spPr>
          <a:xfrm>
            <a:off x="714377" y="3211376"/>
            <a:ext cx="7716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dirty="0"/>
              <a:t>Layer Normalization</a:t>
            </a:r>
            <a:endParaRPr dirty="0"/>
          </a:p>
        </p:txBody>
      </p:sp>
      <p:sp>
        <p:nvSpPr>
          <p:cNvPr id="567" name="Google Shape;567;p53"/>
          <p:cNvSpPr txBox="1">
            <a:spLocks noGrp="1"/>
          </p:cNvSpPr>
          <p:nvPr>
            <p:ph type="body" idx="4"/>
          </p:nvPr>
        </p:nvSpPr>
        <p:spPr>
          <a:xfrm>
            <a:off x="714378" y="3644628"/>
            <a:ext cx="7716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5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-US" dirty="0"/>
              <a:t>Stabilize the model, smooth convergence</a:t>
            </a:r>
          </a:p>
          <a:p>
            <a:pPr marL="457200" lvl="0" indent="-3251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-US" dirty="0"/>
              <a:t>Significantly improves the results</a:t>
            </a:r>
            <a:endParaRPr dirty="0"/>
          </a:p>
        </p:txBody>
      </p:sp>
      <p:sp>
        <p:nvSpPr>
          <p:cNvPr id="568" name="Google Shape;568;p53"/>
          <p:cNvSpPr txBox="1">
            <a:spLocks noGrp="1"/>
          </p:cNvSpPr>
          <p:nvPr>
            <p:ph type="body" idx="5"/>
          </p:nvPr>
        </p:nvSpPr>
        <p:spPr>
          <a:xfrm>
            <a:off x="714379" y="4693705"/>
            <a:ext cx="77163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dirty="0"/>
              <a:t>Combining Dice &amp; Focal</a:t>
            </a:r>
            <a:endParaRPr dirty="0"/>
          </a:p>
        </p:txBody>
      </p:sp>
      <p:sp>
        <p:nvSpPr>
          <p:cNvPr id="569" name="Google Shape;569;p53"/>
          <p:cNvSpPr txBox="1">
            <a:spLocks noGrp="1"/>
          </p:cNvSpPr>
          <p:nvPr>
            <p:ph type="body" idx="6"/>
          </p:nvPr>
        </p:nvSpPr>
        <p:spPr>
          <a:xfrm>
            <a:off x="714379" y="5126956"/>
            <a:ext cx="7716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-US" dirty="0"/>
              <a:t>Convergence speed: 		Focal &gt; </a:t>
            </a:r>
            <a:r>
              <a:rPr lang="en-US" dirty="0" err="1"/>
              <a:t>Dice+Focal</a:t>
            </a:r>
            <a:r>
              <a:rPr lang="en-US" dirty="0"/>
              <a:t> &gt; Dice</a:t>
            </a:r>
            <a:endParaRPr dirty="0"/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-US" dirty="0"/>
              <a:t>Dice score: 			Focal &gt; </a:t>
            </a:r>
            <a:r>
              <a:rPr lang="en-US" dirty="0" err="1"/>
              <a:t>Dice+Focal</a:t>
            </a:r>
            <a:r>
              <a:rPr lang="en-US" dirty="0"/>
              <a:t> &gt; Dice</a:t>
            </a:r>
            <a:endParaRPr dirty="0"/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-US" dirty="0"/>
              <a:t>Future exploration: 		𝛽*Focal + (1-𝛽)*Dice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5F275-CDF3-1060-B3DD-2CEE866C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10" y="6436360"/>
            <a:ext cx="411480" cy="365125"/>
          </a:xfrm>
        </p:spPr>
        <p:txBody>
          <a:bodyPr/>
          <a:lstStyle/>
          <a:p>
            <a:fld id="{F3434C18-C53F-43E4-A5B5-8F8325F8BCDE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565" grpId="0" uiExpand="1" build="allAtOnce"/>
      <p:bldP spid="566" grpId="0" build="p"/>
      <p:bldP spid="567" grpId="0" uiExpand="1" build="allAtOnce"/>
      <p:bldP spid="568" grpId="0" build="p"/>
      <p:bldP spid="569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4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Retrospective</a:t>
            </a:r>
            <a:endParaRPr dirty="0"/>
          </a:p>
        </p:txBody>
      </p:sp>
      <p:sp>
        <p:nvSpPr>
          <p:cNvPr id="577" name="Google Shape;577;p54"/>
          <p:cNvSpPr txBox="1">
            <a:spLocks noGrp="1"/>
          </p:cNvSpPr>
          <p:nvPr>
            <p:ph type="body" idx="1"/>
          </p:nvPr>
        </p:nvSpPr>
        <p:spPr>
          <a:xfrm>
            <a:off x="714375" y="1413248"/>
            <a:ext cx="3857625" cy="69414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83820" indent="0">
              <a:lnSpc>
                <a:spcPct val="120000"/>
              </a:lnSpc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Issues</a:t>
            </a:r>
          </a:p>
          <a:p>
            <a:pPr lvl="1">
              <a:lnSpc>
                <a:spcPct val="120000"/>
              </a:lnSpc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Google Shape;577;p54">
            <a:extLst>
              <a:ext uri="{FF2B5EF4-FFF2-40B4-BE49-F238E27FC236}">
                <a16:creationId xmlns:a16="http://schemas.microsoft.com/office/drawing/2014/main" id="{C7D7AA2B-038C-3737-DA71-AE1D9C1541A6}"/>
              </a:ext>
            </a:extLst>
          </p:cNvPr>
          <p:cNvSpPr txBox="1">
            <a:spLocks/>
          </p:cNvSpPr>
          <p:nvPr/>
        </p:nvSpPr>
        <p:spPr>
          <a:xfrm>
            <a:off x="4572000" y="1395879"/>
            <a:ext cx="3857625" cy="48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338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―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3820" indent="0">
              <a:lnSpc>
                <a:spcPct val="120000"/>
              </a:lnSpc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Potential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2AB55-60E4-9014-3EC9-2F71C33D48FB}"/>
              </a:ext>
            </a:extLst>
          </p:cNvPr>
          <p:cNvSpPr txBox="1"/>
          <p:nvPr/>
        </p:nvSpPr>
        <p:spPr>
          <a:xfrm>
            <a:off x="714375" y="3067450"/>
            <a:ext cx="36727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2D U-Net struggled to distinguish blood vessels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5EE47-9EED-CF1E-66AE-B16D607F2A42}"/>
              </a:ext>
            </a:extLst>
          </p:cNvPr>
          <p:cNvSpPr txBox="1"/>
          <p:nvPr/>
        </p:nvSpPr>
        <p:spPr>
          <a:xfrm>
            <a:off x="712800" y="3970038"/>
            <a:ext cx="3672700" cy="36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used cancerous slices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FC684-A264-B3F3-B931-6A320B0A6E31}"/>
              </a:ext>
            </a:extLst>
          </p:cNvPr>
          <p:cNvSpPr txBox="1"/>
          <p:nvPr/>
        </p:nvSpPr>
        <p:spPr>
          <a:xfrm>
            <a:off x="712800" y="4790484"/>
            <a:ext cx="3672700" cy="36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 batch size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FF305-BD6B-D459-4B50-9A864D665FBC}"/>
              </a:ext>
            </a:extLst>
          </p:cNvPr>
          <p:cNvSpPr txBox="1"/>
          <p:nvPr/>
        </p:nvSpPr>
        <p:spPr>
          <a:xfrm>
            <a:off x="713250" y="5544913"/>
            <a:ext cx="3672700" cy="36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Non-ideal Dice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82657-809A-2B75-B94C-2E04AE0091B3}"/>
              </a:ext>
            </a:extLst>
          </p:cNvPr>
          <p:cNvSpPr txBox="1"/>
          <p:nvPr/>
        </p:nvSpPr>
        <p:spPr>
          <a:xfrm>
            <a:off x="4571100" y="3096457"/>
            <a:ext cx="3997547" cy="36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3D U-Net using patches or slabs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5F5DE-2F80-C710-C36A-CEBF7AF1B224}"/>
              </a:ext>
            </a:extLst>
          </p:cNvPr>
          <p:cNvSpPr txBox="1"/>
          <p:nvPr/>
        </p:nvSpPr>
        <p:spPr>
          <a:xfrm>
            <a:off x="4569750" y="3992436"/>
            <a:ext cx="3997772" cy="656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pipelined process to select cancerous slices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C6C98-2CCD-81E8-7C20-550C23D2247F}"/>
              </a:ext>
            </a:extLst>
          </p:cNvPr>
          <p:cNvSpPr txBox="1"/>
          <p:nvPr/>
        </p:nvSpPr>
        <p:spPr>
          <a:xfrm>
            <a:off x="4569750" y="4802200"/>
            <a:ext cx="3997772" cy="66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Increase batch size and batch normalization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C5D157-2E38-D81B-2879-D1589678359E}"/>
              </a:ext>
            </a:extLst>
          </p:cNvPr>
          <p:cNvSpPr txBox="1"/>
          <p:nvPr/>
        </p:nvSpPr>
        <p:spPr>
          <a:xfrm>
            <a:off x="4570875" y="5560236"/>
            <a:ext cx="3996647" cy="36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K-fold cross validation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4D63D-9DFF-630D-8210-54AE66780225}"/>
              </a:ext>
            </a:extLst>
          </p:cNvPr>
          <p:cNvSpPr txBox="1"/>
          <p:nvPr/>
        </p:nvSpPr>
        <p:spPr>
          <a:xfrm>
            <a:off x="714675" y="2200372"/>
            <a:ext cx="3672700" cy="66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was already preprocessed (only axial plane, lost metadata)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564D8D-8889-2AA4-D38D-60E0940005C4}"/>
              </a:ext>
            </a:extLst>
          </p:cNvPr>
          <p:cNvSpPr txBox="1"/>
          <p:nvPr/>
        </p:nvSpPr>
        <p:spPr>
          <a:xfrm>
            <a:off x="4571100" y="2200288"/>
            <a:ext cx="3997547" cy="66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Chose another dataset and preserve metadata to calculate tumor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E256D-24D4-3982-4F3B-14908519C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>
            <a:spLocks noGrp="1"/>
          </p:cNvSpPr>
          <p:nvPr>
            <p:ph type="ctrTitle"/>
          </p:nvPr>
        </p:nvSpPr>
        <p:spPr>
          <a:xfrm>
            <a:off x="711994" y="3203884"/>
            <a:ext cx="5372488" cy="116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584" name="Google Shape;584;p55"/>
          <p:cNvSpPr txBox="1">
            <a:spLocks noGrp="1"/>
          </p:cNvSpPr>
          <p:nvPr>
            <p:ph type="body" idx="1"/>
          </p:nvPr>
        </p:nvSpPr>
        <p:spPr>
          <a:xfrm>
            <a:off x="6468900" y="2291411"/>
            <a:ext cx="2020200" cy="2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Roy Huang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University of Iowa Electrical and Computer Engineering Department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Daniel Meggo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University of Iowa Biomedical Engineering Department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Jordan Mimms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University of Iowa Biomedical Engineering Department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85" name="Google Shape;585;p55"/>
          <p:cNvSpPr txBox="1">
            <a:spLocks noGrp="1"/>
          </p:cNvSpPr>
          <p:nvPr>
            <p:ph type="body" idx="2"/>
          </p:nvPr>
        </p:nvSpPr>
        <p:spPr>
          <a:xfrm>
            <a:off x="998539" y="4770438"/>
            <a:ext cx="1069748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dirty="0"/>
              <a:t>uiowa.edu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6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591" name="Google Shape;591;p56"/>
          <p:cNvSpPr txBox="1">
            <a:spLocks noGrp="1"/>
          </p:cNvSpPr>
          <p:nvPr>
            <p:ph type="body" idx="1"/>
          </p:nvPr>
        </p:nvSpPr>
        <p:spPr>
          <a:xfrm>
            <a:off x="714374" y="1686758"/>
            <a:ext cx="7688700" cy="4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en-US" sz="1500" dirty="0"/>
              <a:t>[1] </a:t>
            </a:r>
            <a:r>
              <a:rPr lang="en-US" sz="1500" dirty="0" err="1"/>
              <a:t>Ferlay</a:t>
            </a:r>
            <a:r>
              <a:rPr lang="en-US" sz="1500" dirty="0"/>
              <a:t> J, </a:t>
            </a:r>
            <a:r>
              <a:rPr lang="en-US" sz="1500" dirty="0" err="1"/>
              <a:t>Ervik</a:t>
            </a:r>
            <a:r>
              <a:rPr lang="en-US" sz="1500" dirty="0"/>
              <a:t> M, Lam F, </a:t>
            </a:r>
            <a:r>
              <a:rPr lang="en-US" sz="1500" dirty="0" err="1"/>
              <a:t>Laversanne</a:t>
            </a:r>
            <a:r>
              <a:rPr lang="en-US" sz="1500" dirty="0"/>
              <a:t> M, </a:t>
            </a:r>
            <a:r>
              <a:rPr lang="en-US" sz="1500" dirty="0" err="1"/>
              <a:t>Colombet</a:t>
            </a:r>
            <a:r>
              <a:rPr lang="en-US" sz="1500" dirty="0"/>
              <a:t> M, Mery L, </a:t>
            </a:r>
            <a:r>
              <a:rPr lang="en-US" sz="1500" dirty="0" err="1"/>
              <a:t>Piñeros</a:t>
            </a:r>
            <a:r>
              <a:rPr lang="en-US" sz="1500" dirty="0"/>
              <a:t> M, </a:t>
            </a:r>
            <a:r>
              <a:rPr lang="en-US" sz="1500" dirty="0" err="1"/>
              <a:t>Znaor</a:t>
            </a:r>
            <a:r>
              <a:rPr lang="en-US" sz="1500" dirty="0"/>
              <a:t> A, </a:t>
            </a:r>
            <a:r>
              <a:rPr lang="en-US" sz="1500" dirty="0" err="1"/>
              <a:t>Soerjomataram</a:t>
            </a:r>
            <a:r>
              <a:rPr lang="en-US" sz="1500" dirty="0"/>
              <a:t> I, Bray F (2024). Global Cancer Observatory: Cancer Today. Lyon, France: International Agency for Research on Cancer. Available from: https://gco.iarc.who.int/today, accessed [18 October 2024].</a:t>
            </a:r>
            <a:endParaRPr sz="1500" dirty="0"/>
          </a:p>
          <a:p>
            <a:pPr marL="285750" indent="-285750">
              <a:lnSpc>
                <a:spcPct val="120000"/>
              </a:lnSpc>
            </a:pPr>
            <a:r>
              <a:rPr lang="en-US" sz="1500" dirty="0"/>
              <a:t>[2] American Cancer Society. Cancer Facts &amp; Figures 2024. Atlanta: American Cancer Society; 2024.</a:t>
            </a:r>
            <a:endParaRPr sz="1500" dirty="0"/>
          </a:p>
          <a:p>
            <a:pPr marL="285750" indent="-285750">
              <a:lnSpc>
                <a:spcPct val="120000"/>
              </a:lnSpc>
            </a:pPr>
            <a:r>
              <a:rPr lang="en-US" sz="1500" dirty="0"/>
              <a:t>[3] S. </a:t>
            </a:r>
            <a:r>
              <a:rPr lang="en-US" sz="1500" dirty="0" err="1"/>
              <a:t>Rasouli</a:t>
            </a:r>
            <a:r>
              <a:rPr lang="en-US" sz="1500" dirty="0"/>
              <a:t> (2023). Lung Cancer Segment [Data set]. Kaggle. https://www.kaggle.com/datasets/rasoulisaeid/lung-cancer-segment</a:t>
            </a:r>
            <a:endParaRPr sz="1500" dirty="0"/>
          </a:p>
          <a:p>
            <a:pPr marL="285750" indent="-285750">
              <a:lnSpc>
                <a:spcPct val="120000"/>
              </a:lnSpc>
            </a:pPr>
            <a:r>
              <a:rPr lang="en-US" sz="1500" dirty="0"/>
              <a:t>[4] M. Antonelli, A. Reinke, S. </a:t>
            </a:r>
            <a:r>
              <a:rPr lang="en-US" sz="1500" dirty="0" err="1"/>
              <a:t>Bakas</a:t>
            </a:r>
            <a:r>
              <a:rPr lang="en-US" sz="1500" dirty="0"/>
              <a:t>, et al. “The Medical Segmentation Decathlon,” Nature Communications, vol. 13, no. 4128, 2022. https://doi.org/10.1038/s41467-022-30695-9 </a:t>
            </a:r>
            <a:endParaRPr sz="1500" dirty="0"/>
          </a:p>
          <a:p>
            <a:pPr marL="285750" indent="-285750">
              <a:lnSpc>
                <a:spcPct val="120000"/>
              </a:lnSpc>
            </a:pPr>
            <a:r>
              <a:rPr lang="en-US" sz="1500" dirty="0"/>
              <a:t>[5] O. </a:t>
            </a:r>
            <a:r>
              <a:rPr lang="en-US" sz="1500" dirty="0" err="1"/>
              <a:t>Ronneberger</a:t>
            </a:r>
            <a:r>
              <a:rPr lang="en-US" sz="1500" dirty="0"/>
              <a:t>, P. Fischer, T. Brox, (2015). “U-Net: Convolutional Networks for Biomedical Image Segmentation”. In: </a:t>
            </a:r>
            <a:r>
              <a:rPr lang="en-US" sz="1500" dirty="0" err="1"/>
              <a:t>Navab</a:t>
            </a:r>
            <a:r>
              <a:rPr lang="en-US" sz="1500" dirty="0"/>
              <a:t>, N., </a:t>
            </a:r>
            <a:r>
              <a:rPr lang="en-US" sz="1500" dirty="0" err="1"/>
              <a:t>Hornegger</a:t>
            </a:r>
            <a:r>
              <a:rPr lang="en-US" sz="1500" dirty="0"/>
              <a:t>, J., Wells, W., </a:t>
            </a:r>
            <a:r>
              <a:rPr lang="en-US" sz="1500" dirty="0" err="1"/>
              <a:t>Frangi</a:t>
            </a:r>
            <a:r>
              <a:rPr lang="en-US" sz="1500" dirty="0"/>
              <a:t>, A. (eds) Medical Image Computing and Computer-Assisted Intervention – MICCAI 2015. MICCAI 2015. Lecture Notes in Computer Science(), vol 9351.Springer , </a:t>
            </a:r>
            <a:endParaRPr sz="1500" dirty="0"/>
          </a:p>
          <a:p>
            <a:pPr marL="285750" indent="-285750">
              <a:lnSpc>
                <a:spcPct val="120000"/>
              </a:lnSpc>
            </a:pPr>
            <a:r>
              <a:rPr lang="en-US" sz="1500" dirty="0"/>
              <a:t>[6] Neville. (2023, July 21). Dice loss in Medical Image Segmentation. Medium. https://cvinvolution.medium.com/dice-loss-in-medical-image-segmentation-d0e476eb486 </a:t>
            </a:r>
            <a:endParaRPr sz="1500" dirty="0"/>
          </a:p>
          <a:p>
            <a:pPr marL="285750" indent="-285750">
              <a:lnSpc>
                <a:spcPct val="120000"/>
              </a:lnSpc>
            </a:pPr>
            <a:r>
              <a:rPr lang="en-US" sz="1500" dirty="0"/>
              <a:t>[7] T. -Y. Lin, P. Goyal, R. </a:t>
            </a:r>
            <a:r>
              <a:rPr lang="en-US" sz="1500" dirty="0" err="1"/>
              <a:t>Girshick</a:t>
            </a:r>
            <a:r>
              <a:rPr lang="en-US" sz="1500" dirty="0"/>
              <a:t>, K. He and P. </a:t>
            </a:r>
            <a:r>
              <a:rPr lang="en-US" sz="1500" dirty="0" err="1"/>
              <a:t>Dollár</a:t>
            </a:r>
            <a:r>
              <a:rPr lang="en-US" sz="1500" dirty="0"/>
              <a:t>, "Focal Loss for Dense Object Detection," in IEEE Transactions on Pattern Analysis and Machine Intelligence, vol. 42, no. 2, pp. 318-327, 1 Feb. 2020, </a:t>
            </a:r>
            <a:r>
              <a:rPr lang="en-US" sz="1500" dirty="0" err="1"/>
              <a:t>doi</a:t>
            </a:r>
            <a:r>
              <a:rPr lang="en-US" sz="1500" dirty="0"/>
              <a:t>: 10.1109/TPAMI.2018.2858826.</a:t>
            </a:r>
            <a:endParaRPr sz="1500" dirty="0"/>
          </a:p>
          <a:p>
            <a:pPr marL="0" indent="0">
              <a:lnSpc>
                <a:spcPct val="120000"/>
              </a:lnSpc>
              <a:buClr>
                <a:schemeClr val="dk1"/>
              </a:buClr>
              <a:buSzPct val="73333"/>
              <a:buNone/>
            </a:pPr>
            <a:endParaRPr sz="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55F8F-DC09-6983-61B3-929B2CC6B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55" name="Google Shape;355;p33"/>
          <p:cNvSpPr txBox="1">
            <a:spLocks noGrp="1"/>
          </p:cNvSpPr>
          <p:nvPr>
            <p:ph type="body" idx="1"/>
          </p:nvPr>
        </p:nvSpPr>
        <p:spPr>
          <a:xfrm>
            <a:off x="714374" y="1686758"/>
            <a:ext cx="7688700" cy="4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indent="-342900"/>
            <a:r>
              <a:rPr lang="en-US" dirty="0"/>
              <a:t>U-Net Architecture shows great efficiency for segmentation</a:t>
            </a:r>
          </a:p>
          <a:p>
            <a:pPr marL="342900" indent="-342900"/>
            <a:r>
              <a:rPr lang="en-US" dirty="0"/>
              <a:t>The selection of an appropriate loss function is critical for segmentation accuracy.</a:t>
            </a:r>
          </a:p>
          <a:p>
            <a:pPr marL="342900" indent="-342900"/>
            <a:endParaRPr dirty="0"/>
          </a:p>
          <a:p>
            <a:pPr marL="342900" indent="-342900"/>
            <a:r>
              <a:rPr lang="en-US" b="1" dirty="0"/>
              <a:t>Goal of the study:</a:t>
            </a:r>
          </a:p>
          <a:p>
            <a:pPr marL="800100" lvl="1" indent="-342900"/>
            <a:r>
              <a:rPr lang="en-US" dirty="0"/>
              <a:t>Compare segmentation accuracy between Dice and Focal loss functions when using the U-Net architecture for lung nodule segmentation.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78FB1-0F6E-6A31-4AD9-038DECCF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1"/>
          </p:nvPr>
        </p:nvSpPr>
        <p:spPr>
          <a:xfrm>
            <a:off x="714375" y="1289198"/>
            <a:ext cx="3600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dirty="0"/>
              <a:t>Dataset Source</a:t>
            </a:r>
            <a:endParaRPr dirty="0"/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2"/>
          </p:nvPr>
        </p:nvSpPr>
        <p:spPr>
          <a:xfrm>
            <a:off x="4766251" y="2278876"/>
            <a:ext cx="3600300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17830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1650" dirty="0"/>
              <a:t>Normalized intensities to [-1, 1]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50" dirty="0"/>
          </a:p>
          <a:p>
            <a:pPr marL="417830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1650" dirty="0"/>
              <a:t>Cropped to lung region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50" dirty="0"/>
          </a:p>
          <a:p>
            <a:pPr marL="417830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1650" dirty="0"/>
              <a:t>3D CT Scans split into 2D slices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50" dirty="0"/>
          </a:p>
          <a:p>
            <a:pPr marL="417830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1650" dirty="0"/>
              <a:t>2D slices resized to (256, 256)</a:t>
            </a:r>
          </a:p>
          <a:p>
            <a:pPr marL="417830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endParaRPr lang="en-US" sz="1650" dirty="0"/>
          </a:p>
          <a:p>
            <a:pPr marL="417830" lvl="0" indent="-2857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1650" dirty="0"/>
              <a:t>Final: preprocessed </a:t>
            </a:r>
            <a:r>
              <a:rPr lang="en-US" sz="1650" dirty="0" err="1"/>
              <a:t>numpy</a:t>
            </a:r>
            <a:r>
              <a:rPr lang="en-US" sz="1650" dirty="0"/>
              <a:t> files</a:t>
            </a:r>
          </a:p>
        </p:txBody>
      </p:sp>
      <p:sp>
        <p:nvSpPr>
          <p:cNvPr id="363" name="Google Shape;363;p34"/>
          <p:cNvSpPr txBox="1">
            <a:spLocks noGrp="1"/>
          </p:cNvSpPr>
          <p:nvPr>
            <p:ph type="body" idx="3"/>
          </p:nvPr>
        </p:nvSpPr>
        <p:spPr>
          <a:xfrm>
            <a:off x="4766243" y="1295984"/>
            <a:ext cx="3600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dirty="0"/>
              <a:t>Data pre-processing</a:t>
            </a:r>
            <a:r>
              <a:rPr lang="en-US" baseline="30000" dirty="0"/>
              <a:t>3</a:t>
            </a:r>
            <a:endParaRPr dirty="0"/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"/>
          </p:nvPr>
        </p:nvSpPr>
        <p:spPr>
          <a:xfrm>
            <a:off x="714369" y="2278899"/>
            <a:ext cx="3600300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17830" lvl="0" indent="-285750" algn="l" rtl="0">
              <a:spcBef>
                <a:spcPts val="75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1650" dirty="0"/>
              <a:t>Saeid </a:t>
            </a:r>
            <a:r>
              <a:rPr lang="en-US" sz="1650" dirty="0" err="1"/>
              <a:t>Rasouli</a:t>
            </a:r>
            <a:r>
              <a:rPr lang="en-US" sz="1650" dirty="0"/>
              <a:t>, MD</a:t>
            </a:r>
            <a:r>
              <a:rPr lang="en-US" sz="1650" baseline="30000" dirty="0"/>
              <a:t>3</a:t>
            </a:r>
          </a:p>
          <a:p>
            <a:pPr marL="417830" lvl="0" indent="-285750" algn="l" rtl="0">
              <a:spcBef>
                <a:spcPts val="75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endParaRPr lang="en-US" sz="1650" baseline="30000" dirty="0"/>
          </a:p>
          <a:p>
            <a:pPr marL="869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550" dirty="0"/>
              <a:t>Originally sourced from Medical Segmentation Decathlon</a:t>
            </a:r>
            <a:r>
              <a:rPr lang="en-US" sz="1550" baseline="30000" dirty="0"/>
              <a:t>4</a:t>
            </a:r>
            <a:endParaRPr lang="en-US" sz="1550" dirty="0"/>
          </a:p>
          <a:p>
            <a:pPr marL="869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550" dirty="0"/>
              <a:t>Chest CT images of 63 subjects.</a:t>
            </a:r>
          </a:p>
          <a:p>
            <a:pPr marL="869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550" dirty="0"/>
              <a:t>Preprocessed into </a:t>
            </a:r>
            <a:r>
              <a:rPr lang="en-US" sz="1550" dirty="0" err="1"/>
              <a:t>numpy</a:t>
            </a:r>
            <a:r>
              <a:rPr lang="en-US" sz="1550" dirty="0"/>
              <a:t> arrays.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 panose="020B0604020202020204" pitchFamily="34" charset="0"/>
              <a:buChar char="•"/>
            </a:pPr>
            <a:endParaRPr lang="en-US" sz="1650" dirty="0"/>
          </a:p>
        </p:txBody>
      </p:sp>
      <p:cxnSp>
        <p:nvCxnSpPr>
          <p:cNvPr id="366" name="Google Shape;366;p34"/>
          <p:cNvCxnSpPr/>
          <p:nvPr/>
        </p:nvCxnSpPr>
        <p:spPr>
          <a:xfrm>
            <a:off x="6479151" y="2736644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34"/>
          <p:cNvCxnSpPr/>
          <p:nvPr/>
        </p:nvCxnSpPr>
        <p:spPr>
          <a:xfrm>
            <a:off x="6479151" y="34290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p34"/>
          <p:cNvCxnSpPr/>
          <p:nvPr/>
        </p:nvCxnSpPr>
        <p:spPr>
          <a:xfrm>
            <a:off x="6479151" y="4121357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34"/>
          <p:cNvCxnSpPr/>
          <p:nvPr/>
        </p:nvCxnSpPr>
        <p:spPr>
          <a:xfrm>
            <a:off x="6479151" y="4813713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56177-D3A2-EBF7-1EC2-A75C721D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510" y="6436360"/>
            <a:ext cx="411480" cy="365125"/>
          </a:xfrm>
        </p:spPr>
        <p:txBody>
          <a:bodyPr/>
          <a:lstStyle/>
          <a:p>
            <a:fld id="{F3434C18-C53F-43E4-A5B5-8F8325F8BCD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8455D-3AC8-A187-2647-0CC1BD8B6AA3}"/>
              </a:ext>
            </a:extLst>
          </p:cNvPr>
          <p:cNvSpPr txBox="1"/>
          <p:nvPr/>
        </p:nvSpPr>
        <p:spPr>
          <a:xfrm>
            <a:off x="714374" y="1511300"/>
            <a:ext cx="7089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Ground Truth Reference</a:t>
            </a:r>
          </a:p>
          <a:p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also contained segmentation masks for lung cancer nodules.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used these as our ground truth reference </a:t>
            </a:r>
          </a:p>
        </p:txBody>
      </p:sp>
      <p:pic>
        <p:nvPicPr>
          <p:cNvPr id="5" name="Picture 4" descr="A close-up of a scan&#10;&#10;Description automatically generated">
            <a:extLst>
              <a:ext uri="{FF2B5EF4-FFF2-40B4-BE49-F238E27FC236}">
                <a16:creationId xmlns:a16="http://schemas.microsoft.com/office/drawing/2014/main" id="{1E6B410D-67A0-44F3-0E58-17AA3F7BA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39" t="26861" r="51736" b="25685"/>
          <a:stretch/>
        </p:blipFill>
        <p:spPr>
          <a:xfrm>
            <a:off x="1457326" y="3121339"/>
            <a:ext cx="2838450" cy="2804252"/>
          </a:xfrm>
          <a:prstGeom prst="rect">
            <a:avLst/>
          </a:prstGeom>
        </p:spPr>
      </p:pic>
      <p:pic>
        <p:nvPicPr>
          <p:cNvPr id="6" name="Picture 5" descr="A close-up of a scan&#10;&#10;Description automatically generated">
            <a:extLst>
              <a:ext uri="{FF2B5EF4-FFF2-40B4-BE49-F238E27FC236}">
                <a16:creationId xmlns:a16="http://schemas.microsoft.com/office/drawing/2014/main" id="{B3195C36-6353-8783-0263-1655D4DDA8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66" t="26932" r="9309" b="25614"/>
          <a:stretch/>
        </p:blipFill>
        <p:spPr>
          <a:xfrm>
            <a:off x="4965699" y="3121340"/>
            <a:ext cx="2838450" cy="28042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0CE6E4-0F9A-A0D9-6DB4-36379D546B81}"/>
              </a:ext>
            </a:extLst>
          </p:cNvPr>
          <p:cNvSpPr txBox="1"/>
          <p:nvPr/>
        </p:nvSpPr>
        <p:spPr>
          <a:xfrm>
            <a:off x="2585765" y="2682676"/>
            <a:ext cx="58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B84B8-046D-35FD-E95F-C4DEA5FCA679}"/>
              </a:ext>
            </a:extLst>
          </p:cNvPr>
          <p:cNvSpPr txBox="1"/>
          <p:nvPr/>
        </p:nvSpPr>
        <p:spPr>
          <a:xfrm>
            <a:off x="5521324" y="2682676"/>
            <a:ext cx="172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Lung Cancer Mask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9E3E4-7826-0692-D296-355D6472F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xfrm>
            <a:off x="714300" y="538553"/>
            <a:ext cx="7715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3043875" y="1245212"/>
            <a:ext cx="2922410" cy="13711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 fontScale="85000" lnSpcReduction="10000"/>
          </a:bodyPr>
          <a:lstStyle/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b="1" dirty="0"/>
              <a:t>62 Patients</a:t>
            </a:r>
            <a:endParaRPr b="1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15767 2D CT slices</a:t>
            </a:r>
            <a:endParaRPr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1648 cancerous slices</a:t>
            </a:r>
            <a:endParaRPr dirty="0"/>
          </a:p>
        </p:txBody>
      </p:sp>
      <p:cxnSp>
        <p:nvCxnSpPr>
          <p:cNvPr id="376" name="Google Shape;376;p35"/>
          <p:cNvCxnSpPr>
            <a:cxnSpLocks/>
          </p:cNvCxnSpPr>
          <p:nvPr/>
        </p:nvCxnSpPr>
        <p:spPr>
          <a:xfrm flipH="1">
            <a:off x="2191550" y="2708249"/>
            <a:ext cx="1055084" cy="4918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35"/>
          <p:cNvCxnSpPr>
            <a:cxnSpLocks/>
          </p:cNvCxnSpPr>
          <p:nvPr/>
        </p:nvCxnSpPr>
        <p:spPr>
          <a:xfrm>
            <a:off x="5762666" y="2708249"/>
            <a:ext cx="1015434" cy="5330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35"/>
          <p:cNvSpPr txBox="1">
            <a:spLocks noGrp="1"/>
          </p:cNvSpPr>
          <p:nvPr>
            <p:ph type="body" idx="1"/>
          </p:nvPr>
        </p:nvSpPr>
        <p:spPr>
          <a:xfrm>
            <a:off x="168125" y="3292050"/>
            <a:ext cx="2787000" cy="282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b="1" dirty="0"/>
              <a:t>Training set</a:t>
            </a:r>
            <a:endParaRPr sz="2000" b="1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dirty="0"/>
              <a:t>70%</a:t>
            </a:r>
            <a:endParaRPr sz="2000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dirty="0"/>
              <a:t>1153 cancerous slices</a:t>
            </a:r>
            <a:endParaRPr sz="2000" dirty="0"/>
          </a:p>
        </p:txBody>
      </p:sp>
      <p:sp>
        <p:nvSpPr>
          <p:cNvPr id="379" name="Google Shape;379;p35"/>
          <p:cNvSpPr txBox="1">
            <a:spLocks noGrp="1"/>
          </p:cNvSpPr>
          <p:nvPr>
            <p:ph type="body" idx="1"/>
          </p:nvPr>
        </p:nvSpPr>
        <p:spPr>
          <a:xfrm>
            <a:off x="3132450" y="3292050"/>
            <a:ext cx="2787000" cy="282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b="1" dirty="0"/>
              <a:t>Validation set</a:t>
            </a:r>
            <a:endParaRPr sz="2000" b="1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dirty="0"/>
              <a:t>15% </a:t>
            </a:r>
            <a:endParaRPr sz="2000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000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dirty="0"/>
              <a:t>247 cancerous slices</a:t>
            </a:r>
            <a:endParaRPr sz="2000" dirty="0"/>
          </a:p>
        </p:txBody>
      </p:sp>
      <p:sp>
        <p:nvSpPr>
          <p:cNvPr id="380" name="Google Shape;380;p35"/>
          <p:cNvSpPr txBox="1">
            <a:spLocks noGrp="1"/>
          </p:cNvSpPr>
          <p:nvPr>
            <p:ph type="body" idx="1"/>
          </p:nvPr>
        </p:nvSpPr>
        <p:spPr>
          <a:xfrm>
            <a:off x="6096775" y="3292050"/>
            <a:ext cx="2787000" cy="282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b="1" dirty="0"/>
              <a:t>Testing set</a:t>
            </a:r>
            <a:endParaRPr sz="2000" b="1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dirty="0"/>
              <a:t>15%</a:t>
            </a:r>
            <a:endParaRPr sz="2000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000" dirty="0"/>
          </a:p>
          <a:p>
            <a:pPr marL="17145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dirty="0"/>
              <a:t>248 cancerous slices</a:t>
            </a:r>
            <a:endParaRPr sz="2000" dirty="0"/>
          </a:p>
        </p:txBody>
      </p:sp>
      <p:cxnSp>
        <p:nvCxnSpPr>
          <p:cNvPr id="381" name="Google Shape;381;p35"/>
          <p:cNvCxnSpPr>
            <a:cxnSpLocks/>
          </p:cNvCxnSpPr>
          <p:nvPr/>
        </p:nvCxnSpPr>
        <p:spPr>
          <a:xfrm rot="10800000">
            <a:off x="6096725" y="1928069"/>
            <a:ext cx="8337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35"/>
          <p:cNvSpPr txBox="1">
            <a:spLocks noGrp="1"/>
          </p:cNvSpPr>
          <p:nvPr>
            <p:ph type="body" idx="1"/>
          </p:nvPr>
        </p:nvSpPr>
        <p:spPr>
          <a:xfrm>
            <a:off x="7060865" y="1247914"/>
            <a:ext cx="1956900" cy="1365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b="1" dirty="0"/>
              <a:t>Ground Truth</a:t>
            </a:r>
          </a:p>
          <a:p>
            <a:pPr marL="0" lvl="0" indent="0" algn="ctr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000" dirty="0"/>
              <a:t>Masks</a:t>
            </a:r>
            <a:endParaRPr sz="2000" dirty="0"/>
          </a:p>
        </p:txBody>
      </p:sp>
      <p:cxnSp>
        <p:nvCxnSpPr>
          <p:cNvPr id="383" name="Google Shape;383;p35"/>
          <p:cNvCxnSpPr/>
          <p:nvPr/>
        </p:nvCxnSpPr>
        <p:spPr>
          <a:xfrm>
            <a:off x="4501800" y="2685275"/>
            <a:ext cx="5700" cy="5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8FB87-C26A-C8BA-472D-1A2838367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uiExpand="1" build="allAtOnce" animBg="1"/>
      <p:bldP spid="379" grpId="0" build="allAtOnce" animBg="1"/>
      <p:bldP spid="380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 dirty="0"/>
              <a:t>Model</a:t>
            </a:r>
            <a:endParaRPr dirty="0"/>
          </a:p>
        </p:txBody>
      </p:sp>
      <p:pic>
        <p:nvPicPr>
          <p:cNvPr id="390" name="Google Shape;3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50" y="1395875"/>
            <a:ext cx="6722877" cy="44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6"/>
          <p:cNvSpPr txBox="1">
            <a:spLocks noGrp="1"/>
          </p:cNvSpPr>
          <p:nvPr>
            <p:ph type="body" idx="1"/>
          </p:nvPr>
        </p:nvSpPr>
        <p:spPr>
          <a:xfrm>
            <a:off x="2996250" y="5966122"/>
            <a:ext cx="315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U-Net Architecture diagram</a:t>
            </a:r>
            <a:r>
              <a:rPr lang="en-US" sz="1400" baseline="30000" dirty="0"/>
              <a:t>5</a:t>
            </a:r>
            <a:endParaRPr sz="1400" baseline="30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A1551-0DA7-B7B5-1059-49C35775F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 dirty="0"/>
              <a:t>Loss Functions </a:t>
            </a:r>
            <a:endParaRPr dirty="0"/>
          </a:p>
        </p:txBody>
      </p:sp>
      <p:sp>
        <p:nvSpPr>
          <p:cNvPr id="415" name="Google Shape;415;p38"/>
          <p:cNvSpPr txBox="1">
            <a:spLocks noGrp="1"/>
          </p:cNvSpPr>
          <p:nvPr>
            <p:ph type="body" idx="1"/>
          </p:nvPr>
        </p:nvSpPr>
        <p:spPr>
          <a:xfrm>
            <a:off x="714375" y="1673225"/>
            <a:ext cx="21684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None/>
            </a:pPr>
            <a:r>
              <a:rPr lang="en-US" sz="1800" b="1" dirty="0"/>
              <a:t>Dice Loss</a:t>
            </a:r>
            <a:endParaRPr sz="1800" b="1"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body" idx="1"/>
          </p:nvPr>
        </p:nvSpPr>
        <p:spPr>
          <a:xfrm>
            <a:off x="3564875" y="1615000"/>
            <a:ext cx="21684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None/>
            </a:pPr>
            <a:r>
              <a:rPr lang="en-US" sz="1800" b="1" dirty="0"/>
              <a:t>Focal Loss</a:t>
            </a:r>
            <a:endParaRPr sz="1800" b="1" dirty="0"/>
          </a:p>
        </p:txBody>
      </p:sp>
      <p:sp>
        <p:nvSpPr>
          <p:cNvPr id="417" name="Google Shape;417;p38"/>
          <p:cNvSpPr txBox="1">
            <a:spLocks noGrp="1"/>
          </p:cNvSpPr>
          <p:nvPr>
            <p:ph type="body" idx="1"/>
          </p:nvPr>
        </p:nvSpPr>
        <p:spPr>
          <a:xfrm>
            <a:off x="6546825" y="1615000"/>
            <a:ext cx="18828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None/>
            </a:pPr>
            <a:r>
              <a:rPr lang="en-US" sz="1800" b="1" dirty="0"/>
              <a:t>Dice + Focal Loss</a:t>
            </a:r>
            <a:endParaRPr sz="1800" b="1" dirty="0"/>
          </a:p>
        </p:txBody>
      </p:sp>
      <p:sp>
        <p:nvSpPr>
          <p:cNvPr id="418" name="Google Shape;418;p38"/>
          <p:cNvSpPr txBox="1">
            <a:spLocks noGrp="1"/>
          </p:cNvSpPr>
          <p:nvPr>
            <p:ph type="body" idx="4294967295"/>
          </p:nvPr>
        </p:nvSpPr>
        <p:spPr>
          <a:xfrm>
            <a:off x="714375" y="2077200"/>
            <a:ext cx="21684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lang="en-US" sz="1600" dirty="0"/>
              <a:t>Measure similarities between model output and ground truth</a:t>
            </a:r>
            <a:endParaRPr sz="1600" dirty="0"/>
          </a:p>
        </p:txBody>
      </p:sp>
      <p:sp>
        <p:nvSpPr>
          <p:cNvPr id="419" name="Google Shape;419;p38"/>
          <p:cNvSpPr txBox="1"/>
          <p:nvPr/>
        </p:nvSpPr>
        <p:spPr>
          <a:xfrm>
            <a:off x="3465300" y="1974475"/>
            <a:ext cx="2607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Focus on positive mask regions, dealing with small tumor sizes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8"/>
          <p:cNvSpPr txBox="1">
            <a:spLocks noGrp="1"/>
          </p:cNvSpPr>
          <p:nvPr>
            <p:ph type="body" idx="4294967295"/>
          </p:nvPr>
        </p:nvSpPr>
        <p:spPr>
          <a:xfrm>
            <a:off x="6546825" y="1974475"/>
            <a:ext cx="22134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lang="en-US" sz="1600"/>
              <a:t>Combination of the Dice and Focal loss functions</a:t>
            </a:r>
            <a:endParaRPr sz="1600"/>
          </a:p>
        </p:txBody>
      </p:sp>
      <p:pic>
        <p:nvPicPr>
          <p:cNvPr id="421" name="Google Shape;421;p38"/>
          <p:cNvPicPr preferRelativeResize="0"/>
          <p:nvPr/>
        </p:nvPicPr>
        <p:blipFill rotWithShape="1">
          <a:blip r:embed="rId3">
            <a:alphaModFix/>
          </a:blip>
          <a:srcRect b="35043"/>
          <a:stretch/>
        </p:blipFill>
        <p:spPr>
          <a:xfrm>
            <a:off x="4767121" y="3267772"/>
            <a:ext cx="3993103" cy="24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8"/>
          <p:cNvSpPr txBox="1">
            <a:spLocks noGrp="1"/>
          </p:cNvSpPr>
          <p:nvPr>
            <p:ph type="body" idx="1"/>
          </p:nvPr>
        </p:nvSpPr>
        <p:spPr>
          <a:xfrm>
            <a:off x="5187925" y="5725975"/>
            <a:ext cx="315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Arial"/>
              <a:buNone/>
            </a:pPr>
            <a:r>
              <a:rPr lang="en-US" sz="1400" dirty="0"/>
              <a:t>Figure: Focal Loss diagram</a:t>
            </a:r>
            <a:r>
              <a:rPr lang="en-US" sz="1400" baseline="30000" dirty="0"/>
              <a:t>7</a:t>
            </a:r>
            <a:endParaRPr sz="1400" baseline="30000" dirty="0"/>
          </a:p>
        </p:txBody>
      </p:sp>
      <p:sp>
        <p:nvSpPr>
          <p:cNvPr id="423" name="Google Shape;423;p38"/>
          <p:cNvSpPr txBox="1">
            <a:spLocks noGrp="1"/>
          </p:cNvSpPr>
          <p:nvPr>
            <p:ph type="body" idx="1"/>
          </p:nvPr>
        </p:nvSpPr>
        <p:spPr>
          <a:xfrm>
            <a:off x="714388" y="5725975"/>
            <a:ext cx="315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Figure: Dice Loss diagram</a:t>
            </a:r>
            <a:r>
              <a:rPr lang="en-US" sz="1400" baseline="30000" dirty="0"/>
              <a:t>6</a:t>
            </a:r>
            <a:endParaRPr sz="1400" baseline="30000" dirty="0"/>
          </a:p>
        </p:txBody>
      </p:sp>
      <p:pic>
        <p:nvPicPr>
          <p:cNvPr id="424" name="Google Shape;4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12" y="3296350"/>
            <a:ext cx="4215880" cy="22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40131-0A45-1460-F697-03E52393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build="p"/>
      <p:bldP spid="416" grpId="0" build="p"/>
      <p:bldP spid="417" grpId="0" build="p"/>
      <p:bldP spid="418" grpId="0" build="p"/>
      <p:bldP spid="419" grpId="0"/>
      <p:bldP spid="4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714375" y="526778"/>
            <a:ext cx="7715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lang="en-US" dirty="0"/>
              <a:t>Approach</a:t>
            </a:r>
            <a:endParaRPr dirty="0"/>
          </a:p>
        </p:txBody>
      </p:sp>
      <p:sp>
        <p:nvSpPr>
          <p:cNvPr id="430" name="Google Shape;430;p39"/>
          <p:cNvSpPr txBox="1">
            <a:spLocks noGrp="1"/>
          </p:cNvSpPr>
          <p:nvPr>
            <p:ph type="body" idx="1"/>
          </p:nvPr>
        </p:nvSpPr>
        <p:spPr>
          <a:xfrm>
            <a:off x="714374" y="1688538"/>
            <a:ext cx="3857700" cy="212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ES" sz="2000" dirty="0" err="1">
                <a:solidFill>
                  <a:schemeClr val="tx1"/>
                </a:solidFill>
              </a:rPr>
              <a:t>Model</a:t>
            </a:r>
            <a:r>
              <a:rPr lang="es-ES" sz="2000" dirty="0">
                <a:solidFill>
                  <a:schemeClr val="tx1"/>
                </a:solidFill>
              </a:rPr>
              <a:t> 1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tx1"/>
                </a:solidFill>
              </a:rPr>
              <a:t>Unet</a:t>
            </a:r>
            <a:endParaRPr lang="es-ES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tx1"/>
                </a:solidFill>
              </a:rPr>
              <a:t>Dice+Focal</a:t>
            </a:r>
            <a:r>
              <a:rPr lang="es-ES" sz="1600" dirty="0">
                <a:solidFill>
                  <a:schemeClr val="tx1"/>
                </a:solidFill>
              </a:rPr>
              <a:t> (Combo)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s-E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s-E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8" name="Google Shape;430;p39">
            <a:extLst>
              <a:ext uri="{FF2B5EF4-FFF2-40B4-BE49-F238E27FC236}">
                <a16:creationId xmlns:a16="http://schemas.microsoft.com/office/drawing/2014/main" id="{E79066DB-0F0A-3B11-0E6E-2A9D47A00F26}"/>
              </a:ext>
            </a:extLst>
          </p:cNvPr>
          <p:cNvSpPr txBox="1">
            <a:spLocks/>
          </p:cNvSpPr>
          <p:nvPr/>
        </p:nvSpPr>
        <p:spPr>
          <a:xfrm>
            <a:off x="4572000" y="1688538"/>
            <a:ext cx="3857700" cy="212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338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―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ES" sz="2000" dirty="0" err="1">
                <a:solidFill>
                  <a:schemeClr val="tx1"/>
                </a:solidFill>
              </a:rPr>
              <a:t>Model</a:t>
            </a:r>
            <a:r>
              <a:rPr lang="es-ES" sz="2000" dirty="0">
                <a:solidFill>
                  <a:schemeClr val="tx1"/>
                </a:solidFill>
              </a:rPr>
              <a:t> 2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tx1"/>
                </a:solidFill>
              </a:rPr>
              <a:t>Unet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 err="1">
                <a:solidFill>
                  <a:srgbClr val="FF0000"/>
                </a:solidFill>
              </a:rPr>
              <a:t>Layer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Normalization</a:t>
            </a:r>
            <a:endParaRPr lang="es-ES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tx1"/>
                </a:solidFill>
              </a:rPr>
              <a:t>Dice+Focal</a:t>
            </a:r>
            <a:r>
              <a:rPr lang="es-ES" sz="1600" dirty="0">
                <a:solidFill>
                  <a:schemeClr val="tx1"/>
                </a:solidFill>
              </a:rPr>
              <a:t> (Combo)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s-ES" sz="2000" dirty="0" err="1">
              <a:solidFill>
                <a:schemeClr val="tx1"/>
              </a:solidFill>
            </a:endParaRPr>
          </a:p>
        </p:txBody>
      </p:sp>
      <p:sp>
        <p:nvSpPr>
          <p:cNvPr id="9" name="Google Shape;430;p39">
            <a:extLst>
              <a:ext uri="{FF2B5EF4-FFF2-40B4-BE49-F238E27FC236}">
                <a16:creationId xmlns:a16="http://schemas.microsoft.com/office/drawing/2014/main" id="{97160070-AF9A-7704-7EC6-3234C3C2BECC}"/>
              </a:ext>
            </a:extLst>
          </p:cNvPr>
          <p:cNvSpPr txBox="1">
            <a:spLocks/>
          </p:cNvSpPr>
          <p:nvPr/>
        </p:nvSpPr>
        <p:spPr>
          <a:xfrm>
            <a:off x="4571778" y="3721660"/>
            <a:ext cx="3857700" cy="4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338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―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ES" sz="2000" dirty="0" err="1">
                <a:solidFill>
                  <a:schemeClr val="tx1"/>
                </a:solidFill>
              </a:rPr>
              <a:t>Model</a:t>
            </a:r>
            <a:r>
              <a:rPr lang="es-ES" sz="2000" dirty="0">
                <a:solidFill>
                  <a:schemeClr val="tx1"/>
                </a:solidFill>
              </a:rPr>
              <a:t> 4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tx1"/>
                </a:solidFill>
              </a:rPr>
              <a:t>Unet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tx1"/>
                </a:solidFill>
              </a:rPr>
              <a:t>Layer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Normalization</a:t>
            </a:r>
            <a:endParaRPr lang="es-ES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>
                <a:solidFill>
                  <a:srgbClr val="FF0000"/>
                </a:solidFill>
              </a:rPr>
              <a:t>Focal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s-ES" sz="2000" dirty="0" err="1">
              <a:solidFill>
                <a:schemeClr val="tx1"/>
              </a:solidFill>
            </a:endParaRPr>
          </a:p>
        </p:txBody>
      </p:sp>
      <p:sp>
        <p:nvSpPr>
          <p:cNvPr id="10" name="Google Shape;430;p39">
            <a:extLst>
              <a:ext uri="{FF2B5EF4-FFF2-40B4-BE49-F238E27FC236}">
                <a16:creationId xmlns:a16="http://schemas.microsoft.com/office/drawing/2014/main" id="{2E1EE30B-67E7-0169-E3FB-37AD1FACDED8}"/>
              </a:ext>
            </a:extLst>
          </p:cNvPr>
          <p:cNvSpPr txBox="1">
            <a:spLocks/>
          </p:cNvSpPr>
          <p:nvPr/>
        </p:nvSpPr>
        <p:spPr>
          <a:xfrm>
            <a:off x="713856" y="3719091"/>
            <a:ext cx="3857700" cy="212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338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―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ES" sz="2000" dirty="0" err="1">
                <a:solidFill>
                  <a:schemeClr val="tx1"/>
                </a:solidFill>
              </a:rPr>
              <a:t>Model</a:t>
            </a:r>
            <a:r>
              <a:rPr lang="es-ES" sz="2000" dirty="0">
                <a:solidFill>
                  <a:schemeClr val="tx1"/>
                </a:solidFill>
              </a:rPr>
              <a:t> 3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tx1"/>
                </a:solidFill>
              </a:rPr>
              <a:t>Unet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tx1"/>
                </a:solidFill>
              </a:rPr>
              <a:t>Layer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Normalization</a:t>
            </a:r>
            <a:endParaRPr lang="es-ES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s-ES" sz="1600" dirty="0">
                <a:solidFill>
                  <a:srgbClr val="FF0000"/>
                </a:solidFill>
              </a:rPr>
              <a:t>Dice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s-E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671D8-A74A-095B-7573-5F930B69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34C18-C53F-43E4-A5B5-8F8325F8BCD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 uiExpand="1" build="p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1626</Words>
  <Application>Microsoft Office PowerPoint</Application>
  <PresentationFormat>On-screen Show (4:3)</PresentationFormat>
  <Paragraphs>380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Roboto</vt:lpstr>
      <vt:lpstr>Roboto Black</vt:lpstr>
      <vt:lpstr>Symbol</vt:lpstr>
      <vt:lpstr>Office Theme</vt:lpstr>
      <vt:lpstr>LUNG CT IMAGE TUMOR SEGMENTATION FOR NON-SMALL-CELL  LUNG CANCER USING DEEP LEARNING</vt:lpstr>
      <vt:lpstr>Introduction</vt:lpstr>
      <vt:lpstr>Introduction</vt:lpstr>
      <vt:lpstr>Dataset</vt:lpstr>
      <vt:lpstr>Dataset</vt:lpstr>
      <vt:lpstr>Dataset</vt:lpstr>
      <vt:lpstr>Model</vt:lpstr>
      <vt:lpstr>Loss Functions </vt:lpstr>
      <vt:lpstr>Approach</vt:lpstr>
      <vt:lpstr>Training Process</vt:lpstr>
      <vt:lpstr>Training Process</vt:lpstr>
      <vt:lpstr>PowerPoint Presentation</vt:lpstr>
      <vt:lpstr>PowerPoint Presentation</vt:lpstr>
      <vt:lpstr>Raw Output (Validation Set)</vt:lpstr>
      <vt:lpstr>ROC (Training Set) </vt:lpstr>
      <vt:lpstr>Threshold Selection (Training Set)</vt:lpstr>
      <vt:lpstr>Threshold Selection (Training Set)</vt:lpstr>
      <vt:lpstr>Threshold Outputs (Validation Set)</vt:lpstr>
      <vt:lpstr>Class Imbalance Issue</vt:lpstr>
      <vt:lpstr>Threshold Selection (Training Set)</vt:lpstr>
      <vt:lpstr>Threshold Selection (Training Set)</vt:lpstr>
      <vt:lpstr>Threshold Selection (Training Set)</vt:lpstr>
      <vt:lpstr>Test Results (Test Set)</vt:lpstr>
      <vt:lpstr>Test Results (Test Set) </vt:lpstr>
      <vt:lpstr>Discussion</vt:lpstr>
      <vt:lpstr>Retrospective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Meggo, Daniel</dc:creator>
  <cp:lastModifiedBy>Meggo, Daniel</cp:lastModifiedBy>
  <cp:revision>2</cp:revision>
  <dcterms:modified xsi:type="dcterms:W3CDTF">2024-12-03T03:23:42Z</dcterms:modified>
</cp:coreProperties>
</file>