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2" r:id="rId5"/>
    <p:sldId id="351" r:id="rId6"/>
    <p:sldId id="357" r:id="rId7"/>
    <p:sldId id="346" r:id="rId8"/>
    <p:sldId id="364" r:id="rId9"/>
    <p:sldId id="352" r:id="rId10"/>
    <p:sldId id="348" r:id="rId11"/>
    <p:sldId id="354" r:id="rId12"/>
    <p:sldId id="373" r:id="rId13"/>
    <p:sldId id="363" r:id="rId14"/>
    <p:sldId id="370" r:id="rId15"/>
    <p:sldId id="355" r:id="rId16"/>
    <p:sldId id="360" r:id="rId17"/>
    <p:sldId id="356" r:id="rId18"/>
    <p:sldId id="375" r:id="rId19"/>
    <p:sldId id="307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7D1D1-9AF6-45F0-9405-A723C84D36AC}" v="72" dt="2024-12-10T20:54:44.231"/>
    <p1510:client id="{85C9047F-3EE2-4126-BCC7-91A43F59308E}" v="2994" dt="2024-12-10T21:07:49.921"/>
    <p1510:client id="{947660A8-EE1E-4802-98A0-C126282D43D1}" v="53" dt="2024-12-10T17:37:44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4659"/>
  </p:normalViewPr>
  <p:slideViewPr>
    <p:cSldViewPr snapToGrid="0">
      <p:cViewPr varScale="1">
        <p:scale>
          <a:sx n="105" d="100"/>
          <a:sy n="105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4725" y="2677626"/>
            <a:ext cx="1035436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</a:t>
            </a:r>
            <a:br>
              <a:rPr lang="en-US"/>
            </a:br>
            <a:r>
              <a:rPr lang="en-US"/>
              <a:t>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974126" y="2339665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4725" y="4709626"/>
            <a:ext cx="10354360" cy="40746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725" y="5148794"/>
            <a:ext cx="10354360" cy="46310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2500" y="1774216"/>
            <a:ext cx="10376585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22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 Group Project for MATH: 4840 Mathematics of Machine Learning​</a:t>
            </a: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A096FDD2-3609-3C49-9ED5-616F9E36DB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5016" y="0"/>
            <a:ext cx="2693773" cy="1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389509"/>
            <a:ext cx="10287000" cy="1331865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 </a:t>
            </a:r>
            <a:br>
              <a:rPr lang="en-US"/>
            </a:br>
            <a:r>
              <a:rPr lang="en-US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50741"/>
            <a:ext cx="10287000" cy="3892859"/>
          </a:xfrm>
        </p:spPr>
        <p:txBody>
          <a:bodyPr lIns="0" tIns="0" rIns="0" bIns="0"/>
          <a:lstStyle>
            <a:lvl1pPr marL="228600" indent="-22860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indent="-22860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0AA5F87C-9826-7441-9CF2-6F364BF7D9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678EF36-A6E8-DB4E-8C3A-B3624ECEE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00" userDrawn="1">
          <p15:clr>
            <a:srgbClr val="FBAE40"/>
          </p15:clr>
        </p15:guide>
        <p15:guide id="4" pos="708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1686758"/>
            <a:ext cx="4800224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52501" y="2674398"/>
            <a:ext cx="4800219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33724" y="1676706"/>
            <a:ext cx="4800224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33725" y="2664346"/>
            <a:ext cx="480022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8" name="Picture 17" descr="The University of Iowa">
            <a:extLst>
              <a:ext uri="{FF2B5EF4-FFF2-40B4-BE49-F238E27FC236}">
                <a16:creationId xmlns:a16="http://schemas.microsoft.com/office/drawing/2014/main" id="{A96F9427-B9C2-6F44-ADD6-28635EDF4B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D918E3-A228-4F47-B892-288E22CD6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1686758"/>
            <a:ext cx="31667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52501" y="2674398"/>
            <a:ext cx="316674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16385" y="1686756"/>
            <a:ext cx="2973372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6386" y="2674396"/>
            <a:ext cx="2973372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063514" y="1686756"/>
            <a:ext cx="31667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63515" y="2674396"/>
            <a:ext cx="316674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7806430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4376691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3" name="Picture 22" descr="The University of Iowa">
            <a:extLst>
              <a:ext uri="{FF2B5EF4-FFF2-40B4-BE49-F238E27FC236}">
                <a16:creationId xmlns:a16="http://schemas.microsoft.com/office/drawing/2014/main" id="{529638AC-0ED3-DE46-BC83-28B1D845E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42FB62D-41EB-7A41-B0D2-60C8BB6A3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598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1686758"/>
            <a:ext cx="2358867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52501" y="2674398"/>
            <a:ext cx="2358867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524250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737133" y="1686756"/>
            <a:ext cx="214876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737134" y="2674396"/>
            <a:ext cx="214876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6096000" y="1686758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6107" y="1686756"/>
            <a:ext cx="214876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06108" y="2674396"/>
            <a:ext cx="214876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8674100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875080" y="1676706"/>
            <a:ext cx="2358867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875081" y="2664346"/>
            <a:ext cx="2358867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6" name="Picture 25" descr="The University of Iowa">
            <a:extLst>
              <a:ext uri="{FF2B5EF4-FFF2-40B4-BE49-F238E27FC236}">
                <a16:creationId xmlns:a16="http://schemas.microsoft.com/office/drawing/2014/main" id="{178B6A3E-B578-0F40-9695-2E975D12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9253C989-F49D-8D4D-BFD5-ECCB6E59B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8F3E476F-E407-4406-BB4F-38E54533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1" y="1686758"/>
            <a:ext cx="1835088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952502" y="2850484"/>
            <a:ext cx="1835088" cy="309311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>
            <a:cxnSpLocks/>
          </p:cNvCxnSpPr>
          <p:nvPr userDrawn="1"/>
        </p:nvCxnSpPr>
        <p:spPr>
          <a:xfrm>
            <a:off x="3011869" y="1686759"/>
            <a:ext cx="0" cy="42568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CA73044-ABA5-4A68-81D4-75723F104CF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229003" y="1686758"/>
            <a:ext cx="1624302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9FEDBA-37CD-4D7E-A729-6821E598E67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29004" y="2850484"/>
            <a:ext cx="1617953" cy="309311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5066192" y="1686759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96DFA0C-E450-4893-8C79-6243F56979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81223" y="1686758"/>
            <a:ext cx="1617953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9D9C274-DDDD-4725-8A7B-113147DD783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281224" y="2850484"/>
            <a:ext cx="1617953" cy="309311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>
            <a:cxnSpLocks/>
          </p:cNvCxnSpPr>
          <p:nvPr userDrawn="1"/>
        </p:nvCxnSpPr>
        <p:spPr>
          <a:xfrm>
            <a:off x="7131909" y="1686759"/>
            <a:ext cx="0" cy="42568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93742B6-D009-4AB4-BBDC-24522E901BB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349043" y="1686758"/>
            <a:ext cx="1617953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0357619-5F6A-4C63-90C3-32B37CE73C9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349044" y="2850484"/>
            <a:ext cx="1617953" cy="309311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F5ADDF-F780-4384-87F4-30070C81BB29}"/>
              </a:ext>
            </a:extLst>
          </p:cNvPr>
          <p:cNvCxnSpPr>
            <a:cxnSpLocks/>
          </p:cNvCxnSpPr>
          <p:nvPr userDrawn="1"/>
        </p:nvCxnSpPr>
        <p:spPr>
          <a:xfrm>
            <a:off x="9184131" y="1686759"/>
            <a:ext cx="0" cy="42568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35F8812-D495-478D-828C-D8CF0753EEB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01266" y="1686758"/>
            <a:ext cx="1835087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38FA747-D085-4909-A6FE-575A5C65242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401267" y="2850484"/>
            <a:ext cx="1838233" cy="309311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4AB6F8-D05F-8E40-A637-083D1274FB35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38" name="Picture 37" descr="The University of Iowa">
            <a:extLst>
              <a:ext uri="{FF2B5EF4-FFF2-40B4-BE49-F238E27FC236}">
                <a16:creationId xmlns:a16="http://schemas.microsoft.com/office/drawing/2014/main" id="{03F28A08-B979-7F4D-A857-AE155CAB0E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48092FCE-E544-874D-A440-7B68904C3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39371316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1686758"/>
            <a:ext cx="10288587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952502" y="2120010"/>
            <a:ext cx="10288586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949325" y="3098307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52502" y="3291760"/>
            <a:ext cx="10288587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52504" y="3725012"/>
            <a:ext cx="10288586" cy="644563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950912" y="4520213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2504" y="4753992"/>
            <a:ext cx="10288587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52506" y="5187244"/>
            <a:ext cx="10288586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40242CE7-09BD-8143-AE27-4BF193790A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F415A2A-5C4A-BE45-8CAF-820EC97B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1" y="1686758"/>
            <a:ext cx="4755838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952502" y="2120010"/>
            <a:ext cx="4755838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949325" y="3098307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52503" y="3291760"/>
            <a:ext cx="4755838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52504" y="3725012"/>
            <a:ext cx="4755838" cy="644563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950912" y="4520213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2505" y="4753992"/>
            <a:ext cx="4755838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52506" y="5187244"/>
            <a:ext cx="4755838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6096000" y="1686758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3696" y="1688512"/>
            <a:ext cx="4755838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83697" y="2121764"/>
            <a:ext cx="4755838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83698" y="3293514"/>
            <a:ext cx="4755838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483699" y="3726766"/>
            <a:ext cx="4755838" cy="644563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483700" y="4755746"/>
            <a:ext cx="4755838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483701" y="5188998"/>
            <a:ext cx="4755838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39" name="Picture 38" descr="The University of Iowa">
            <a:extLst>
              <a:ext uri="{FF2B5EF4-FFF2-40B4-BE49-F238E27FC236}">
                <a16:creationId xmlns:a16="http://schemas.microsoft.com/office/drawing/2014/main" id="{0BB6734F-670C-234F-9B83-4953BF83CF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7695749F-B8A1-694A-8E96-E3DE4B0E9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1686758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952502" y="2120010"/>
            <a:ext cx="4772003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949325" y="2760956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54094" y="2904080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954096" y="3337333"/>
            <a:ext cx="4772003" cy="30491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950912" y="3792244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54098" y="3970621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54100" y="4403874"/>
            <a:ext cx="4772003" cy="3109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952506" y="4885677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4096" y="5089029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54098" y="5522281"/>
            <a:ext cx="4772003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6096000" y="1686758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67495" y="1688232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467497" y="2121484"/>
            <a:ext cx="4772003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469089" y="2905554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469091" y="3338807"/>
            <a:ext cx="4772003" cy="30491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469093" y="3972095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469095" y="4405348"/>
            <a:ext cx="4772003" cy="3109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469091" y="5090503"/>
            <a:ext cx="4772003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6469093" y="5523755"/>
            <a:ext cx="4772003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39" name="Picture 38" descr="The University of Iowa">
            <a:extLst>
              <a:ext uri="{FF2B5EF4-FFF2-40B4-BE49-F238E27FC236}">
                <a16:creationId xmlns:a16="http://schemas.microsoft.com/office/drawing/2014/main" id="{58CA1799-4AEA-D247-8458-F8440E403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FFD2AE71-6126-9A49-BF5D-602677416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1686758"/>
            <a:ext cx="4800224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52501" y="2238480"/>
            <a:ext cx="4800219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949325" y="3790765"/>
            <a:ext cx="1029017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58052" y="4209907"/>
            <a:ext cx="4800224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58053" y="4761629"/>
            <a:ext cx="4800219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79384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33724" y="1676706"/>
            <a:ext cx="4800224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433725" y="2228428"/>
            <a:ext cx="480022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439276" y="4199855"/>
            <a:ext cx="4800224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439277" y="4751577"/>
            <a:ext cx="480022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9AAD4B2F-0082-B749-BE09-2EC20A6C43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D920E71-4E45-E74F-B01A-DC16C3B80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9080" y="2597398"/>
            <a:ext cx="174224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55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37173" y="2243035"/>
            <a:ext cx="1071841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</a:extLst>
          </p:cNvPr>
          <p:cNvCxnSpPr>
            <a:cxnSpLocks/>
          </p:cNvCxnSpPr>
          <p:nvPr userDrawn="1"/>
        </p:nvCxnSpPr>
        <p:spPr>
          <a:xfrm>
            <a:off x="896513" y="3573316"/>
            <a:ext cx="321250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39080" y="3819675"/>
            <a:ext cx="3169934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582471" y="2597398"/>
            <a:ext cx="174224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55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sp>
        <p:nvSpPr>
          <p:cNvPr id="25" name="Picture Placeholder 50">
            <a:extLst>
              <a:ext uri="{FF2B5EF4-FFF2-40B4-BE49-F238E27FC236}">
                <a16:creationId xmlns:a16="http://schemas.microsoft.com/office/drawing/2014/main" id="{3ED87A8B-0573-474F-94C0-2F7E344853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80564" y="2243035"/>
            <a:ext cx="1071841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</a:extLst>
          </p:cNvPr>
          <p:cNvCxnSpPr>
            <a:cxnSpLocks/>
          </p:cNvCxnSpPr>
          <p:nvPr userDrawn="1"/>
        </p:nvCxnSpPr>
        <p:spPr>
          <a:xfrm>
            <a:off x="4539904" y="3573316"/>
            <a:ext cx="321250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2471" y="3819675"/>
            <a:ext cx="3169934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25863" y="2597398"/>
            <a:ext cx="174224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55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sp>
        <p:nvSpPr>
          <p:cNvPr id="29" name="Picture Placeholder 50">
            <a:extLst>
              <a:ext uri="{FF2B5EF4-FFF2-40B4-BE49-F238E27FC236}">
                <a16:creationId xmlns:a16="http://schemas.microsoft.com/office/drawing/2014/main" id="{106DB928-4AE1-4E4B-9A4C-6062FC24770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23956" y="2243035"/>
            <a:ext cx="1071841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</a:extLst>
          </p:cNvPr>
          <p:cNvCxnSpPr>
            <a:cxnSpLocks/>
          </p:cNvCxnSpPr>
          <p:nvPr userDrawn="1"/>
        </p:nvCxnSpPr>
        <p:spPr>
          <a:xfrm>
            <a:off x="8183296" y="3573316"/>
            <a:ext cx="321250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225863" y="3819675"/>
            <a:ext cx="3169934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2" name="Picture 21" descr="The University of Iowa">
            <a:extLst>
              <a:ext uri="{FF2B5EF4-FFF2-40B4-BE49-F238E27FC236}">
                <a16:creationId xmlns:a16="http://schemas.microsoft.com/office/drawing/2014/main" id="{9C14D290-718E-D94D-BEC3-A2B3F3F54C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5387E550-EB5F-3F4A-9BFA-44D25611C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b="0"/>
              <a:t> Group Project for MATH: 4840 Mathematics of Machine Learning​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4725" y="2677626"/>
            <a:ext cx="9144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60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974126" y="2339665"/>
            <a:ext cx="7685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4725" y="4709626"/>
            <a:ext cx="9144000" cy="40746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725" y="5087150"/>
            <a:ext cx="9144000" cy="46310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2500" y="1774216"/>
            <a:ext cx="9166225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 Group Project for MATH: 4840 Mathematics of Machine Learning​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685527-7A8C-3647-9D96-6D076FA7A7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628383" y="0"/>
            <a:ext cx="2687038" cy="1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</a:extLst>
          </p:cNvPr>
          <p:cNvCxnSpPr/>
          <p:nvPr userDrawn="1"/>
        </p:nvCxnSpPr>
        <p:spPr>
          <a:xfrm>
            <a:off x="2535870" y="2921860"/>
            <a:ext cx="71110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</a:extLst>
          </p:cNvPr>
          <p:cNvSpPr/>
          <p:nvPr userDrawn="1"/>
        </p:nvSpPr>
        <p:spPr>
          <a:xfrm>
            <a:off x="1664749" y="2050739"/>
            <a:ext cx="1742242" cy="174224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953910" y="2337468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4078664"/>
            <a:ext cx="316674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F9D861-0550-4AC8-BB96-094DAF60B7F4}"/>
              </a:ext>
            </a:extLst>
          </p:cNvPr>
          <p:cNvSpPr/>
          <p:nvPr userDrawn="1"/>
        </p:nvSpPr>
        <p:spPr>
          <a:xfrm>
            <a:off x="5231950" y="2050741"/>
            <a:ext cx="1742242" cy="174224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382C3D7-6E45-864C-A5B5-39762336A4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00171" y="2310547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16385" y="4078664"/>
            <a:ext cx="2973372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01DA23-83F7-4662-BC02-2666717C53B4}"/>
              </a:ext>
            </a:extLst>
          </p:cNvPr>
          <p:cNvSpPr/>
          <p:nvPr userDrawn="1"/>
        </p:nvSpPr>
        <p:spPr>
          <a:xfrm>
            <a:off x="8775763" y="2050741"/>
            <a:ext cx="1742242" cy="174224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E1CEA20-24A4-8C45-B5A6-CE111F714F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46432" y="2299135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063514" y="4078663"/>
            <a:ext cx="316674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2" name="Picture 21" descr="The University of Iowa">
            <a:extLst>
              <a:ext uri="{FF2B5EF4-FFF2-40B4-BE49-F238E27FC236}">
                <a16:creationId xmlns:a16="http://schemas.microsoft.com/office/drawing/2014/main" id="{9C14D290-718E-D94D-BEC3-A2B3F3F54C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5387E550-EB5F-3F4A-9BFA-44D25611C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</a:extLst>
          </p:cNvPr>
          <p:cNvCxnSpPr/>
          <p:nvPr userDrawn="1"/>
        </p:nvCxnSpPr>
        <p:spPr>
          <a:xfrm>
            <a:off x="2535870" y="2921860"/>
            <a:ext cx="71110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7215D4C-D1BA-4B83-8034-F6173B4B3FE7}"/>
              </a:ext>
            </a:extLst>
          </p:cNvPr>
          <p:cNvSpPr/>
          <p:nvPr userDrawn="1"/>
        </p:nvSpPr>
        <p:spPr>
          <a:xfrm>
            <a:off x="1260812" y="2050739"/>
            <a:ext cx="1742242" cy="174224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0A1A4191-73C5-A24C-B85A-D6F8FC5725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40727" y="2311683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52500" y="4078664"/>
            <a:ext cx="2358866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934B1-C1CC-42D5-A8D8-639ED39E9A45}"/>
              </a:ext>
            </a:extLst>
          </p:cNvPr>
          <p:cNvSpPr/>
          <p:nvPr userDrawn="1"/>
        </p:nvSpPr>
        <p:spPr>
          <a:xfrm>
            <a:off x="3935830" y="2050739"/>
            <a:ext cx="1742242" cy="174224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7A0C8CB-AE00-AE4E-8B06-C3CDA2E8A6B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21796" y="2280863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627518" y="4078664"/>
            <a:ext cx="2358866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42B3E-45A5-4E88-A2C5-758AC86BE4D0}"/>
              </a:ext>
            </a:extLst>
          </p:cNvPr>
          <p:cNvSpPr/>
          <p:nvPr userDrawn="1"/>
        </p:nvSpPr>
        <p:spPr>
          <a:xfrm>
            <a:off x="6513929" y="2050739"/>
            <a:ext cx="1742242" cy="174224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ED777B6-C788-B840-ACC3-FD8949E42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793844" y="2309972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05617" y="4078664"/>
            <a:ext cx="2358866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4B0597-6276-471F-96FD-FDE08D64C524}"/>
              </a:ext>
            </a:extLst>
          </p:cNvPr>
          <p:cNvSpPr/>
          <p:nvPr userDrawn="1"/>
        </p:nvSpPr>
        <p:spPr>
          <a:xfrm>
            <a:off x="9188946" y="2045132"/>
            <a:ext cx="1742242" cy="174224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4C4E3A7-AB8A-6243-BBFD-8A433C7847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73607" y="2311684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880634" y="4073057"/>
            <a:ext cx="2358866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6D319038-0896-5540-A405-0F93F52CC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F5779A1-5C1A-D949-93A6-EFB401BFC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7E2EA4D-EFA8-4B7C-9585-ADB07DA2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</a:extLst>
          </p:cNvPr>
          <p:cNvCxnSpPr/>
          <p:nvPr userDrawn="1"/>
        </p:nvCxnSpPr>
        <p:spPr>
          <a:xfrm>
            <a:off x="2535870" y="2921860"/>
            <a:ext cx="71110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7215D4C-D1BA-4B83-8034-F6173B4B3FE7}"/>
              </a:ext>
            </a:extLst>
          </p:cNvPr>
          <p:cNvSpPr/>
          <p:nvPr userDrawn="1"/>
        </p:nvSpPr>
        <p:spPr>
          <a:xfrm>
            <a:off x="1175438" y="2125657"/>
            <a:ext cx="1594590" cy="159459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E2F4087-739F-1B43-B022-92BCEDD29A2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448972" y="2403497"/>
            <a:ext cx="1030100" cy="108649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175438" y="4078664"/>
            <a:ext cx="1601504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934B1-C1CC-42D5-A8D8-639ED39E9A45}"/>
              </a:ext>
            </a:extLst>
          </p:cNvPr>
          <p:cNvSpPr/>
          <p:nvPr userDrawn="1"/>
        </p:nvSpPr>
        <p:spPr>
          <a:xfrm>
            <a:off x="3222122" y="2125657"/>
            <a:ext cx="1594590" cy="159459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090A73C4-9F43-6142-BBC5-1C887BE310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02864" y="2384080"/>
            <a:ext cx="1030100" cy="108649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B9DF875-9EAF-4928-8E91-6599CCEAADEE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225991" y="4080927"/>
            <a:ext cx="1601504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42B3E-45A5-4E88-A2C5-758AC86BE4D0}"/>
              </a:ext>
            </a:extLst>
          </p:cNvPr>
          <p:cNvSpPr/>
          <p:nvPr userDrawn="1"/>
        </p:nvSpPr>
        <p:spPr>
          <a:xfrm>
            <a:off x="5305996" y="2125657"/>
            <a:ext cx="1594590" cy="159459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121B32AC-29FE-5347-BC89-E1D12CFE917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88241" y="2367425"/>
            <a:ext cx="1030100" cy="108649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CAF8AD6-3AD0-422C-B775-D4163897266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285614" y="4095574"/>
            <a:ext cx="1601504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4B0597-6276-471F-96FD-FDE08D64C524}"/>
              </a:ext>
            </a:extLst>
          </p:cNvPr>
          <p:cNvSpPr/>
          <p:nvPr userDrawn="1"/>
        </p:nvSpPr>
        <p:spPr>
          <a:xfrm>
            <a:off x="7346820" y="2120050"/>
            <a:ext cx="1594590" cy="159459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035F86CE-4040-2C49-984A-EDA41DCC41D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583252" y="2382067"/>
            <a:ext cx="1121725" cy="108649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322EF39-6BE8-4D2B-B814-5743037B71F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325607" y="4098102"/>
            <a:ext cx="1601504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182B05-A7F1-450F-AE61-51425BEF3AA6}"/>
              </a:ext>
            </a:extLst>
          </p:cNvPr>
          <p:cNvSpPr/>
          <p:nvPr userDrawn="1"/>
        </p:nvSpPr>
        <p:spPr>
          <a:xfrm>
            <a:off x="9434872" y="2133924"/>
            <a:ext cx="1594590" cy="159459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0B4205C-10C8-FE4A-8B1C-0B1A629E22B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82000" y="2389427"/>
            <a:ext cx="1100333" cy="108649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D14923E-7CAE-49B7-9668-7B538ECFDC5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419080" y="4107460"/>
            <a:ext cx="1601504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66093-3200-6440-8AB2-9242D398F84E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2" name="Picture 21" descr="The University of Iowa">
            <a:extLst>
              <a:ext uri="{FF2B5EF4-FFF2-40B4-BE49-F238E27FC236}">
                <a16:creationId xmlns:a16="http://schemas.microsoft.com/office/drawing/2014/main" id="{D664CA64-A0A9-F34D-BDC5-9ABCDE7A54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B50283A-D398-E048-BDA3-92DD544A4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b="0"/>
              <a:t> Group Project for MATH: 4840 Mathematics of Machine Learning​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520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325" y="1684461"/>
            <a:ext cx="3170238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3548916"/>
            <a:ext cx="31667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52501" y="4383805"/>
            <a:ext cx="3166740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4376691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02447" y="1677611"/>
            <a:ext cx="2987311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16385" y="3537679"/>
            <a:ext cx="2973372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6386" y="4372568"/>
            <a:ext cx="2973372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7806430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72642" y="1684461"/>
            <a:ext cx="3166858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063514" y="3537679"/>
            <a:ext cx="31667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63515" y="4372568"/>
            <a:ext cx="3166740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26" name="Picture 25" descr="The University of Iowa">
            <a:extLst>
              <a:ext uri="{FF2B5EF4-FFF2-40B4-BE49-F238E27FC236}">
                <a16:creationId xmlns:a16="http://schemas.microsoft.com/office/drawing/2014/main" id="{425DB221-2568-9A44-ABC3-1ED0E0B41E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E30D721-4805-D344-A3E0-90A8F1D56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7" orient="horz" pos="3744">
          <p15:clr>
            <a:srgbClr val="FBAE40"/>
          </p15:clr>
        </p15:guide>
        <p15:guide id="8" orient="horz" pos="697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25" y="1684461"/>
            <a:ext cx="237393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0" y="3545060"/>
            <a:ext cx="2358867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952501" y="4372570"/>
            <a:ext cx="2358867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441180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3593362" y="1684461"/>
            <a:ext cx="237393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3630386" y="3545060"/>
            <a:ext cx="2358867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3630387" y="4372570"/>
            <a:ext cx="2358867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6095740" y="1686758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6237399" y="1684461"/>
            <a:ext cx="237393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6242957" y="3545060"/>
            <a:ext cx="2358867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6242958" y="4372570"/>
            <a:ext cx="2358867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8750300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8881435" y="1680693"/>
            <a:ext cx="2349365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8875080" y="3548916"/>
            <a:ext cx="2358867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4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8875081" y="4362520"/>
            <a:ext cx="2358867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32" name="Picture 31" descr="The University of Iowa">
            <a:extLst>
              <a:ext uri="{FF2B5EF4-FFF2-40B4-BE49-F238E27FC236}">
                <a16:creationId xmlns:a16="http://schemas.microsoft.com/office/drawing/2014/main" id="{710BB67D-293B-374F-89FC-5F2EBF9F2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EE9B966-22C9-0D4A-8DF7-FFA7CF9C9DD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8F3E476F-E407-4406-BB4F-38E54533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14F11A61-EE32-4596-8BBC-0626131F1E6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2499" y="1684461"/>
            <a:ext cx="1832437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1" y="3545060"/>
            <a:ext cx="1826629" cy="6676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952502" y="4275590"/>
            <a:ext cx="1826629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>
            <a:cxnSpLocks/>
          </p:cNvCxnSpPr>
          <p:nvPr userDrawn="1"/>
        </p:nvCxnSpPr>
        <p:spPr>
          <a:xfrm>
            <a:off x="2924781" y="1686759"/>
            <a:ext cx="0" cy="42568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10B80E7E-3ECA-A84C-BBC2-DF9FD6DED4F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053442" y="1684461"/>
            <a:ext cx="1832437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9C78E2-4679-F844-BB37-D2E07B542CA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3053444" y="3545060"/>
            <a:ext cx="1826629" cy="6676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F3EA205-7109-BC44-BA2C-7704780449E8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3053445" y="4275590"/>
            <a:ext cx="1826629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5036631" y="1686759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4EF24A51-2D82-AA40-8405-8CFEC6F5CB5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187042" y="1684461"/>
            <a:ext cx="1832437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0D707E7-5635-444F-BB41-10E2268CC099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5187044" y="3545060"/>
            <a:ext cx="1826629" cy="6676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340EF3F-9B6C-B54B-94AD-7275543213B0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187045" y="4275590"/>
            <a:ext cx="1826629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>
            <a:cxnSpLocks/>
          </p:cNvCxnSpPr>
          <p:nvPr userDrawn="1"/>
        </p:nvCxnSpPr>
        <p:spPr>
          <a:xfrm>
            <a:off x="7148481" y="1686759"/>
            <a:ext cx="0" cy="42568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4D703A3B-87F3-AE45-90D2-795F9DA8857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66213" y="1684461"/>
            <a:ext cx="1832437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5C95157B-C7FC-864F-A9C2-08E02E26EE0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7266215" y="3545060"/>
            <a:ext cx="1826629" cy="6676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1E05108-E0DC-6947-A186-EA5436079AAF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7266216" y="4275590"/>
            <a:ext cx="1826629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F5ADDF-F780-4384-87F4-30070C81BB29}"/>
              </a:ext>
            </a:extLst>
          </p:cNvPr>
          <p:cNvCxnSpPr>
            <a:cxnSpLocks/>
          </p:cNvCxnSpPr>
          <p:nvPr userDrawn="1"/>
        </p:nvCxnSpPr>
        <p:spPr>
          <a:xfrm>
            <a:off x="9260331" y="1686759"/>
            <a:ext cx="0" cy="425684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E90B3032-DDF8-0446-8BB7-81565519E03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410699" y="1684461"/>
            <a:ext cx="1832437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724287DA-FEAD-6E4A-83EC-B59516E2386C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9410701" y="3545060"/>
            <a:ext cx="1826629" cy="67511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4FC143B3-231A-2B46-ABBF-7F6B6BBF4596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9410702" y="4275590"/>
            <a:ext cx="1826629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4E17D8-CAFF-0E47-97EF-4D4BC59FFC70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43" name="Picture 42" descr="The University of Iowa">
            <a:extLst>
              <a:ext uri="{FF2B5EF4-FFF2-40B4-BE49-F238E27FC236}">
                <a16:creationId xmlns:a16="http://schemas.microsoft.com/office/drawing/2014/main" id="{924E35CA-EA2E-084A-B4D2-736FEA8C0D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D752B61A-80FF-1049-8A33-5614EE9DC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35456899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9325" y="498296"/>
            <a:ext cx="5260975" cy="8961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686757"/>
            <a:ext cx="5257801" cy="4256843"/>
          </a:xfrm>
        </p:spPr>
        <p:txBody>
          <a:bodyPr lIns="0" tIns="0" rIns="0" bIns="0"/>
          <a:lstStyle>
            <a:lvl1pPr marL="228600" indent="-22860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71534" y="0"/>
            <a:ext cx="50292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9CE5618D-3613-E04D-A815-ED9A2C5A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5C85E8-314E-3E45-BB26-1A95C606F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3912" userDrawn="1">
          <p15:clr>
            <a:srgbClr val="FBAE40"/>
          </p15:clr>
        </p15:guide>
        <p15:guide id="3" pos="60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365125"/>
            <a:ext cx="5254505" cy="1331865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 userDrawn="1"/>
        </p:nvCxnSpPr>
        <p:spPr>
          <a:xfrm>
            <a:off x="952500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1962386"/>
            <a:ext cx="5266450" cy="3981214"/>
          </a:xfrm>
        </p:spPr>
        <p:txBody>
          <a:bodyPr/>
          <a:lstStyle>
            <a:lvl1pPr marL="228600" indent="-22860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indent="-228600">
              <a:buClr>
                <a:schemeClr val="tx2"/>
              </a:buClr>
              <a:buFont typeface="Roboto" panose="02000000000000000000" pitchFamily="2" charset="0"/>
              <a:buChar char="–"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59502" y="0"/>
            <a:ext cx="2483404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13630" y="0"/>
            <a:ext cx="2483404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59502" y="3260862"/>
            <a:ext cx="5032499" cy="312864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9" name="Picture 18" descr="The University of Iowa">
            <a:extLst>
              <a:ext uri="{FF2B5EF4-FFF2-40B4-BE49-F238E27FC236}">
                <a16:creationId xmlns:a16="http://schemas.microsoft.com/office/drawing/2014/main" id="{87382191-DF4D-7341-915C-9C1044535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21405B1-B61E-0943-909C-EFA16B5EE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3926" userDrawn="1">
          <p15:clr>
            <a:srgbClr val="FBAE40"/>
          </p15:clr>
        </p15:guide>
        <p15:guide id="3" pos="60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94273"/>
            <a:ext cx="10290175" cy="86908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 userDrawn="1"/>
        </p:nvCxnSpPr>
        <p:spPr>
          <a:xfrm>
            <a:off x="949325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49325" y="1570038"/>
            <a:ext cx="10290175" cy="4114800"/>
          </a:xfr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F53BBB5F-6629-C742-91EE-40B5B8BC1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3AC09A7-82B4-6B47-A4FB-CA6800EA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2" pos="598" userDrawn="1">
          <p15:clr>
            <a:srgbClr val="FBAE40"/>
          </p15:clr>
        </p15:guide>
        <p15:guide id="3" pos="70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081" y="3367173"/>
            <a:ext cx="7163317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 userDrawn="1"/>
        </p:nvCxnSpPr>
        <p:spPr>
          <a:xfrm>
            <a:off x="974126" y="3029213"/>
            <a:ext cx="76853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28383" y="3029213"/>
            <a:ext cx="2687038" cy="1498329"/>
          </a:xfrm>
        </p:spPr>
        <p:txBody>
          <a:bodyPr vert="horz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Presenter Name</a:t>
            </a:r>
          </a:p>
          <a:p>
            <a:pPr lvl="0"/>
            <a:r>
              <a:rPr lang="en-US"/>
              <a:t>Contact Person Title </a:t>
            </a:r>
          </a:p>
          <a:p>
            <a:pPr lvl="0"/>
            <a:r>
              <a:rPr lang="en-US"/>
              <a:t>Contact Person Unit</a:t>
            </a:r>
          </a:p>
          <a:p>
            <a:pPr lvl="0"/>
            <a:endParaRPr lang="en-US"/>
          </a:p>
          <a:p>
            <a:pPr lvl="0"/>
            <a:r>
              <a:rPr lang="en-US"/>
              <a:t>Phone: </a:t>
            </a:r>
          </a:p>
          <a:p>
            <a:pPr lvl="0"/>
            <a:r>
              <a:rPr lang="en-US"/>
              <a:t>Fax: </a:t>
            </a:r>
          </a:p>
          <a:p>
            <a:pPr lvl="0"/>
            <a:r>
              <a:rPr lang="en-US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949325" y="5019085"/>
            <a:ext cx="318908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8233" y="5019085"/>
            <a:ext cx="2231701" cy="369332"/>
          </a:xfrm>
          <a:solidFill>
            <a:schemeClr val="tx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1071271" y="5122118"/>
            <a:ext cx="142379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628383" y="0"/>
            <a:ext cx="2687038" cy="1279542"/>
          </a:xfrm>
          <a:prstGeom prst="rect">
            <a:avLst/>
          </a:prstGeom>
        </p:spPr>
      </p:pic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6096" y="2463764"/>
            <a:ext cx="715700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9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0097" y="2184901"/>
            <a:ext cx="6155725" cy="2431224"/>
          </a:xfrm>
        </p:spPr>
        <p:txBody>
          <a:bodyPr anchor="ctr" anchorCtr="0">
            <a:normAutofit/>
          </a:bodyPr>
          <a:lstStyle>
            <a:lvl1pPr algn="l">
              <a:defRPr sz="5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Example of the Presentation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098" y="4676833"/>
            <a:ext cx="6155726" cy="494797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096" y="5139429"/>
            <a:ext cx="6155726" cy="49530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DD4F96-5BFE-3049-B4E0-9CDD4F5C3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9599" y="152400"/>
            <a:ext cx="3385601" cy="919069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20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7738" y="1599"/>
            <a:ext cx="2687038" cy="1276343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4118" y="0"/>
            <a:ext cx="456788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89081" y="3367173"/>
            <a:ext cx="7163317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 userDrawn="1"/>
        </p:nvCxnSpPr>
        <p:spPr>
          <a:xfrm>
            <a:off x="974126" y="3029213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25016" y="3029213"/>
            <a:ext cx="2693773" cy="1498329"/>
          </a:xfrm>
        </p:spPr>
        <p:txBody>
          <a:bodyPr vert="horz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Presenter Name</a:t>
            </a:r>
          </a:p>
          <a:p>
            <a:pPr lvl="0"/>
            <a:r>
              <a:rPr lang="en-US"/>
              <a:t>Contact Person Title </a:t>
            </a:r>
          </a:p>
          <a:p>
            <a:pPr lvl="0"/>
            <a:r>
              <a:rPr lang="en-US"/>
              <a:t>Contact Person Unit</a:t>
            </a:r>
          </a:p>
          <a:p>
            <a:pPr lvl="0"/>
            <a:endParaRPr lang="en-US"/>
          </a:p>
          <a:p>
            <a:pPr lvl="0"/>
            <a:r>
              <a:rPr lang="en-US"/>
              <a:t>Phone: </a:t>
            </a:r>
          </a:p>
          <a:p>
            <a:pPr lvl="0"/>
            <a:r>
              <a:rPr lang="en-US"/>
              <a:t>Fax: </a:t>
            </a:r>
          </a:p>
          <a:p>
            <a:pPr lvl="0"/>
            <a:r>
              <a:rPr lang="en-US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949325" y="5019085"/>
            <a:ext cx="318908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8233" y="5019085"/>
            <a:ext cx="2231701" cy="36933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</a:extLst>
          </p:cNvPr>
          <p:cNvGrpSpPr/>
          <p:nvPr/>
        </p:nvGrpSpPr>
        <p:grpSpPr>
          <a:xfrm>
            <a:off x="1071271" y="5122118"/>
            <a:ext cx="142379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25016" y="0"/>
            <a:ext cx="2693773" cy="1279542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6096" y="2463764"/>
            <a:ext cx="715700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9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85842"/>
            <a:ext cx="10515600" cy="89611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0" y="675842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53253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0097" y="2184901"/>
            <a:ext cx="6155725" cy="2561760"/>
          </a:xfrm>
        </p:spPr>
        <p:txBody>
          <a:bodyPr anchor="ctr" anchorCtr="0">
            <a:normAutofit/>
          </a:bodyPr>
          <a:lstStyle>
            <a:lvl1pPr algn="l">
              <a:defRPr sz="5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Example of the Presentation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0098" y="4676833"/>
            <a:ext cx="6155726" cy="494797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096" y="5139429"/>
            <a:ext cx="6155726" cy="49530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BCADCB-4DBB-9C43-A696-780C0577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9599" y="152400"/>
            <a:ext cx="3385601" cy="919069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20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 Group Project for MATH: 4840 Mathematics of Machine Learning​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4118" y="0"/>
            <a:ext cx="456788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47738" y="0"/>
            <a:ext cx="2687038" cy="1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2500" y="2805221"/>
            <a:ext cx="1028699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60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974126" y="2578471"/>
            <a:ext cx="7685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2500" y="3791876"/>
            <a:ext cx="10286999" cy="407460"/>
          </a:xfrm>
        </p:spPr>
        <p:txBody>
          <a:bodyPr lIns="0" tIns="0" rIns="0" bIns="0"/>
          <a:lstStyle>
            <a:lvl1pPr marL="0" indent="0" algn="l">
              <a:buNone/>
              <a:defRPr sz="24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00" userDrawn="1">
          <p15:clr>
            <a:srgbClr val="FBAE40"/>
          </p15:clr>
        </p15:guide>
        <p15:guide id="4" pos="7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2500" y="2805221"/>
            <a:ext cx="1028699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974126" y="2578471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2500" y="3791876"/>
            <a:ext cx="10286999" cy="407460"/>
          </a:xfrm>
        </p:spPr>
        <p:txBody>
          <a:bodyPr lIns="0" tIns="0" rIns="0" bIns="0"/>
          <a:lstStyle>
            <a:lvl1pPr marL="0" indent="0" algn="l">
              <a:buNone/>
              <a:defRPr sz="24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00">
          <p15:clr>
            <a:srgbClr val="FBAE40"/>
          </p15:clr>
        </p15:guide>
        <p15:guide id="4" pos="70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661" y="2215171"/>
            <a:ext cx="4368798" cy="6463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/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6" name="Picture 15" descr="The University of Iowa">
            <a:extLst>
              <a:ext uri="{FF2B5EF4-FFF2-40B4-BE49-F238E27FC236}">
                <a16:creationId xmlns:a16="http://schemas.microsoft.com/office/drawing/2014/main" id="{7148CCDA-64E4-6A4E-A6A7-D2AB55159A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FAE079D-23CF-2543-B543-90A5EB0D2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600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6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 lIns="0" tIns="0" rIns="0" bIns="0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</a:extLst>
          </p:cNvPr>
          <p:cNvCxnSpPr>
            <a:cxnSpLocks/>
          </p:cNvCxnSpPr>
          <p:nvPr userDrawn="1"/>
        </p:nvCxnSpPr>
        <p:spPr>
          <a:xfrm>
            <a:off x="952498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498" y="1686757"/>
            <a:ext cx="10251527" cy="4256843"/>
          </a:xfrm>
        </p:spPr>
        <p:txBody>
          <a:bodyPr lIns="0" tIns="0" rIns="0" bIns="0"/>
          <a:lstStyle>
            <a:lvl1pPr marL="228600" indent="-22860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1143000" indent="-22860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600200" indent="-22860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2057400" indent="-22860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</a:extLst>
          </p:cNvPr>
          <p:cNvSpPr/>
          <p:nvPr userDrawn="1"/>
        </p:nvSpPr>
        <p:spPr>
          <a:xfrm>
            <a:off x="0" y="6389511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DC5F3A3D-928C-F445-ACB3-2C38F21F6D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131555"/>
            <a:ext cx="1545021" cy="73388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2F140A7-DF6E-3245-BC22-1F0E9CFEE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 Group Project for MATH: 4840 Mathematics of Machine Learning​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600" userDrawn="1">
          <p15:clr>
            <a:srgbClr val="FBAE40"/>
          </p15:clr>
        </p15:guide>
        <p15:guide id="3" pos="708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4" r:id="rId14"/>
    <p:sldLayoutId id="2147483675" r:id="rId15"/>
    <p:sldLayoutId id="2147483677" r:id="rId16"/>
    <p:sldLayoutId id="2147483676" r:id="rId17"/>
    <p:sldLayoutId id="2147483672" r:id="rId18"/>
    <p:sldLayoutId id="2147483692" r:id="rId19"/>
    <p:sldLayoutId id="2147483669" r:id="rId20"/>
    <p:sldLayoutId id="2147483671" r:id="rId21"/>
    <p:sldLayoutId id="2147483673" r:id="rId22"/>
    <p:sldLayoutId id="2147483679" r:id="rId23"/>
    <p:sldLayoutId id="2147483680" r:id="rId24"/>
    <p:sldLayoutId id="2147483681" r:id="rId25"/>
    <p:sldLayoutId id="2147483654" r:id="rId26"/>
    <p:sldLayoutId id="2147483655" r:id="rId27"/>
    <p:sldLayoutId id="2147483665" r:id="rId28"/>
    <p:sldLayoutId id="2147483664" r:id="rId29"/>
    <p:sldLayoutId id="2147483689" r:id="rId30"/>
    <p:sldLayoutId id="2147483693" r:id="rId31"/>
    <p:sldLayoutId id="2147483691" r:id="rId3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Roboto" panose="02000000000000000000" pitchFamily="2" charset="0"/>
        <a:buChar char="–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03D5-BC0B-4F9F-917C-A0E19E660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725" y="2677626"/>
            <a:ext cx="9144000" cy="1843238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4400" b="0" dirty="0">
                <a:solidFill>
                  <a:srgbClr val="2D3B45"/>
                </a:solidFill>
                <a:latin typeface="Roboto"/>
                <a:ea typeface="Roboto"/>
                <a:cs typeface="Roboto"/>
              </a:rPr>
              <a:t>Dimension Reduction Using Singular Value Decomposition (SVD)</a:t>
            </a:r>
            <a:endParaRPr lang="en-US" sz="4400" dirty="0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DFB1C-9412-4465-BD51-1BC37504A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354" y="4317740"/>
            <a:ext cx="9144000" cy="40746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Arial"/>
              </a:rPr>
              <a:t>MNIST Dataset</a:t>
            </a:r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4C1AD-959E-4514-90C6-FE9233FA3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4725" y="5087150"/>
            <a:ext cx="9144000" cy="463108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r>
              <a:rPr lang="en-US" dirty="0">
                <a:latin typeface="Roboto"/>
                <a:ea typeface="Roboto"/>
                <a:cs typeface="Arial"/>
              </a:rPr>
              <a:t>Roy Huang, Vincent Cai, </a:t>
            </a:r>
            <a:r>
              <a:rPr lang="en-US" dirty="0" err="1">
                <a:latin typeface="Roboto"/>
                <a:ea typeface="Roboto"/>
                <a:cs typeface="Arial"/>
              </a:rPr>
              <a:t>Mingwei</a:t>
            </a:r>
            <a:r>
              <a:rPr lang="en-US" dirty="0">
                <a:latin typeface="Roboto"/>
                <a:ea typeface="Roboto"/>
                <a:cs typeface="Arial"/>
              </a:rPr>
              <a:t> Xi</a:t>
            </a:r>
          </a:p>
          <a:p>
            <a:r>
              <a:rPr lang="en-US" dirty="0">
                <a:latin typeface="Roboto"/>
                <a:ea typeface="Roboto"/>
                <a:cs typeface="Arial"/>
              </a:rPr>
              <a:t>December 11,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2BC6-C958-4329-A995-372B15531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52500" y="1774216"/>
            <a:ext cx="9166225" cy="365125"/>
          </a:xfrm>
        </p:spPr>
        <p:txBody>
          <a:bodyPr/>
          <a:lstStyle/>
          <a:p>
            <a:r>
              <a:rPr lang="en-US" dirty="0"/>
              <a:t>MATH: 4840 Mathematics of Machine Learning​</a:t>
            </a:r>
          </a:p>
        </p:txBody>
      </p:sp>
    </p:spTree>
    <p:extLst>
      <p:ext uri="{BB962C8B-B14F-4D97-AF65-F5344CB8AC3E}">
        <p14:creationId xmlns:p14="http://schemas.microsoft.com/office/powerpoint/2010/main" val="258572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C6C3-F224-3FF7-E179-B5B1DEF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Centering, Random Shifting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143DE-988A-1A4F-4069-A84AC3AC7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MATH: 4840 Mathematics of Machine Learning​</a:t>
            </a:r>
            <a:endParaRPr lang="en-US" b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C2582-D441-7BAF-10F9-5AB25BB60FBD}"/>
              </a:ext>
            </a:extLst>
          </p:cNvPr>
          <p:cNvSpPr txBox="1"/>
          <p:nvPr/>
        </p:nvSpPr>
        <p:spPr>
          <a:xfrm>
            <a:off x="6095999" y="1464085"/>
            <a:ext cx="35373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Explained variance by first 10 components (original/centered): </a:t>
            </a:r>
          </a:p>
          <a:p>
            <a:endParaRPr lang="en-US" sz="1400"/>
          </a:p>
          <a:p>
            <a:r>
              <a:rPr lang="en-US" sz="1400"/>
              <a:t>0.6916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C1DF9E-381D-31E4-58F7-79AA3ACB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395866"/>
            <a:ext cx="4797551" cy="2613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AF6888E-3592-E395-8202-47873715CC0D}"/>
              </a:ext>
            </a:extLst>
          </p:cNvPr>
          <p:cNvSpPr txBox="1"/>
          <p:nvPr/>
        </p:nvSpPr>
        <p:spPr>
          <a:xfrm>
            <a:off x="6095999" y="2784389"/>
            <a:ext cx="32303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Explained variance by first 10 components (random shift):</a:t>
            </a:r>
          </a:p>
          <a:p>
            <a:endParaRPr lang="en-US" sz="1400"/>
          </a:p>
          <a:p>
            <a:r>
              <a:rPr lang="en-US" sz="1400">
                <a:solidFill>
                  <a:srgbClr val="FF0000"/>
                </a:solidFill>
              </a:rPr>
              <a:t> 0.5607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A732C1-D3BE-C84E-226F-94CC2AD4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385"/>
          <a:stretch/>
        </p:blipFill>
        <p:spPr>
          <a:xfrm>
            <a:off x="3000663" y="4001439"/>
            <a:ext cx="7521127" cy="7775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896D83-5972-4ED0-0A9B-7FFCE083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92"/>
          <a:stretch/>
        </p:blipFill>
        <p:spPr>
          <a:xfrm>
            <a:off x="3000663" y="5482845"/>
            <a:ext cx="7521128" cy="8546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0EFE3E-9CCC-843F-B555-7A0A0843DA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092"/>
          <a:stretch/>
        </p:blipFill>
        <p:spPr>
          <a:xfrm>
            <a:off x="3000663" y="4707529"/>
            <a:ext cx="7521127" cy="8546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49FBEBF-FCFE-7C06-601E-80317EF14810}"/>
              </a:ext>
            </a:extLst>
          </p:cNvPr>
          <p:cNvSpPr txBox="1"/>
          <p:nvPr/>
        </p:nvSpPr>
        <p:spPr>
          <a:xfrm>
            <a:off x="1" y="5029638"/>
            <a:ext cx="300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Reconstruction (Centered)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08C17E-A441-17ED-E3E5-0D466C14FE75}"/>
              </a:ext>
            </a:extLst>
          </p:cNvPr>
          <p:cNvSpPr txBox="1"/>
          <p:nvPr/>
        </p:nvSpPr>
        <p:spPr>
          <a:xfrm>
            <a:off x="-230887" y="5801877"/>
            <a:ext cx="323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Reconstruction (Random Shifted)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924F1B-0142-8C58-54F9-0D3044B3686A}"/>
              </a:ext>
            </a:extLst>
          </p:cNvPr>
          <p:cNvSpPr txBox="1"/>
          <p:nvPr/>
        </p:nvSpPr>
        <p:spPr>
          <a:xfrm>
            <a:off x="452723" y="4256003"/>
            <a:ext cx="2547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279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F7E4-95F5-6FAC-6EA7-4DD7971EB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897C-226D-6197-986F-7B5571F0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Digit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B8E0E-7A20-DC1A-FF62-4125A7869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MATH: 4840 Mathematics of Machine Learning​</a:t>
            </a:r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594DA-A036-0A81-B427-55E50C2BE252}"/>
              </a:ext>
            </a:extLst>
          </p:cNvPr>
          <p:cNvSpPr txBox="1"/>
          <p:nvPr/>
        </p:nvSpPr>
        <p:spPr>
          <a:xfrm>
            <a:off x="6187439" y="1392857"/>
            <a:ext cx="19872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>
                <a:effectLst/>
                <a:latin typeface="Consolas" panose="020B0609020204030204" pitchFamily="49" charset="0"/>
              </a:rPr>
              <a:t>digit 0: 0.8419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1: 0.8942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2: 0.7545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3: 0.7789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4: 0.7768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5: 0.7497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6: 0.8098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7: 0.8095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8: 0.7689 </a:t>
            </a:r>
          </a:p>
          <a:p>
            <a:r>
              <a:rPr lang="en-US" sz="1600" b="0" i="0">
                <a:effectLst/>
                <a:latin typeface="Consolas" panose="020B0609020204030204" pitchFamily="49" charset="0"/>
              </a:rPr>
              <a:t>digit 9: 0.8034</a:t>
            </a: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CE25F-5B4A-E8A2-D1F2-A43B97F7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395866"/>
            <a:ext cx="4794780" cy="2612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FD795-AA6D-8B53-F07B-3A48C2D50A8A}"/>
              </a:ext>
            </a:extLst>
          </p:cNvPr>
          <p:cNvSpPr txBox="1"/>
          <p:nvPr/>
        </p:nvSpPr>
        <p:spPr>
          <a:xfrm>
            <a:off x="8614896" y="1392857"/>
            <a:ext cx="3230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Explained variance by first 10 components (original):</a:t>
            </a:r>
          </a:p>
          <a:p>
            <a:r>
              <a:rPr lang="en-US" sz="1600"/>
              <a:t>0.6916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5FFBFEF-FDB6-21D8-FCB7-D883E7748BF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2209990" y="3947402"/>
            <a:ext cx="7772019" cy="10915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0DA4AE-C83C-FB42-F159-025A30327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989" y="5038903"/>
            <a:ext cx="7772019" cy="10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3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0EF5-F3B3-16AC-3540-457711BF1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4F88-7D85-34E4-57D5-588FA80F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Deskewing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61C2B-E212-A924-A664-6E2A4C22A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MATH: 4840 Mathematics of Machine Learning​</a:t>
            </a:r>
            <a:endParaRPr lang="en-US" b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58799-D620-467F-88BA-783F4EB6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936" y="1689616"/>
            <a:ext cx="1935047" cy="199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A00DFB-A5C9-D938-FA9F-E909CBE0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936" y="1908199"/>
            <a:ext cx="2324054" cy="229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7A6F8-58B9-2114-C7D0-55FDEC29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936" y="2156619"/>
            <a:ext cx="4388765" cy="199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1E5F31-4F3D-0F60-FBB1-9753FE873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937" y="2375584"/>
            <a:ext cx="3939914" cy="1795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33D969-73D2-E338-FDA7-DF5B3AFD5F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15" y="1449365"/>
            <a:ext cx="7087022" cy="14145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D0D20D-1B01-506B-17BF-B9105EB61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5343" y="2852691"/>
            <a:ext cx="4453594" cy="24264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5F1DDC-BA58-99CE-3E3E-19AE0E6FD430}"/>
              </a:ext>
            </a:extLst>
          </p:cNvPr>
          <p:cNvSpPr txBox="1"/>
          <p:nvPr/>
        </p:nvSpPr>
        <p:spPr>
          <a:xfrm>
            <a:off x="7707935" y="4217405"/>
            <a:ext cx="3230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Explained variance by first 10 components (</a:t>
            </a:r>
            <a:r>
              <a:rPr lang="en-US" sz="1600" err="1"/>
              <a:t>deskewed</a:t>
            </a:r>
            <a:r>
              <a:rPr lang="en-US" sz="1600"/>
              <a:t>): </a:t>
            </a:r>
            <a:r>
              <a:rPr lang="en-US" sz="1600">
                <a:solidFill>
                  <a:srgbClr val="92D050"/>
                </a:solidFill>
              </a:rPr>
              <a:t>0.7642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975201-4049-988F-18E5-96316D2B45EB}"/>
              </a:ext>
            </a:extLst>
          </p:cNvPr>
          <p:cNvSpPr txBox="1"/>
          <p:nvPr/>
        </p:nvSpPr>
        <p:spPr>
          <a:xfrm>
            <a:off x="7707936" y="3116862"/>
            <a:ext cx="32303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Explained variance by first 10 components (original):</a:t>
            </a:r>
          </a:p>
          <a:p>
            <a:r>
              <a:rPr lang="en-US" sz="1600"/>
              <a:t>0.6916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794A35D-0AAF-2A25-87A2-985E01686A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3520" y="5279096"/>
            <a:ext cx="7564957" cy="10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2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6BB6-1BD6-CDEC-3F76-5E140C6BC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EEDE-BF4F-54A1-CDFA-DBFCD431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Filtering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12160-7FBF-C683-B805-A60ADB893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252C0-74BA-528C-FD5A-6F0F15B5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00"/>
          <a:stretch/>
        </p:blipFill>
        <p:spPr>
          <a:xfrm>
            <a:off x="7318508" y="1969801"/>
            <a:ext cx="4686933" cy="26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2855E-8F8B-8F01-8A7F-A6AEF100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3" y="1395866"/>
            <a:ext cx="7103365" cy="1417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11E2B-B238-CD49-BD47-90E5A212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752" y="2821024"/>
            <a:ext cx="4600423" cy="2506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EC737E-7404-D980-6418-6E937CA9C77B}"/>
              </a:ext>
            </a:extLst>
          </p:cNvPr>
          <p:cNvSpPr txBox="1"/>
          <p:nvPr/>
        </p:nvSpPr>
        <p:spPr>
          <a:xfrm>
            <a:off x="7318508" y="4196949"/>
            <a:ext cx="3230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Explained variance by first 10 components (</a:t>
            </a:r>
            <a:r>
              <a:rPr lang="en-US" sz="1600" dirty="0" err="1"/>
              <a:t>deskewed</a:t>
            </a:r>
            <a:r>
              <a:rPr lang="en-US" sz="1600" dirty="0"/>
              <a:t>): </a:t>
            </a:r>
            <a:r>
              <a:rPr lang="en-US" sz="1600" b="0" i="0" dirty="0">
                <a:solidFill>
                  <a:srgbClr val="92D050"/>
                </a:solidFill>
                <a:effectLst/>
              </a:rPr>
              <a:t>0.7328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FCE7-27A7-B20A-2270-A23D88DB2FB8}"/>
              </a:ext>
            </a:extLst>
          </p:cNvPr>
          <p:cNvSpPr txBox="1"/>
          <p:nvPr/>
        </p:nvSpPr>
        <p:spPr>
          <a:xfrm>
            <a:off x="7318509" y="3096406"/>
            <a:ext cx="3230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Explained variance by first 10 components (original):</a:t>
            </a:r>
          </a:p>
          <a:p>
            <a:r>
              <a:rPr lang="en-US" sz="1600" dirty="0"/>
              <a:t>0.6916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43249F-74FC-603C-20DF-6D9505F27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098" y="5315498"/>
            <a:ext cx="7564966" cy="10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71319-F387-4BDE-F373-434A4DF8E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4D1DB26-BF93-A8C6-3448-1D024405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-1"/>
          <a:stretch/>
        </p:blipFill>
        <p:spPr>
          <a:xfrm>
            <a:off x="790709" y="1395866"/>
            <a:ext cx="6497059" cy="912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BB54A0-AD74-7CA9-7A12-28CBD061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20" b="83028"/>
          <a:stretch/>
        </p:blipFill>
        <p:spPr>
          <a:xfrm>
            <a:off x="790707" y="2264955"/>
            <a:ext cx="6497059" cy="16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B9627-5643-AA4A-7105-6BADC47B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Pooling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4585E-5D8D-D5B5-7469-93B7E563C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46BEB-8E0C-3177-75E2-53484E56E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745" y="3010558"/>
            <a:ext cx="4472021" cy="24364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98855B-0E3E-8F1A-6964-DC5CB1785F64}"/>
              </a:ext>
            </a:extLst>
          </p:cNvPr>
          <p:cNvSpPr txBox="1"/>
          <p:nvPr/>
        </p:nvSpPr>
        <p:spPr>
          <a:xfrm>
            <a:off x="7517484" y="4181316"/>
            <a:ext cx="25031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Explained variance by first 10 components: </a:t>
            </a:r>
            <a:r>
              <a:rPr lang="en-US" sz="1600" b="0" i="0" dirty="0">
                <a:solidFill>
                  <a:srgbClr val="92D050"/>
                </a:solidFill>
                <a:effectLst/>
              </a:rPr>
              <a:t>0.7923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34F3-E4C0-C60B-DB2B-00036914AF5F}"/>
              </a:ext>
            </a:extLst>
          </p:cNvPr>
          <p:cNvSpPr txBox="1"/>
          <p:nvPr/>
        </p:nvSpPr>
        <p:spPr>
          <a:xfrm>
            <a:off x="7517484" y="3182288"/>
            <a:ext cx="323036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Explained variance by first 10 components (original):</a:t>
            </a:r>
          </a:p>
          <a:p>
            <a:r>
              <a:rPr lang="en-US" sz="1600" dirty="0"/>
              <a:t>0.6916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A4360E-44EC-0A8E-6662-CFB00542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962"/>
          <a:stretch/>
        </p:blipFill>
        <p:spPr>
          <a:xfrm>
            <a:off x="790707" y="2374924"/>
            <a:ext cx="6497059" cy="6356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C85D3D-9A4C-0CD2-AEE9-6194CACD4F4F}"/>
              </a:ext>
            </a:extLst>
          </p:cNvPr>
          <p:cNvSpPr txBox="1"/>
          <p:nvPr/>
        </p:nvSpPr>
        <p:spPr>
          <a:xfrm>
            <a:off x="7517484" y="1783749"/>
            <a:ext cx="3230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Kernel (2*2)</a:t>
            </a:r>
          </a:p>
          <a:p>
            <a:r>
              <a:rPr lang="en-US" sz="1600" dirty="0"/>
              <a:t>Stride = 2</a:t>
            </a:r>
          </a:p>
          <a:p>
            <a:endParaRPr lang="en-US" sz="1600" dirty="0"/>
          </a:p>
          <a:p>
            <a:r>
              <a:rPr lang="en-US" sz="1600" dirty="0"/>
              <a:t>Image size (28*28) -&gt; (14*14)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05F08D-701A-7955-63F7-56405F120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960" y="5403287"/>
            <a:ext cx="6916078" cy="9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9D37-2731-AF20-F7DB-6D2C3091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DF264-665A-F115-E4DD-6AD6CD843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988BAE8-249B-881F-0F31-A59145148D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499" y="1595317"/>
            <a:ext cx="5210557" cy="425684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111111"/>
                </a:solidFill>
                <a:latin typeface="+mn-lt"/>
              </a:rPr>
              <a:t>Calculate reconstruction loss</a:t>
            </a:r>
          </a:p>
          <a:p>
            <a:r>
              <a:rPr lang="en-US" sz="2000" dirty="0">
                <a:solidFill>
                  <a:srgbClr val="111111"/>
                </a:solidFill>
                <a:latin typeface="+mn-lt"/>
              </a:rPr>
              <a:t>L2 distance between original image and </a:t>
            </a:r>
            <a:r>
              <a:rPr lang="en-US" sz="2000">
                <a:solidFill>
                  <a:srgbClr val="111111"/>
                </a:solidFill>
                <a:latin typeface="+mn-lt"/>
              </a:rPr>
              <a:t>reconstructed image</a:t>
            </a:r>
            <a:endParaRPr lang="en-US" sz="2000" dirty="0">
              <a:solidFill>
                <a:srgbClr val="111111"/>
              </a:solidFill>
              <a:latin typeface="+mn-lt"/>
            </a:endParaRPr>
          </a:p>
          <a:p>
            <a:r>
              <a:rPr lang="en-US" sz="2000" dirty="0">
                <a:solidFill>
                  <a:srgbClr val="111111"/>
                </a:solidFill>
                <a:latin typeface="+mn-lt"/>
              </a:rPr>
              <a:t>Take mean of all images</a:t>
            </a:r>
          </a:p>
          <a:p>
            <a:pPr marL="0" indent="0">
              <a:buNone/>
            </a:pPr>
            <a:endParaRPr lang="en-US" sz="2000" dirty="0">
              <a:solidFill>
                <a:srgbClr val="111111"/>
              </a:solidFill>
              <a:latin typeface="+mn-lt"/>
            </a:endParaRPr>
          </a:p>
          <a:p>
            <a:r>
              <a:rPr lang="en-US" sz="2000" dirty="0">
                <a:solidFill>
                  <a:srgbClr val="111111"/>
                </a:solidFill>
                <a:latin typeface="+mn-lt"/>
              </a:rPr>
              <a:t>Except for Max Pooling transformation</a:t>
            </a:r>
          </a:p>
          <a:p>
            <a:pPr lvl="1"/>
            <a:r>
              <a:rPr lang="en-US" sz="1600" dirty="0">
                <a:solidFill>
                  <a:srgbClr val="111111"/>
                </a:solidFill>
                <a:latin typeface="+mn-lt"/>
              </a:rPr>
              <a:t>Image size (28*28) -&gt; (14*14)</a:t>
            </a:r>
          </a:p>
          <a:p>
            <a:pPr lvl="1"/>
            <a:r>
              <a:rPr lang="en-US" sz="1600" dirty="0">
                <a:solidFill>
                  <a:srgbClr val="111111"/>
                </a:solidFill>
                <a:latin typeface="+mn-lt"/>
              </a:rPr>
              <a:t>L2 distance between max pooled images and reconstructed images</a:t>
            </a:r>
          </a:p>
          <a:p>
            <a:endParaRPr lang="en-US" sz="2000" dirty="0">
              <a:solidFill>
                <a:srgbClr val="111111"/>
              </a:solidFill>
              <a:latin typeface="+mn-lt"/>
            </a:endParaRPr>
          </a:p>
          <a:p>
            <a:endParaRPr lang="en-US" sz="2000" dirty="0">
              <a:solidFill>
                <a:srgbClr val="111111"/>
              </a:solidFill>
              <a:latin typeface="+mn-lt"/>
            </a:endParaRPr>
          </a:p>
          <a:p>
            <a:endParaRPr lang="en-US" sz="2000" dirty="0">
              <a:solidFill>
                <a:srgbClr val="111111"/>
              </a:solidFill>
              <a:latin typeface="+mn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EEC452-0C69-1AF0-B855-93C6C565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5" y="302983"/>
            <a:ext cx="5644631" cy="29642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241443-D824-1A4F-0271-4DD54EDD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288679"/>
            <a:ext cx="5644631" cy="30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72AD14-BED4-4A3E-8474-5AB4CAE61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81" y="3367173"/>
            <a:ext cx="7163317" cy="1160369"/>
          </a:xfrm>
        </p:spPr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92C30-4B11-4481-945C-ED83B657CA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59440" y="2523745"/>
            <a:ext cx="3071728" cy="2864230"/>
          </a:xfrm>
        </p:spPr>
        <p:txBody>
          <a:bodyPr/>
          <a:lstStyle/>
          <a:p>
            <a:r>
              <a:rPr lang="en-US" dirty="0">
                <a:latin typeface="Roboto"/>
                <a:ea typeface="Roboto"/>
                <a:cs typeface="Arial"/>
              </a:rPr>
              <a:t>Roy Huang </a:t>
            </a:r>
            <a:endParaRPr lang="en-US" dirty="0"/>
          </a:p>
          <a:p>
            <a:r>
              <a:rPr lang="en-US" dirty="0">
                <a:latin typeface="Roboto"/>
                <a:ea typeface="Roboto"/>
                <a:cs typeface="Arial"/>
              </a:rPr>
              <a:t>University of Iowa Electrical and Computer Engineering </a:t>
            </a:r>
            <a:r>
              <a:rPr lang="en-US" altLang="zh-CN" dirty="0">
                <a:latin typeface="Roboto"/>
                <a:ea typeface="Roboto"/>
                <a:cs typeface="Arial"/>
              </a:rPr>
              <a:t>Department</a:t>
            </a:r>
            <a:endParaRPr lang="en-US" dirty="0">
              <a:latin typeface="Roboto"/>
              <a:ea typeface="Roboto"/>
              <a:cs typeface="Arial"/>
            </a:endParaRPr>
          </a:p>
          <a:p>
            <a:endParaRPr lang="en-US" dirty="0">
              <a:latin typeface="Roboto"/>
              <a:ea typeface="Roboto"/>
              <a:cs typeface="Arial"/>
            </a:endParaRPr>
          </a:p>
          <a:p>
            <a:r>
              <a:rPr lang="en-US" dirty="0">
                <a:latin typeface="Roboto"/>
                <a:ea typeface="Roboto"/>
                <a:cs typeface="Arial"/>
              </a:rPr>
              <a:t>Vincent Cai </a:t>
            </a:r>
            <a:endParaRPr lang="en-US" dirty="0"/>
          </a:p>
          <a:p>
            <a:r>
              <a:rPr lang="en-US" dirty="0">
                <a:latin typeface="Roboto"/>
                <a:ea typeface="Roboto"/>
                <a:cs typeface="Arial"/>
              </a:rPr>
              <a:t>University of Iowa Computer Science Department</a:t>
            </a:r>
          </a:p>
          <a:p>
            <a:endParaRPr lang="en-US" dirty="0">
              <a:latin typeface="Roboto"/>
              <a:ea typeface="Roboto"/>
              <a:cs typeface="Arial"/>
            </a:endParaRPr>
          </a:p>
          <a:p>
            <a:r>
              <a:rPr lang="en-US" dirty="0" err="1">
                <a:latin typeface="Roboto"/>
                <a:ea typeface="Roboto"/>
                <a:cs typeface="Arial"/>
              </a:rPr>
              <a:t>Mingwei</a:t>
            </a:r>
            <a:r>
              <a:rPr lang="en-US" dirty="0">
                <a:latin typeface="Roboto"/>
                <a:ea typeface="Roboto"/>
                <a:cs typeface="Arial"/>
              </a:rPr>
              <a:t> Xi </a:t>
            </a:r>
          </a:p>
          <a:p>
            <a:r>
              <a:rPr lang="en-US" dirty="0">
                <a:latin typeface="Roboto"/>
                <a:ea typeface="Roboto"/>
                <a:cs typeface="Arial"/>
              </a:rPr>
              <a:t>University of Iowa Mathematics Department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7688D6-D1F7-479C-B181-0D4C46EDC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8413" y="5019675"/>
            <a:ext cx="1474787" cy="368300"/>
          </a:xfrm>
        </p:spPr>
        <p:txBody>
          <a:bodyPr/>
          <a:lstStyle/>
          <a:p>
            <a:r>
              <a:rPr lang="en-US"/>
              <a:t>uiowa.edu</a:t>
            </a:r>
          </a:p>
        </p:txBody>
      </p:sp>
    </p:spTree>
    <p:extLst>
      <p:ext uri="{BB962C8B-B14F-4D97-AF65-F5344CB8AC3E}">
        <p14:creationId xmlns:p14="http://schemas.microsoft.com/office/powerpoint/2010/main" val="310067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0B6048F-9C96-441B-BB15-58B97B3D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/>
          <a:lstStyle/>
          <a:p>
            <a:r>
              <a:rPr lang="en-US">
                <a:latin typeface="Roboto"/>
                <a:ea typeface="Roboto"/>
                <a:cs typeface="Arial"/>
              </a:rPr>
              <a:t>Reference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24A477-8FD4-4E2F-8231-BCE77472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686758"/>
            <a:ext cx="10288587" cy="31959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Roboto"/>
                <a:ea typeface="Roboto"/>
                <a:cs typeface="Arial"/>
              </a:rPr>
              <a:t>YouTube video: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FD20-CC9C-4F92-8675-363BB8ABCD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502" y="2120010"/>
            <a:ext cx="10288586" cy="75460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Arial"/>
              </a:rPr>
              <a:t>SVD Visualized, Singular Value Decomposition explained by Visual Kernel (2022). Retrieved from https://www.youtube.com/watch?v=vSczTbgc8Rc&amp;t=53s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832F2-C755-4212-90E2-84BFA09C949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52502" y="3291760"/>
            <a:ext cx="10288587" cy="3280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Roboto"/>
                <a:ea typeface="Roboto"/>
                <a:cs typeface="Arial"/>
              </a:rPr>
              <a:t>Website: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BF475-4142-4EE3-B596-7E1583FFA97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52504" y="3725012"/>
            <a:ext cx="10288586" cy="644563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Arial"/>
              </a:rPr>
              <a:t>Erik Storrs (2021). Explained: Singular Value Decomposition (SVD). Retrieved from https://storrs.io/svd/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3250-EA68-4C0A-8F8D-25D2230BA8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2504" y="4753992"/>
            <a:ext cx="10288587" cy="31959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latin typeface="Roboto"/>
                <a:ea typeface="Roboto"/>
              </a:rPr>
              <a:t>Website: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BF7427-618B-470E-A06E-500C699A98A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52506" y="5187244"/>
            <a:ext cx="10288586" cy="75460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Roboto"/>
                <a:ea typeface="Roboto"/>
                <a:cs typeface="Arial"/>
              </a:rPr>
              <a:t>Dibya Ghosh and Alvin Wan (). </a:t>
            </a:r>
            <a:r>
              <a:rPr lang="en-US" dirty="0" err="1">
                <a:latin typeface="Roboto"/>
                <a:ea typeface="Roboto"/>
                <a:cs typeface="Arial"/>
              </a:rPr>
              <a:t>Deskewing</a:t>
            </a:r>
            <a:r>
              <a:rPr lang="en-US" dirty="0">
                <a:latin typeface="Roboto"/>
                <a:ea typeface="Roboto"/>
                <a:cs typeface="Arial"/>
              </a:rPr>
              <a:t>. Retrieved from https://fsix.github.io/mnist/Deskewing.html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C6011B5-B39E-024E-9797-1F1FA4235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</p:spPr>
        <p:txBody>
          <a:bodyPr/>
          <a:lstStyle/>
          <a:p>
            <a:r>
              <a:rPr lang="en-US" dirty="0"/>
              <a:t>MATH: 4840 Mathematics of Machine Learning​</a:t>
            </a:r>
          </a:p>
        </p:txBody>
      </p:sp>
    </p:spTree>
    <p:extLst>
      <p:ext uri="{BB962C8B-B14F-4D97-AF65-F5344CB8AC3E}">
        <p14:creationId xmlns:p14="http://schemas.microsoft.com/office/powerpoint/2010/main" val="41948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4C3E-64C5-B778-BE91-E962B58D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484B2-1C7D-213F-629C-2BBC92C7CF1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498" y="1686757"/>
            <a:ext cx="10251527" cy="4754435"/>
          </a:xfrm>
        </p:spPr>
        <p:txBody>
          <a:bodyPr>
            <a:normAutofit/>
          </a:bodyPr>
          <a:lstStyle/>
          <a:p>
            <a:r>
              <a:rPr lang="en-US" dirty="0"/>
              <a:t>Datasets often exist in high-dimensional spaces, where each dimension corresponds to a distinct feature of the data</a:t>
            </a:r>
          </a:p>
          <a:p>
            <a:pPr lvl="1"/>
            <a:r>
              <a:rPr lang="en-US" dirty="0"/>
              <a:t>MNIST</a:t>
            </a:r>
          </a:p>
          <a:p>
            <a:pPr lvl="1"/>
            <a:r>
              <a:rPr lang="en-US" dirty="0"/>
              <a:t>784 pixels in each image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However, the data points often lie closely on a manifold </a:t>
            </a:r>
          </a:p>
          <a:p>
            <a:pPr lvl="1"/>
            <a:r>
              <a:rPr lang="en-US" dirty="0"/>
              <a:t>A surface of lower dimensionality within a higher-dimensional space</a:t>
            </a:r>
          </a:p>
          <a:p>
            <a:pPr lvl="1"/>
            <a:r>
              <a:rPr lang="en-US" dirty="0"/>
              <a:t>Meaningful information can be captured in fewer dimensions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159A7-DE34-A8EC-9595-71346C79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  <p:pic>
        <p:nvPicPr>
          <p:cNvPr id="16" name="Picture 15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E04D20BA-C6E4-72BF-FA4F-72646764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86" y="2761107"/>
            <a:ext cx="6258870" cy="133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230D-89B1-1636-7087-176812CB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9E6C-B1FD-0747-ABA1-9E66180A38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Applications </a:t>
            </a:r>
          </a:p>
          <a:p>
            <a:pPr lvl="1"/>
            <a:r>
              <a:rPr lang="en-US" dirty="0"/>
              <a:t>Medical Imaging (Data Volume Reduction)</a:t>
            </a:r>
          </a:p>
          <a:p>
            <a:pPr lvl="1"/>
            <a:r>
              <a:rPr lang="en-US" dirty="0"/>
              <a:t>Financial Fraud Detection (Abnormal Activity)</a:t>
            </a:r>
          </a:p>
          <a:p>
            <a:pPr lvl="1"/>
            <a:r>
              <a:rPr lang="en-US" dirty="0"/>
              <a:t>Autonomous Vehicle (Image Recognition)</a:t>
            </a:r>
          </a:p>
          <a:p>
            <a:pPr lvl="1"/>
            <a:r>
              <a:rPr lang="en-US" dirty="0"/>
              <a:t>E-Commerce Recommendation (Costumer Segmentation)</a:t>
            </a:r>
          </a:p>
          <a:p>
            <a:pPr lvl="1"/>
            <a:endParaRPr lang="en-US" dirty="0"/>
          </a:p>
          <a:p>
            <a:r>
              <a:rPr lang="en-US" dirty="0"/>
              <a:t>Singular Value Decomposition (SVD)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381AE-EE39-10CE-BE0A-34E9041E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9398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51C3-DA7B-657C-0B9A-F5BF5E8F2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635210-63DD-71A9-07F2-C2C4C0C421BC}"/>
              </a:ext>
            </a:extLst>
          </p:cNvPr>
          <p:cNvSpPr/>
          <p:nvPr/>
        </p:nvSpPr>
        <p:spPr>
          <a:xfrm>
            <a:off x="5202936" y="2359152"/>
            <a:ext cx="1737360" cy="577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288FA-FAB4-BA19-D2A6-F9BC44A0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B2419-742F-8378-1F9F-D377C96AFADB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952498" y="1686758"/>
                <a:ext cx="10251527" cy="12501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>
                    <a:latin typeface="Roboto"/>
                    <a:ea typeface="Roboto"/>
                    <a:cs typeface="Arial"/>
                  </a:rPr>
                  <a:t>Any matrix A can be unconditionally decomposed into three very special matrices:</a:t>
                </a: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B2419-742F-8378-1F9F-D377C96AF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952498" y="1686758"/>
                <a:ext cx="10251527" cy="1250100"/>
              </a:xfrm>
              <a:blipFill>
                <a:blip r:embed="rId3"/>
                <a:stretch>
                  <a:fillRect l="-1605" t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6161833-2C11-537B-44B1-877F6F56F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</p:spPr>
        <p:txBody>
          <a:bodyPr/>
          <a:lstStyle/>
          <a:p>
            <a:r>
              <a:rPr lang="en-US" dirty="0"/>
              <a:t>MATH: 4840 Mathematics of Machine Learning​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F8296A-CED9-6879-405C-BC42F301C14F}"/>
                  </a:ext>
                </a:extLst>
              </p:cNvPr>
              <p:cNvSpPr txBox="1"/>
              <p:nvPr/>
            </p:nvSpPr>
            <p:spPr>
              <a:xfrm>
                <a:off x="52495" y="3549196"/>
                <a:ext cx="2467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symmetric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F8296A-CED9-6879-405C-BC42F301C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5" y="3549196"/>
                <a:ext cx="246735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409503-9332-7EF0-5716-A39643D8C3C5}"/>
                  </a:ext>
                </a:extLst>
              </p:cNvPr>
              <p:cNvSpPr txBox="1"/>
              <p:nvPr/>
            </p:nvSpPr>
            <p:spPr>
              <a:xfrm>
                <a:off x="1748328" y="3021375"/>
                <a:ext cx="15430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409503-9332-7EF0-5716-A39643D8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28" y="3021375"/>
                <a:ext cx="15430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8779ED-CC48-4FD2-2456-EA1EBCCA1EF4}"/>
                  </a:ext>
                </a:extLst>
              </p:cNvPr>
              <p:cNvSpPr txBox="1"/>
              <p:nvPr/>
            </p:nvSpPr>
            <p:spPr>
              <a:xfrm>
                <a:off x="2186177" y="3549196"/>
                <a:ext cx="2467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symmetric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8779ED-CC48-4FD2-2456-EA1EBCCA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77" y="3549196"/>
                <a:ext cx="2467358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75F023-3045-EF36-E5CA-96A40F5926CD}"/>
              </a:ext>
            </a:extLst>
          </p:cNvPr>
          <p:cNvCxnSpPr>
            <a:cxnSpLocks/>
          </p:cNvCxnSpPr>
          <p:nvPr/>
        </p:nvCxnSpPr>
        <p:spPr>
          <a:xfrm>
            <a:off x="1286174" y="4195526"/>
            <a:ext cx="0" cy="48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B0894-4F1E-9266-820C-7CD3474D40BD}"/>
              </a:ext>
            </a:extLst>
          </p:cNvPr>
          <p:cNvCxnSpPr/>
          <p:nvPr/>
        </p:nvCxnSpPr>
        <p:spPr>
          <a:xfrm>
            <a:off x="3419856" y="4195526"/>
            <a:ext cx="0" cy="48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7B655-1824-3E47-8343-4249F49E0BA9}"/>
                  </a:ext>
                </a:extLst>
              </p:cNvPr>
              <p:cNvSpPr txBox="1"/>
              <p:nvPr/>
            </p:nvSpPr>
            <p:spPr>
              <a:xfrm>
                <a:off x="561779" y="4801911"/>
                <a:ext cx="14487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left singular vectors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7B655-1824-3E47-8343-4249F49E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79" y="4801911"/>
                <a:ext cx="1448789" cy="923330"/>
              </a:xfrm>
              <a:prstGeom prst="rect">
                <a:avLst/>
              </a:prstGeom>
              <a:blipFill>
                <a:blip r:embed="rId7"/>
                <a:stretch>
                  <a:fillRect l="-420" r="-420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89450-670C-69D6-753C-6DB3FE2563BC}"/>
                  </a:ext>
                </a:extLst>
              </p:cNvPr>
              <p:cNvSpPr txBox="1"/>
              <p:nvPr/>
            </p:nvSpPr>
            <p:spPr>
              <a:xfrm>
                <a:off x="2607657" y="4801911"/>
                <a:ext cx="16243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right singular vectors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89450-670C-69D6-753C-6DB3FE256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57" y="4801911"/>
                <a:ext cx="1624397" cy="923330"/>
              </a:xfrm>
              <a:prstGeom prst="rect">
                <a:avLst/>
              </a:prstGeom>
              <a:blipFill>
                <a:blip r:embed="rId8"/>
                <a:stretch>
                  <a:fillRect r="-225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8A924D-AA1A-9296-E4FA-F16B865A3D9D}"/>
              </a:ext>
            </a:extLst>
          </p:cNvPr>
          <p:cNvCxnSpPr>
            <a:cxnSpLocks/>
          </p:cNvCxnSpPr>
          <p:nvPr/>
        </p:nvCxnSpPr>
        <p:spPr>
          <a:xfrm>
            <a:off x="4371147" y="3000345"/>
            <a:ext cx="17738" cy="2898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0F0395-720E-D063-6892-C1A9FED386D0}"/>
                  </a:ext>
                </a:extLst>
              </p:cNvPr>
              <p:cNvSpPr txBox="1"/>
              <p:nvPr/>
            </p:nvSpPr>
            <p:spPr>
              <a:xfrm>
                <a:off x="4647211" y="3137191"/>
                <a:ext cx="1448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0F0395-720E-D063-6892-C1A9FED38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211" y="3137191"/>
                <a:ext cx="1448789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7EB315-CE5A-F6A8-6827-E8617E87B35C}"/>
                  </a:ext>
                </a:extLst>
              </p:cNvPr>
              <p:cNvSpPr txBox="1"/>
              <p:nvPr/>
            </p:nvSpPr>
            <p:spPr>
              <a:xfrm>
                <a:off x="6095999" y="3135169"/>
                <a:ext cx="1448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7EB315-CE5A-F6A8-6827-E8617E87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35169"/>
                <a:ext cx="14487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47B2B-AAEE-C7B5-61BE-F17F0CA3432F}"/>
                  </a:ext>
                </a:extLst>
              </p:cNvPr>
              <p:cNvSpPr txBox="1"/>
              <p:nvPr/>
            </p:nvSpPr>
            <p:spPr>
              <a:xfrm>
                <a:off x="5078777" y="4111290"/>
                <a:ext cx="2058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After sorting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…0, 0, 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47B2B-AAEE-C7B5-61BE-F17F0CA3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77" y="4111290"/>
                <a:ext cx="2058184" cy="646331"/>
              </a:xfrm>
              <a:prstGeom prst="rect">
                <a:avLst/>
              </a:prstGeom>
              <a:blipFill>
                <a:blip r:embed="rId11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43CB8-5772-3CC8-7AE3-7BAF294A9AC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371606" y="3506523"/>
            <a:ext cx="362196" cy="55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F6E0EF-7F69-F41F-02AC-947978FC5195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458197" y="3504501"/>
            <a:ext cx="362197" cy="55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B896CF-5F86-5F41-9925-9FE013E85F44}"/>
                  </a:ext>
                </a:extLst>
              </p:cNvPr>
              <p:cNvSpPr txBox="1"/>
              <p:nvPr/>
            </p:nvSpPr>
            <p:spPr>
              <a:xfrm>
                <a:off x="4835289" y="4937365"/>
                <a:ext cx="2541688" cy="982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/>
              </a:p>
              <a:p>
                <a:pPr algn="ctr"/>
                <a:r>
                  <a:rPr lang="en-US" dirty="0"/>
                  <a:t>singular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B896CF-5F86-5F41-9925-9FE013E8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89" y="4937365"/>
                <a:ext cx="2541688" cy="982000"/>
              </a:xfrm>
              <a:prstGeom prst="rect">
                <a:avLst/>
              </a:prstGeom>
              <a:blipFill>
                <a:blip r:embed="rId12"/>
                <a:stretch>
                  <a:fillRect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5554F8-F2C1-47A4-3A01-AAB513EE3247}"/>
              </a:ext>
            </a:extLst>
          </p:cNvPr>
          <p:cNvCxnSpPr>
            <a:cxnSpLocks/>
            <a:stCxn id="24" idx="2"/>
            <a:endCxn id="46" idx="0"/>
          </p:cNvCxnSpPr>
          <p:nvPr/>
        </p:nvCxnSpPr>
        <p:spPr>
          <a:xfrm flipH="1">
            <a:off x="6106133" y="4757621"/>
            <a:ext cx="1736" cy="17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3C6624-0F68-7CD8-F4D3-18CA01B2C087}"/>
              </a:ext>
            </a:extLst>
          </p:cNvPr>
          <p:cNvCxnSpPr>
            <a:cxnSpLocks/>
          </p:cNvCxnSpPr>
          <p:nvPr/>
        </p:nvCxnSpPr>
        <p:spPr>
          <a:xfrm>
            <a:off x="7775608" y="3020717"/>
            <a:ext cx="17738" cy="2898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F2B5F75-FF29-C070-75DB-021DDABCF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9909" r="1301"/>
          <a:stretch/>
        </p:blipFill>
        <p:spPr>
          <a:xfrm>
            <a:off x="8160176" y="4121231"/>
            <a:ext cx="3783194" cy="13141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6F70651-6A12-94B5-650E-99F99F0A0D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0176" y="3267328"/>
            <a:ext cx="1461025" cy="879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505678-460A-8B8B-17AC-1A171D16A6C7}"/>
                  </a:ext>
                </a:extLst>
              </p:cNvPr>
              <p:cNvSpPr txBox="1"/>
              <p:nvPr/>
            </p:nvSpPr>
            <p:spPr>
              <a:xfrm>
                <a:off x="8049004" y="5537415"/>
                <a:ext cx="1223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9505678-460A-8B8B-17AC-1A171D16A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004" y="5537415"/>
                <a:ext cx="12233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151739-955A-D3C8-52E9-6C94422E65F6}"/>
                  </a:ext>
                </a:extLst>
              </p:cNvPr>
              <p:cNvSpPr txBox="1"/>
              <p:nvPr/>
            </p:nvSpPr>
            <p:spPr>
              <a:xfrm>
                <a:off x="9196704" y="5527328"/>
                <a:ext cx="1223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E151739-955A-D3C8-52E9-6C94422E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704" y="5527328"/>
                <a:ext cx="12233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AEC71A-165A-357D-393B-5D20F7AAF72C}"/>
                  </a:ext>
                </a:extLst>
              </p:cNvPr>
              <p:cNvSpPr txBox="1"/>
              <p:nvPr/>
            </p:nvSpPr>
            <p:spPr>
              <a:xfrm>
                <a:off x="10652315" y="5547503"/>
                <a:ext cx="12233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AEC71A-165A-357D-393B-5D20F7AA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315" y="5547503"/>
                <a:ext cx="12233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64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5" grpId="0"/>
      <p:bldP spid="16" grpId="0"/>
      <p:bldP spid="21" grpId="0"/>
      <p:bldP spid="23" grpId="0"/>
      <p:bldP spid="24" grpId="0"/>
      <p:bldP spid="46" grpId="0"/>
      <p:bldP spid="62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7005-DE8C-89C3-A13A-DCC9632B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3FC0-6284-A220-7F83-782C7CC387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498" y="1686757"/>
            <a:ext cx="10251527" cy="1236561"/>
          </a:xfrm>
        </p:spPr>
        <p:txBody>
          <a:bodyPr/>
          <a:lstStyle/>
          <a:p>
            <a:r>
              <a:rPr lang="en-US" dirty="0"/>
              <a:t>Flatten each image (28*28)-&gt;(784)</a:t>
            </a:r>
          </a:p>
          <a:p>
            <a:r>
              <a:rPr lang="en-US" dirty="0"/>
              <a:t>Create data matrix (60,000, 784)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CE603-2889-0933-F3B6-848017ABA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9032D2-F8DB-5494-B567-80A77739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7" y="2992520"/>
            <a:ext cx="9060922" cy="1025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33C1CE-3031-6824-02F9-EAF3C2CB6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4266729"/>
            <a:ext cx="4665897" cy="644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29DD8F-F4AD-4B67-3FE5-C93D86C0D4AD}"/>
              </a:ext>
            </a:extLst>
          </p:cNvPr>
          <p:cNvSpPr txBox="1"/>
          <p:nvPr/>
        </p:nvSpPr>
        <p:spPr>
          <a:xfrm>
            <a:off x="1883663" y="4980811"/>
            <a:ext cx="63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F1E4B-02F1-5224-B1DB-E3C7D344C5F6}"/>
              </a:ext>
            </a:extLst>
          </p:cNvPr>
          <p:cNvSpPr txBox="1"/>
          <p:nvPr/>
        </p:nvSpPr>
        <p:spPr>
          <a:xfrm>
            <a:off x="3158518" y="4971667"/>
            <a:ext cx="633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B53C8B-AB02-5763-81F7-102D9E992BAE}"/>
                  </a:ext>
                </a:extLst>
              </p:cNvPr>
              <p:cNvSpPr txBox="1"/>
              <p:nvPr/>
            </p:nvSpPr>
            <p:spPr>
              <a:xfrm>
                <a:off x="4433373" y="4980811"/>
                <a:ext cx="63327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B53C8B-AB02-5763-81F7-102D9E992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373" y="4980811"/>
                <a:ext cx="633276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6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FD6F-57C5-68F4-9F55-CAE5DE2F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5B3FA-0884-867F-AAD0-7374B7FC6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A18A260-EC84-86F0-EB09-4F48EF33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761116"/>
            <a:ext cx="5534025" cy="4314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0B0243-3156-1C90-A827-9C626D3BE7AF}"/>
                  </a:ext>
                </a:extLst>
              </p:cNvPr>
              <p:cNvSpPr txBox="1"/>
              <p:nvPr/>
            </p:nvSpPr>
            <p:spPr>
              <a:xfrm>
                <a:off x="6861939" y="1933737"/>
                <a:ext cx="4800600" cy="4397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</a:rPr>
                  <a:t>Proportion of variance explained by the first 10 singular values:</a:t>
                </a:r>
              </a:p>
              <a:p>
                <a:pPr algn="l"/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algn="l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𝑒𝑝𝑙𝑎𝑖𝑛𝑒𝑑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10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=0.6916</m:t>
                      </m:r>
                    </m:oMath>
                  </m:oMathPara>
                </a14:m>
                <a:endParaRPr lang="en-US" dirty="0"/>
              </a:p>
              <a:p>
                <a:pPr algn="l"/>
                <a:endParaRPr lang="en-US" dirty="0"/>
              </a:p>
              <a:p>
                <a:br>
                  <a:rPr lang="en-US" b="0" i="0" dirty="0">
                    <a:solidFill>
                      <a:srgbClr val="CCCCCC"/>
                    </a:solidFill>
                    <a:effectLst/>
                    <a:latin typeface="Segoe WPC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0B0243-3156-1C90-A827-9C626D3BE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39" y="1933737"/>
                <a:ext cx="4800600" cy="4397486"/>
              </a:xfrm>
              <a:prstGeom prst="rect">
                <a:avLst/>
              </a:prstGeom>
              <a:blipFill>
                <a:blip r:embed="rId3"/>
                <a:stretch>
                  <a:fillRect l="-889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73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8B87C-3EB0-3141-B22F-3F76C3C50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59B2DB-1B9C-2D25-7725-088AFFD7171D}"/>
              </a:ext>
            </a:extLst>
          </p:cNvPr>
          <p:cNvSpPr/>
          <p:nvPr/>
        </p:nvSpPr>
        <p:spPr>
          <a:xfrm>
            <a:off x="4825534" y="2921833"/>
            <a:ext cx="2505456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D9267-F945-CF96-F685-932B4C488A8D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952499" y="1595317"/>
                <a:ext cx="10251527" cy="4256843"/>
              </a:xfrm>
            </p:spPr>
            <p:txBody>
              <a:bodyPr>
                <a:normAutofit/>
              </a:bodyPr>
              <a:lstStyle/>
              <a:p>
                <a:r>
                  <a:rPr lang="en-US" sz="2400">
                    <a:latin typeface="+mn-lt"/>
                  </a:rPr>
                  <a:t>𝛴 is sorted in descending order</a:t>
                </a:r>
              </a:p>
              <a:p>
                <a:r>
                  <a:rPr lang="en-US" sz="2400">
                    <a:latin typeface="+mn-lt"/>
                  </a:rPr>
                  <a:t>Retaining only the top </a:t>
                </a:r>
                <a:r>
                  <a:rPr lang="en-US" sz="2400">
                    <a:latin typeface="+mn-lt"/>
                    <a:ea typeface="Cambria Math" panose="02040503050406030204" pitchFamily="18" charset="0"/>
                  </a:rPr>
                  <a:t>k </a:t>
                </a:r>
                <a:r>
                  <a:rPr lang="en-US" sz="2400">
                    <a:latin typeface="+mn-lt"/>
                  </a:rPr>
                  <a:t>singular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latin typeface="+mn-lt"/>
                  </a:rPr>
                  <a:t>to preserve most of the data’s variance: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>
                  <a:latin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>
                    <a:latin typeface="+mn-lt"/>
                    <a:cs typeface="Roboto" panose="02000000000000000000" pitchFamily="2" charset="0"/>
                  </a:rPr>
                  <a:t>If we choose k=50: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>
                    <a:solidFill>
                      <a:srgbClr val="111111"/>
                    </a:solidFill>
                    <a:latin typeface="+mn-lt"/>
                  </a:rPr>
                  <a:t>: 	(60,000 * 50)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>
                    <a:latin typeface="+mn-lt"/>
                  </a:rPr>
                  <a:t>: 	(50 * 50)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800">
                    <a:latin typeface="+mn-lt"/>
                  </a:rPr>
                  <a:t>: 	(50</a:t>
                </a:r>
                <a:r>
                  <a:rPr lang="en-US" sz="1800">
                    <a:solidFill>
                      <a:srgbClr val="111111"/>
                    </a:solidFill>
                    <a:latin typeface="+mn-lt"/>
                  </a:rPr>
                  <a:t> * 784)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>
                    <a:latin typeface="+mn-lt"/>
                  </a:rPr>
                  <a:t>: 	(60,000 * 784)</a:t>
                </a:r>
                <a:endParaRPr lang="en-US" sz="1800">
                  <a:solidFill>
                    <a:srgbClr val="11111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D9267-F945-CF96-F685-932B4C48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952499" y="1595317"/>
                <a:ext cx="10251527" cy="4256843"/>
              </a:xfrm>
              <a:blipFill>
                <a:blip r:embed="rId2"/>
                <a:stretch>
                  <a:fillRect l="-1605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9FFF96E-D08D-B607-CAAB-6FF98924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526777"/>
            <a:ext cx="10287001" cy="869089"/>
          </a:xfrm>
        </p:spPr>
        <p:txBody>
          <a:bodyPr/>
          <a:lstStyle/>
          <a:p>
            <a:r>
              <a:rPr lang="en-US"/>
              <a:t>Image Reconstruction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5384098-4B4E-EC99-A156-535A1833F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9853" y="6441192"/>
            <a:ext cx="8684173" cy="365125"/>
          </a:xfrm>
        </p:spPr>
        <p:txBody>
          <a:bodyPr/>
          <a:lstStyle/>
          <a:p>
            <a:r>
              <a:rPr lang="en-US"/>
              <a:t>MATH: 4840 Mathematics of Machine Learning​</a:t>
            </a:r>
          </a:p>
        </p:txBody>
      </p:sp>
    </p:spTree>
    <p:extLst>
      <p:ext uri="{BB962C8B-B14F-4D97-AF65-F5344CB8AC3E}">
        <p14:creationId xmlns:p14="http://schemas.microsoft.com/office/powerpoint/2010/main" val="16276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C6C3-F224-3FF7-E179-B5B1DEF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Reconstruction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143DE-988A-1A4F-4069-A84AC3AC7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MATH: 4840 Mathematics of Machine Learning​</a:t>
            </a:r>
            <a:endParaRPr lang="en-US" b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07C52E-CE64-6260-3BBF-761E1E53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14" y="1153345"/>
            <a:ext cx="6442371" cy="5177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6606E-01E0-BADE-657C-98DDEBC2B8C3}"/>
                  </a:ext>
                </a:extLst>
              </p:cNvPr>
              <p:cNvSpPr txBox="1"/>
              <p:nvPr/>
            </p:nvSpPr>
            <p:spPr>
              <a:xfrm>
                <a:off x="952499" y="1618488"/>
                <a:ext cx="17556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Visualize 10 images(rows)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E6606E-01E0-BADE-657C-98DDEBC2B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9" y="1618488"/>
                <a:ext cx="1755648" cy="923330"/>
              </a:xfrm>
              <a:prstGeom prst="rect">
                <a:avLst/>
              </a:prstGeom>
              <a:blipFill>
                <a:blip r:embed="rId3"/>
                <a:stretch>
                  <a:fillRect l="-2778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81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6140-F484-3290-43E2-2B2AF507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B9BA4-ADDF-D908-A144-CE08C595E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MATH: 4840 Mathematics of Machine Learning​</a:t>
            </a:r>
            <a:endParaRPr lang="en-US" b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70921B-AD90-08E4-5BBC-AC82993670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52500" y="1687513"/>
            <a:ext cx="10252075" cy="4256087"/>
          </a:xfrm>
        </p:spPr>
        <p:txBody>
          <a:bodyPr>
            <a:normAutofit/>
          </a:bodyPr>
          <a:lstStyle/>
          <a:p>
            <a:r>
              <a:rPr lang="en-US" sz="2400" dirty="0"/>
              <a:t>Apply transformation on dataset</a:t>
            </a:r>
          </a:p>
          <a:p>
            <a:r>
              <a:rPr lang="en-US" sz="2400" dirty="0"/>
              <a:t>Perform SVD again</a:t>
            </a:r>
          </a:p>
          <a:p>
            <a:r>
              <a:rPr lang="en-US" sz="2400" dirty="0"/>
              <a:t>Observe changes </a:t>
            </a:r>
          </a:p>
          <a:p>
            <a:pPr lvl="1"/>
            <a:r>
              <a:rPr lang="en-US" sz="2000" dirty="0"/>
              <a:t>Explained variance </a:t>
            </a:r>
          </a:p>
          <a:p>
            <a:pPr lvl="1"/>
            <a:r>
              <a:rPr lang="en-US" sz="2000" dirty="0"/>
              <a:t>Reconstruction results</a:t>
            </a:r>
          </a:p>
        </p:txBody>
      </p:sp>
    </p:spTree>
    <p:extLst>
      <p:ext uri="{BB962C8B-B14F-4D97-AF65-F5344CB8AC3E}">
        <p14:creationId xmlns:p14="http://schemas.microsoft.com/office/powerpoint/2010/main" val="110587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7FFD54-27B0-415C-8654-D843242BD071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21B56A-5C82-479A-80D0-662CC28B937B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813</Words>
  <Application>Microsoft Office PowerPoint</Application>
  <PresentationFormat>Widescreen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Segoe WPC</vt:lpstr>
      <vt:lpstr>Arial</vt:lpstr>
      <vt:lpstr>Calibri</vt:lpstr>
      <vt:lpstr>Cambria Math</vt:lpstr>
      <vt:lpstr>Consolas</vt:lpstr>
      <vt:lpstr>Roboto</vt:lpstr>
      <vt:lpstr>Roboto Black</vt:lpstr>
      <vt:lpstr>Office Theme</vt:lpstr>
      <vt:lpstr>Dimension Reduction Using Singular Value Decomposition (SVD) </vt:lpstr>
      <vt:lpstr>Introduction </vt:lpstr>
      <vt:lpstr>Dimension Reduction</vt:lpstr>
      <vt:lpstr>Singular Value Decomposition (SVD)</vt:lpstr>
      <vt:lpstr>Singular Value Decomposition (SVD)</vt:lpstr>
      <vt:lpstr>Singular Value Decomposition (SVD)</vt:lpstr>
      <vt:lpstr>Image Reconstruction</vt:lpstr>
      <vt:lpstr>Image Reconstruction</vt:lpstr>
      <vt:lpstr>Transformation</vt:lpstr>
      <vt:lpstr>Centering, Random Shifting</vt:lpstr>
      <vt:lpstr>Each Digit</vt:lpstr>
      <vt:lpstr>Deskewing</vt:lpstr>
      <vt:lpstr>Median Filtering</vt:lpstr>
      <vt:lpstr>Max Pooling</vt:lpstr>
      <vt:lpstr>Conclusion</vt:lpstr>
      <vt:lpstr>Questions?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Huang, Ruoqiu</cp:lastModifiedBy>
  <cp:revision>5</cp:revision>
  <dcterms:created xsi:type="dcterms:W3CDTF">2020-01-21T18:13:39Z</dcterms:created>
  <dcterms:modified xsi:type="dcterms:W3CDTF">2024-12-11T23:21:22Z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