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9" r:id="rId3"/>
    <p:sldId id="257" r:id="rId4"/>
    <p:sldId id="284" r:id="rId5"/>
    <p:sldId id="261" r:id="rId6"/>
    <p:sldId id="263" r:id="rId7"/>
    <p:sldId id="287" r:id="rId8"/>
    <p:sldId id="288" r:id="rId9"/>
    <p:sldId id="292" r:id="rId10"/>
    <p:sldId id="285" r:id="rId11"/>
    <p:sldId id="272" r:id="rId12"/>
    <p:sldId id="264" r:id="rId13"/>
    <p:sldId id="286" r:id="rId14"/>
    <p:sldId id="290" r:id="rId15"/>
    <p:sldId id="291" r:id="rId16"/>
    <p:sldId id="283" r:id="rId17"/>
  </p:sldIdLst>
  <p:sldSz cx="9144000" cy="5143500" type="screen16x9"/>
  <p:notesSz cx="6858000" cy="9144000"/>
  <p:embeddedFontLst>
    <p:embeddedFont>
      <p:font typeface="Muli Black" pitchFamily="2" charset="77"/>
      <p:bold r:id="rId19"/>
      <p:boldItalic r:id="rId20"/>
    </p:embeddedFont>
    <p:embeddedFont>
      <p:font typeface="Muli Light" pitchFamily="2" charset="77"/>
      <p:regular r:id="rId21"/>
      <p:bold r:id="rId22"/>
      <p:italic r:id="rId23"/>
      <p:boldItalic r:id="rId24"/>
    </p:embeddedFont>
    <p:embeddedFont>
      <p:font typeface="Roboto Slab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DFF876-CF6C-452F-B0E9-B860267C4888}">
  <a:tblStyle styleId="{72DFF876-CF6C-452F-B0E9-B860267C48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083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105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997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454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8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23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129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12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CUSTOM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2"/>
          <p:cNvSpPr/>
          <p:nvPr/>
        </p:nvSpPr>
        <p:spPr>
          <a:xfrm>
            <a:off x="28774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2"/>
          <p:cNvSpPr/>
          <p:nvPr/>
        </p:nvSpPr>
        <p:spPr>
          <a:xfrm>
            <a:off x="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2"/>
          <p:cNvSpPr/>
          <p:nvPr/>
        </p:nvSpPr>
        <p:spPr>
          <a:xfrm>
            <a:off x="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2"/>
          <p:cNvSpPr/>
          <p:nvPr/>
        </p:nvSpPr>
        <p:spPr>
          <a:xfrm>
            <a:off x="86326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2"/>
          <p:cNvSpPr/>
          <p:nvPr/>
        </p:nvSpPr>
        <p:spPr>
          <a:xfrm rot="10800000">
            <a:off x="716253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2"/>
          <p:cNvSpPr/>
          <p:nvPr/>
        </p:nvSpPr>
        <p:spPr>
          <a:xfrm rot="10800000">
            <a:off x="888907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2"/>
          <p:cNvSpPr/>
          <p:nvPr/>
        </p:nvSpPr>
        <p:spPr>
          <a:xfrm rot="10800000">
            <a:off x="888907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2"/>
          <p:cNvSpPr/>
          <p:nvPr/>
        </p:nvSpPr>
        <p:spPr>
          <a:xfrm rot="10800000">
            <a:off x="601933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2"/>
          <p:cNvSpPr/>
          <p:nvPr/>
        </p:nvSpPr>
        <p:spPr>
          <a:xfrm>
            <a:off x="172653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2"/>
          <p:cNvSpPr/>
          <p:nvPr/>
        </p:nvSpPr>
        <p:spPr>
          <a:xfrm>
            <a:off x="0" y="4591986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2"/>
          <p:cNvSpPr/>
          <p:nvPr/>
        </p:nvSpPr>
        <p:spPr>
          <a:xfrm>
            <a:off x="2869735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2"/>
          <p:cNvSpPr/>
          <p:nvPr/>
        </p:nvSpPr>
        <p:spPr>
          <a:xfrm rot="10800000" flipH="1">
            <a:off x="4876124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2"/>
          <p:cNvSpPr/>
          <p:nvPr/>
        </p:nvSpPr>
        <p:spPr>
          <a:xfrm rot="10800000" flipH="1">
            <a:off x="545164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2"/>
          <p:cNvSpPr/>
          <p:nvPr/>
        </p:nvSpPr>
        <p:spPr>
          <a:xfrm rot="10800000" flipH="1">
            <a:off x="8889070" y="34428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2"/>
          <p:cNvSpPr/>
          <p:nvPr/>
        </p:nvSpPr>
        <p:spPr>
          <a:xfrm rot="10800000" flipH="1">
            <a:off x="888907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2"/>
          <p:cNvSpPr/>
          <p:nvPr/>
        </p:nvSpPr>
        <p:spPr>
          <a:xfrm rot="10800000">
            <a:off x="8601321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2"/>
          <p:cNvSpPr/>
          <p:nvPr/>
        </p:nvSpPr>
        <p:spPr>
          <a:xfrm rot="10800000">
            <a:off x="888907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2"/>
          <p:cNvSpPr/>
          <p:nvPr/>
        </p:nvSpPr>
        <p:spPr>
          <a:xfrm rot="10800000">
            <a:off x="7450294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2"/>
          <p:cNvSpPr/>
          <p:nvPr/>
        </p:nvSpPr>
        <p:spPr>
          <a:xfrm>
            <a:off x="287749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2"/>
          <p:cNvSpPr/>
          <p:nvPr/>
        </p:nvSpPr>
        <p:spPr>
          <a:xfrm>
            <a:off x="0" y="373012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2"/>
          <p:cNvSpPr/>
          <p:nvPr/>
        </p:nvSpPr>
        <p:spPr>
          <a:xfrm>
            <a:off x="1438775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2"/>
          <p:cNvSpPr/>
          <p:nvPr/>
        </p:nvSpPr>
        <p:spPr>
          <a:xfrm rot="10800000" flipH="1">
            <a:off x="602715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2"/>
          <p:cNvSpPr/>
          <p:nvPr/>
        </p:nvSpPr>
        <p:spPr>
          <a:xfrm rot="10800000" flipH="1">
            <a:off x="745811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2"/>
          <p:cNvSpPr/>
          <p:nvPr/>
        </p:nvSpPr>
        <p:spPr>
          <a:xfrm rot="10800000" flipH="1">
            <a:off x="8889070" y="4017412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2"/>
          <p:cNvSpPr/>
          <p:nvPr/>
        </p:nvSpPr>
        <p:spPr>
          <a:xfrm>
            <a:off x="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2"/>
          <p:cNvSpPr/>
          <p:nvPr/>
        </p:nvSpPr>
        <p:spPr>
          <a:xfrm>
            <a:off x="0" y="17191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2"/>
          <p:cNvSpPr/>
          <p:nvPr/>
        </p:nvSpPr>
        <p:spPr>
          <a:xfrm>
            <a:off x="172653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2"/>
          <p:cNvSpPr/>
          <p:nvPr/>
        </p:nvSpPr>
        <p:spPr>
          <a:xfrm>
            <a:off x="401294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2"/>
          <p:cNvSpPr/>
          <p:nvPr/>
        </p:nvSpPr>
        <p:spPr>
          <a:xfrm rot="10800000">
            <a:off x="8889070" y="229374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2"/>
          <p:cNvSpPr/>
          <p:nvPr/>
        </p:nvSpPr>
        <p:spPr>
          <a:xfrm rot="10800000">
            <a:off x="8889070" y="57002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2"/>
          <p:cNvSpPr/>
          <p:nvPr/>
        </p:nvSpPr>
        <p:spPr>
          <a:xfrm rot="10800000">
            <a:off x="8313559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2"/>
          <p:cNvSpPr/>
          <p:nvPr/>
        </p:nvSpPr>
        <p:spPr>
          <a:xfrm rot="10800000">
            <a:off x="6874784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2"/>
          <p:cNvSpPr/>
          <p:nvPr/>
        </p:nvSpPr>
        <p:spPr>
          <a:xfrm rot="10800000">
            <a:off x="5159977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2"/>
          <p:cNvSpPr/>
          <p:nvPr/>
        </p:nvSpPr>
        <p:spPr>
          <a:xfrm>
            <a:off x="0" y="258097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2"/>
          <p:cNvSpPr/>
          <p:nvPr/>
        </p:nvSpPr>
        <p:spPr>
          <a:xfrm>
            <a:off x="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2"/>
          <p:cNvSpPr/>
          <p:nvPr/>
        </p:nvSpPr>
        <p:spPr>
          <a:xfrm>
            <a:off x="575510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2"/>
          <p:cNvSpPr/>
          <p:nvPr/>
        </p:nvSpPr>
        <p:spPr>
          <a:xfrm>
            <a:off x="201428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2"/>
          <p:cNvSpPr/>
          <p:nvPr/>
        </p:nvSpPr>
        <p:spPr>
          <a:xfrm>
            <a:off x="3729092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2"/>
          <p:cNvSpPr/>
          <p:nvPr/>
        </p:nvSpPr>
        <p:spPr>
          <a:xfrm rot="10800000" flipH="1">
            <a:off x="458837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2"/>
          <p:cNvSpPr/>
          <p:nvPr/>
        </p:nvSpPr>
        <p:spPr>
          <a:xfrm rot="10800000" flipH="1">
            <a:off x="631490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2"/>
          <p:cNvSpPr/>
          <p:nvPr/>
        </p:nvSpPr>
        <p:spPr>
          <a:xfrm rot="10800000" flipH="1">
            <a:off x="888907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2"/>
          <p:cNvSpPr/>
          <p:nvPr/>
        </p:nvSpPr>
        <p:spPr>
          <a:xfrm rot="10800000" flipH="1">
            <a:off x="860131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2"/>
          <p:cNvSpPr/>
          <p:nvPr/>
        </p:nvSpPr>
        <p:spPr>
          <a:xfrm>
            <a:off x="3729092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2"/>
          <p:cNvSpPr/>
          <p:nvPr/>
        </p:nvSpPr>
        <p:spPr>
          <a:xfrm>
            <a:off x="0" y="2293749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2"/>
          <p:cNvSpPr/>
          <p:nvPr/>
        </p:nvSpPr>
        <p:spPr>
          <a:xfrm>
            <a:off x="57551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2"/>
          <p:cNvSpPr/>
          <p:nvPr/>
        </p:nvSpPr>
        <p:spPr>
          <a:xfrm>
            <a:off x="115102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2"/>
          <p:cNvSpPr/>
          <p:nvPr/>
        </p:nvSpPr>
        <p:spPr>
          <a:xfrm>
            <a:off x="258198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2"/>
          <p:cNvSpPr/>
          <p:nvPr/>
        </p:nvSpPr>
        <p:spPr>
          <a:xfrm>
            <a:off x="315749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2"/>
          <p:cNvSpPr/>
          <p:nvPr/>
        </p:nvSpPr>
        <p:spPr>
          <a:xfrm rot="10800000">
            <a:off x="888907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2"/>
          <p:cNvSpPr/>
          <p:nvPr/>
        </p:nvSpPr>
        <p:spPr>
          <a:xfrm rot="10800000">
            <a:off x="7738049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2"/>
          <p:cNvSpPr/>
          <p:nvPr/>
        </p:nvSpPr>
        <p:spPr>
          <a:xfrm rot="10800000">
            <a:off x="659484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2"/>
          <p:cNvSpPr/>
          <p:nvPr/>
        </p:nvSpPr>
        <p:spPr>
          <a:xfrm rot="10800000">
            <a:off x="458837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2"/>
          <p:cNvSpPr/>
          <p:nvPr/>
        </p:nvSpPr>
        <p:spPr>
          <a:xfrm>
            <a:off x="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2"/>
          <p:cNvSpPr/>
          <p:nvPr/>
        </p:nvSpPr>
        <p:spPr>
          <a:xfrm>
            <a:off x="115102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2"/>
          <p:cNvSpPr/>
          <p:nvPr/>
        </p:nvSpPr>
        <p:spPr>
          <a:xfrm>
            <a:off x="229422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2"/>
          <p:cNvSpPr/>
          <p:nvPr/>
        </p:nvSpPr>
        <p:spPr>
          <a:xfrm>
            <a:off x="43006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2"/>
          <p:cNvSpPr/>
          <p:nvPr/>
        </p:nvSpPr>
        <p:spPr>
          <a:xfrm rot="10800000" flipH="1">
            <a:off x="8317467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2"/>
          <p:cNvSpPr/>
          <p:nvPr/>
        </p:nvSpPr>
        <p:spPr>
          <a:xfrm rot="10800000" flipH="1">
            <a:off x="516388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2"/>
          <p:cNvSpPr/>
          <p:nvPr/>
        </p:nvSpPr>
        <p:spPr>
          <a:xfrm rot="10800000" flipH="1">
            <a:off x="57393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2"/>
          <p:cNvSpPr/>
          <p:nvPr/>
        </p:nvSpPr>
        <p:spPr>
          <a:xfrm rot="10800000" flipH="1">
            <a:off x="717035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2"/>
          <p:cNvSpPr/>
          <p:nvPr/>
        </p:nvSpPr>
        <p:spPr>
          <a:xfrm rot="10800000" flipH="1">
            <a:off x="774586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2"/>
          <p:cNvSpPr/>
          <p:nvPr/>
        </p:nvSpPr>
        <p:spPr>
          <a:xfrm rot="10800000" flipH="1">
            <a:off x="8889070" y="4591986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2"/>
          <p:cNvSpPr/>
          <p:nvPr/>
        </p:nvSpPr>
        <p:spPr>
          <a:xfrm rot="10800000" flipH="1">
            <a:off x="8889070" y="2580975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2"/>
          <p:cNvSpPr/>
          <p:nvPr/>
        </p:nvSpPr>
        <p:spPr>
          <a:xfrm>
            <a:off x="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2"/>
          <p:cNvSpPr/>
          <p:nvPr/>
        </p:nvSpPr>
        <p:spPr>
          <a:xfrm>
            <a:off x="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2"/>
          <p:cNvSpPr/>
          <p:nvPr/>
        </p:nvSpPr>
        <p:spPr>
          <a:xfrm>
            <a:off x="201428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2"/>
          <p:cNvSpPr/>
          <p:nvPr/>
        </p:nvSpPr>
        <p:spPr>
          <a:xfrm>
            <a:off x="430069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2"/>
          <p:cNvSpPr/>
          <p:nvPr/>
        </p:nvSpPr>
        <p:spPr>
          <a:xfrm rot="10800000">
            <a:off x="888907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2"/>
          <p:cNvSpPr/>
          <p:nvPr/>
        </p:nvSpPr>
        <p:spPr>
          <a:xfrm rot="10800000">
            <a:off x="888907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2"/>
          <p:cNvSpPr/>
          <p:nvPr/>
        </p:nvSpPr>
        <p:spPr>
          <a:xfrm rot="10800000">
            <a:off x="6307090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2"/>
          <p:cNvSpPr/>
          <p:nvPr/>
        </p:nvSpPr>
        <p:spPr>
          <a:xfrm rot="10800000">
            <a:off x="5447732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2"/>
          <p:cNvSpPr/>
          <p:nvPr/>
        </p:nvSpPr>
        <p:spPr>
          <a:xfrm>
            <a:off x="0" y="344283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2"/>
          <p:cNvSpPr/>
          <p:nvPr/>
        </p:nvSpPr>
        <p:spPr>
          <a:xfrm>
            <a:off x="0" y="40174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2"/>
          <p:cNvSpPr/>
          <p:nvPr/>
        </p:nvSpPr>
        <p:spPr>
          <a:xfrm>
            <a:off x="258198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2"/>
          <p:cNvSpPr/>
          <p:nvPr/>
        </p:nvSpPr>
        <p:spPr>
          <a:xfrm>
            <a:off x="3441337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2"/>
          <p:cNvSpPr/>
          <p:nvPr/>
        </p:nvSpPr>
        <p:spPr>
          <a:xfrm rot="10800000" flipH="1">
            <a:off x="660266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2"/>
          <p:cNvSpPr/>
          <p:nvPr/>
        </p:nvSpPr>
        <p:spPr>
          <a:xfrm rot="10800000" flipH="1">
            <a:off x="888907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2"/>
          <p:cNvSpPr/>
          <p:nvPr/>
        </p:nvSpPr>
        <p:spPr>
          <a:xfrm rot="10800000" flipH="1">
            <a:off x="8889070" y="3155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2"/>
          <p:cNvSpPr/>
          <p:nvPr/>
        </p:nvSpPr>
        <p:spPr>
          <a:xfrm>
            <a:off x="0" y="570025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2"/>
          <p:cNvSpPr/>
          <p:nvPr/>
        </p:nvSpPr>
        <p:spPr>
          <a:xfrm>
            <a:off x="3441337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2"/>
          <p:cNvSpPr/>
          <p:nvPr/>
        </p:nvSpPr>
        <p:spPr>
          <a:xfrm>
            <a:off x="2294225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2"/>
          <p:cNvSpPr/>
          <p:nvPr/>
        </p:nvSpPr>
        <p:spPr>
          <a:xfrm rot="10800000">
            <a:off x="487613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2"/>
          <p:cNvSpPr/>
          <p:nvPr/>
        </p:nvSpPr>
        <p:spPr>
          <a:xfrm rot="10800000">
            <a:off x="8889070" y="17191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2"/>
          <p:cNvSpPr/>
          <p:nvPr/>
        </p:nvSpPr>
        <p:spPr>
          <a:xfrm rot="10800000">
            <a:off x="8025804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2"/>
          <p:cNvSpPr/>
          <p:nvPr/>
        </p:nvSpPr>
        <p:spPr>
          <a:xfrm rot="10800000">
            <a:off x="573158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2"/>
          <p:cNvSpPr/>
          <p:nvPr/>
        </p:nvSpPr>
        <p:spPr>
          <a:xfrm>
            <a:off x="401294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2"/>
          <p:cNvSpPr/>
          <p:nvPr/>
        </p:nvSpPr>
        <p:spPr>
          <a:xfrm>
            <a:off x="0" y="3155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2"/>
          <p:cNvSpPr/>
          <p:nvPr/>
        </p:nvSpPr>
        <p:spPr>
          <a:xfrm>
            <a:off x="863265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2"/>
          <p:cNvSpPr/>
          <p:nvPr/>
        </p:nvSpPr>
        <p:spPr>
          <a:xfrm>
            <a:off x="315749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2"/>
          <p:cNvSpPr/>
          <p:nvPr/>
        </p:nvSpPr>
        <p:spPr>
          <a:xfrm rot="10800000" flipH="1">
            <a:off x="8029712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2"/>
          <p:cNvSpPr/>
          <p:nvPr/>
        </p:nvSpPr>
        <p:spPr>
          <a:xfrm rot="10800000" flipH="1">
            <a:off x="8889070" y="373012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2"/>
          <p:cNvSpPr/>
          <p:nvPr/>
        </p:nvSpPr>
        <p:spPr>
          <a:xfrm rot="10800000" flipH="1">
            <a:off x="688260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2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Google Shape;713;p12"/>
          <p:cNvSpPr/>
          <p:nvPr/>
        </p:nvSpPr>
        <p:spPr>
          <a:xfrm>
            <a:off x="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2"/>
          <p:cNvSpPr/>
          <p:nvPr/>
        </p:nvSpPr>
        <p:spPr>
          <a:xfrm>
            <a:off x="143877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2"/>
          <p:cNvSpPr/>
          <p:nvPr/>
        </p:nvSpPr>
        <p:spPr>
          <a:xfrm>
            <a:off x="286973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165463" y="1363798"/>
            <a:ext cx="5338354" cy="27466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/>
              <a:t>Deep Learning in Computational Biology</a:t>
            </a:r>
            <a:br>
              <a:rPr lang="he-IL" sz="1600" dirty="0"/>
            </a:br>
            <a:r>
              <a:rPr lang="en-US" sz="1600" dirty="0"/>
              <a:t>Final Project</a:t>
            </a:r>
            <a:br>
              <a:rPr lang="he-IL" sz="1600" dirty="0"/>
            </a:br>
            <a:br>
              <a:rPr lang="he-IL" sz="1600" dirty="0"/>
            </a:br>
            <a:r>
              <a:rPr lang="en-US" sz="1600" dirty="0"/>
              <a:t>Predicting PBM binding</a:t>
            </a:r>
            <a:br>
              <a:rPr lang="en-US" sz="1600" dirty="0"/>
            </a:br>
            <a:r>
              <a:rPr lang="en-US" sz="1600" dirty="0"/>
              <a:t> from HT-SELEX data</a:t>
            </a:r>
            <a:br>
              <a:rPr lang="he-IL" sz="1100" dirty="0"/>
            </a:br>
            <a:br>
              <a:rPr lang="he-IL" sz="1100" dirty="0"/>
            </a:br>
            <a:r>
              <a:rPr lang="en-US" sz="1100" dirty="0"/>
              <a:t> </a:t>
            </a:r>
            <a:br>
              <a:rPr lang="en-US" sz="1100" dirty="0"/>
            </a:br>
            <a:r>
              <a:rPr lang="en-US" sz="1100" dirty="0"/>
              <a:t>Roy Hirsch</a:t>
            </a:r>
            <a:br>
              <a:rPr lang="en-US" sz="1100" dirty="0"/>
            </a:br>
            <a:r>
              <a:rPr lang="en-US" sz="1100" dirty="0"/>
              <a:t>Amit </a:t>
            </a:r>
            <a:r>
              <a:rPr lang="en-US" sz="1100" dirty="0" err="1"/>
              <a:t>Zeligman</a:t>
            </a:r>
            <a:br>
              <a:rPr lang="he-IL" sz="1100" dirty="0"/>
            </a:br>
            <a:br>
              <a:rPr lang="en-US" sz="1100" dirty="0"/>
            </a:br>
            <a:r>
              <a:rPr lang="en-US" sz="1100" dirty="0"/>
              <a:t> </a:t>
            </a:r>
            <a:br>
              <a:rPr lang="en-US" sz="1100" dirty="0"/>
            </a:br>
            <a:r>
              <a:rPr lang="en-US" sz="1100" dirty="0"/>
              <a:t>August 6, 2018</a:t>
            </a: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endParaRPr 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4.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117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31"/>
          <p:cNvSpPr txBox="1">
            <a:spLocks noGrp="1"/>
          </p:cNvSpPr>
          <p:nvPr>
            <p:ph type="title"/>
          </p:nvPr>
        </p:nvSpPr>
        <p:spPr>
          <a:xfrm>
            <a:off x="329609" y="138636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Training </a:t>
            </a:r>
            <a:r>
              <a:rPr lang="en-US" dirty="0"/>
              <a:t>Scheme</a:t>
            </a:r>
            <a:endParaRPr dirty="0"/>
          </a:p>
        </p:txBody>
      </p:sp>
      <p:sp>
        <p:nvSpPr>
          <p:cNvPr id="1637" name="Google Shape;1637;p3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38" name="Google Shape;1638;p31"/>
          <p:cNvSpPr/>
          <p:nvPr/>
        </p:nvSpPr>
        <p:spPr>
          <a:xfrm>
            <a:off x="1236042" y="2190753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Selex 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Selex N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39" name="Google Shape;1639;p31"/>
          <p:cNvSpPr/>
          <p:nvPr/>
        </p:nvSpPr>
        <p:spPr>
          <a:xfrm>
            <a:off x="5574090" y="2190753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Selex 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Selex 1 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40" name="Google Shape;1640;p31"/>
          <p:cNvSpPr/>
          <p:nvPr/>
        </p:nvSpPr>
        <p:spPr>
          <a:xfrm>
            <a:off x="3533759" y="2190753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Selex 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Selex 2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641" name="Google Shape;1641;p31"/>
          <p:cNvCxnSpPr>
            <a:stCxn id="1638" idx="3"/>
            <a:endCxn id="1640" idx="1"/>
          </p:cNvCxnSpPr>
          <p:nvPr/>
        </p:nvCxnSpPr>
        <p:spPr>
          <a:xfrm>
            <a:off x="2867742" y="2960103"/>
            <a:ext cx="666017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642" name="Google Shape;1642;p31"/>
          <p:cNvCxnSpPr>
            <a:stCxn id="1640" idx="3"/>
            <a:endCxn id="1639" idx="1"/>
          </p:cNvCxnSpPr>
          <p:nvPr/>
        </p:nvCxnSpPr>
        <p:spPr>
          <a:xfrm>
            <a:off x="5165459" y="2960103"/>
            <a:ext cx="408631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sp>
        <p:nvSpPr>
          <p:cNvPr id="20" name="Notched Right Arrow 19">
            <a:extLst>
              <a:ext uri="{FF2B5EF4-FFF2-40B4-BE49-F238E27FC236}">
                <a16:creationId xmlns:a16="http://schemas.microsoft.com/office/drawing/2014/main" id="{CFA1DF56-967C-F147-B6BF-4486422094C9}"/>
              </a:ext>
            </a:extLst>
          </p:cNvPr>
          <p:cNvSpPr/>
          <p:nvPr/>
        </p:nvSpPr>
        <p:spPr>
          <a:xfrm rot="10800000">
            <a:off x="631471" y="3923214"/>
            <a:ext cx="6535939" cy="477315"/>
          </a:xfrm>
          <a:prstGeom prst="notchedRightArrow">
            <a:avLst>
              <a:gd name="adj1" fmla="val 50000"/>
              <a:gd name="adj2" fmla="val 7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1050" dirty="0"/>
              <a:t>1 Epoch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E48633-EB98-C745-A9AD-E5AF4356009F}"/>
              </a:ext>
            </a:extLst>
          </p:cNvPr>
          <p:cNvSpPr txBox="1"/>
          <p:nvPr/>
        </p:nvSpPr>
        <p:spPr>
          <a:xfrm>
            <a:off x="2867742" y="2375328"/>
            <a:ext cx="580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52A40E-43EE-F34F-9B9C-F3BC69453AD9}"/>
              </a:ext>
            </a:extLst>
          </p:cNvPr>
          <p:cNvSpPr txBox="1"/>
          <p:nvPr/>
        </p:nvSpPr>
        <p:spPr>
          <a:xfrm>
            <a:off x="2263171" y="4339395"/>
            <a:ext cx="323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Transfer Learning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D0619EA-16A0-3F43-AEF9-8BC45ED72256}"/>
              </a:ext>
            </a:extLst>
          </p:cNvPr>
          <p:cNvSpPr/>
          <p:nvPr/>
        </p:nvSpPr>
        <p:spPr>
          <a:xfrm>
            <a:off x="5574090" y="1616148"/>
            <a:ext cx="1631700" cy="342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 Train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5F61B35-411E-134C-8825-2345914E4E05}"/>
              </a:ext>
            </a:extLst>
          </p:cNvPr>
          <p:cNvSpPr/>
          <p:nvPr/>
        </p:nvSpPr>
        <p:spPr>
          <a:xfrm>
            <a:off x="1236042" y="1635070"/>
            <a:ext cx="1631700" cy="342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Train</a:t>
            </a:r>
          </a:p>
        </p:txBody>
      </p:sp>
      <p:sp>
        <p:nvSpPr>
          <p:cNvPr id="39" name="Curved Right Arrow 38">
            <a:extLst>
              <a:ext uri="{FF2B5EF4-FFF2-40B4-BE49-F238E27FC236}">
                <a16:creationId xmlns:a16="http://schemas.microsoft.com/office/drawing/2014/main" id="{D11E3141-966F-D04B-858B-74721F936EC9}"/>
              </a:ext>
            </a:extLst>
          </p:cNvPr>
          <p:cNvSpPr/>
          <p:nvPr/>
        </p:nvSpPr>
        <p:spPr>
          <a:xfrm>
            <a:off x="255388" y="2166094"/>
            <a:ext cx="329609" cy="531627"/>
          </a:xfrm>
          <a:prstGeom prst="curvedRightArrow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2110A6-5A5E-E147-B2C1-AD430BE5D6BD}"/>
              </a:ext>
            </a:extLst>
          </p:cNvPr>
          <p:cNvSpPr txBox="1"/>
          <p:nvPr/>
        </p:nvSpPr>
        <p:spPr>
          <a:xfrm>
            <a:off x="28894" y="2775556"/>
            <a:ext cx="1333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10 Epochs with training time decay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3"/>
          <p:cNvSpPr txBox="1">
            <a:spLocks noGrp="1"/>
          </p:cNvSpPr>
          <p:nvPr>
            <p:ph type="title"/>
          </p:nvPr>
        </p:nvSpPr>
        <p:spPr>
          <a:xfrm>
            <a:off x="457200" y="22369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</a:t>
            </a:r>
            <a:r>
              <a:rPr lang="en-US" dirty="0"/>
              <a:t>Accuracy</a:t>
            </a:r>
            <a:endParaRPr dirty="0"/>
          </a:p>
        </p:txBody>
      </p:sp>
      <p:sp>
        <p:nvSpPr>
          <p:cNvPr id="1550" name="Google Shape;1550;p23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689498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Average AUPR:  0.0753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Highest: 0.5819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Lowest: 0.0021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STD: 0.0072</a:t>
            </a:r>
            <a:endParaRPr dirty="0"/>
          </a:p>
        </p:txBody>
      </p:sp>
      <p:sp>
        <p:nvSpPr>
          <p:cNvPr id="1553" name="Google Shape;1553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3"/>
          <p:cNvSpPr txBox="1">
            <a:spLocks noGrp="1"/>
          </p:cNvSpPr>
          <p:nvPr>
            <p:ph type="title"/>
          </p:nvPr>
        </p:nvSpPr>
        <p:spPr>
          <a:xfrm>
            <a:off x="457200" y="22369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</a:t>
            </a:r>
            <a:endParaRPr dirty="0"/>
          </a:p>
        </p:txBody>
      </p:sp>
      <p:sp>
        <p:nvSpPr>
          <p:cNvPr id="1550" name="Google Shape;1550;p23"/>
          <p:cNvSpPr txBox="1">
            <a:spLocks noGrp="1"/>
          </p:cNvSpPr>
          <p:nvPr>
            <p:ph type="body" idx="1"/>
          </p:nvPr>
        </p:nvSpPr>
        <p:spPr>
          <a:xfrm>
            <a:off x="457199" y="1559025"/>
            <a:ext cx="4157331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Average Run Time:  1h 7m (01:07)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Average Memory Usage: 5.393 GB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Average CPU: 2367%</a:t>
            </a:r>
          </a:p>
        </p:txBody>
      </p:sp>
      <p:sp>
        <p:nvSpPr>
          <p:cNvPr id="1553" name="Google Shape;1553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746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5.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 Under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412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3"/>
          <p:cNvSpPr txBox="1">
            <a:spLocks noGrp="1"/>
          </p:cNvSpPr>
          <p:nvPr>
            <p:ph type="title"/>
          </p:nvPr>
        </p:nvSpPr>
        <p:spPr>
          <a:xfrm>
            <a:off x="457200" y="22369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Methods</a:t>
            </a:r>
            <a:endParaRPr dirty="0"/>
          </a:p>
        </p:txBody>
      </p:sp>
      <p:sp>
        <p:nvSpPr>
          <p:cNvPr id="1550" name="Google Shape;1550;p23"/>
          <p:cNvSpPr txBox="1">
            <a:spLocks noGrp="1"/>
          </p:cNvSpPr>
          <p:nvPr>
            <p:ph type="body" idx="1"/>
          </p:nvPr>
        </p:nvSpPr>
        <p:spPr>
          <a:xfrm>
            <a:off x="457199" y="1559025"/>
            <a:ext cx="3838353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Residual Blocks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Reverse order training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Classification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Selex Averaging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Compliment String</a:t>
            </a:r>
          </a:p>
        </p:txBody>
      </p:sp>
      <p:sp>
        <p:nvSpPr>
          <p:cNvPr id="1553" name="Google Shape;1553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769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49;p23">
            <a:extLst>
              <a:ext uri="{FF2B5EF4-FFF2-40B4-BE49-F238E27FC236}">
                <a16:creationId xmlns:a16="http://schemas.microsoft.com/office/drawing/2014/main" id="{094FCD93-CB47-0C4B-A79D-0D588E0E7DA9}"/>
              </a:ext>
            </a:extLst>
          </p:cNvPr>
          <p:cNvSpPr txBox="1">
            <a:spLocks noGrp="1"/>
          </p:cNvSpPr>
          <p:nvPr/>
        </p:nvSpPr>
        <p:spPr>
          <a:xfrm>
            <a:off x="1367850" y="2030819"/>
            <a:ext cx="6408300" cy="14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Architecture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57125" y="71175"/>
            <a:ext cx="6252019" cy="5455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Architecture</a:t>
            </a:r>
            <a:endParaRPr dirty="0"/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6F6C3404-6D5F-E34D-AA2B-F21D19D9A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30" y="343931"/>
            <a:ext cx="3406246" cy="468630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D313004E-963C-3A41-98CE-F52EEE07BC64}"/>
              </a:ext>
            </a:extLst>
          </p:cNvPr>
          <p:cNvSpPr/>
          <p:nvPr/>
        </p:nvSpPr>
        <p:spPr>
          <a:xfrm>
            <a:off x="992791" y="4753643"/>
            <a:ext cx="5716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Trebuchet MS" panose="020B0703020202090204" pitchFamily="34" charset="0"/>
                <a:ea typeface="Times New Roman" panose="02020603050405020304" pitchFamily="18" charset="0"/>
              </a:rPr>
              <a:t>High-Order Convolutional Neural Network Architecture for Predicting DNA-Protein Binding Sites, </a:t>
            </a:r>
            <a:r>
              <a:rPr lang="en-US" sz="800" dirty="0" err="1">
                <a:latin typeface="Trebuchet MS" panose="020B0703020202090204" pitchFamily="34" charset="0"/>
                <a:ea typeface="Times New Roman" panose="02020603050405020304" pitchFamily="18" charset="0"/>
              </a:rPr>
              <a:t>QinHu</a:t>
            </a:r>
            <a:r>
              <a:rPr lang="en-US" sz="800" dirty="0">
                <a:latin typeface="Trebuchet MS" panose="020B0703020202090204" pitchFamily="34" charset="0"/>
                <a:ea typeface="Times New Roman" panose="02020603050405020304" pitchFamily="18" charset="0"/>
              </a:rPr>
              <a:t> Zhang, Lin Zhu, and De-</a:t>
            </a:r>
            <a:r>
              <a:rPr lang="en-US" sz="800" dirty="0" err="1">
                <a:latin typeface="Trebuchet MS" panose="020B0703020202090204" pitchFamily="34" charset="0"/>
                <a:ea typeface="Times New Roman" panose="02020603050405020304" pitchFamily="18" charset="0"/>
              </a:rPr>
              <a:t>Shuang</a:t>
            </a:r>
            <a:r>
              <a:rPr lang="en-US" sz="800" dirty="0">
                <a:latin typeface="Trebuchet MS" panose="020B0703020202090204" pitchFamily="34" charset="0"/>
                <a:ea typeface="Times New Roman" panose="02020603050405020304" pitchFamily="18" charset="0"/>
              </a:rPr>
              <a:t> Huang, Senior Member, IEEE 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2.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 Parameters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43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522561" y="170533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Hyper Parameters</a:t>
            </a:r>
            <a:endParaRPr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95DBF-0C0B-E04E-9F88-933AEC00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6958"/>
            <a:ext cx="7429834" cy="33021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2"/>
          <p:cNvSpPr txBox="1">
            <a:spLocks noGrp="1"/>
          </p:cNvSpPr>
          <p:nvPr>
            <p:ph type="title"/>
          </p:nvPr>
        </p:nvSpPr>
        <p:spPr>
          <a:xfrm>
            <a:off x="491033" y="85059"/>
            <a:ext cx="6408300" cy="7302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 Parameters Search</a:t>
            </a:r>
            <a:endParaRPr dirty="0"/>
          </a:p>
        </p:txBody>
      </p:sp>
      <p:sp>
        <p:nvSpPr>
          <p:cNvPr id="1544" name="Google Shape;1544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28E184-FB92-9947-8C86-14C69A18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849812"/>
            <a:ext cx="6793466" cy="40074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3.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92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3"/>
          <p:cNvSpPr txBox="1">
            <a:spLocks noGrp="1"/>
          </p:cNvSpPr>
          <p:nvPr>
            <p:ph type="title"/>
          </p:nvPr>
        </p:nvSpPr>
        <p:spPr>
          <a:xfrm>
            <a:off x="294555" y="188306"/>
            <a:ext cx="6408300" cy="6547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 </a:t>
            </a:r>
            <a:endParaRPr dirty="0"/>
          </a:p>
        </p:txBody>
      </p:sp>
      <p:sp>
        <p:nvSpPr>
          <p:cNvPr id="1550" name="Google Shape;1550;p23"/>
          <p:cNvSpPr txBox="1">
            <a:spLocks noGrp="1"/>
          </p:cNvSpPr>
          <p:nvPr>
            <p:ph type="body" idx="1"/>
          </p:nvPr>
        </p:nvSpPr>
        <p:spPr>
          <a:xfrm>
            <a:off x="133506" y="964432"/>
            <a:ext cx="3551274" cy="976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One – Hot Encoding.</a:t>
            </a:r>
          </a:p>
          <a:p>
            <a:pPr lvl="0"/>
            <a:r>
              <a:rPr lang="en-US" dirty="0"/>
              <a:t>Quarter Padding.</a:t>
            </a:r>
          </a:p>
        </p:txBody>
      </p:sp>
      <p:sp>
        <p:nvSpPr>
          <p:cNvPr id="1553" name="Google Shape;1553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A9C4C8-68D3-2C4F-BE9B-95BEC79E2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27046"/>
              </p:ext>
            </p:extLst>
          </p:nvPr>
        </p:nvGraphicFramePr>
        <p:xfrm>
          <a:off x="3145369" y="3564044"/>
          <a:ext cx="1239520" cy="1350336"/>
        </p:xfrm>
        <a:graphic>
          <a:graphicData uri="http://schemas.openxmlformats.org/drawingml/2006/table">
            <a:tbl>
              <a:tblPr firstRow="1" bandRow="1">
                <a:tableStyleId>{72DFF876-CF6C-452F-B0E9-B860267C4888}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2127751018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286684481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526911645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477074336"/>
                    </a:ext>
                  </a:extLst>
                </a:gridCol>
              </a:tblGrid>
              <a:tr h="337584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55502"/>
                  </a:ext>
                </a:extLst>
              </a:tr>
              <a:tr h="337584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54032"/>
                  </a:ext>
                </a:extLst>
              </a:tr>
              <a:tr h="337584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4653"/>
                  </a:ext>
                </a:extLst>
              </a:tr>
              <a:tr h="337584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57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DD18D6A-65AA-374C-9D68-AB9E9E336F12}"/>
              </a:ext>
            </a:extLst>
          </p:cNvPr>
          <p:cNvSpPr/>
          <p:nvPr/>
        </p:nvSpPr>
        <p:spPr>
          <a:xfrm>
            <a:off x="-107625" y="3885269"/>
            <a:ext cx="239360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’ACGT’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9387A4-2811-CC42-8DA0-F009FE5470D1}"/>
              </a:ext>
            </a:extLst>
          </p:cNvPr>
          <p:cNvCxnSpPr>
            <a:cxnSpLocks/>
          </p:cNvCxnSpPr>
          <p:nvPr/>
        </p:nvCxnSpPr>
        <p:spPr>
          <a:xfrm>
            <a:off x="2170560" y="4239212"/>
            <a:ext cx="799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29B17-D9BD-5848-BB3F-20096838ADB7}"/>
              </a:ext>
            </a:extLst>
          </p:cNvPr>
          <p:cNvCxnSpPr>
            <a:cxnSpLocks/>
          </p:cNvCxnSpPr>
          <p:nvPr/>
        </p:nvCxnSpPr>
        <p:spPr>
          <a:xfrm flipV="1">
            <a:off x="4505401" y="4206352"/>
            <a:ext cx="8542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7FC385-1C33-B14E-9E89-B187830E6809}"/>
              </a:ext>
            </a:extLst>
          </p:cNvPr>
          <p:cNvSpPr/>
          <p:nvPr/>
        </p:nvSpPr>
        <p:spPr>
          <a:xfrm>
            <a:off x="133506" y="2317437"/>
            <a:ext cx="24849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’AACGTT’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0F4764C-D4DD-D242-99EB-A84EDFCDC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41639"/>
              </p:ext>
            </p:extLst>
          </p:nvPr>
        </p:nvGraphicFramePr>
        <p:xfrm>
          <a:off x="5704771" y="1984985"/>
          <a:ext cx="1859280" cy="1350336"/>
        </p:xfrm>
        <a:graphic>
          <a:graphicData uri="http://schemas.openxmlformats.org/drawingml/2006/table">
            <a:tbl>
              <a:tblPr firstRow="1" bandRow="1">
                <a:tableStyleId>{72DFF876-CF6C-452F-B0E9-B860267C4888}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4229722409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127751018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286684481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526911645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477074336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156099797"/>
                    </a:ext>
                  </a:extLst>
                </a:gridCol>
              </a:tblGrid>
              <a:tr h="337584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55502"/>
                  </a:ext>
                </a:extLst>
              </a:tr>
              <a:tr h="337584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54032"/>
                  </a:ext>
                </a:extLst>
              </a:tr>
              <a:tr h="337584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4653"/>
                  </a:ext>
                </a:extLst>
              </a:tr>
              <a:tr h="337584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571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FC0122-4488-D048-BF77-902E059637B4}"/>
              </a:ext>
            </a:extLst>
          </p:cNvPr>
          <p:cNvCxnSpPr>
            <a:cxnSpLocks/>
          </p:cNvCxnSpPr>
          <p:nvPr/>
        </p:nvCxnSpPr>
        <p:spPr>
          <a:xfrm>
            <a:off x="2913901" y="2660153"/>
            <a:ext cx="2227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2855E02-EB05-194F-8A85-2EA6DFA97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92523"/>
              </p:ext>
            </p:extLst>
          </p:nvPr>
        </p:nvGraphicFramePr>
        <p:xfrm>
          <a:off x="5567729" y="3564044"/>
          <a:ext cx="2113280" cy="1350336"/>
        </p:xfrm>
        <a:graphic>
          <a:graphicData uri="http://schemas.openxmlformats.org/drawingml/2006/table">
            <a:tbl>
              <a:tblPr firstRow="1" bandRow="1">
                <a:tableStyleId>{72DFF876-CF6C-452F-B0E9-B860267C4888}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4229722409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127751018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286684481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526911645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477074336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156099797"/>
                    </a:ext>
                  </a:extLst>
                </a:gridCol>
              </a:tblGrid>
              <a:tr h="337584">
                <a:tc>
                  <a:txBody>
                    <a:bodyPr/>
                    <a:lstStyle/>
                    <a:p>
                      <a:r>
                        <a:rPr lang="en-US" sz="1200" b="1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/>
                        <a:t>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55502"/>
                  </a:ext>
                </a:extLst>
              </a:tr>
              <a:tr h="337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/>
                        <a:t>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54032"/>
                  </a:ext>
                </a:extLst>
              </a:tr>
              <a:tr h="337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/>
                        <a:t>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4653"/>
                  </a:ext>
                </a:extLst>
              </a:tr>
              <a:tr h="337584">
                <a:tc>
                  <a:txBody>
                    <a:bodyPr/>
                    <a:lstStyle/>
                    <a:p>
                      <a:r>
                        <a:rPr lang="en-US" sz="1200" b="1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/>
                        <a:t>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571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409BA9-02E0-F042-80F1-22C9DF958B1D}"/>
              </a:ext>
            </a:extLst>
          </p:cNvPr>
          <p:cNvSpPr txBox="1"/>
          <p:nvPr/>
        </p:nvSpPr>
        <p:spPr>
          <a:xfrm>
            <a:off x="3498705" y="2335983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 panose="020B0703020202090204" pitchFamily="34" charset="0"/>
              </a:rPr>
              <a:t>One - Hot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042095-9659-CD41-9DD3-62B04E5F0ADC}"/>
              </a:ext>
            </a:extLst>
          </p:cNvPr>
          <p:cNvSpPr txBox="1"/>
          <p:nvPr/>
        </p:nvSpPr>
        <p:spPr>
          <a:xfrm>
            <a:off x="4592920" y="3777547"/>
            <a:ext cx="118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 panose="020B0703020202090204" pitchFamily="34" charset="0"/>
              </a:rPr>
              <a:t>Quarter Padding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A198A-55D6-144C-A040-659FB3D94AEA}"/>
              </a:ext>
            </a:extLst>
          </p:cNvPr>
          <p:cNvSpPr txBox="1"/>
          <p:nvPr/>
        </p:nvSpPr>
        <p:spPr>
          <a:xfrm>
            <a:off x="2170560" y="3885269"/>
            <a:ext cx="104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 panose="020B0703020202090204" pitchFamily="34" charset="0"/>
              </a:rPr>
              <a:t>One - Hot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D8E0AB-E594-814F-94A9-4EB72C12B400}"/>
                  </a:ext>
                </a:extLst>
              </p:cNvPr>
              <p:cNvSpPr txBox="1"/>
              <p:nvPr/>
            </p:nvSpPr>
            <p:spPr>
              <a:xfrm>
                <a:off x="3094365" y="1146849"/>
                <a:ext cx="50103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=[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𝑃𝐵𝑀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𝑆𝐸𝐿𝐸𝑋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4] </m:t>
                          </m:r>
                        </m:e>
                      </m:func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D8E0AB-E594-814F-94A9-4EB72C12B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365" y="1146849"/>
                <a:ext cx="5010385" cy="33855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08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3"/>
          <p:cNvSpPr txBox="1">
            <a:spLocks noGrp="1"/>
          </p:cNvSpPr>
          <p:nvPr>
            <p:ph type="title"/>
          </p:nvPr>
        </p:nvSpPr>
        <p:spPr>
          <a:xfrm>
            <a:off x="138223" y="160966"/>
            <a:ext cx="3030279" cy="464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 </a:t>
            </a:r>
            <a:endParaRPr dirty="0"/>
          </a:p>
        </p:txBody>
      </p:sp>
      <p:sp>
        <p:nvSpPr>
          <p:cNvPr id="1550" name="Google Shape;1550;p23"/>
          <p:cNvSpPr txBox="1">
            <a:spLocks noGrp="1"/>
          </p:cNvSpPr>
          <p:nvPr>
            <p:ph type="body" idx="1"/>
          </p:nvPr>
        </p:nvSpPr>
        <p:spPr>
          <a:xfrm>
            <a:off x="111275" y="638697"/>
            <a:ext cx="1701210" cy="503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Labeling 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4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553" name="Google Shape;1553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5A6C1E1-D4C7-EC4E-AA23-19622EED3FCF}"/>
              </a:ext>
            </a:extLst>
          </p:cNvPr>
          <p:cNvSpPr/>
          <p:nvPr/>
        </p:nvSpPr>
        <p:spPr>
          <a:xfrm>
            <a:off x="558209" y="1624085"/>
            <a:ext cx="1116418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SELEX 0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933BF-71D1-B340-A133-679599341A92}"/>
              </a:ext>
            </a:extLst>
          </p:cNvPr>
          <p:cNvSpPr/>
          <p:nvPr/>
        </p:nvSpPr>
        <p:spPr>
          <a:xfrm>
            <a:off x="2618705" y="1624086"/>
            <a:ext cx="1116418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SELEX 1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CD7255-E7BA-424E-AE8D-74CB4E03D3F6}"/>
              </a:ext>
            </a:extLst>
          </p:cNvPr>
          <p:cNvSpPr/>
          <p:nvPr/>
        </p:nvSpPr>
        <p:spPr>
          <a:xfrm>
            <a:off x="3913218" y="1624087"/>
            <a:ext cx="1116418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SELEX 2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5ACACA-BA95-E547-B8E0-7DED5E585521}"/>
              </a:ext>
            </a:extLst>
          </p:cNvPr>
          <p:cNvSpPr/>
          <p:nvPr/>
        </p:nvSpPr>
        <p:spPr>
          <a:xfrm>
            <a:off x="5207731" y="1624085"/>
            <a:ext cx="1116418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SELEX 3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7E023-9605-0742-BAC9-55A7F539E853}"/>
              </a:ext>
            </a:extLst>
          </p:cNvPr>
          <p:cNvSpPr txBox="1"/>
          <p:nvPr/>
        </p:nvSpPr>
        <p:spPr>
          <a:xfrm>
            <a:off x="6457940" y="1826386"/>
            <a:ext cx="760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7E33B-6A04-2D46-9055-18F38B42D512}"/>
              </a:ext>
            </a:extLst>
          </p:cNvPr>
          <p:cNvSpPr txBox="1"/>
          <p:nvPr/>
        </p:nvSpPr>
        <p:spPr>
          <a:xfrm>
            <a:off x="579473" y="1233546"/>
            <a:ext cx="107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Class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E5BC9B-9840-6943-BAE7-6B2FD5D9790D}"/>
              </a:ext>
            </a:extLst>
          </p:cNvPr>
          <p:cNvSpPr txBox="1"/>
          <p:nvPr/>
        </p:nvSpPr>
        <p:spPr>
          <a:xfrm>
            <a:off x="3913218" y="1233547"/>
            <a:ext cx="107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Class 1</a:t>
            </a:r>
          </a:p>
        </p:txBody>
      </p:sp>
      <p:sp>
        <p:nvSpPr>
          <p:cNvPr id="16" name="Google Shape;1550;p23">
            <a:extLst>
              <a:ext uri="{FF2B5EF4-FFF2-40B4-BE49-F238E27FC236}">
                <a16:creationId xmlns:a16="http://schemas.microsoft.com/office/drawing/2014/main" id="{74688DBA-0EFE-D84E-88C3-AEB207A3C0F1}"/>
              </a:ext>
            </a:extLst>
          </p:cNvPr>
          <p:cNvSpPr txBox="1">
            <a:spLocks/>
          </p:cNvSpPr>
          <p:nvPr/>
        </p:nvSpPr>
        <p:spPr>
          <a:xfrm>
            <a:off x="-11962" y="2525133"/>
            <a:ext cx="3482164" cy="41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r>
              <a:rPr lang="en-US" dirty="0"/>
              <a:t>Data Size Balance</a:t>
            </a:r>
          </a:p>
          <a:p>
            <a:pPr lvl="1"/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lvl="4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0E76276-C838-6743-848A-BF19B5A4DA17}"/>
              </a:ext>
            </a:extLst>
          </p:cNvPr>
          <p:cNvSpPr/>
          <p:nvPr/>
        </p:nvSpPr>
        <p:spPr>
          <a:xfrm>
            <a:off x="177732" y="3646065"/>
            <a:ext cx="1116418" cy="80068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SELEX 0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92D7FBC-B4C1-A142-A3B8-E2F65F439A3D}"/>
              </a:ext>
            </a:extLst>
          </p:cNvPr>
          <p:cNvSpPr/>
          <p:nvPr/>
        </p:nvSpPr>
        <p:spPr>
          <a:xfrm>
            <a:off x="1455332" y="3646065"/>
            <a:ext cx="1116418" cy="7734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SELEX 1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23A94C-D66D-BB41-8D9D-16C0BEA6948B}"/>
              </a:ext>
            </a:extLst>
          </p:cNvPr>
          <p:cNvSpPr/>
          <p:nvPr/>
        </p:nvSpPr>
        <p:spPr>
          <a:xfrm>
            <a:off x="1455332" y="3633128"/>
            <a:ext cx="1116418" cy="1161372"/>
          </a:xfrm>
          <a:prstGeom prst="roundRect">
            <a:avLst/>
          </a:prstGeom>
          <a:solidFill>
            <a:schemeClr val="tx1">
              <a:lumMod val="65000"/>
              <a:lumOff val="3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DF68C7-16CD-EA47-AC15-82DCF8C8962D}"/>
              </a:ext>
            </a:extLst>
          </p:cNvPr>
          <p:cNvSpPr txBox="1"/>
          <p:nvPr/>
        </p:nvSpPr>
        <p:spPr>
          <a:xfrm>
            <a:off x="6212501" y="3816712"/>
            <a:ext cx="100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A49D5B-233C-6045-8C97-AF21E2CEADD9}"/>
                  </a:ext>
                </a:extLst>
              </p:cNvPr>
              <p:cNvSpPr txBox="1"/>
              <p:nvPr/>
            </p:nvSpPr>
            <p:spPr>
              <a:xfrm>
                <a:off x="3168502" y="2683318"/>
                <a:ext cx="47547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𝑆𝐸𝐿𝐸𝑋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A49D5B-233C-6045-8C97-AF21E2CEA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502" y="2683318"/>
                <a:ext cx="4754754" cy="523220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F1DC1F-D50F-BE4B-8CD8-30A3294B5E37}"/>
              </a:ext>
            </a:extLst>
          </p:cNvPr>
          <p:cNvCxnSpPr>
            <a:cxnSpLocks/>
          </p:cNvCxnSpPr>
          <p:nvPr/>
        </p:nvCxnSpPr>
        <p:spPr>
          <a:xfrm flipV="1">
            <a:off x="2028161" y="4571050"/>
            <a:ext cx="0" cy="213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136C611-78A9-1244-B299-EB20B12B8403}"/>
              </a:ext>
            </a:extLst>
          </p:cNvPr>
          <p:cNvSpPr/>
          <p:nvPr/>
        </p:nvSpPr>
        <p:spPr>
          <a:xfrm>
            <a:off x="4810327" y="3576556"/>
            <a:ext cx="1116418" cy="5479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SELEX 2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5EFD96-74F8-524E-A857-AE6DB3BAEFFE}"/>
              </a:ext>
            </a:extLst>
          </p:cNvPr>
          <p:cNvCxnSpPr>
            <a:cxnSpLocks/>
          </p:cNvCxnSpPr>
          <p:nvPr/>
        </p:nvCxnSpPr>
        <p:spPr>
          <a:xfrm flipV="1">
            <a:off x="4090936" y="4257891"/>
            <a:ext cx="0" cy="172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60CDD60-0254-7645-9F2A-94B7A34ABE2C}"/>
              </a:ext>
            </a:extLst>
          </p:cNvPr>
          <p:cNvSpPr/>
          <p:nvPr/>
        </p:nvSpPr>
        <p:spPr>
          <a:xfrm>
            <a:off x="3532727" y="3576556"/>
            <a:ext cx="1116418" cy="5479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CEE8090-1ED1-7C4C-8399-4549BCA53F80}"/>
              </a:ext>
            </a:extLst>
          </p:cNvPr>
          <p:cNvSpPr/>
          <p:nvPr/>
        </p:nvSpPr>
        <p:spPr>
          <a:xfrm>
            <a:off x="3532727" y="3564973"/>
            <a:ext cx="1116418" cy="870197"/>
          </a:xfrm>
          <a:prstGeom prst="roundRect">
            <a:avLst/>
          </a:prstGeom>
          <a:solidFill>
            <a:schemeClr val="tx1">
              <a:lumMod val="65000"/>
              <a:lumOff val="35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SELEX 0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8843DD-06BF-0746-BD54-F086A68F0583}"/>
                  </a:ext>
                </a:extLst>
              </p:cNvPr>
              <p:cNvSpPr txBox="1"/>
              <p:nvPr/>
            </p:nvSpPr>
            <p:spPr>
              <a:xfrm>
                <a:off x="265812" y="3303389"/>
                <a:ext cx="6273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8843DD-06BF-0746-BD54-F086A68F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2" y="3303389"/>
                <a:ext cx="627321" cy="307777"/>
              </a:xfrm>
              <a:prstGeom prst="rect">
                <a:avLst/>
              </a:prstGeom>
              <a:blipFill>
                <a:blip r:embed="rId4"/>
                <a:stretch>
                  <a:fillRect r="-56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062E48-A974-3849-88D6-D808F910FA44}"/>
                  </a:ext>
                </a:extLst>
              </p:cNvPr>
              <p:cNvSpPr txBox="1"/>
              <p:nvPr/>
            </p:nvSpPr>
            <p:spPr>
              <a:xfrm>
                <a:off x="1498824" y="3315690"/>
                <a:ext cx="6273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062E48-A974-3849-88D6-D808F910F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24" y="3315690"/>
                <a:ext cx="627321" cy="307777"/>
              </a:xfrm>
              <a:prstGeom prst="rect">
                <a:avLst/>
              </a:prstGeom>
              <a:blipFill>
                <a:blip r:embed="rId5"/>
                <a:stretch>
                  <a:fillRect r="-64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663091"/>
      </p:ext>
    </p:extLst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278</Words>
  <Application>Microsoft Macintosh PowerPoint</Application>
  <PresentationFormat>On-screen Show (16:9)</PresentationFormat>
  <Paragraphs>155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Trebuchet MS</vt:lpstr>
      <vt:lpstr>Roboto Slab</vt:lpstr>
      <vt:lpstr>Times New Roman</vt:lpstr>
      <vt:lpstr>Cambria Math</vt:lpstr>
      <vt:lpstr>Muli Black</vt:lpstr>
      <vt:lpstr>Arial</vt:lpstr>
      <vt:lpstr>Muli Light</vt:lpstr>
      <vt:lpstr>Nym template</vt:lpstr>
      <vt:lpstr>Deep Learning in Computational Biology Final Project  Predicting PBM binding  from HT-SELEX data    Roy Hirsch Amit Zeligman    August 6, 2018   </vt:lpstr>
      <vt:lpstr>1. Network Architecture</vt:lpstr>
      <vt:lpstr>Network Architecture</vt:lpstr>
      <vt:lpstr>2. Hyper Parameters</vt:lpstr>
      <vt:lpstr>Final Hyper Parameters</vt:lpstr>
      <vt:lpstr>Hyper Parameters Search</vt:lpstr>
      <vt:lpstr>3. Preprocessing</vt:lpstr>
      <vt:lpstr>Preprocessing </vt:lpstr>
      <vt:lpstr>Preprocessing </vt:lpstr>
      <vt:lpstr>4. Training</vt:lpstr>
      <vt:lpstr>Training Scheme</vt:lpstr>
      <vt:lpstr>Training Accuracy</vt:lpstr>
      <vt:lpstr>Performance</vt:lpstr>
      <vt:lpstr>5. Methods Under Test</vt:lpstr>
      <vt:lpstr>Methods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Computational Biology Final Project  Predicting PBM binding  from HT-SELEX data    Roy Hirsch Amit Zeligman    August 6, 2018   </dc:title>
  <cp:lastModifiedBy>עמית זליגמן</cp:lastModifiedBy>
  <cp:revision>23</cp:revision>
  <dcterms:modified xsi:type="dcterms:W3CDTF">2018-08-06T05:48:12Z</dcterms:modified>
</cp:coreProperties>
</file>