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404050" cy="43205400"/>
  <p:notesSz cx="6858000" cy="9144000"/>
  <p:defaultTextStyle>
    <a:defPPr>
      <a:defRPr lang="he-IL"/>
    </a:defPPr>
    <a:lvl1pPr algn="l" defTabSz="4319588" rtl="0" eaLnBrk="0" fontAlgn="base" hangingPunct="0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2159000" indent="-1701800" algn="l" defTabSz="4319588" rtl="0" eaLnBrk="0" fontAlgn="base" hangingPunct="0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4319588" indent="-3405188" algn="l" defTabSz="4319588" rtl="0" eaLnBrk="0" fontAlgn="base" hangingPunct="0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6480175" indent="-5108575" algn="l" defTabSz="4319588" rtl="0" eaLnBrk="0" fontAlgn="base" hangingPunct="0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8640763" indent="-6811963" algn="l" defTabSz="4319588" rtl="0" eaLnBrk="0" fontAlgn="base" hangingPunct="0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8500"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sz="8500"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sz="8500"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sz="8500"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608">
          <p15:clr>
            <a:srgbClr val="A4A3A4"/>
          </p15:clr>
        </p15:guide>
        <p15:guide id="2" pos="102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D7D3"/>
    <a:srgbClr val="E8ECE3"/>
    <a:srgbClr val="6FAFAB"/>
    <a:srgbClr val="FFF5E4"/>
    <a:srgbClr val="FDF6E7"/>
    <a:srgbClr val="FAEBCE"/>
    <a:srgbClr val="F9E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875"/>
    <p:restoredTop sz="94075" autoAdjust="0"/>
  </p:normalViewPr>
  <p:slideViewPr>
    <p:cSldViewPr>
      <p:cViewPr>
        <p:scale>
          <a:sx n="34" d="100"/>
          <a:sy n="34" d="100"/>
        </p:scale>
        <p:origin x="368" y="-2656"/>
      </p:cViewPr>
      <p:guideLst>
        <p:guide orient="horz" pos="13608"/>
        <p:guide pos="1020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74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 sz="1200" smtClean="0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rtl="1" eaLnBrk="1" hangingPunct="1">
              <a:defRPr sz="1200">
                <a:latin typeface="Calibri" charset="0"/>
              </a:defRPr>
            </a:lvl1pPr>
          </a:lstStyle>
          <a:p>
            <a:fld id="{93857925-9B62-6B4F-904D-BC540F9AB966}" type="datetimeFigureOut">
              <a:rPr lang="he-IL" altLang="en-US"/>
              <a:pPr/>
              <a:t>י"ז.סיון.תשע"ח</a:t>
            </a:fld>
            <a:endParaRPr lang="he-IL" alt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defRPr sz="1200" smtClean="0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rtl="1" eaLnBrk="1" hangingPunct="1">
              <a:defRPr sz="1200">
                <a:latin typeface="Calibri" charset="0"/>
              </a:defRPr>
            </a:lvl1pPr>
          </a:lstStyle>
          <a:p>
            <a:fld id="{D572DB84-3DE5-7846-9A40-C362629D0C9C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5596568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 sz="1200" smtClean="0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rtl="1" eaLnBrk="1" hangingPunct="1">
              <a:defRPr sz="1200">
                <a:latin typeface="Calibri" charset="0"/>
              </a:defRPr>
            </a:lvl1pPr>
          </a:lstStyle>
          <a:p>
            <a:fld id="{6D4B9422-420B-1C40-A471-A829F6CF9BD3}" type="datetimeFigureOut">
              <a:rPr lang="he-IL" altLang="en-US"/>
              <a:pPr/>
              <a:t>י"ז.סיון.תשע"ח</a:t>
            </a:fld>
            <a:endParaRPr lang="he-IL" alt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lvl="0"/>
            <a:endParaRPr lang="he-IL" noProof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he-IL" altLang="en-US"/>
              <a:t>לחץ כדי לערוך סגנונות טקסט של תבנית בסיס</a:t>
            </a:r>
          </a:p>
          <a:p>
            <a:pPr lvl="1"/>
            <a:r>
              <a:rPr lang="he-IL" altLang="en-US"/>
              <a:t>רמה שנייה</a:t>
            </a:r>
          </a:p>
          <a:p>
            <a:pPr lvl="2"/>
            <a:r>
              <a:rPr lang="he-IL" altLang="en-US"/>
              <a:t>רמה שלישית</a:t>
            </a:r>
          </a:p>
          <a:p>
            <a:pPr lvl="3"/>
            <a:r>
              <a:rPr lang="he-IL" altLang="en-US"/>
              <a:t>רמה רביעית</a:t>
            </a:r>
          </a:p>
          <a:p>
            <a:pPr lvl="4"/>
            <a:r>
              <a:rPr lang="he-IL" altLang="en-US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defRPr sz="1200" smtClean="0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rtl="1" eaLnBrk="1" hangingPunct="1">
              <a:defRPr sz="1200">
                <a:latin typeface="Calibri" charset="0"/>
              </a:defRPr>
            </a:lvl1pPr>
          </a:lstStyle>
          <a:p>
            <a:fld id="{B2F1828A-85D1-DD4A-8357-FC819A1ADF8E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613425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defTabSz="4319588" rtl="1" eaLnBrk="0" fontAlgn="base" hangingPunct="0">
      <a:spcBef>
        <a:spcPct val="30000"/>
      </a:spcBef>
      <a:spcAft>
        <a:spcPct val="0"/>
      </a:spcAft>
      <a:defRPr sz="5700" kern="1200">
        <a:solidFill>
          <a:schemeClr val="tx1"/>
        </a:solidFill>
        <a:latin typeface="+mn-lt"/>
        <a:ea typeface="Arial" charset="0"/>
        <a:cs typeface="+mn-cs"/>
      </a:defRPr>
    </a:lvl1pPr>
    <a:lvl2pPr marL="2159000" algn="r" defTabSz="4319588" rtl="1" eaLnBrk="0" fontAlgn="base" hangingPunct="0">
      <a:spcBef>
        <a:spcPct val="30000"/>
      </a:spcBef>
      <a:spcAft>
        <a:spcPct val="0"/>
      </a:spcAft>
      <a:defRPr sz="5700" kern="1200">
        <a:solidFill>
          <a:schemeClr val="tx1"/>
        </a:solidFill>
        <a:latin typeface="+mn-lt"/>
        <a:ea typeface="Arial" charset="0"/>
        <a:cs typeface="+mn-cs"/>
      </a:defRPr>
    </a:lvl2pPr>
    <a:lvl3pPr marL="4319588" algn="r" defTabSz="4319588" rtl="1" eaLnBrk="0" fontAlgn="base" hangingPunct="0">
      <a:spcBef>
        <a:spcPct val="30000"/>
      </a:spcBef>
      <a:spcAft>
        <a:spcPct val="0"/>
      </a:spcAft>
      <a:defRPr sz="5700" kern="1200">
        <a:solidFill>
          <a:schemeClr val="tx1"/>
        </a:solidFill>
        <a:latin typeface="+mn-lt"/>
        <a:ea typeface="Arial" charset="0"/>
        <a:cs typeface="+mn-cs"/>
      </a:defRPr>
    </a:lvl3pPr>
    <a:lvl4pPr marL="6480175" algn="r" defTabSz="4319588" rtl="1" eaLnBrk="0" fontAlgn="base" hangingPunct="0">
      <a:spcBef>
        <a:spcPct val="30000"/>
      </a:spcBef>
      <a:spcAft>
        <a:spcPct val="0"/>
      </a:spcAft>
      <a:defRPr sz="5700" kern="1200">
        <a:solidFill>
          <a:schemeClr val="tx1"/>
        </a:solidFill>
        <a:latin typeface="+mn-lt"/>
        <a:ea typeface="Arial" charset="0"/>
        <a:cs typeface="+mn-cs"/>
      </a:defRPr>
    </a:lvl4pPr>
    <a:lvl5pPr marL="8640763" algn="r" defTabSz="4319588" rtl="1" eaLnBrk="0" fontAlgn="base" hangingPunct="0">
      <a:spcBef>
        <a:spcPct val="30000"/>
      </a:spcBef>
      <a:spcAft>
        <a:spcPct val="0"/>
      </a:spcAft>
      <a:defRPr sz="5700" kern="1200">
        <a:solidFill>
          <a:schemeClr val="tx1"/>
        </a:solidFill>
        <a:latin typeface="+mn-lt"/>
        <a:ea typeface="Arial" charset="0"/>
        <a:cs typeface="+mn-cs"/>
      </a:defRPr>
    </a:lvl5pPr>
    <a:lvl6pPr marL="10801350" algn="r" defTabSz="4320540" rtl="1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6pPr>
    <a:lvl7pPr marL="12961620" algn="r" defTabSz="4320540" rtl="1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7pPr>
    <a:lvl8pPr marL="15121890" algn="r" defTabSz="4320540" rtl="1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8pPr>
    <a:lvl9pPr marL="17282160" algn="r" defTabSz="4320540" rtl="1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3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algn="l" rtl="0" eaLnBrk="1" hangingPunct="1">
              <a:spcBef>
                <a:spcPct val="0"/>
              </a:spcBef>
            </a:pPr>
            <a:endParaRPr lang="he-IL" altLang="he-IL"/>
          </a:p>
        </p:txBody>
      </p:sp>
      <p:sp>
        <p:nvSpPr>
          <p:cNvPr id="15364" name="מציין מיקום של מספר שקופית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57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algn="r" rtl="1">
              <a:spcBef>
                <a:spcPct val="30000"/>
              </a:spcBef>
              <a:defRPr sz="57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algn="r" rtl="1">
              <a:spcBef>
                <a:spcPct val="30000"/>
              </a:spcBef>
              <a:defRPr sz="57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algn="r" rtl="1">
              <a:spcBef>
                <a:spcPct val="30000"/>
              </a:spcBef>
              <a:defRPr sz="57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algn="r" rtl="1">
              <a:spcBef>
                <a:spcPct val="30000"/>
              </a:spcBef>
              <a:defRPr sz="57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algn="r" defTabSz="4319588" rtl="1" eaLnBrk="0" fontAlgn="base" hangingPunct="0">
              <a:spcBef>
                <a:spcPct val="3000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algn="r" defTabSz="4319588" rtl="1" eaLnBrk="0" fontAlgn="base" hangingPunct="0">
              <a:spcBef>
                <a:spcPct val="3000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algn="r" defTabSz="4319588" rtl="1" eaLnBrk="0" fontAlgn="base" hangingPunct="0">
              <a:spcBef>
                <a:spcPct val="3000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algn="r" defTabSz="4319588" rtl="1" eaLnBrk="0" fontAlgn="base" hangingPunct="0">
              <a:spcBef>
                <a:spcPct val="3000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spcBef>
                <a:spcPct val="0"/>
              </a:spcBef>
            </a:pPr>
            <a:fld id="{FD8FC61F-A68D-6541-88D0-B4BC12AE578C}" type="slidenum">
              <a:rPr lang="he-IL" altLang="he-IL" sz="1200"/>
              <a:pPr algn="l">
                <a:spcBef>
                  <a:spcPct val="0"/>
                </a:spcBef>
              </a:pPr>
              <a:t>1</a:t>
            </a:fld>
            <a:endParaRPr lang="he-IL" altLang="he-IL" sz="1200"/>
          </a:p>
        </p:txBody>
      </p:sp>
    </p:spTree>
    <p:extLst>
      <p:ext uri="{BB962C8B-B14F-4D97-AF65-F5344CB8AC3E}">
        <p14:creationId xmlns:p14="http://schemas.microsoft.com/office/powerpoint/2010/main" val="967198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3700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1620203" y="10081263"/>
            <a:ext cx="29163645" cy="2851356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>
                <a:latin typeface="Calibri" charset="0"/>
              </a:defRPr>
            </a:lvl1pPr>
          </a:lstStyle>
          <a:p>
            <a:fld id="{FD21E0C5-B40C-D24C-985F-57A76D7CC93D}" type="datetimeFigureOut">
              <a:rPr lang="he-IL" altLang="en-US"/>
              <a:pPr/>
              <a:t>י"ז.סיון.תשע"ח</a:t>
            </a:fld>
            <a:endParaRPr lang="he-IL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 smtClean="0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>
                <a:latin typeface="Calibri" charset="0"/>
              </a:defRPr>
            </a:lvl1pPr>
          </a:lstStyle>
          <a:p>
            <a:fld id="{FCDBDB03-45DB-764A-B793-D952CA571D86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9130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3254782" y="10901365"/>
            <a:ext cx="25833229" cy="232249028"/>
          </a:xfrm>
          <a:prstGeom prst="rect">
            <a:avLst/>
          </a:prstGeo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5743847" y="10901365"/>
            <a:ext cx="76970870" cy="23224902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>
                <a:latin typeface="Calibri" charset="0"/>
              </a:defRPr>
            </a:lvl1pPr>
          </a:lstStyle>
          <a:p>
            <a:fld id="{458E191D-7D1E-964B-B54B-24F2C0DBF6D2}" type="datetimeFigureOut">
              <a:rPr lang="he-IL" altLang="en-US"/>
              <a:pPr/>
              <a:t>י"ז.סיון.תשע"ח</a:t>
            </a:fld>
            <a:endParaRPr lang="he-IL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 smtClean="0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>
                <a:latin typeface="Calibri" charset="0"/>
              </a:defRPr>
            </a:lvl1pPr>
          </a:lstStyle>
          <a:p>
            <a:fld id="{92A17A84-EC3F-8F40-93DA-09BD986AD09D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16578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620203" y="10081263"/>
            <a:ext cx="29163645" cy="2851356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>
                <a:latin typeface="Calibri" charset="0"/>
              </a:defRPr>
            </a:lvl1pPr>
          </a:lstStyle>
          <a:p>
            <a:fld id="{F60039E9-BF5D-7647-A250-8AE7CEAC9EE9}" type="datetimeFigureOut">
              <a:rPr lang="he-IL" altLang="en-US"/>
              <a:pPr/>
              <a:t>י"ז.סיון.תשע"ח</a:t>
            </a:fld>
            <a:endParaRPr lang="he-IL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 smtClean="0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>
                <a:latin typeface="Calibri" charset="0"/>
              </a:defRPr>
            </a:lvl1pPr>
          </a:lstStyle>
          <a:p>
            <a:fld id="{74676F9D-B414-BE40-B0AA-115615572E70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889600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59696" y="27763473"/>
            <a:ext cx="27543443" cy="8581073"/>
          </a:xfrm>
          <a:prstGeom prst="rect">
            <a:avLst/>
          </a:prstGeom>
        </p:spPr>
        <p:txBody>
          <a:bodyPr anchor="t"/>
          <a:lstStyle>
            <a:lvl1pPr algn="r">
              <a:defRPr sz="189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2559696" y="18312295"/>
            <a:ext cx="27543443" cy="945117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1pPr>
            <a:lvl2pPr marL="2160270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2054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8081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4108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>
                <a:latin typeface="Calibri" charset="0"/>
              </a:defRPr>
            </a:lvl1pPr>
          </a:lstStyle>
          <a:p>
            <a:fld id="{3F485428-A01B-0C47-9A71-920460376720}" type="datetimeFigureOut">
              <a:rPr lang="he-IL" altLang="en-US"/>
              <a:pPr/>
              <a:t>י"ז.סיון.תשע"ח</a:t>
            </a:fld>
            <a:endParaRPr lang="he-IL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 smtClean="0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>
                <a:latin typeface="Calibri" charset="0"/>
              </a:defRPr>
            </a:lvl1pPr>
          </a:lstStyle>
          <a:p>
            <a:fld id="{BC3C77B0-7DD0-D148-B20C-58DE6F437657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534507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5743846" y="63507940"/>
            <a:ext cx="51402048" cy="179642453"/>
          </a:xfrm>
          <a:prstGeom prst="rect">
            <a:avLst/>
          </a:prstGeo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57685960" y="63507940"/>
            <a:ext cx="51402051" cy="179642453"/>
          </a:xfrm>
          <a:prstGeom prst="rect">
            <a:avLst/>
          </a:prstGeo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>
                <a:latin typeface="Calibri" charset="0"/>
              </a:defRPr>
            </a:lvl1pPr>
          </a:lstStyle>
          <a:p>
            <a:fld id="{A2C3836E-1106-0F42-83BD-0A15E9E89E07}" type="datetimeFigureOut">
              <a:rPr lang="he-IL" altLang="en-US"/>
              <a:pPr/>
              <a:t>י"ז.סיון.תשע"ח</a:t>
            </a:fld>
            <a:endParaRPr lang="he-IL" alt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 smtClean="0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>
                <a:latin typeface="Calibri" charset="0"/>
              </a:defRPr>
            </a:lvl1pPr>
          </a:lstStyle>
          <a:p>
            <a:fld id="{1672B25B-A721-5343-9202-3152DEB0A245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334939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620203" y="9671212"/>
            <a:ext cx="14317416" cy="403050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1620203" y="13701713"/>
            <a:ext cx="14317416" cy="24893114"/>
          </a:xfrm>
          <a:prstGeom prst="rect">
            <a:avLst/>
          </a:prstGeo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16460809" y="9671212"/>
            <a:ext cx="14323040" cy="403050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16460809" y="13701713"/>
            <a:ext cx="14323040" cy="24893114"/>
          </a:xfrm>
          <a:prstGeom prst="rect">
            <a:avLst/>
          </a:prstGeo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>
                <a:latin typeface="Calibri" charset="0"/>
              </a:defRPr>
            </a:lvl1pPr>
          </a:lstStyle>
          <a:p>
            <a:fld id="{7E975F2D-B4E4-0547-864A-C0F0B3356B8F}" type="datetimeFigureOut">
              <a:rPr lang="he-IL" altLang="en-US"/>
              <a:pPr/>
              <a:t>י"ז.סיון.תשע"ח</a:t>
            </a:fld>
            <a:endParaRPr lang="he-IL" alt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 smtClean="0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>
                <a:latin typeface="Calibri" charset="0"/>
              </a:defRPr>
            </a:lvl1pPr>
          </a:lstStyle>
          <a:p>
            <a:fld id="{9A5C683C-B561-8040-9E7A-7D2DB71372CE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572465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>
                <a:latin typeface="Calibri" charset="0"/>
              </a:defRPr>
            </a:lvl1pPr>
          </a:lstStyle>
          <a:p>
            <a:fld id="{2D3D681A-674E-5044-AA85-450ECE621099}" type="datetimeFigureOut">
              <a:rPr lang="he-IL" altLang="en-US"/>
              <a:pPr/>
              <a:t>י"ז.סיון.תשע"ח</a:t>
            </a:fld>
            <a:endParaRPr lang="he-IL" alt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 smtClean="0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>
                <a:latin typeface="Calibri" charset="0"/>
              </a:defRPr>
            </a:lvl1pPr>
          </a:lstStyle>
          <a:p>
            <a:fld id="{63455F47-C0AB-F54E-A1A4-D55C55650D63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501781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>
                <a:latin typeface="Calibri" charset="0"/>
              </a:defRPr>
            </a:lvl1pPr>
          </a:lstStyle>
          <a:p>
            <a:fld id="{7C810ACE-AF94-144F-B178-3B2450371DA9}" type="datetimeFigureOut">
              <a:rPr lang="he-IL" altLang="en-US"/>
              <a:pPr/>
              <a:t>י"ז.סיון.תשע"ח</a:t>
            </a:fld>
            <a:endParaRPr lang="he-IL" alt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 smtClean="0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>
                <a:latin typeface="Calibri" charset="0"/>
              </a:defRPr>
            </a:lvl1pPr>
          </a:lstStyle>
          <a:p>
            <a:fld id="{C7A7BD67-45EA-134D-B984-EA52CDAF63CC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057980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20204" y="1720215"/>
            <a:ext cx="10660709" cy="7320915"/>
          </a:xfrm>
          <a:prstGeom prst="rect">
            <a:avLst/>
          </a:prstGeom>
        </p:spPr>
        <p:txBody>
          <a:bodyPr anchor="b"/>
          <a:lstStyle>
            <a:lvl1pPr algn="r">
              <a:defRPr sz="95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2669083" y="1720218"/>
            <a:ext cx="18114764" cy="36874612"/>
          </a:xfrm>
          <a:prstGeom prst="rect">
            <a:avLst/>
          </a:prstGeo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20204" y="9041133"/>
            <a:ext cx="10660709" cy="295536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>
                <a:latin typeface="Calibri" charset="0"/>
              </a:defRPr>
            </a:lvl1pPr>
          </a:lstStyle>
          <a:p>
            <a:fld id="{BB2D0ED0-F317-144B-9886-E62BEEB1F337}" type="datetimeFigureOut">
              <a:rPr lang="he-IL" altLang="en-US"/>
              <a:pPr/>
              <a:t>י"ז.סיון.תשע"ח</a:t>
            </a:fld>
            <a:endParaRPr lang="he-IL" alt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 smtClean="0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>
                <a:latin typeface="Calibri" charset="0"/>
              </a:defRPr>
            </a:lvl1pPr>
          </a:lstStyle>
          <a:p>
            <a:fld id="{E9BDF709-DABC-764D-9C6C-FC01C71BD2CB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15615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51421" y="30243780"/>
            <a:ext cx="19442430" cy="3570449"/>
          </a:xfrm>
          <a:prstGeom prst="rect">
            <a:avLst/>
          </a:prstGeom>
        </p:spPr>
        <p:txBody>
          <a:bodyPr anchor="b"/>
          <a:lstStyle>
            <a:lvl1pPr algn="r">
              <a:defRPr sz="95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6351421" y="3860483"/>
            <a:ext cx="19442430" cy="259232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100"/>
            </a:lvl1pPr>
            <a:lvl2pPr marL="2160270" indent="0">
              <a:buNone/>
              <a:defRPr sz="13200"/>
            </a:lvl2pPr>
            <a:lvl3pPr marL="4320540" indent="0">
              <a:buNone/>
              <a:defRPr sz="11300"/>
            </a:lvl3pPr>
            <a:lvl4pPr marL="6480810" indent="0">
              <a:buNone/>
              <a:defRPr sz="9500"/>
            </a:lvl4pPr>
            <a:lvl5pPr marL="8641080" indent="0">
              <a:buNone/>
              <a:defRPr sz="9500"/>
            </a:lvl5pPr>
            <a:lvl6pPr marL="10801350" indent="0">
              <a:buNone/>
              <a:defRPr sz="9500"/>
            </a:lvl6pPr>
            <a:lvl7pPr marL="12961620" indent="0">
              <a:buNone/>
              <a:defRPr sz="9500"/>
            </a:lvl7pPr>
            <a:lvl8pPr marL="15121890" indent="0">
              <a:buNone/>
              <a:defRPr sz="9500"/>
            </a:lvl8pPr>
            <a:lvl9pPr marL="17282160" indent="0">
              <a:buNone/>
              <a:defRPr sz="9500"/>
            </a:lvl9pPr>
          </a:lstStyle>
          <a:p>
            <a:pPr lvl="0"/>
            <a:endParaRPr lang="he-IL" noProof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351421" y="33814229"/>
            <a:ext cx="19442430" cy="50706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>
                <a:latin typeface="Calibri" charset="0"/>
              </a:defRPr>
            </a:lvl1pPr>
          </a:lstStyle>
          <a:p>
            <a:fld id="{924143AF-4BB7-9841-A2C0-FB22FFF6B079}" type="datetimeFigureOut">
              <a:rPr lang="he-IL" altLang="en-US"/>
              <a:pPr/>
              <a:t>י"ז.סיון.תשע"ח</a:t>
            </a:fld>
            <a:endParaRPr lang="he-IL" alt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 smtClean="0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>
                <a:latin typeface="Calibri" charset="0"/>
              </a:defRPr>
            </a:lvl1pPr>
          </a:lstStyle>
          <a:p>
            <a:fld id="{0E64E66E-6065-4F4E-8AAD-3BB406E98BBE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7269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/>
          <p:cNvSpPr>
            <a:spLocks/>
          </p:cNvSpPr>
          <p:nvPr userDrawn="1"/>
        </p:nvSpPr>
        <p:spPr>
          <a:xfrm>
            <a:off x="0" y="-42863"/>
            <a:ext cx="32404050" cy="6480176"/>
          </a:xfrm>
          <a:prstGeom prst="rect">
            <a:avLst/>
          </a:prstGeom>
          <a:solidFill>
            <a:srgbClr val="FFF5E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altLang="en-US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pic>
        <p:nvPicPr>
          <p:cNvPr id="1027" name="Picture 2" descr="C:\Documents and Settings\adam\Desktop\Ben Gurion Logo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938" y="0"/>
            <a:ext cx="21601112" cy="296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</p:sldLayoutIdLst>
  <p:txStyles>
    <p:titleStyle>
      <a:lvl1pPr algn="ctr" defTabSz="4319588" rtl="1" eaLnBrk="0" fontAlgn="base" hangingPunct="0">
        <a:spcBef>
          <a:spcPct val="0"/>
        </a:spcBef>
        <a:spcAft>
          <a:spcPct val="0"/>
        </a:spcAft>
        <a:defRPr sz="20800" kern="1200">
          <a:solidFill>
            <a:schemeClr val="tx1"/>
          </a:solidFill>
          <a:latin typeface="+mj-lt"/>
          <a:ea typeface="Times New Roman" charset="0"/>
          <a:cs typeface="+mj-cs"/>
        </a:defRPr>
      </a:lvl1pPr>
      <a:lvl2pPr algn="ctr" defTabSz="4319588" rtl="1" eaLnBrk="0" fontAlgn="base" hangingPunct="0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ea typeface="Times New Roman" charset="0"/>
          <a:cs typeface="Times New Roman" pitchFamily="18" charset="0"/>
        </a:defRPr>
      </a:lvl2pPr>
      <a:lvl3pPr algn="ctr" defTabSz="4319588" rtl="1" eaLnBrk="0" fontAlgn="base" hangingPunct="0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ea typeface="Times New Roman" charset="0"/>
          <a:cs typeface="Times New Roman" pitchFamily="18" charset="0"/>
        </a:defRPr>
      </a:lvl3pPr>
      <a:lvl4pPr algn="ctr" defTabSz="4319588" rtl="1" eaLnBrk="0" fontAlgn="base" hangingPunct="0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ea typeface="Times New Roman" charset="0"/>
          <a:cs typeface="Times New Roman" pitchFamily="18" charset="0"/>
        </a:defRPr>
      </a:lvl4pPr>
      <a:lvl5pPr algn="ctr" defTabSz="4319588" rtl="1" eaLnBrk="0" fontAlgn="base" hangingPunct="0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ea typeface="Times New Roman" charset="0"/>
          <a:cs typeface="Times New Roman" pitchFamily="18" charset="0"/>
        </a:defRPr>
      </a:lvl5pPr>
      <a:lvl6pPr marL="457200" algn="ctr" defTabSz="4319588" rtl="1" fontAlgn="base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cs typeface="Times New Roman" pitchFamily="18" charset="0"/>
        </a:defRPr>
      </a:lvl6pPr>
      <a:lvl7pPr marL="914400" algn="ctr" defTabSz="4319588" rtl="1" fontAlgn="base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cs typeface="Times New Roman" pitchFamily="18" charset="0"/>
        </a:defRPr>
      </a:lvl7pPr>
      <a:lvl8pPr marL="1371600" algn="ctr" defTabSz="4319588" rtl="1" fontAlgn="base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cs typeface="Times New Roman" pitchFamily="18" charset="0"/>
        </a:defRPr>
      </a:lvl8pPr>
      <a:lvl9pPr marL="1828800" algn="ctr" defTabSz="4319588" rtl="1" fontAlgn="base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cs typeface="Times New Roman" pitchFamily="18" charset="0"/>
        </a:defRPr>
      </a:lvl9pPr>
    </p:titleStyle>
    <p:bodyStyle>
      <a:lvl1pPr marL="1619250" indent="-1619250" algn="r" defTabSz="4319588" rtl="1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5100" kern="1200">
          <a:solidFill>
            <a:schemeClr val="tx1"/>
          </a:solidFill>
          <a:latin typeface="+mn-lt"/>
          <a:ea typeface="Arial" charset="0"/>
          <a:cs typeface="+mn-cs"/>
        </a:defRPr>
      </a:lvl1pPr>
      <a:lvl2pPr marL="3509963" indent="-1349375" algn="r" defTabSz="4319588" rtl="1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3200" kern="1200">
          <a:solidFill>
            <a:schemeClr val="tx1"/>
          </a:solidFill>
          <a:latin typeface="+mn-lt"/>
          <a:ea typeface="Arial" charset="0"/>
          <a:cs typeface="+mn-cs"/>
        </a:defRPr>
      </a:lvl2pPr>
      <a:lvl3pPr marL="5400675" indent="-1079500" algn="r" defTabSz="4319588" rtl="1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1300" kern="1200">
          <a:solidFill>
            <a:schemeClr val="tx1"/>
          </a:solidFill>
          <a:latin typeface="+mn-lt"/>
          <a:ea typeface="Arial" charset="0"/>
          <a:cs typeface="+mn-cs"/>
        </a:defRPr>
      </a:lvl3pPr>
      <a:lvl4pPr marL="7559675" indent="-1079500" algn="r" defTabSz="4319588" rtl="1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9500" kern="1200">
          <a:solidFill>
            <a:schemeClr val="tx1"/>
          </a:solidFill>
          <a:latin typeface="+mn-lt"/>
          <a:ea typeface="Arial" charset="0"/>
          <a:cs typeface="+mn-cs"/>
        </a:defRPr>
      </a:lvl4pPr>
      <a:lvl5pPr marL="9720263" indent="-1079500" algn="r" defTabSz="4319588" rtl="1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9500" kern="1200">
          <a:solidFill>
            <a:schemeClr val="tx1"/>
          </a:solidFill>
          <a:latin typeface="+mn-lt"/>
          <a:ea typeface="Arial" charset="0"/>
          <a:cs typeface="+mn-cs"/>
        </a:defRPr>
      </a:lvl5pPr>
      <a:lvl6pPr marL="11881485" indent="-1080135" algn="r" defTabSz="4320540" rtl="1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55" indent="-1080135" algn="r" defTabSz="4320540" rtl="1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25" indent="-1080135" algn="r" defTabSz="4320540" rtl="1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362295" indent="-1080135" algn="r" defTabSz="4320540" rtl="1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4320540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algn="r" defTabSz="4320540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0" algn="r" defTabSz="4320540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0" algn="r" defTabSz="4320540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algn="r" defTabSz="4320540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0" algn="r" defTabSz="4320540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0" algn="r" defTabSz="4320540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0" algn="r" defTabSz="4320540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0" algn="r" defTabSz="4320540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emf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image" Target="../media/image20.png"/><Relationship Id="rId23" Type="http://schemas.openxmlformats.org/officeDocument/2006/relationships/image" Target="../media/image21.png"/><Relationship Id="rId24" Type="http://schemas.openxmlformats.org/officeDocument/2006/relationships/image" Target="../media/image22.png"/><Relationship Id="rId25" Type="http://schemas.openxmlformats.org/officeDocument/2006/relationships/image" Target="../media/image23.png"/><Relationship Id="rId26" Type="http://schemas.openxmlformats.org/officeDocument/2006/relationships/image" Target="../media/image24.png"/><Relationship Id="rId10" Type="http://schemas.openxmlformats.org/officeDocument/2006/relationships/image" Target="../media/image9.emf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5" y="6545533"/>
            <a:ext cx="32404050" cy="36731575"/>
          </a:xfrm>
          <a:prstGeom prst="rect">
            <a:avLst/>
          </a:prstGeom>
          <a:solidFill>
            <a:srgbClr val="E8E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en-US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4339" name="TextBox 6"/>
          <p:cNvSpPr txBox="1">
            <a:spLocks noChangeArrowheads="1"/>
          </p:cNvSpPr>
          <p:nvPr/>
        </p:nvSpPr>
        <p:spPr bwMode="auto">
          <a:xfrm>
            <a:off x="1081088" y="2544763"/>
            <a:ext cx="2976562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5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rtl="1" eaLnBrk="1" hangingPunct="1"/>
            <a:r>
              <a:rPr lang="en-US" altLang="en-US" sz="10000" b="1"/>
              <a:t>Brain tumor segmentation using deep learning</a:t>
            </a:r>
          </a:p>
        </p:txBody>
      </p:sp>
      <p:sp>
        <p:nvSpPr>
          <p:cNvPr id="14340" name="TextBox 9"/>
          <p:cNvSpPr txBox="1">
            <a:spLocks noChangeArrowheads="1"/>
          </p:cNvSpPr>
          <p:nvPr/>
        </p:nvSpPr>
        <p:spPr bwMode="auto">
          <a:xfrm>
            <a:off x="10164763" y="4005263"/>
            <a:ext cx="1213961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68375">
              <a:defRPr sz="85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8375">
              <a:defRPr sz="85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8375">
              <a:defRPr sz="85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8375">
              <a:defRPr sz="85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8375">
              <a:defRPr sz="85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rtl="1" eaLnBrk="1" hangingPunct="1"/>
            <a:r>
              <a:rPr lang="en-US" altLang="en-US" sz="8000" b="1" dirty="0">
                <a:solidFill>
                  <a:srgbClr val="000099"/>
                </a:solidFill>
              </a:rPr>
              <a:t>Roy </a:t>
            </a:r>
            <a:r>
              <a:rPr lang="en-US" altLang="en-US" sz="8000" b="1" dirty="0" smtClean="0">
                <a:solidFill>
                  <a:srgbClr val="000099"/>
                </a:solidFill>
              </a:rPr>
              <a:t>Hirsch, Ori </a:t>
            </a:r>
            <a:r>
              <a:rPr lang="en-US" altLang="en-US" sz="8000" b="1" dirty="0" err="1" smtClean="0">
                <a:solidFill>
                  <a:srgbClr val="000099"/>
                </a:solidFill>
              </a:rPr>
              <a:t>Chayoot</a:t>
            </a:r>
            <a:endParaRPr lang="en-US" altLang="en-US" sz="8000" b="1" dirty="0">
              <a:solidFill>
                <a:srgbClr val="000099"/>
              </a:solidFill>
            </a:endParaRPr>
          </a:p>
        </p:txBody>
      </p:sp>
      <p:sp>
        <p:nvSpPr>
          <p:cNvPr id="14341" name="TextBox 10"/>
          <p:cNvSpPr txBox="1">
            <a:spLocks noChangeArrowheads="1"/>
          </p:cNvSpPr>
          <p:nvPr/>
        </p:nvSpPr>
        <p:spPr bwMode="auto">
          <a:xfrm>
            <a:off x="5986463" y="5113338"/>
            <a:ext cx="21002625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68375">
              <a:defRPr sz="85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8375">
              <a:defRPr sz="85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8375">
              <a:defRPr sz="85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8375">
              <a:defRPr sz="85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8375">
              <a:defRPr sz="85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rtl="1" eaLnBrk="1" hangingPunct="1"/>
            <a:r>
              <a:rPr lang="en-US" altLang="he-IL" sz="8000" b="1">
                <a:solidFill>
                  <a:srgbClr val="000099"/>
                </a:solidFill>
              </a:rPr>
              <a:t>Advisors: </a:t>
            </a:r>
            <a:r>
              <a:rPr lang="en-US" altLang="en-US" sz="8000" b="1">
                <a:solidFill>
                  <a:srgbClr val="000099"/>
                </a:solidFill>
              </a:rPr>
              <a:t>Dr. Riklin Raviv Tammy</a:t>
            </a:r>
            <a:endParaRPr lang="en-US" altLang="he-IL" sz="8000" b="1">
              <a:solidFill>
                <a:srgbClr val="000099"/>
              </a:solidFill>
            </a:endParaRPr>
          </a:p>
          <a:p>
            <a:pPr algn="ctr" rtl="1" eaLnBrk="1" hangingPunct="1"/>
            <a:endParaRPr lang="en-US" altLang="he-IL" sz="8000" b="1">
              <a:solidFill>
                <a:srgbClr val="FFCB97"/>
              </a:solidFill>
            </a:endParaRPr>
          </a:p>
        </p:txBody>
      </p:sp>
      <p:sp>
        <p:nvSpPr>
          <p:cNvPr id="14342" name="TextBox 12"/>
          <p:cNvSpPr txBox="1">
            <a:spLocks noChangeArrowheads="1"/>
          </p:cNvSpPr>
          <p:nvPr/>
        </p:nvSpPr>
        <p:spPr bwMode="auto">
          <a:xfrm>
            <a:off x="2592388" y="858838"/>
            <a:ext cx="18289587" cy="20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rtl="1" eaLnBrk="1" hangingPunct="1">
              <a:lnSpc>
                <a:spcPts val="7500"/>
              </a:lnSpc>
            </a:pPr>
            <a:r>
              <a:rPr lang="en-US" altLang="en-US" sz="6000">
                <a:solidFill>
                  <a:srgbClr val="000099"/>
                </a:solidFill>
              </a:rPr>
              <a:t>Faculty of Engineering Sciences</a:t>
            </a:r>
            <a:endParaRPr lang="he-IL" altLang="en-US" sz="6000">
              <a:solidFill>
                <a:srgbClr val="000099"/>
              </a:solidFill>
            </a:endParaRPr>
          </a:p>
          <a:p>
            <a:pPr algn="ctr" rtl="1" eaLnBrk="1" hangingPunct="1">
              <a:lnSpc>
                <a:spcPts val="7500"/>
              </a:lnSpc>
            </a:pPr>
            <a:r>
              <a:rPr lang="en-US" altLang="en-US" sz="6000">
                <a:solidFill>
                  <a:srgbClr val="000099"/>
                </a:solidFill>
              </a:rPr>
              <a:t>Department of Electrical &amp; Computer Engineering</a:t>
            </a:r>
            <a:endParaRPr lang="he-IL" altLang="en-US" sz="6000">
              <a:solidFill>
                <a:srgbClr val="000099"/>
              </a:solidFill>
            </a:endParaRPr>
          </a:p>
        </p:txBody>
      </p:sp>
      <p:sp>
        <p:nvSpPr>
          <p:cNvPr id="14343" name="TextBox 9"/>
          <p:cNvSpPr txBox="1">
            <a:spLocks noChangeArrowheads="1"/>
          </p:cNvSpPr>
          <p:nvPr/>
        </p:nvSpPr>
        <p:spPr bwMode="auto">
          <a:xfrm>
            <a:off x="0" y="0"/>
            <a:ext cx="33131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68375">
              <a:defRPr sz="85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8375">
              <a:defRPr sz="85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8375">
              <a:defRPr sz="85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8375">
              <a:defRPr sz="85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8375">
              <a:defRPr sz="85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rtl="1" eaLnBrk="1" hangingPunct="1"/>
            <a:r>
              <a:rPr lang="en-US" altLang="he-IL" sz="4000" b="1">
                <a:solidFill>
                  <a:srgbClr val="000099"/>
                </a:solidFill>
              </a:rPr>
              <a:t>P-2018-049</a:t>
            </a:r>
            <a:endParaRPr lang="he-IL" altLang="he-IL" sz="4000" b="1">
              <a:solidFill>
                <a:srgbClr val="000099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20725" y="792163"/>
            <a:ext cx="1800225" cy="1800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altLang="en-US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4345" name="TextBox 9"/>
          <p:cNvSpPr txBox="1">
            <a:spLocks noChangeArrowheads="1"/>
          </p:cNvSpPr>
          <p:nvPr/>
        </p:nvSpPr>
        <p:spPr bwMode="auto">
          <a:xfrm>
            <a:off x="863600" y="865188"/>
            <a:ext cx="151288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68375">
              <a:defRPr sz="85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8375">
              <a:defRPr sz="85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8375">
              <a:defRPr sz="85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8375">
              <a:defRPr sz="85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8375">
              <a:defRPr sz="85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rtl="1" eaLnBrk="1" hangingPunct="1"/>
            <a:r>
              <a:rPr lang="he-IL" altLang="he-IL" sz="2800" b="1">
                <a:solidFill>
                  <a:srgbClr val="000099"/>
                </a:solidFill>
                <a:latin typeface="Calibri" charset="0"/>
                <a:cs typeface="David" charset="0"/>
              </a:rPr>
              <a:t>יש למקם כאן את הברקוד</a:t>
            </a:r>
          </a:p>
        </p:txBody>
      </p:sp>
      <p:grpSp>
        <p:nvGrpSpPr>
          <p:cNvPr id="14346" name="Group 2"/>
          <p:cNvGrpSpPr>
            <a:grpSpLocks/>
          </p:cNvGrpSpPr>
          <p:nvPr/>
        </p:nvGrpSpPr>
        <p:grpSpPr bwMode="auto">
          <a:xfrm>
            <a:off x="287908" y="6647686"/>
            <a:ext cx="15774417" cy="4326704"/>
            <a:chOff x="234711" y="6716446"/>
            <a:chExt cx="15511702" cy="4325315"/>
          </a:xfrm>
        </p:grpSpPr>
        <p:sp>
          <p:nvSpPr>
            <p:cNvPr id="6" name="Rectangle 5"/>
            <p:cNvSpPr/>
            <p:nvPr/>
          </p:nvSpPr>
          <p:spPr>
            <a:xfrm>
              <a:off x="234711" y="6818778"/>
              <a:ext cx="15511702" cy="690959"/>
            </a:xfrm>
            <a:prstGeom prst="rect">
              <a:avLst/>
            </a:prstGeom>
            <a:solidFill>
              <a:srgbClr val="6FAF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en-US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34711" y="7503467"/>
              <a:ext cx="15510921" cy="35382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en-US" altLang="en-US" sz="3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Glioma is the most common brain tumor type among adults. </a:t>
              </a:r>
              <a:r>
                <a:rPr lang="en-US" altLang="en-US" sz="32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MR images are wildly used in order </a:t>
              </a:r>
              <a:r>
                <a:rPr lang="en-US" altLang="en-US" sz="3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 evaluate the disease’s progression and </a:t>
              </a:r>
              <a:r>
                <a:rPr lang="en-US" altLang="en-US" sz="32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treatment. Today the </a:t>
              </a:r>
              <a:r>
                <a:rPr lang="en-US" altLang="en-US" sz="3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resulting images are evaluated manually. Replacing the current procedure with an automated analysis has great </a:t>
              </a:r>
              <a:r>
                <a:rPr lang="en-US" altLang="en-US" sz="32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potential for improving and accelerating the analysis process.</a:t>
              </a:r>
            </a:p>
            <a:p>
              <a:pPr algn="just">
                <a:defRPr/>
              </a:pPr>
              <a:endParaRPr lang="en-US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defRPr/>
              </a:pPr>
              <a:r>
                <a:rPr lang="en-US" altLang="en-US" sz="32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 this project we present two methods to solve the problem, classical method and deep learning method.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6211453" y="6716446"/>
              <a:ext cx="3562341" cy="76919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en-US" sz="4400" b="1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  <a:endParaRPr lang="en-US" altLang="en-US" sz="48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347" name="Group 46"/>
          <p:cNvGrpSpPr>
            <a:grpSpLocks/>
          </p:cNvGrpSpPr>
          <p:nvPr/>
        </p:nvGrpSpPr>
        <p:grpSpPr bwMode="auto">
          <a:xfrm>
            <a:off x="313615" y="11089532"/>
            <a:ext cx="15770225" cy="1908213"/>
            <a:chOff x="192266" y="7038806"/>
            <a:chExt cx="15507316" cy="1908530"/>
          </a:xfrm>
        </p:grpSpPr>
        <p:sp>
          <p:nvSpPr>
            <p:cNvPr id="48" name="Rectangle 47"/>
            <p:cNvSpPr/>
            <p:nvPr/>
          </p:nvSpPr>
          <p:spPr>
            <a:xfrm>
              <a:off x="192266" y="7133180"/>
              <a:ext cx="15507316" cy="663686"/>
            </a:xfrm>
            <a:prstGeom prst="rect">
              <a:avLst/>
            </a:prstGeom>
            <a:solidFill>
              <a:srgbClr val="6FAF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en-US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92266" y="7808374"/>
              <a:ext cx="15507316" cy="11389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just">
                <a:defRPr/>
              </a:pPr>
              <a:r>
                <a:rPr lang="en-US" altLang="en-US" sz="3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Develop an </a:t>
              </a:r>
              <a:r>
                <a:rPr lang="en-US" altLang="en-US" sz="32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algorithm </a:t>
              </a:r>
              <a:r>
                <a:rPr lang="en-US" altLang="en-US" sz="3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 semantic segmentation of </a:t>
              </a:r>
              <a:r>
                <a:rPr lang="en-US" altLang="en-US" sz="32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different tumors’ sub-regions using </a:t>
              </a:r>
              <a:r>
                <a:rPr lang="en-US" altLang="en-US" sz="3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neural networks</a:t>
              </a:r>
              <a:r>
                <a:rPr lang="en-US" altLang="en-US" sz="3600" dirty="0">
                  <a:solidFill>
                    <a:srgbClr val="000000"/>
                  </a:solidFill>
                  <a:cs typeface="Arial" panose="020B0604020202020204" pitchFamily="34" charset="0"/>
                </a:rPr>
                <a:t>.</a:t>
              </a:r>
              <a:endParaRPr lang="en-US" altLang="en-US" sz="4000" dirty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108586" y="7038806"/>
              <a:ext cx="3674675" cy="76956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en-US" sz="4400" b="1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Project’s goal</a:t>
              </a:r>
            </a:p>
          </p:txBody>
        </p:sp>
      </p:grpSp>
      <p:grpSp>
        <p:nvGrpSpPr>
          <p:cNvPr id="14348" name="Group 17"/>
          <p:cNvGrpSpPr>
            <a:grpSpLocks/>
          </p:cNvGrpSpPr>
          <p:nvPr/>
        </p:nvGrpSpPr>
        <p:grpSpPr bwMode="auto">
          <a:xfrm>
            <a:off x="16274033" y="18341058"/>
            <a:ext cx="15807373" cy="11819560"/>
            <a:chOff x="16326419" y="15887450"/>
            <a:chExt cx="16000364" cy="12084471"/>
          </a:xfrm>
        </p:grpSpPr>
        <p:grpSp>
          <p:nvGrpSpPr>
            <p:cNvPr id="14402" name="Group 20"/>
            <p:cNvGrpSpPr>
              <a:grpSpLocks/>
            </p:cNvGrpSpPr>
            <p:nvPr/>
          </p:nvGrpSpPr>
          <p:grpSpPr bwMode="auto">
            <a:xfrm>
              <a:off x="16326419" y="15887450"/>
              <a:ext cx="16000364" cy="12084471"/>
              <a:chOff x="16275436" y="17360391"/>
              <a:chExt cx="15931879" cy="12129071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16275436" y="17428902"/>
                <a:ext cx="15931879" cy="763187"/>
              </a:xfrm>
              <a:prstGeom prst="rect">
                <a:avLst/>
              </a:prstGeom>
              <a:solidFill>
                <a:srgbClr val="6FAF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en-US">
                  <a:solidFill>
                    <a:srgbClr val="FFFFFF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16295987" y="18182530"/>
                <a:ext cx="15856580" cy="113069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just">
                  <a:defRPr/>
                </a:pPr>
                <a:r>
                  <a:rPr lang="en-US" alt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Dice evaluation method: </a:t>
                </a:r>
              </a:p>
              <a:p>
                <a:pPr algn="just">
                  <a:defRPr/>
                </a:pPr>
                <a:r>
                  <a:rPr lang="en-US" alt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</a:t>
                </a:r>
                <a:r>
                  <a:rPr lang="mr-IN" alt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en-US" alt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ground true label , P </a:t>
                </a:r>
                <a:r>
                  <a:rPr lang="mr-IN" alt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en-US" alt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predicted label</a:t>
                </a:r>
              </a:p>
              <a:p>
                <a:pPr algn="just">
                  <a:defRPr/>
                </a:pPr>
                <a:endParaRPr lang="en-US" altLang="en-US" sz="3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defRPr/>
                </a:pPr>
                <a:endParaRPr lang="en-US" altLang="en-US" sz="3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defRPr/>
                </a:pPr>
                <a:endParaRPr lang="en-US" altLang="en-US" sz="3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defRPr/>
                </a:pPr>
                <a:endParaRPr lang="en-US" altLang="en-US" sz="3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defRPr/>
                </a:pPr>
                <a:endParaRPr lang="en-US" altLang="en-US" sz="3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defRPr/>
                </a:pPr>
                <a:endParaRPr lang="en-US" altLang="en-US" sz="3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defRPr/>
                </a:pPr>
                <a:endParaRPr lang="en-US" altLang="en-US" sz="3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defRPr/>
                </a:pPr>
                <a:endParaRPr lang="en-US" altLang="en-US" sz="3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defRPr/>
                </a:pPr>
                <a:endParaRPr lang="en-US" altLang="en-US" sz="3200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pPr algn="just">
                  <a:defRPr/>
                </a:pPr>
                <a:endParaRPr lang="en-US" altLang="en-US" sz="3200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pPr algn="just">
                  <a:defRPr/>
                </a:pPr>
                <a:endParaRPr lang="en-US" altLang="en-US" sz="3200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pPr algn="just">
                  <a:defRPr/>
                </a:pPr>
                <a:endParaRPr lang="en-US" altLang="en-US" sz="3200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pPr algn="just">
                  <a:defRPr/>
                </a:pPr>
                <a:endParaRPr lang="en-US" altLang="en-US" sz="3200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pPr algn="just">
                  <a:defRPr/>
                </a:pPr>
                <a:endParaRPr lang="en-US" altLang="en-US" sz="3200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pPr algn="just">
                  <a:defRPr/>
                </a:pPr>
                <a:endParaRPr lang="en-US" altLang="en-US" sz="3200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pPr algn="just">
                  <a:defRPr/>
                </a:pPr>
                <a:endParaRPr lang="en-US" altLang="en-US" sz="3200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pPr algn="just">
                  <a:defRPr/>
                </a:pPr>
                <a:endParaRPr lang="en-US" altLang="en-US" sz="3200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pPr algn="just">
                  <a:defRPr/>
                </a:pPr>
                <a:endParaRPr lang="en-US" altLang="en-US" sz="3200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pPr algn="just">
                  <a:defRPr/>
                </a:pPr>
                <a:endParaRPr lang="en-US" altLang="en-US" sz="1000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pPr algn="just">
                  <a:defRPr/>
                </a:pPr>
                <a:endParaRPr lang="en-US" altLang="en-US" sz="800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pPr algn="just">
                  <a:defRPr/>
                </a:pPr>
                <a:endParaRPr lang="en-US" altLang="en-US" sz="600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pPr algn="just">
                  <a:defRPr/>
                </a:pPr>
                <a:endParaRPr lang="en-US" altLang="en-US" sz="600" dirty="0" smtClean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pPr algn="just">
                  <a:defRPr/>
                </a:pPr>
                <a:endParaRPr lang="en-US" altLang="en-US" sz="600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pPr algn="just">
                  <a:defRPr/>
                </a:pPr>
                <a:endParaRPr lang="en-US" altLang="en-US" sz="600" dirty="0" smtClean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pPr algn="just">
                  <a:defRPr/>
                </a:pPr>
                <a:endParaRPr lang="en-US" altLang="en-US" sz="600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pPr algn="just">
                  <a:defRPr/>
                </a:pPr>
                <a:endParaRPr lang="en-US" altLang="en-US" sz="600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pPr algn="just">
                  <a:defRPr/>
                </a:pPr>
                <a:endParaRPr lang="en-US" altLang="en-US" sz="800" dirty="0" smtClean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pPr algn="just">
                  <a:defRPr/>
                </a:pPr>
                <a:endParaRPr lang="en-US" altLang="en-US" sz="800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3074050" y="17360391"/>
                <a:ext cx="2097596" cy="77224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en-US" sz="4400" b="1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Results</a:t>
                </a:r>
              </a:p>
            </p:txBody>
          </p:sp>
        </p:grpSp>
        <p:sp>
          <p:nvSpPr>
            <p:cNvPr id="8" name="TextBox 7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6885822" y="16836597"/>
              <a:ext cx="4437883" cy="1237711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r>
                <a:rPr lang="en-US">
                  <a:noFill/>
                </a:rPr>
                <a:t> </a:t>
              </a:r>
            </a:p>
          </p:txBody>
        </p:sp>
      </p:grpSp>
      <p:grpSp>
        <p:nvGrpSpPr>
          <p:cNvPr id="14349" name="Group 68"/>
          <p:cNvGrpSpPr>
            <a:grpSpLocks/>
          </p:cNvGrpSpPr>
          <p:nvPr/>
        </p:nvGrpSpPr>
        <p:grpSpPr bwMode="auto">
          <a:xfrm>
            <a:off x="22517821" y="35398500"/>
            <a:ext cx="9514506" cy="4854272"/>
            <a:chOff x="227713" y="7170914"/>
            <a:chExt cx="15516272" cy="2009475"/>
          </a:xfrm>
        </p:grpSpPr>
        <p:sp>
          <p:nvSpPr>
            <p:cNvPr id="70" name="Rectangle 69"/>
            <p:cNvSpPr/>
            <p:nvPr/>
          </p:nvSpPr>
          <p:spPr>
            <a:xfrm>
              <a:off x="227713" y="7183545"/>
              <a:ext cx="15507724" cy="320490"/>
            </a:xfrm>
            <a:prstGeom prst="rect">
              <a:avLst/>
            </a:prstGeom>
            <a:solidFill>
              <a:srgbClr val="6FAF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en-US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43950" y="7511354"/>
              <a:ext cx="15500035" cy="16690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just">
                <a:defRPr/>
              </a:pPr>
              <a:r>
                <a:rPr lang="en-US" altLang="en-US" sz="3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 The suggested model achieved competitive accuracy and is suggesting a creative and innovative neural network architecture to solve the requested problem.</a:t>
              </a:r>
            </a:p>
            <a:p>
              <a:pPr algn="just">
                <a:defRPr/>
              </a:pPr>
              <a:r>
                <a:rPr lang="en-US" altLang="en-US" sz="3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 Using batch normalization allows the model to stay stable during training.</a:t>
              </a:r>
            </a:p>
            <a:p>
              <a:pPr algn="just">
                <a:defRPr/>
              </a:pPr>
              <a:r>
                <a:rPr lang="en-US" altLang="en-US" sz="3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3. Using weighted cost function is crucial for optimization of imbalanced data.</a:t>
              </a:r>
            </a:p>
            <a:p>
              <a:pPr algn="just">
                <a:defRPr/>
              </a:pPr>
              <a:r>
                <a:rPr lang="en-US" altLang="en-US" sz="3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4. Deeper model achieves better accuracy</a:t>
              </a:r>
              <a:r>
                <a:rPr lang="en-US" altLang="en-US" sz="32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en-US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241661" y="7170914"/>
              <a:ext cx="5958594" cy="31851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en-US" sz="4400" b="1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Conclusions</a:t>
              </a:r>
            </a:p>
          </p:txBody>
        </p:sp>
      </p:grpSp>
      <p:grpSp>
        <p:nvGrpSpPr>
          <p:cNvPr id="14350" name="Group 17"/>
          <p:cNvGrpSpPr>
            <a:grpSpLocks/>
          </p:cNvGrpSpPr>
          <p:nvPr/>
        </p:nvGrpSpPr>
        <p:grpSpPr bwMode="auto">
          <a:xfrm>
            <a:off x="16271876" y="6625036"/>
            <a:ext cx="15794036" cy="11623369"/>
            <a:chOff x="16363750" y="6654023"/>
            <a:chExt cx="15791729" cy="11623845"/>
          </a:xfrm>
        </p:grpSpPr>
        <p:grpSp>
          <p:nvGrpSpPr>
            <p:cNvPr id="14392" name="Group 53"/>
            <p:cNvGrpSpPr>
              <a:grpSpLocks/>
            </p:cNvGrpSpPr>
            <p:nvPr/>
          </p:nvGrpSpPr>
          <p:grpSpPr bwMode="auto">
            <a:xfrm>
              <a:off x="16363750" y="6654023"/>
              <a:ext cx="15791729" cy="11623845"/>
              <a:chOff x="297758" y="6621106"/>
              <a:chExt cx="15509342" cy="11623845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99316" y="6740496"/>
                <a:ext cx="15507784" cy="555649"/>
              </a:xfrm>
              <a:prstGeom prst="rect">
                <a:avLst/>
              </a:prstGeom>
              <a:solidFill>
                <a:srgbClr val="6FAF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en-US">
                  <a:solidFill>
                    <a:srgbClr val="FFFFFF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97758" y="7318435"/>
                <a:ext cx="15506226" cy="109265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just">
                  <a:defRPr/>
                </a:pPr>
                <a:r>
                  <a:rPr lang="en-US" alt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model was trained and tested over the “The Multimodal Brain Tumor Image Segmentation Benchmark (BRATS)”. The dataset consists of multimodal 30 </a:t>
                </a:r>
                <a:r>
                  <a:rPr lang="en-US" altLang="en-US" sz="32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scans, each scan was </a:t>
                </a:r>
                <a:r>
                  <a:rPr lang="en-US" alt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labeled manually by experts to the following classes:</a:t>
                </a:r>
              </a:p>
              <a:p>
                <a:pPr>
                  <a:defRPr/>
                </a:pPr>
                <a:endParaRPr lang="en-US" altLang="en-US" sz="3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r>
                  <a:rPr lang="en-US" alt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alt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altLang="en-US" sz="3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endParaRPr lang="en-US" altLang="en-US" sz="3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endParaRPr lang="en-US" altLang="en-US" sz="3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endParaRPr lang="en-US" altLang="en-US" sz="3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endParaRPr lang="en-US" altLang="en-US" sz="3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endParaRPr lang="en-US" altLang="en-US" sz="3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endParaRPr lang="en-US" altLang="en-US" sz="3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endParaRPr lang="en-US" altLang="en-US" sz="32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endParaRPr lang="en-US" altLang="en-US" sz="3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endParaRPr lang="en-US" altLang="en-US" sz="32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endParaRPr lang="en-US" altLang="en-US" sz="3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endParaRPr lang="en-US" altLang="en-US" sz="32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endParaRPr lang="en-US" altLang="en-US" sz="32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endParaRPr lang="en-US" altLang="en-US" sz="3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endParaRPr lang="en-US" altLang="en-US" sz="32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endParaRPr lang="en-US" altLang="en-US" sz="3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r>
                  <a:rPr lang="en-US" alt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data was divided to train (20), validation (6) and test (4</a:t>
                </a:r>
                <a:r>
                  <a:rPr lang="en-US" altLang="en-US" sz="32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6653330" y="6621106"/>
                <a:ext cx="2799757" cy="76947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en-US" sz="4400" b="1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data</a:t>
                </a:r>
              </a:p>
            </p:txBody>
          </p:sp>
        </p:grpSp>
        <p:pic>
          <p:nvPicPr>
            <p:cNvPr id="14393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86630" y="9160137"/>
              <a:ext cx="4111231" cy="3866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94" name="TextBox 58"/>
            <p:cNvSpPr txBox="1">
              <a:spLocks noChangeArrowheads="1"/>
            </p:cNvSpPr>
            <p:nvPr/>
          </p:nvSpPr>
          <p:spPr bwMode="auto">
            <a:xfrm>
              <a:off x="21299234" y="10034806"/>
              <a:ext cx="6867741" cy="2062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3200" b="1" dirty="0">
                  <a:solidFill>
                    <a:srgbClr val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Yellow</a:t>
              </a:r>
              <a:r>
                <a:rPr lang="en-US" altLang="en-US" sz="3200" dirty="0">
                  <a:solidFill>
                    <a:srgbClr val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mr-IN" altLang="en-US" sz="3200" dirty="0">
                  <a:solidFill>
                    <a:srgbClr val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–</a:t>
              </a:r>
              <a:r>
                <a:rPr lang="en-US" altLang="en-US" sz="3200" dirty="0">
                  <a:solidFill>
                    <a:srgbClr val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edema</a:t>
              </a:r>
            </a:p>
            <a:p>
              <a:r>
                <a:rPr lang="en-US" altLang="en-US" sz="3200" b="1" dirty="0">
                  <a:solidFill>
                    <a:srgbClr val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Red</a:t>
              </a:r>
              <a:r>
                <a:rPr lang="en-US" altLang="en-US" sz="3200" dirty="0">
                  <a:solidFill>
                    <a:srgbClr val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- non-enhancing core</a:t>
              </a:r>
            </a:p>
            <a:p>
              <a:r>
                <a:rPr lang="en-US" altLang="en-US" sz="3200" b="1" dirty="0">
                  <a:solidFill>
                    <a:srgbClr val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Green</a:t>
              </a:r>
              <a:r>
                <a:rPr lang="en-US" altLang="en-US" sz="3200" dirty="0">
                  <a:solidFill>
                    <a:srgbClr val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- necrotic/cystic core</a:t>
              </a:r>
            </a:p>
            <a:p>
              <a:r>
                <a:rPr lang="en-US" altLang="en-US" sz="3200" b="1" dirty="0">
                  <a:solidFill>
                    <a:srgbClr val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Blue</a:t>
              </a:r>
              <a:r>
                <a:rPr lang="en-US" altLang="en-US" sz="3200" dirty="0">
                  <a:solidFill>
                    <a:srgbClr val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- enhancing core</a:t>
              </a:r>
            </a:p>
          </p:txBody>
        </p:sp>
        <p:sp>
          <p:nvSpPr>
            <p:cNvPr id="14395" name="TextBox 72"/>
            <p:cNvSpPr txBox="1">
              <a:spLocks noChangeArrowheads="1"/>
            </p:cNvSpPr>
            <p:nvPr/>
          </p:nvSpPr>
          <p:spPr bwMode="auto">
            <a:xfrm>
              <a:off x="20829751" y="12478199"/>
              <a:ext cx="6985930" cy="523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800" i="1" dirty="0">
                  <a:solidFill>
                    <a:srgbClr val="000000"/>
                  </a:solidFill>
                  <a:latin typeface="Times New Roman" charset="0"/>
                  <a:cs typeface="Times New Roman" charset="0"/>
                </a:rPr>
                <a:t>Fig </a:t>
              </a:r>
              <a:r>
                <a:rPr lang="en-US" altLang="en-US" sz="2800" i="1" dirty="0" smtClean="0">
                  <a:solidFill>
                    <a:srgbClr val="000000"/>
                  </a:solidFill>
                  <a:latin typeface="Times New Roman" charset="0"/>
                  <a:cs typeface="Times New Roman" charset="0"/>
                </a:rPr>
                <a:t>[2] </a:t>
              </a:r>
              <a:r>
                <a:rPr lang="en-US" altLang="en-US" sz="2800" i="1" dirty="0">
                  <a:solidFill>
                    <a:srgbClr val="000000"/>
                  </a:solidFill>
                  <a:latin typeface="Times New Roman" charset="0"/>
                  <a:cs typeface="Times New Roman" charset="0"/>
                </a:rPr>
                <a:t>BRATS dataset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9006426"/>
                  </p:ext>
                </p:extLst>
              </p:nvPr>
            </p:nvGraphicFramePr>
            <p:xfrm>
              <a:off x="16582875" y="20666596"/>
              <a:ext cx="15028862" cy="2529448"/>
            </p:xfrm>
            <a:graphic>
              <a:graphicData uri="http://schemas.openxmlformats.org/drawingml/2006/table">
                <a:tbl>
                  <a:tblPr/>
                  <a:tblGrid>
                    <a:gridCol w="3756025"/>
                    <a:gridCol w="3756025"/>
                    <a:gridCol w="3759200"/>
                    <a:gridCol w="3757612"/>
                  </a:tblGrid>
                  <a:tr h="792088">
                    <a:tc>
                      <a:txBody>
                        <a:bodyPr/>
                        <a:lstStyle>
                          <a:lvl1pPr algn="r" rtl="1">
                            <a:spcBef>
                              <a:spcPct val="20000"/>
                            </a:spcBef>
                            <a:buFont typeface="Arial" charset="0"/>
                            <a:defRPr sz="137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1pPr>
                          <a:lvl2pPr algn="r" rtl="1">
                            <a:spcBef>
                              <a:spcPct val="20000"/>
                            </a:spcBef>
                            <a:buFont typeface="Arial" charset="0"/>
                            <a:defRPr sz="120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2pPr>
                          <a:lvl3pPr algn="r" rtl="1">
                            <a:spcBef>
                              <a:spcPct val="20000"/>
                            </a:spcBef>
                            <a:buFont typeface="Arial" charset="0"/>
                            <a:defRPr sz="103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3pPr>
                          <a:lvl4pPr algn="r" rtl="1">
                            <a:spcBef>
                              <a:spcPct val="20000"/>
                            </a:spcBef>
                            <a:buFont typeface="Arial" charset="0"/>
                            <a:defRPr sz="86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4pPr>
                          <a:lvl5pPr algn="r" rtl="1">
                            <a:spcBef>
                              <a:spcPct val="20000"/>
                            </a:spcBef>
                            <a:buFont typeface="Arial" charset="0"/>
                            <a:defRPr sz="86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5pPr>
                          <a:lvl6pPr marL="9097963" indent="-6811963" algn="r" defTabSz="4319588" rtl="1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defRPr sz="86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6pPr>
                          <a:lvl7pPr marL="9555163" indent="-6811963" algn="r" defTabSz="4319588" rtl="1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defRPr sz="86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7pPr>
                          <a:lvl8pPr marL="10012363" indent="-6811963" algn="r" defTabSz="4319588" rtl="1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defRPr sz="86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8pPr>
                          <a:lvl9pPr marL="10469563" indent="-6811963" algn="r" defTabSz="4319588" rtl="1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defRPr sz="86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9pPr>
                        </a:lstStyle>
                        <a:p>
                          <a:pPr marL="0" marR="0" lvl="0" indent="0" algn="ctr" defTabSz="4319588" rtl="1" eaLnBrk="1" fontAlgn="base" latinLnBrk="0" hangingPunct="1">
                            <a:lnSpc>
                              <a:spcPct val="15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en-US" sz="3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 </a:t>
                          </a:r>
                          <a:r>
                            <a:rPr kumimoji="0" lang="en-US" altLang="en-US" sz="3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Data</a:t>
                          </a:r>
                          <a:endParaRPr kumimoji="0" lang="en-US" altLang="en-US" sz="3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5720" marR="4572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r" rtl="1">
                            <a:spcBef>
                              <a:spcPct val="20000"/>
                            </a:spcBef>
                            <a:buFont typeface="Arial" charset="0"/>
                            <a:defRPr sz="137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1pPr>
                          <a:lvl2pPr algn="r" rtl="1">
                            <a:spcBef>
                              <a:spcPct val="20000"/>
                            </a:spcBef>
                            <a:buFont typeface="Arial" charset="0"/>
                            <a:defRPr sz="120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2pPr>
                          <a:lvl3pPr algn="r" rtl="1">
                            <a:spcBef>
                              <a:spcPct val="20000"/>
                            </a:spcBef>
                            <a:buFont typeface="Arial" charset="0"/>
                            <a:defRPr sz="103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3pPr>
                          <a:lvl4pPr algn="r" rtl="1">
                            <a:spcBef>
                              <a:spcPct val="20000"/>
                            </a:spcBef>
                            <a:buFont typeface="Arial" charset="0"/>
                            <a:defRPr sz="86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4pPr>
                          <a:lvl5pPr algn="r" rtl="1">
                            <a:spcBef>
                              <a:spcPct val="20000"/>
                            </a:spcBef>
                            <a:buFont typeface="Arial" charset="0"/>
                            <a:defRPr sz="86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5pPr>
                          <a:lvl6pPr marL="9097963" indent="-6811963" algn="r" defTabSz="4319588" rtl="1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defRPr sz="86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6pPr>
                          <a:lvl7pPr marL="9555163" indent="-6811963" algn="r" defTabSz="4319588" rtl="1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defRPr sz="86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7pPr>
                          <a:lvl8pPr marL="10012363" indent="-6811963" algn="r" defTabSz="4319588" rtl="1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defRPr sz="86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8pPr>
                          <a:lvl9pPr marL="10469563" indent="-6811963" algn="r" defTabSz="4319588" rtl="1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defRPr sz="86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9pPr>
                        </a:lstStyle>
                        <a:p>
                          <a:pPr marL="0" marR="0" lvl="0" indent="0" algn="ctr" defTabSz="4319588" rtl="1" eaLnBrk="1" fontAlgn="base" latinLnBrk="0" hangingPunct="1">
                            <a:lnSpc>
                              <a:spcPct val="15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en-US" sz="3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Whole tumor</a:t>
                          </a:r>
                        </a:p>
                      </a:txBody>
                      <a:tcPr marL="45720" marR="4572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r" rtl="1">
                            <a:spcBef>
                              <a:spcPct val="20000"/>
                            </a:spcBef>
                            <a:buFont typeface="Arial" charset="0"/>
                            <a:defRPr sz="137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1pPr>
                          <a:lvl2pPr algn="r" rtl="1">
                            <a:spcBef>
                              <a:spcPct val="20000"/>
                            </a:spcBef>
                            <a:buFont typeface="Arial" charset="0"/>
                            <a:defRPr sz="120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2pPr>
                          <a:lvl3pPr algn="r" rtl="1">
                            <a:spcBef>
                              <a:spcPct val="20000"/>
                            </a:spcBef>
                            <a:buFont typeface="Arial" charset="0"/>
                            <a:defRPr sz="103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3pPr>
                          <a:lvl4pPr algn="r" rtl="1">
                            <a:spcBef>
                              <a:spcPct val="20000"/>
                            </a:spcBef>
                            <a:buFont typeface="Arial" charset="0"/>
                            <a:defRPr sz="86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4pPr>
                          <a:lvl5pPr algn="r" rtl="1">
                            <a:spcBef>
                              <a:spcPct val="20000"/>
                            </a:spcBef>
                            <a:buFont typeface="Arial" charset="0"/>
                            <a:defRPr sz="86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5pPr>
                          <a:lvl6pPr marL="9097963" indent="-6811963" algn="r" defTabSz="4319588" rtl="1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defRPr sz="86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6pPr>
                          <a:lvl7pPr marL="9555163" indent="-6811963" algn="r" defTabSz="4319588" rtl="1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defRPr sz="86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7pPr>
                          <a:lvl8pPr marL="10012363" indent="-6811963" algn="r" defTabSz="4319588" rtl="1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defRPr sz="86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8pPr>
                          <a:lvl9pPr marL="10469563" indent="-6811963" algn="r" defTabSz="4319588" rtl="1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defRPr sz="86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9pPr>
                        </a:lstStyle>
                        <a:p>
                          <a:pPr marL="0" marR="0" lvl="0" indent="0" algn="ctr" defTabSz="4319588" rtl="1" eaLnBrk="1" fontAlgn="base" latinLnBrk="0" hangingPunct="1">
                            <a:lnSpc>
                              <a:spcPct val="15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en-US" sz="3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Tumor’s core</a:t>
                          </a:r>
                        </a:p>
                      </a:txBody>
                      <a:tcPr marL="45720" marR="4572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r" rtl="1">
                            <a:spcBef>
                              <a:spcPct val="20000"/>
                            </a:spcBef>
                            <a:buFont typeface="Arial" charset="0"/>
                            <a:defRPr sz="137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1pPr>
                          <a:lvl2pPr algn="r" rtl="1">
                            <a:spcBef>
                              <a:spcPct val="20000"/>
                            </a:spcBef>
                            <a:buFont typeface="Arial" charset="0"/>
                            <a:defRPr sz="120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2pPr>
                          <a:lvl3pPr algn="r" rtl="1">
                            <a:spcBef>
                              <a:spcPct val="20000"/>
                            </a:spcBef>
                            <a:buFont typeface="Arial" charset="0"/>
                            <a:defRPr sz="103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3pPr>
                          <a:lvl4pPr algn="r" rtl="1">
                            <a:spcBef>
                              <a:spcPct val="20000"/>
                            </a:spcBef>
                            <a:buFont typeface="Arial" charset="0"/>
                            <a:defRPr sz="86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4pPr>
                          <a:lvl5pPr algn="r" rtl="1">
                            <a:spcBef>
                              <a:spcPct val="20000"/>
                            </a:spcBef>
                            <a:buFont typeface="Arial" charset="0"/>
                            <a:defRPr sz="86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5pPr>
                          <a:lvl6pPr marL="9097963" indent="-6811963" algn="r" defTabSz="4319588" rtl="1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defRPr sz="86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6pPr>
                          <a:lvl7pPr marL="9555163" indent="-6811963" algn="r" defTabSz="4319588" rtl="1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defRPr sz="86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7pPr>
                          <a:lvl8pPr marL="10012363" indent="-6811963" algn="r" defTabSz="4319588" rtl="1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defRPr sz="86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8pPr>
                          <a:lvl9pPr marL="10469563" indent="-6811963" algn="r" defTabSz="4319588" rtl="1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defRPr sz="86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9pPr>
                        </a:lstStyle>
                        <a:p>
                          <a:pPr marL="0" marR="0" lvl="0" indent="0" algn="ctr" defTabSz="4319588" rtl="1" eaLnBrk="1" fontAlgn="base" latinLnBrk="0" hangingPunct="1">
                            <a:lnSpc>
                              <a:spcPct val="15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en-US" sz="3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Active tumor</a:t>
                          </a:r>
                        </a:p>
                      </a:txBody>
                      <a:tcPr marL="45720" marR="4572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411480">
                    <a:tc>
                      <a:txBody>
                        <a:bodyPr/>
                        <a:lstStyle>
                          <a:lvl1pPr algn="r" rtl="1">
                            <a:spcBef>
                              <a:spcPct val="20000"/>
                            </a:spcBef>
                            <a:buFont typeface="Arial" charset="0"/>
                            <a:defRPr sz="137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1pPr>
                          <a:lvl2pPr algn="r" rtl="1">
                            <a:spcBef>
                              <a:spcPct val="20000"/>
                            </a:spcBef>
                            <a:buFont typeface="Arial" charset="0"/>
                            <a:defRPr sz="120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2pPr>
                          <a:lvl3pPr algn="r" rtl="1">
                            <a:spcBef>
                              <a:spcPct val="20000"/>
                            </a:spcBef>
                            <a:buFont typeface="Arial" charset="0"/>
                            <a:defRPr sz="103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3pPr>
                          <a:lvl4pPr algn="r" rtl="1">
                            <a:spcBef>
                              <a:spcPct val="20000"/>
                            </a:spcBef>
                            <a:buFont typeface="Arial" charset="0"/>
                            <a:defRPr sz="86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4pPr>
                          <a:lvl5pPr algn="r" rtl="1">
                            <a:spcBef>
                              <a:spcPct val="20000"/>
                            </a:spcBef>
                            <a:buFont typeface="Arial" charset="0"/>
                            <a:defRPr sz="86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5pPr>
                          <a:lvl6pPr marL="9097963" indent="-6811963" algn="r" defTabSz="4319588" rtl="1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defRPr sz="86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6pPr>
                          <a:lvl7pPr marL="9555163" indent="-6811963" algn="r" defTabSz="4319588" rtl="1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defRPr sz="86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7pPr>
                          <a:lvl8pPr marL="10012363" indent="-6811963" algn="r" defTabSz="4319588" rtl="1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defRPr sz="86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8pPr>
                          <a:lvl9pPr marL="10469563" indent="-6811963" algn="r" defTabSz="4319588" rtl="1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defRPr sz="86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9pPr>
                        </a:lstStyle>
                        <a:p>
                          <a:pPr marL="0" marR="0" lvl="0" indent="0" algn="ctr" defTabSz="4319588" rtl="1" eaLnBrk="1" fontAlgn="base" latinLnBrk="0" hangingPunct="1">
                            <a:lnSpc>
                              <a:spcPct val="15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en-US" sz="3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Test (Dice)</a:t>
                          </a:r>
                          <a:endParaRPr kumimoji="0" lang="en-US" altLang="en-US" sz="3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5720" marR="4572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86D7D3"/>
                        </a:solidFill>
                      </a:tcPr>
                    </a:tc>
                    <a:tc>
                      <a:txBody>
                        <a:bodyPr/>
                        <a:lstStyle>
                          <a:lvl1pPr algn="r" rtl="1">
                            <a:spcBef>
                              <a:spcPct val="20000"/>
                            </a:spcBef>
                            <a:buFont typeface="Arial" charset="0"/>
                            <a:defRPr sz="137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1pPr>
                          <a:lvl2pPr algn="r" rtl="1">
                            <a:spcBef>
                              <a:spcPct val="20000"/>
                            </a:spcBef>
                            <a:buFont typeface="Arial" charset="0"/>
                            <a:defRPr sz="120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2pPr>
                          <a:lvl3pPr algn="r" rtl="1">
                            <a:spcBef>
                              <a:spcPct val="20000"/>
                            </a:spcBef>
                            <a:buFont typeface="Arial" charset="0"/>
                            <a:defRPr sz="103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3pPr>
                          <a:lvl4pPr algn="r" rtl="1">
                            <a:spcBef>
                              <a:spcPct val="20000"/>
                            </a:spcBef>
                            <a:buFont typeface="Arial" charset="0"/>
                            <a:defRPr sz="86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4pPr>
                          <a:lvl5pPr algn="r" rtl="1">
                            <a:spcBef>
                              <a:spcPct val="20000"/>
                            </a:spcBef>
                            <a:buFont typeface="Arial" charset="0"/>
                            <a:defRPr sz="86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5pPr>
                          <a:lvl6pPr marL="9097963" indent="-6811963" algn="r" defTabSz="4319588" rtl="1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defRPr sz="86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6pPr>
                          <a:lvl7pPr marL="9555163" indent="-6811963" algn="r" defTabSz="4319588" rtl="1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defRPr sz="86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7pPr>
                          <a:lvl8pPr marL="10012363" indent="-6811963" algn="r" defTabSz="4319588" rtl="1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defRPr sz="86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8pPr>
                          <a:lvl9pPr marL="10469563" indent="-6811963" algn="r" defTabSz="4319588" rtl="1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defRPr sz="86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9pPr>
                        </a:lstStyle>
                        <a:p>
                          <a:pPr marL="0" marR="0" lvl="0" indent="0" algn="just" defTabSz="4319588" rtl="1" eaLnBrk="1" fontAlgn="base" latinLnBrk="0" hangingPunct="1">
                            <a:lnSpc>
                              <a:spcPct val="15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34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  <m:t>0</m:t>
                                </m:r>
                                <m:r>
                                  <a:rPr lang="en-US" sz="34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  <m:t>.</m:t>
                                </m:r>
                                <m:r>
                                  <a:rPr lang="en-US" sz="34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  <m:t>83</m:t>
                                </m:r>
                                <m:r>
                                  <a:rPr lang="en-US" sz="34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  <m:t>±</m:t>
                                </m:r>
                                <m:r>
                                  <a:rPr lang="en-US" sz="34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  <m:t>0</m:t>
                                </m:r>
                                <m:r>
                                  <a:rPr lang="en-US" sz="34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  <m:t>.</m:t>
                                </m:r>
                                <m:r>
                                  <a:rPr lang="en-US" sz="34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kumimoji="0" lang="en-US" altLang="en-US" sz="3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5720" marR="4572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86D7D3"/>
                        </a:solidFill>
                      </a:tcPr>
                    </a:tc>
                    <a:tc>
                      <a:txBody>
                        <a:bodyPr/>
                        <a:lstStyle>
                          <a:lvl1pPr algn="r" rtl="1">
                            <a:spcBef>
                              <a:spcPct val="20000"/>
                            </a:spcBef>
                            <a:buFont typeface="Arial" charset="0"/>
                            <a:defRPr sz="137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1pPr>
                          <a:lvl2pPr algn="r" rtl="1">
                            <a:spcBef>
                              <a:spcPct val="20000"/>
                            </a:spcBef>
                            <a:buFont typeface="Arial" charset="0"/>
                            <a:defRPr sz="120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2pPr>
                          <a:lvl3pPr algn="r" rtl="1">
                            <a:spcBef>
                              <a:spcPct val="20000"/>
                            </a:spcBef>
                            <a:buFont typeface="Arial" charset="0"/>
                            <a:defRPr sz="103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3pPr>
                          <a:lvl4pPr algn="r" rtl="1">
                            <a:spcBef>
                              <a:spcPct val="20000"/>
                            </a:spcBef>
                            <a:buFont typeface="Arial" charset="0"/>
                            <a:defRPr sz="86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4pPr>
                          <a:lvl5pPr algn="r" rtl="1">
                            <a:spcBef>
                              <a:spcPct val="20000"/>
                            </a:spcBef>
                            <a:buFont typeface="Arial" charset="0"/>
                            <a:defRPr sz="86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5pPr>
                          <a:lvl6pPr marL="9097963" indent="-6811963" algn="r" defTabSz="4319588" rtl="1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defRPr sz="86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6pPr>
                          <a:lvl7pPr marL="9555163" indent="-6811963" algn="r" defTabSz="4319588" rtl="1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defRPr sz="86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7pPr>
                          <a:lvl8pPr marL="10012363" indent="-6811963" algn="r" defTabSz="4319588" rtl="1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defRPr sz="86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8pPr>
                          <a:lvl9pPr marL="10469563" indent="-6811963" algn="r" defTabSz="4319588" rtl="1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defRPr sz="86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9pPr>
                        </a:lstStyle>
                        <a:p>
                          <a:pPr marL="0" marR="0" lvl="0" indent="0" algn="ctr" defTabSz="4319588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4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  <m:t>0</m:t>
                                </m:r>
                                <m:r>
                                  <a:rPr lang="en-US" sz="34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  <m:t>.</m:t>
                                </m:r>
                                <m:r>
                                  <a:rPr lang="he-IL" sz="34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  <m:t>6</m:t>
                                </m:r>
                                <m:r>
                                  <a:rPr lang="en-US" sz="34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  <m:t>3</m:t>
                                </m:r>
                                <m:r>
                                  <a:rPr lang="en-US" sz="34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  <m:t>±</m:t>
                                </m:r>
                                <m:r>
                                  <a:rPr lang="en-US" sz="34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  <m:t>0</m:t>
                                </m:r>
                                <m:r>
                                  <a:rPr lang="en-US" sz="34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  <m:t>.</m:t>
                                </m:r>
                                <m:r>
                                  <a:rPr lang="en-US" sz="34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kumimoji="0" lang="en-US" altLang="en-US" sz="3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5720" marR="4572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86D7D3"/>
                        </a:solidFill>
                      </a:tcPr>
                    </a:tc>
                    <a:tc>
                      <a:txBody>
                        <a:bodyPr/>
                        <a:lstStyle>
                          <a:lvl1pPr algn="r" rtl="1">
                            <a:spcBef>
                              <a:spcPct val="20000"/>
                            </a:spcBef>
                            <a:buFont typeface="Arial" charset="0"/>
                            <a:defRPr sz="137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1pPr>
                          <a:lvl2pPr algn="r" rtl="1">
                            <a:spcBef>
                              <a:spcPct val="20000"/>
                            </a:spcBef>
                            <a:buFont typeface="Arial" charset="0"/>
                            <a:defRPr sz="120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2pPr>
                          <a:lvl3pPr algn="r" rtl="1">
                            <a:spcBef>
                              <a:spcPct val="20000"/>
                            </a:spcBef>
                            <a:buFont typeface="Arial" charset="0"/>
                            <a:defRPr sz="103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3pPr>
                          <a:lvl4pPr algn="r" rtl="1">
                            <a:spcBef>
                              <a:spcPct val="20000"/>
                            </a:spcBef>
                            <a:buFont typeface="Arial" charset="0"/>
                            <a:defRPr sz="86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4pPr>
                          <a:lvl5pPr algn="r" rtl="1">
                            <a:spcBef>
                              <a:spcPct val="20000"/>
                            </a:spcBef>
                            <a:buFont typeface="Arial" charset="0"/>
                            <a:defRPr sz="86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5pPr>
                          <a:lvl6pPr marL="9097963" indent="-6811963" algn="r" defTabSz="4319588" rtl="1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defRPr sz="86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6pPr>
                          <a:lvl7pPr marL="9555163" indent="-6811963" algn="r" defTabSz="4319588" rtl="1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defRPr sz="86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7pPr>
                          <a:lvl8pPr marL="10012363" indent="-6811963" algn="r" defTabSz="4319588" rtl="1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defRPr sz="86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8pPr>
                          <a:lvl9pPr marL="10469563" indent="-6811963" algn="r" defTabSz="4319588" rtl="1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defRPr sz="86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9pPr>
                        </a:lstStyle>
                        <a:p>
                          <a:pPr marL="0" marR="0" lvl="0" indent="0" algn="ctr" defTabSz="4319588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4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  <m:t>0</m:t>
                                </m:r>
                                <m:r>
                                  <a:rPr lang="en-US" sz="34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  <m:t>.</m:t>
                                </m:r>
                                <m:r>
                                  <a:rPr lang="en-US" sz="34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  <m:t>7</m:t>
                                </m:r>
                                <m:r>
                                  <a:rPr lang="en-US" sz="34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  <m:t>±</m:t>
                                </m:r>
                                <m:r>
                                  <a:rPr lang="en-US" sz="34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  <m:t>0</m:t>
                                </m:r>
                                <m:r>
                                  <a:rPr lang="en-US" sz="34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  <m:t>.</m:t>
                                </m:r>
                                <m:r>
                                  <a:rPr lang="en-US" sz="34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  <m:t>04</m:t>
                                </m:r>
                              </m:oMath>
                            </m:oMathPara>
                          </a14:m>
                          <a:endParaRPr kumimoji="0" lang="en-US" altLang="en-US" sz="3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5720" marR="4572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86D7D3"/>
                        </a:solidFill>
                      </a:tcPr>
                    </a:tc>
                  </a:tr>
                  <a:tr h="411480">
                    <a:tc>
                      <a:txBody>
                        <a:bodyPr/>
                        <a:lstStyle/>
                        <a:p>
                          <a:pPr marL="0" marR="0" lvl="0" indent="0" algn="ctr" defTabSz="4319588" rtl="1" eaLnBrk="1" fontAlgn="base" latinLnBrk="0" hangingPunct="1">
                            <a:lnSpc>
                              <a:spcPct val="15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en-US" sz="3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Validation (Dice)</a:t>
                          </a:r>
                          <a:endParaRPr kumimoji="0" lang="en-US" altLang="en-US" sz="3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5720" marR="4572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86D7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319588" rtl="1" eaLnBrk="1" fontAlgn="base" latinLnBrk="0" hangingPunct="1">
                            <a:lnSpc>
                              <a:spcPct val="15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sz="34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sz="34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Times New Roman" charset="0"/>
                                  <a:ea typeface="Times New Roman" charset="0"/>
                                  <a:cs typeface="Times New Roman" charset="0"/>
                                </a:rPr>
                                <m:t>0</m:t>
                              </m:r>
                              <m:r>
                                <a:rPr lang="en-US" sz="34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Times New Roman" charset="0"/>
                                  <a:ea typeface="Times New Roman" charset="0"/>
                                  <a:cs typeface="Times New Roman" charset="0"/>
                                </a:rPr>
                                <m:t>.</m:t>
                              </m:r>
                              <m:r>
                                <a:rPr lang="en-US" sz="34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Times New Roman" charset="0"/>
                                  <a:ea typeface="Times New Roman" charset="0"/>
                                  <a:cs typeface="Times New Roman" charset="0"/>
                                </a:rPr>
                                <m:t>78</m:t>
                              </m:r>
                              <m:r>
                                <a:rPr lang="en-US" sz="34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Times New Roman" charset="0"/>
                                  <a:ea typeface="Times New Roman" charset="0"/>
                                  <a:cs typeface="Times New Roman" charset="0"/>
                                </a:rPr>
                                <m:t>±</m:t>
                              </m:r>
                              <m:r>
                                <a:rPr lang="en-US" sz="34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Times New Roman" charset="0"/>
                                  <a:ea typeface="Times New Roman" charset="0"/>
                                  <a:cs typeface="Times New Roman" charset="0"/>
                                </a:rPr>
                                <m:t>0</m:t>
                              </m:r>
                              <m:r>
                                <a:rPr lang="en-US" sz="34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Times New Roman" charset="0"/>
                                  <a:ea typeface="Times New Roman" charset="0"/>
                                  <a:cs typeface="Times New Roman" charset="0"/>
                                </a:rPr>
                                <m:t>.</m:t>
                              </m:r>
                              <m:r>
                                <a:rPr lang="en-US" sz="34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Times New Roman" charset="0"/>
                                  <a:ea typeface="Times New Roman" charset="0"/>
                                  <a:cs typeface="Times New Roman" charset="0"/>
                                </a:rPr>
                                <m:t>11</m:t>
                              </m:r>
                            </m:oMath>
                          </a14:m>
                          <a:endParaRPr kumimoji="0" lang="en-US" altLang="en-US" sz="3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5720" marR="4572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86D7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319588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4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  <m:t>0</m:t>
                                </m:r>
                                <m:r>
                                  <a:rPr lang="en-US" sz="34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  <m:t>.</m:t>
                                </m:r>
                                <m:r>
                                  <a:rPr lang="en-US" sz="34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  <m:t>7</m:t>
                                </m:r>
                                <m:r>
                                  <a:rPr lang="en-US" sz="34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  <m:t>±</m:t>
                                </m:r>
                                <m:r>
                                  <a:rPr lang="en-US" sz="34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  <m:t>0</m:t>
                                </m:r>
                                <m:r>
                                  <a:rPr lang="en-US" sz="34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  <m:t>.</m:t>
                                </m:r>
                                <m:r>
                                  <a:rPr lang="en-US" sz="34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kumimoji="0" lang="en-US" altLang="en-US" sz="3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5720" marR="4572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86D7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319588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4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  <m:t>0</m:t>
                                </m:r>
                                <m:r>
                                  <a:rPr lang="en-US" sz="34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  <m:t>.</m:t>
                                </m:r>
                                <m:r>
                                  <a:rPr lang="en-US" sz="34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  <m:t>74</m:t>
                                </m:r>
                                <m:r>
                                  <a:rPr lang="en-US" sz="34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  <m:t>±</m:t>
                                </m:r>
                                <m:r>
                                  <a:rPr lang="en-US" sz="34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  <m:t>0</m:t>
                                </m:r>
                                <m:r>
                                  <a:rPr lang="en-US" sz="34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  <m:t>.</m:t>
                                </m:r>
                                <m:r>
                                  <a:rPr lang="en-US" sz="34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charset="0"/>
                                    <a:ea typeface="Times New Roman" charset="0"/>
                                    <a:cs typeface="Times New Roman" charset="0"/>
                                  </a:rPr>
                                  <m:t>09</m:t>
                                </m:r>
                              </m:oMath>
                            </m:oMathPara>
                          </a14:m>
                          <a:endParaRPr kumimoji="0" lang="en-US" altLang="en-US" sz="3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5720" marR="4572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86D7D3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9006426"/>
                  </p:ext>
                </p:extLst>
              </p:nvPr>
            </p:nvGraphicFramePr>
            <p:xfrm>
              <a:off x="16582875" y="20666596"/>
              <a:ext cx="15028862" cy="2529448"/>
            </p:xfrm>
            <a:graphic>
              <a:graphicData uri="http://schemas.openxmlformats.org/drawingml/2006/table">
                <a:tbl>
                  <a:tblPr/>
                  <a:tblGrid>
                    <a:gridCol w="3756025"/>
                    <a:gridCol w="3756025"/>
                    <a:gridCol w="3759200"/>
                    <a:gridCol w="3757612"/>
                  </a:tblGrid>
                  <a:tr h="792088">
                    <a:tc>
                      <a:txBody>
                        <a:bodyPr/>
                        <a:lstStyle>
                          <a:lvl1pPr algn="r" rtl="1">
                            <a:spcBef>
                              <a:spcPct val="20000"/>
                            </a:spcBef>
                            <a:buFont typeface="Arial" charset="0"/>
                            <a:defRPr sz="137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1pPr>
                          <a:lvl2pPr algn="r" rtl="1">
                            <a:spcBef>
                              <a:spcPct val="20000"/>
                            </a:spcBef>
                            <a:buFont typeface="Arial" charset="0"/>
                            <a:defRPr sz="120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2pPr>
                          <a:lvl3pPr algn="r" rtl="1">
                            <a:spcBef>
                              <a:spcPct val="20000"/>
                            </a:spcBef>
                            <a:buFont typeface="Arial" charset="0"/>
                            <a:defRPr sz="103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3pPr>
                          <a:lvl4pPr algn="r" rtl="1">
                            <a:spcBef>
                              <a:spcPct val="20000"/>
                            </a:spcBef>
                            <a:buFont typeface="Arial" charset="0"/>
                            <a:defRPr sz="86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4pPr>
                          <a:lvl5pPr algn="r" rtl="1">
                            <a:spcBef>
                              <a:spcPct val="20000"/>
                            </a:spcBef>
                            <a:buFont typeface="Arial" charset="0"/>
                            <a:defRPr sz="86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5pPr>
                          <a:lvl6pPr marL="9097963" indent="-6811963" algn="r" defTabSz="4319588" rtl="1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defRPr sz="86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6pPr>
                          <a:lvl7pPr marL="9555163" indent="-6811963" algn="r" defTabSz="4319588" rtl="1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defRPr sz="86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7pPr>
                          <a:lvl8pPr marL="10012363" indent="-6811963" algn="r" defTabSz="4319588" rtl="1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defRPr sz="86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8pPr>
                          <a:lvl9pPr marL="10469563" indent="-6811963" algn="r" defTabSz="4319588" rtl="1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defRPr sz="86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9pPr>
                        </a:lstStyle>
                        <a:p>
                          <a:pPr marL="0" marR="0" lvl="0" indent="0" algn="ctr" defTabSz="4319588" rtl="1" eaLnBrk="1" fontAlgn="base" latinLnBrk="0" hangingPunct="1">
                            <a:lnSpc>
                              <a:spcPct val="15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en-US" sz="3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 </a:t>
                          </a:r>
                          <a:r>
                            <a:rPr kumimoji="0" lang="en-US" altLang="en-US" sz="3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Data</a:t>
                          </a:r>
                          <a:endParaRPr kumimoji="0" lang="en-US" altLang="en-US" sz="3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5720" marR="4572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r" rtl="1">
                            <a:spcBef>
                              <a:spcPct val="20000"/>
                            </a:spcBef>
                            <a:buFont typeface="Arial" charset="0"/>
                            <a:defRPr sz="137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1pPr>
                          <a:lvl2pPr algn="r" rtl="1">
                            <a:spcBef>
                              <a:spcPct val="20000"/>
                            </a:spcBef>
                            <a:buFont typeface="Arial" charset="0"/>
                            <a:defRPr sz="120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2pPr>
                          <a:lvl3pPr algn="r" rtl="1">
                            <a:spcBef>
                              <a:spcPct val="20000"/>
                            </a:spcBef>
                            <a:buFont typeface="Arial" charset="0"/>
                            <a:defRPr sz="103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3pPr>
                          <a:lvl4pPr algn="r" rtl="1">
                            <a:spcBef>
                              <a:spcPct val="20000"/>
                            </a:spcBef>
                            <a:buFont typeface="Arial" charset="0"/>
                            <a:defRPr sz="86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4pPr>
                          <a:lvl5pPr algn="r" rtl="1">
                            <a:spcBef>
                              <a:spcPct val="20000"/>
                            </a:spcBef>
                            <a:buFont typeface="Arial" charset="0"/>
                            <a:defRPr sz="86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5pPr>
                          <a:lvl6pPr marL="9097963" indent="-6811963" algn="r" defTabSz="4319588" rtl="1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defRPr sz="86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6pPr>
                          <a:lvl7pPr marL="9555163" indent="-6811963" algn="r" defTabSz="4319588" rtl="1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defRPr sz="86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7pPr>
                          <a:lvl8pPr marL="10012363" indent="-6811963" algn="r" defTabSz="4319588" rtl="1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defRPr sz="86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8pPr>
                          <a:lvl9pPr marL="10469563" indent="-6811963" algn="r" defTabSz="4319588" rtl="1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defRPr sz="86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9pPr>
                        </a:lstStyle>
                        <a:p>
                          <a:pPr marL="0" marR="0" lvl="0" indent="0" algn="ctr" defTabSz="4319588" rtl="1" eaLnBrk="1" fontAlgn="base" latinLnBrk="0" hangingPunct="1">
                            <a:lnSpc>
                              <a:spcPct val="15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en-US" sz="3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Whole tumor</a:t>
                          </a:r>
                        </a:p>
                      </a:txBody>
                      <a:tcPr marL="45720" marR="4572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r" rtl="1">
                            <a:spcBef>
                              <a:spcPct val="20000"/>
                            </a:spcBef>
                            <a:buFont typeface="Arial" charset="0"/>
                            <a:defRPr sz="137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1pPr>
                          <a:lvl2pPr algn="r" rtl="1">
                            <a:spcBef>
                              <a:spcPct val="20000"/>
                            </a:spcBef>
                            <a:buFont typeface="Arial" charset="0"/>
                            <a:defRPr sz="120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2pPr>
                          <a:lvl3pPr algn="r" rtl="1">
                            <a:spcBef>
                              <a:spcPct val="20000"/>
                            </a:spcBef>
                            <a:buFont typeface="Arial" charset="0"/>
                            <a:defRPr sz="103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3pPr>
                          <a:lvl4pPr algn="r" rtl="1">
                            <a:spcBef>
                              <a:spcPct val="20000"/>
                            </a:spcBef>
                            <a:buFont typeface="Arial" charset="0"/>
                            <a:defRPr sz="86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4pPr>
                          <a:lvl5pPr algn="r" rtl="1">
                            <a:spcBef>
                              <a:spcPct val="20000"/>
                            </a:spcBef>
                            <a:buFont typeface="Arial" charset="0"/>
                            <a:defRPr sz="86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5pPr>
                          <a:lvl6pPr marL="9097963" indent="-6811963" algn="r" defTabSz="4319588" rtl="1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defRPr sz="86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6pPr>
                          <a:lvl7pPr marL="9555163" indent="-6811963" algn="r" defTabSz="4319588" rtl="1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defRPr sz="86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7pPr>
                          <a:lvl8pPr marL="10012363" indent="-6811963" algn="r" defTabSz="4319588" rtl="1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defRPr sz="86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8pPr>
                          <a:lvl9pPr marL="10469563" indent="-6811963" algn="r" defTabSz="4319588" rtl="1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defRPr sz="86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9pPr>
                        </a:lstStyle>
                        <a:p>
                          <a:pPr marL="0" marR="0" lvl="0" indent="0" algn="ctr" defTabSz="4319588" rtl="1" eaLnBrk="1" fontAlgn="base" latinLnBrk="0" hangingPunct="1">
                            <a:lnSpc>
                              <a:spcPct val="15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en-US" sz="3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Tumor’s core</a:t>
                          </a:r>
                        </a:p>
                      </a:txBody>
                      <a:tcPr marL="45720" marR="4572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r" rtl="1">
                            <a:spcBef>
                              <a:spcPct val="20000"/>
                            </a:spcBef>
                            <a:buFont typeface="Arial" charset="0"/>
                            <a:defRPr sz="137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1pPr>
                          <a:lvl2pPr algn="r" rtl="1">
                            <a:spcBef>
                              <a:spcPct val="20000"/>
                            </a:spcBef>
                            <a:buFont typeface="Arial" charset="0"/>
                            <a:defRPr sz="120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2pPr>
                          <a:lvl3pPr algn="r" rtl="1">
                            <a:spcBef>
                              <a:spcPct val="20000"/>
                            </a:spcBef>
                            <a:buFont typeface="Arial" charset="0"/>
                            <a:defRPr sz="103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3pPr>
                          <a:lvl4pPr algn="r" rtl="1">
                            <a:spcBef>
                              <a:spcPct val="20000"/>
                            </a:spcBef>
                            <a:buFont typeface="Arial" charset="0"/>
                            <a:defRPr sz="86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4pPr>
                          <a:lvl5pPr algn="r" rtl="1">
                            <a:spcBef>
                              <a:spcPct val="20000"/>
                            </a:spcBef>
                            <a:buFont typeface="Arial" charset="0"/>
                            <a:defRPr sz="86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5pPr>
                          <a:lvl6pPr marL="9097963" indent="-6811963" algn="r" defTabSz="4319588" rtl="1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defRPr sz="86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6pPr>
                          <a:lvl7pPr marL="9555163" indent="-6811963" algn="r" defTabSz="4319588" rtl="1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defRPr sz="86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7pPr>
                          <a:lvl8pPr marL="10012363" indent="-6811963" algn="r" defTabSz="4319588" rtl="1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defRPr sz="86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8pPr>
                          <a:lvl9pPr marL="10469563" indent="-6811963" algn="r" defTabSz="4319588" rtl="1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defRPr sz="86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9pPr>
                        </a:lstStyle>
                        <a:p>
                          <a:pPr marL="0" marR="0" lvl="0" indent="0" algn="ctr" defTabSz="4319588" rtl="1" eaLnBrk="1" fontAlgn="base" latinLnBrk="0" hangingPunct="1">
                            <a:lnSpc>
                              <a:spcPct val="15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en-US" sz="3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Active tumor</a:t>
                          </a:r>
                        </a:p>
                      </a:txBody>
                      <a:tcPr marL="45720" marR="4572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868680">
                    <a:tc>
                      <a:txBody>
                        <a:bodyPr/>
                        <a:lstStyle>
                          <a:lvl1pPr algn="r" rtl="1">
                            <a:spcBef>
                              <a:spcPct val="20000"/>
                            </a:spcBef>
                            <a:buFont typeface="Arial" charset="0"/>
                            <a:defRPr sz="137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1pPr>
                          <a:lvl2pPr algn="r" rtl="1">
                            <a:spcBef>
                              <a:spcPct val="20000"/>
                            </a:spcBef>
                            <a:buFont typeface="Arial" charset="0"/>
                            <a:defRPr sz="120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2pPr>
                          <a:lvl3pPr algn="r" rtl="1">
                            <a:spcBef>
                              <a:spcPct val="20000"/>
                            </a:spcBef>
                            <a:buFont typeface="Arial" charset="0"/>
                            <a:defRPr sz="103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3pPr>
                          <a:lvl4pPr algn="r" rtl="1">
                            <a:spcBef>
                              <a:spcPct val="20000"/>
                            </a:spcBef>
                            <a:buFont typeface="Arial" charset="0"/>
                            <a:defRPr sz="86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4pPr>
                          <a:lvl5pPr algn="r" rtl="1">
                            <a:spcBef>
                              <a:spcPct val="20000"/>
                            </a:spcBef>
                            <a:buFont typeface="Arial" charset="0"/>
                            <a:defRPr sz="86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5pPr>
                          <a:lvl6pPr marL="9097963" indent="-6811963" algn="r" defTabSz="4319588" rtl="1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defRPr sz="86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6pPr>
                          <a:lvl7pPr marL="9555163" indent="-6811963" algn="r" defTabSz="4319588" rtl="1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defRPr sz="86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7pPr>
                          <a:lvl8pPr marL="10012363" indent="-6811963" algn="r" defTabSz="4319588" rtl="1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defRPr sz="86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8pPr>
                          <a:lvl9pPr marL="10469563" indent="-6811963" algn="r" defTabSz="4319588" rtl="1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defRPr sz="8600">
                              <a:solidFill>
                                <a:schemeClr val="tx1"/>
                              </a:solidFill>
                              <a:latin typeface="Calibri" charset="0"/>
                              <a:ea typeface="Arial" charset="0"/>
                              <a:cs typeface="Arial" charset="0"/>
                            </a:defRPr>
                          </a:lvl9pPr>
                        </a:lstStyle>
                        <a:p>
                          <a:pPr marL="0" marR="0" lvl="0" indent="0" algn="ctr" defTabSz="4319588" rtl="1" eaLnBrk="1" fontAlgn="base" latinLnBrk="0" hangingPunct="1">
                            <a:lnSpc>
                              <a:spcPct val="15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en-US" sz="3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Test (Dice)</a:t>
                          </a:r>
                          <a:endParaRPr kumimoji="0" lang="en-US" altLang="en-US" sz="3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5720" marR="4572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86D7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720" marR="4572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5"/>
                          <a:stretch>
                            <a:fillRect l="-100000" t="-91608" r="-200162" b="-1188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720" marR="4572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5"/>
                          <a:stretch>
                            <a:fillRect l="-200325" t="-91608" r="-100487" b="-1188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720" marR="4572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5"/>
                          <a:stretch>
                            <a:fillRect l="-299838" t="-91608" r="-324" b="-118881"/>
                          </a:stretch>
                        </a:blipFill>
                      </a:tcPr>
                    </a:tc>
                  </a:tr>
                  <a:tr h="868680">
                    <a:tc>
                      <a:txBody>
                        <a:bodyPr/>
                        <a:lstStyle/>
                        <a:p>
                          <a:pPr marL="0" marR="0" lvl="0" indent="0" algn="ctr" defTabSz="4319588" rtl="1" eaLnBrk="1" fontAlgn="base" latinLnBrk="0" hangingPunct="1">
                            <a:lnSpc>
                              <a:spcPct val="15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en-US" sz="3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Validation (Dice)</a:t>
                          </a:r>
                          <a:endParaRPr kumimoji="0" lang="en-US" altLang="en-US" sz="3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45720" marR="4572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86D7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720" marR="4572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5"/>
                          <a:stretch>
                            <a:fillRect l="-100000" t="-191608" r="-200162" b="-188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720" marR="4572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5"/>
                          <a:stretch>
                            <a:fillRect l="-200325" t="-191608" r="-100487" b="-188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720" marR="4572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5"/>
                          <a:stretch>
                            <a:fillRect l="-299838" t="-191608" r="-324" b="-1888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14376" name="Group 9"/>
          <p:cNvGrpSpPr>
            <a:grpSpLocks/>
          </p:cNvGrpSpPr>
          <p:nvPr/>
        </p:nvGrpSpPr>
        <p:grpSpPr bwMode="auto">
          <a:xfrm>
            <a:off x="215900" y="20977274"/>
            <a:ext cx="15841662" cy="4272053"/>
            <a:chOff x="28048" y="17411936"/>
            <a:chExt cx="15577342" cy="3835960"/>
          </a:xfrm>
        </p:grpSpPr>
        <p:sp>
          <p:nvSpPr>
            <p:cNvPr id="33" name="Rectangle 32"/>
            <p:cNvSpPr/>
            <p:nvPr/>
          </p:nvSpPr>
          <p:spPr>
            <a:xfrm>
              <a:off x="91196" y="17508075"/>
              <a:ext cx="15514193" cy="576446"/>
            </a:xfrm>
            <a:prstGeom prst="rect">
              <a:avLst/>
            </a:prstGeom>
            <a:solidFill>
              <a:srgbClr val="6FAF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en-US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8048" y="18069773"/>
              <a:ext cx="15577342" cy="31781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en-US" altLang="en-US" sz="32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Two </a:t>
              </a:r>
              <a:r>
                <a:rPr lang="en-US" altLang="en-US" sz="3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cascaded neural </a:t>
              </a:r>
              <a:r>
                <a:rPr lang="en-US" altLang="en-US" sz="32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networks for detection and classification of the tumor region.</a:t>
              </a:r>
            </a:p>
            <a:p>
              <a:pPr algn="just">
                <a:defRPr/>
              </a:pPr>
              <a:r>
                <a:rPr lang="en-US" altLang="en-US" sz="32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</a:t>
              </a:r>
              <a:r>
                <a:rPr lang="en-US" altLang="en-US" sz="3200" i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detection </a:t>
              </a:r>
              <a:r>
                <a:rPr lang="en-US" altLang="en-US" sz="32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network</a:t>
              </a:r>
              <a:r>
                <a:rPr lang="en-US" altLang="en-US" sz="3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32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is </a:t>
              </a:r>
              <a:r>
                <a:rPr lang="en-US" altLang="en-US" sz="3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 deep convolutional “encoder-decoder” neural network fed with 2D slices from the MR image. </a:t>
              </a:r>
              <a:r>
                <a:rPr lang="en-US" altLang="en-US" sz="32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net performs detection </a:t>
              </a:r>
              <a:r>
                <a:rPr lang="en-US" altLang="en-US" sz="3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of the whole tumor </a:t>
              </a:r>
              <a:r>
                <a:rPr lang="en-US" altLang="en-US" sz="32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area.</a:t>
              </a:r>
            </a:p>
            <a:p>
              <a:pPr algn="just">
                <a:defRPr/>
              </a:pPr>
              <a:endParaRPr lang="en-US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defRPr/>
              </a:pPr>
              <a:r>
                <a:rPr lang="en-US" altLang="en-US" sz="32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classification network </a:t>
              </a:r>
              <a:r>
                <a:rPr lang="en-US" altLang="en-US" sz="3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is </a:t>
              </a:r>
              <a:r>
                <a:rPr lang="en-US" altLang="en-US" sz="32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 </a:t>
              </a:r>
              <a:r>
                <a:rPr lang="en-US" altLang="en-US" sz="3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convolutional neural networks </a:t>
              </a:r>
              <a:r>
                <a:rPr lang="en-US" altLang="en-US" sz="32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fed </a:t>
              </a:r>
              <a:r>
                <a:rPr lang="en-US" altLang="en-US" sz="3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with patches of the tumor area generated from the first </a:t>
              </a:r>
              <a:r>
                <a:rPr lang="en-US" altLang="en-US" sz="32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network. The net predicts the sub-tissues </a:t>
              </a:r>
              <a:r>
                <a:rPr lang="en-US" altLang="en-US" sz="3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of the tumor</a:t>
              </a:r>
              <a:r>
                <a:rPr lang="en-US" altLang="en-US" sz="32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r>
                <a:rPr lang="en-US" altLang="en-US" sz="32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See fig </a:t>
              </a:r>
              <a:r>
                <a:rPr lang="en-US" altLang="en-US" sz="3200" i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[1]</a:t>
              </a:r>
              <a:endParaRPr lang="en-US" alt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defRPr/>
              </a:pPr>
              <a:r>
                <a:rPr lang="en-US" altLang="en-US" sz="32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Combining the two nets yields end-to-end solution for segmenting the tumor’s regions.</a:t>
              </a:r>
              <a:endParaRPr lang="en-US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936183" y="17411936"/>
              <a:ext cx="8214290" cy="6908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en-US" sz="4400" b="1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</a:t>
              </a:r>
              <a:r>
                <a:rPr lang="en-US" altLang="en-US" sz="4400" b="1" dirty="0" smtClean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deep learning model</a:t>
              </a:r>
              <a:endParaRPr lang="en-US" altLang="en-US" sz="44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4371" name="Picture 64" descr="https://mail.google.com/mail/u/1/?ui=2&amp;ik=403e030823&amp;view=fimg&amp;th=1639c5ad92394816&amp;attid=0.1&amp;disp=emb&amp;realattid=ii_jhnbsyss0_1639c42316697659&amp;attbid=ANGjdJ-7xXuIuXGHUtYrvF0YnlIDU77phgEpUIVjD_4vdIB7JVUgk0ltjClot3GIAPj98CELCrI_Hrnby3truqsVrbs-gpXfl6INLlhH1Gjj8ioH0cKwbvW7iN_EDkc&amp;sz=s0-l75-ft&amp;ats=1527336595824&amp;rm=1639c5ad92394816&amp;zw&amp;atsh=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30286038"/>
            <a:ext cx="21978006" cy="122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72" name="TextBox 10"/>
          <p:cNvSpPr txBox="1">
            <a:spLocks noChangeArrowheads="1"/>
          </p:cNvSpPr>
          <p:nvPr/>
        </p:nvSpPr>
        <p:spPr bwMode="auto">
          <a:xfrm>
            <a:off x="408764" y="41878351"/>
            <a:ext cx="6985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2800" i="1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Fig </a:t>
            </a:r>
            <a:r>
              <a:rPr lang="en-US" altLang="en-US" sz="2800" i="1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[1] </a:t>
            </a:r>
            <a:r>
              <a:rPr lang="en-US" altLang="en-US" sz="2800" i="1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network architecture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22517821" y="30263159"/>
            <a:ext cx="9509264" cy="4943193"/>
            <a:chOff x="22564157" y="30747716"/>
            <a:chExt cx="9509264" cy="494319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7"/>
            <a:srcRect t="5578" r="4979"/>
            <a:stretch/>
          </p:blipFill>
          <p:spPr>
            <a:xfrm>
              <a:off x="22564157" y="31495278"/>
              <a:ext cx="9509264" cy="4195631"/>
            </a:xfrm>
            <a:prstGeom prst="rect">
              <a:avLst/>
            </a:prstGeom>
          </p:spPr>
        </p:pic>
        <p:sp>
          <p:nvSpPr>
            <p:cNvPr id="73" name="Rectangle 72"/>
            <p:cNvSpPr/>
            <p:nvPr/>
          </p:nvSpPr>
          <p:spPr bwMode="auto">
            <a:xfrm>
              <a:off x="22564157" y="30780931"/>
              <a:ext cx="9509264" cy="720635"/>
            </a:xfrm>
            <a:prstGeom prst="rect">
              <a:avLst/>
            </a:prstGeom>
            <a:solidFill>
              <a:srgbClr val="6FAF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en-US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5851097" y="30747716"/>
              <a:ext cx="3367088" cy="76944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en-US" sz="4400" b="1" dirty="0" smtClean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 loss</a:t>
              </a:r>
              <a:endParaRPr lang="en-US" altLang="en-US" sz="44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/>
          <a:srcRect t="8832"/>
          <a:stretch/>
        </p:blipFill>
        <p:spPr>
          <a:xfrm>
            <a:off x="24118155" y="14032705"/>
            <a:ext cx="8461774" cy="371872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317538" y="13959266"/>
            <a:ext cx="8674142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Brain tumor defer in color, size, shape and location therefore segmenting them is a challenging task</a:t>
            </a:r>
            <a:r>
              <a:rPr lang="en-US" alt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defRPr/>
            </a:pPr>
            <a:endParaRPr lang="en-US" altLang="en-US" sz="1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alt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Moreover</a:t>
            </a:r>
            <a:r>
              <a:rPr lang="en-US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intensity values of the </a:t>
            </a:r>
            <a:r>
              <a:rPr lang="en-US" alt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healthy and </a:t>
            </a:r>
            <a:r>
              <a:rPr lang="en-US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pathological tissues partly overlap, as can be </a:t>
            </a:r>
            <a:r>
              <a:rPr lang="en-US" alt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seen in </a:t>
            </a:r>
            <a:r>
              <a:rPr lang="en-US" altLang="en-US" sz="3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</a:t>
            </a:r>
            <a:r>
              <a:rPr lang="en-US" altLang="en-US" sz="32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en-US" alt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/>
          </a:p>
        </p:txBody>
      </p:sp>
      <p:sp>
        <p:nvSpPr>
          <p:cNvPr id="14" name="Rectangle 13"/>
          <p:cNvSpPr/>
          <p:nvPr/>
        </p:nvSpPr>
        <p:spPr>
          <a:xfrm>
            <a:off x="25057959" y="13393788"/>
            <a:ext cx="67698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i="1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Fig [3] Histogram of the intensity values of the tissue</a:t>
            </a:r>
            <a:endParaRPr lang="en-US" altLang="en-US" sz="2400" i="1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13615" y="13107600"/>
            <a:ext cx="16297174" cy="7721816"/>
            <a:chOff x="167353" y="15609076"/>
            <a:chExt cx="16297174" cy="7721816"/>
          </a:xfrm>
        </p:grpSpPr>
        <p:grpSp>
          <p:nvGrpSpPr>
            <p:cNvPr id="24" name="Group 23"/>
            <p:cNvGrpSpPr/>
            <p:nvPr/>
          </p:nvGrpSpPr>
          <p:grpSpPr>
            <a:xfrm>
              <a:off x="167353" y="15609076"/>
              <a:ext cx="15774322" cy="7721816"/>
              <a:chOff x="167353" y="15688791"/>
              <a:chExt cx="15774322" cy="7721816"/>
            </a:xfrm>
          </p:grpSpPr>
          <p:sp>
            <p:nvSpPr>
              <p:cNvPr id="77" name="Rectangle 76"/>
              <p:cNvSpPr/>
              <p:nvPr/>
            </p:nvSpPr>
            <p:spPr bwMode="auto">
              <a:xfrm>
                <a:off x="167353" y="15786097"/>
                <a:ext cx="15774322" cy="654410"/>
              </a:xfrm>
              <a:prstGeom prst="rect">
                <a:avLst/>
              </a:prstGeom>
              <a:solidFill>
                <a:srgbClr val="6FAF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en-US">
                  <a:solidFill>
                    <a:srgbClr val="FFFFFF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 bwMode="auto">
              <a:xfrm>
                <a:off x="167353" y="16424079"/>
                <a:ext cx="15748201" cy="698652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just">
                  <a:defRPr/>
                </a:pPr>
                <a:r>
                  <a:rPr lang="en-US" altLang="en-US" sz="32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Classical image processing model:</a:t>
                </a:r>
              </a:p>
              <a:p>
                <a:pPr algn="just">
                  <a:defRPr/>
                </a:pPr>
                <a:endParaRPr lang="en-US" altLang="en-US" sz="3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defRPr/>
                </a:pPr>
                <a:endParaRPr lang="en-US" altLang="en-US" sz="32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defRPr/>
                </a:pPr>
                <a:endParaRPr lang="en-US" altLang="en-US" sz="3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defRPr/>
                </a:pPr>
                <a:endParaRPr lang="en-US" altLang="en-US" sz="32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defRPr/>
                </a:pPr>
                <a:endParaRPr lang="en-US" altLang="en-US" sz="3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defRPr/>
                </a:pPr>
                <a:endParaRPr lang="en-US" altLang="en-US" sz="32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defRPr/>
                </a:pPr>
                <a:endParaRPr lang="en-US" altLang="en-US" sz="3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defRPr/>
                </a:pPr>
                <a:endParaRPr lang="en-US" altLang="en-US" sz="32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defRPr/>
                </a:pPr>
                <a:endParaRPr lang="en-US" altLang="en-US" sz="32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defRPr/>
                </a:pPr>
                <a:endParaRPr lang="en-US" altLang="en-US" sz="3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defRPr/>
                </a:pPr>
                <a:endParaRPr lang="en-US" altLang="en-US" sz="3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defRPr/>
                </a:pPr>
                <a:endParaRPr lang="en-US" altLang="en-US" sz="32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defRPr/>
                </a:pPr>
                <a:endParaRPr lang="en-US" altLang="en-US" sz="3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 bwMode="auto">
              <a:xfrm>
                <a:off x="5558746" y="15688791"/>
                <a:ext cx="5567564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en-US" sz="4400" b="1" dirty="0" smtClean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classical model</a:t>
                </a:r>
                <a:endParaRPr lang="en-US" altLang="en-US" sz="4400" b="1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395316" y="17081715"/>
              <a:ext cx="15090771" cy="2577127"/>
              <a:chOff x="395316" y="17161430"/>
              <a:chExt cx="15090771" cy="2577127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4066699" y="17176248"/>
                <a:ext cx="3045688" cy="255454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Auto-thresholding of T2 and FLAIR scans</a:t>
                </a:r>
              </a:p>
              <a:p>
                <a:pPr algn="ctr"/>
                <a:r>
                  <a:rPr lang="en-US" sz="32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Otsu’s method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1784047" y="17184012"/>
                <a:ext cx="3702040" cy="255454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Active contour for optimized segmentation</a:t>
                </a:r>
              </a:p>
              <a:p>
                <a:pPr algn="ctr"/>
                <a:r>
                  <a:rPr lang="en-US" sz="32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“Chan and </a:t>
                </a:r>
                <a:r>
                  <a:rPr lang="en-US" sz="3200" i="1" dirty="0" err="1" smtClean="0">
                    <a:latin typeface="Times New Roman" charset="0"/>
                    <a:ea typeface="Times New Roman" charset="0"/>
                    <a:cs typeface="Times New Roman" charset="0"/>
                  </a:rPr>
                  <a:t>Vese</a:t>
                </a:r>
                <a:r>
                  <a:rPr lang="en-US" sz="32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” </a:t>
                </a:r>
              </a:p>
              <a:p>
                <a:pPr algn="ctr"/>
                <a:r>
                  <a:rPr lang="en-US" sz="32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level-set algorithm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7674099" y="17161430"/>
                <a:ext cx="3506582" cy="255454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Morphological operations</a:t>
                </a:r>
              </a:p>
              <a:p>
                <a:pPr algn="ctr"/>
                <a:r>
                  <a:rPr lang="en-US" sz="32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Deleting small connected components</a:t>
                </a: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395316" y="17176248"/>
                <a:ext cx="3106290" cy="2554545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en-US" sz="3200" b="1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ctr"/>
                <a:r>
                  <a:rPr lang="en-US" sz="3200" b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Pre-processing</a:t>
                </a:r>
              </a:p>
              <a:p>
                <a:pPr algn="ctr"/>
                <a:r>
                  <a:rPr lang="en-US" sz="32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Contrast enhancement</a:t>
                </a:r>
              </a:p>
              <a:p>
                <a:pPr algn="ctr"/>
                <a:endParaRPr lang="en-US" sz="3200" i="1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cxnSp>
            <p:nvCxnSpPr>
              <p:cNvPr id="84" name="Straight Arrow Connector 83"/>
              <p:cNvCxnSpPr/>
              <p:nvPr/>
            </p:nvCxnSpPr>
            <p:spPr>
              <a:xfrm>
                <a:off x="3501606" y="18483603"/>
                <a:ext cx="565093" cy="0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>
                <a:off x="7109006" y="18473259"/>
                <a:ext cx="565093" cy="0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>
                <a:off x="11180681" y="18473259"/>
                <a:ext cx="565093" cy="0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9" name="Picture 14"/>
            <p:cNvPicPr/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86" t="17396" r="32107" b="26719"/>
            <a:stretch/>
          </p:blipFill>
          <p:spPr bwMode="auto">
            <a:xfrm>
              <a:off x="12922263" y="19883421"/>
              <a:ext cx="2520281" cy="32846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Picture 16"/>
            <p:cNvPicPr/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598" t="22775" r="28709" b="27976"/>
            <a:stretch/>
          </p:blipFill>
          <p:spPr bwMode="auto">
            <a:xfrm>
              <a:off x="9719059" y="19883422"/>
              <a:ext cx="2972521" cy="3284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Rectangle 21"/>
            <p:cNvSpPr/>
            <p:nvPr/>
          </p:nvSpPr>
          <p:spPr>
            <a:xfrm>
              <a:off x="262502" y="19916545"/>
              <a:ext cx="16202025" cy="107721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en-US" sz="32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model was trained and tested over the sub-mission </a:t>
              </a:r>
            </a:p>
            <a:p>
              <a:r>
                <a:rPr lang="en-US" altLang="en-US" sz="32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of whole-tumor segmentation, results: </a:t>
              </a:r>
              <a:endParaRPr lang="en-US" sz="3200" dirty="0"/>
            </a:p>
          </p:txBody>
        </p:sp>
      </p:grp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537668"/>
              </p:ext>
            </p:extLst>
          </p:nvPr>
        </p:nvGraphicFramePr>
        <p:xfrm>
          <a:off x="1605596" y="18906705"/>
          <a:ext cx="5932218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66109"/>
                <a:gridCol w="2966109"/>
              </a:tblGrid>
              <a:tr h="193201">
                <a:tc>
                  <a:txBody>
                    <a:bodyPr/>
                    <a:lstStyle/>
                    <a:p>
                      <a:pPr marL="0" algn="ctr" defTabSz="4320540" rtl="0" eaLnBrk="1" latinLnBrk="0" hangingPunct="1"/>
                      <a:endParaRPr lang="en-US" sz="3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3205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3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Whole tumor</a:t>
                      </a:r>
                    </a:p>
                  </a:txBody>
                  <a:tcPr anchor="ctr"/>
                </a:tc>
              </a:tr>
              <a:tr h="193201">
                <a:tc>
                  <a:txBody>
                    <a:bodyPr/>
                    <a:lstStyle/>
                    <a:p>
                      <a:pPr marL="0" marR="0" lvl="0" indent="0" algn="ctr" defTabSz="43205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3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Dice score</a:t>
                      </a:r>
                    </a:p>
                  </a:txBody>
                  <a:tcPr anchor="ctr">
                    <a:solidFill>
                      <a:srgbClr val="86D7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320540" rtl="0" eaLnBrk="1" latinLnBrk="0" hangingPunct="1"/>
                      <a:r>
                        <a:rPr lang="en-US" sz="3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0.75</a:t>
                      </a:r>
                      <a:endParaRPr lang="en-US" sz="3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rgbClr val="86D7D3"/>
                    </a:solidFill>
                  </a:tcPr>
                </a:tc>
              </a:tr>
            </a:tbl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215900" y="25275107"/>
            <a:ext cx="15866640" cy="4824537"/>
            <a:chOff x="216249" y="25131092"/>
            <a:chExt cx="15866640" cy="4824537"/>
          </a:xfrm>
        </p:grpSpPr>
        <p:grpSp>
          <p:nvGrpSpPr>
            <p:cNvPr id="14385" name="Group 60"/>
            <p:cNvGrpSpPr>
              <a:grpSpLocks/>
            </p:cNvGrpSpPr>
            <p:nvPr/>
          </p:nvGrpSpPr>
          <p:grpSpPr bwMode="auto">
            <a:xfrm>
              <a:off x="216249" y="25131092"/>
              <a:ext cx="15866640" cy="4824537"/>
              <a:chOff x="190793" y="7022230"/>
              <a:chExt cx="15523432" cy="4785198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207464" y="7123728"/>
                <a:ext cx="15506761" cy="668488"/>
              </a:xfrm>
              <a:prstGeom prst="rect">
                <a:avLst/>
              </a:prstGeom>
              <a:solidFill>
                <a:srgbClr val="6FAF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en-US">
                  <a:solidFill>
                    <a:srgbClr val="FFFFFF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90793" y="7808430"/>
                <a:ext cx="15498994" cy="39989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just">
                  <a:defRPr/>
                </a:pPr>
                <a:r>
                  <a:rPr lang="en-US" alt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two neural networks were trained separately using stochastic gradient decent  The first network uses weighted cross-entropy cost function:</a:t>
                </a:r>
              </a:p>
              <a:p>
                <a:pPr algn="just">
                  <a:defRPr/>
                </a:pPr>
                <a:endParaRPr lang="en-US" altLang="en-US" sz="3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defRPr/>
                </a:pPr>
                <a:endParaRPr lang="en-US" altLang="en-US" sz="32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defRPr/>
                </a:pPr>
                <a:r>
                  <a:rPr lang="en-US" altLang="en-US" sz="32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second uses cross-entropy cost function:</a:t>
                </a:r>
              </a:p>
              <a:p>
                <a:pPr algn="just">
                  <a:defRPr/>
                </a:pPr>
                <a:endParaRPr lang="en-US" altLang="en-US" sz="3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defRPr/>
                </a:pPr>
                <a:endParaRPr lang="en-US" altLang="en-US" sz="3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defRPr/>
                </a:pPr>
                <a:r>
                  <a:rPr lang="en-US" alt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Optimization using Adaptive moment estimation - “Adam</a:t>
                </a:r>
                <a:r>
                  <a:rPr lang="en-US" altLang="en-US" sz="32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”.</a:t>
                </a:r>
                <a:endParaRPr lang="en-US" altLang="en-US" sz="1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5363959" y="7022230"/>
                <a:ext cx="5193771" cy="76316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en-US" sz="4400" b="1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Training procedure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ctangle 92"/>
                <p:cNvSpPr/>
                <p:nvPr/>
              </p:nvSpPr>
              <p:spPr>
                <a:xfrm>
                  <a:off x="288925" y="26862832"/>
                  <a:ext cx="11843954" cy="14366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𝐻</m:t>
                        </m:r>
                        <m:r>
                          <a:rPr lang="en-US" sz="3600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(</m:t>
                        </m:r>
                        <m:r>
                          <a:rPr lang="en-US" sz="3600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𝑆</m:t>
                        </m:r>
                        <m:r>
                          <a:rPr lang="en-US" sz="3600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, </m:t>
                        </m:r>
                        <m:r>
                          <a:rPr lang="en-US" sz="3600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𝐿</m:t>
                        </m:r>
                        <m:r>
                          <a:rPr lang="en-US" sz="3600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)=−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600" b="0" i="1" smtClean="0"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 charset="0"/>
                                    <a:ea typeface="Calibri" charset="0"/>
                                    <a:cs typeface="Calibri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charset="0"/>
                                    <a:ea typeface="Calibri" charset="0"/>
                                    <a:cs typeface="Calibri" charset="0"/>
                                  </a:rPr>
                                  <m:t>𝑊𝐿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charset="0"/>
                                    <a:ea typeface="Calibri" charset="0"/>
                                    <a:cs typeface="Calibri" charset="0"/>
                                  </a:rPr>
                                  <m:t>𝑖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sz="3600" b="0" i="1" smtClean="0">
                                    <a:latin typeface="Cambria Math" charset="0"/>
                                    <a:ea typeface="Calibri" charset="0"/>
                                    <a:cs typeface="Calibri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600" b="0" i="0" smtClean="0">
                                    <a:latin typeface="Cambria Math" charset="0"/>
                                    <a:ea typeface="Calibri" charset="0"/>
                                    <a:cs typeface="Calibri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3600" b="0" i="1" smtClean="0">
                                        <a:latin typeface="Cambria Math" charset="0"/>
                                        <a:ea typeface="Calibri" charset="0"/>
                                        <a:cs typeface="Calibri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600" b="0" i="1" smtClean="0">
                                            <a:latin typeface="Cambria Math" charset="0"/>
                                            <a:ea typeface="Calibri" charset="0"/>
                                            <a:cs typeface="Calibri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b="0" i="1" smtClean="0">
                                            <a:latin typeface="Cambria Math" charset="0"/>
                                            <a:ea typeface="Calibri" charset="0"/>
                                            <a:cs typeface="Calibri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3600" b="0" i="1" smtClean="0">
                                            <a:latin typeface="Cambria Math" charset="0"/>
                                            <a:ea typeface="Calibri" charset="0"/>
                                            <a:cs typeface="Calibri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 charset="0"/>
                                    <a:ea typeface="Calibri" charset="0"/>
                                    <a:cs typeface="Calibri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charset="0"/>
                                    <a:ea typeface="Calibri" charset="0"/>
                                    <a:cs typeface="Calibri" charset="0"/>
                                  </a:rPr>
                                  <m:t>+ (</m:t>
                                </m:r>
                                <m:r>
                                  <a:rPr lang="en-US" sz="3600" b="0" i="1" smtClean="0">
                                    <a:latin typeface="Cambria Math" charset="0"/>
                                    <a:ea typeface="Calibri" charset="0"/>
                                    <a:cs typeface="Calibri" charset="0"/>
                                  </a:rPr>
                                  <m:t>1</m:t>
                                </m:r>
                                <m:r>
                                  <a:rPr lang="en-US" sz="3600" b="0" i="1" smtClean="0">
                                    <a:latin typeface="Cambria Math" charset="0"/>
                                    <a:ea typeface="Calibri" charset="0"/>
                                    <a:cs typeface="Calibri" charset="0"/>
                                  </a:rPr>
                                  <m:t>−</m:t>
                                </m:r>
                                <m:r>
                                  <a:rPr lang="en-US" sz="3600" b="0" i="1" smtClean="0">
                                    <a:latin typeface="Cambria Math" charset="0"/>
                                    <a:ea typeface="Calibri" charset="0"/>
                                    <a:cs typeface="Calibri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charset="0"/>
                                    <a:ea typeface="Calibri" charset="0"/>
                                    <a:cs typeface="Calibri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600" b="0" i="1" smtClean="0"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  <m:t>)</m:t>
                            </m:r>
                            <m:func>
                              <m:funcPr>
                                <m:ctrlPr>
                                  <a:rPr lang="en-US" sz="3600" b="0" i="1" smtClean="0">
                                    <a:latin typeface="Cambria Math" charset="0"/>
                                    <a:ea typeface="Calibri" charset="0"/>
                                    <a:cs typeface="Calibri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600" b="0" i="0" smtClean="0">
                                    <a:latin typeface="Cambria Math" charset="0"/>
                                    <a:ea typeface="Calibri" charset="0"/>
                                    <a:cs typeface="Calibri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3600" b="0" i="1" smtClean="0">
                                        <a:latin typeface="Cambria Math" charset="0"/>
                                        <a:ea typeface="Calibri" charset="0"/>
                                        <a:cs typeface="Calibri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600" b="0" i="1" smtClean="0">
                                        <a:latin typeface="Cambria Math" charset="0"/>
                                        <a:ea typeface="Calibri" charset="0"/>
                                        <a:cs typeface="Calibri" charset="0"/>
                                      </a:rPr>
                                      <m:t>1</m:t>
                                    </m:r>
                                    <m:r>
                                      <a:rPr lang="en-US" sz="3600" b="0" i="1" smtClean="0">
                                        <a:latin typeface="Cambria Math" charset="0"/>
                                        <a:ea typeface="Calibri" charset="0"/>
                                        <a:cs typeface="Calibri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3600" b="0" i="1" smtClean="0">
                                            <a:latin typeface="Cambria Math" charset="0"/>
                                            <a:ea typeface="Calibri" charset="0"/>
                                            <a:cs typeface="Calibri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b="0" i="1" smtClean="0">
                                            <a:latin typeface="Cambria Math" charset="0"/>
                                            <a:ea typeface="Calibri" charset="0"/>
                                            <a:cs typeface="Calibri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3600" b="0" i="1" smtClean="0">
                                            <a:latin typeface="Cambria Math" charset="0"/>
                                            <a:ea typeface="Calibri" charset="0"/>
                                            <a:cs typeface="Calibri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nary>
                      </m:oMath>
                    </m:oMathPara>
                  </a14:m>
                  <a:endParaRPr lang="en-US" sz="36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mc:Choice>
          <mc:Fallback xmlns="">
            <p:sp>
              <p:nvSpPr>
                <p:cNvPr id="93" name="Rectangle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925" y="26862832"/>
                  <a:ext cx="11843954" cy="143661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/>
                <p:cNvSpPr/>
                <p:nvPr/>
              </p:nvSpPr>
              <p:spPr>
                <a:xfrm>
                  <a:off x="288257" y="28299444"/>
                  <a:ext cx="11843954" cy="14366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𝐻</m:t>
                        </m:r>
                        <m:r>
                          <a:rPr lang="en-US" sz="3600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(</m:t>
                        </m:r>
                        <m:r>
                          <a:rPr lang="en-US" sz="3600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𝑆</m:t>
                        </m:r>
                        <m:r>
                          <a:rPr lang="en-US" sz="3600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, </m:t>
                        </m:r>
                        <m:r>
                          <a:rPr lang="en-US" sz="3600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𝐿</m:t>
                        </m:r>
                        <m:r>
                          <a:rPr lang="en-US" sz="3600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)=−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600" b="0" i="1" smtClean="0"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 charset="0"/>
                                    <a:ea typeface="Calibri" charset="0"/>
                                    <a:cs typeface="Calibri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charset="0"/>
                                    <a:ea typeface="Calibri" charset="0"/>
                                    <a:cs typeface="Calibri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charset="0"/>
                                    <a:ea typeface="Calibri" charset="0"/>
                                    <a:cs typeface="Calibri" charset="0"/>
                                  </a:rPr>
                                  <m:t>𝑖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sz="3600" b="0" i="1" smtClean="0">
                                    <a:latin typeface="Cambria Math" charset="0"/>
                                    <a:ea typeface="Calibri" charset="0"/>
                                    <a:cs typeface="Calibri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600" b="0" i="0" smtClean="0">
                                    <a:latin typeface="Cambria Math" charset="0"/>
                                    <a:ea typeface="Calibri" charset="0"/>
                                    <a:cs typeface="Calibri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3600" b="0" i="1" smtClean="0">
                                        <a:latin typeface="Cambria Math" charset="0"/>
                                        <a:ea typeface="Calibri" charset="0"/>
                                        <a:cs typeface="Calibri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600" b="0" i="1" smtClean="0">
                                            <a:latin typeface="Cambria Math" charset="0"/>
                                            <a:ea typeface="Calibri" charset="0"/>
                                            <a:cs typeface="Calibri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b="0" i="1" smtClean="0">
                                            <a:latin typeface="Cambria Math" charset="0"/>
                                            <a:ea typeface="Calibri" charset="0"/>
                                            <a:cs typeface="Calibri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3600" b="0" i="1" smtClean="0">
                                            <a:latin typeface="Cambria Math" charset="0"/>
                                            <a:ea typeface="Calibri" charset="0"/>
                                            <a:cs typeface="Calibri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 charset="0"/>
                                    <a:ea typeface="Calibri" charset="0"/>
                                    <a:cs typeface="Calibri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charset="0"/>
                                    <a:ea typeface="Calibri" charset="0"/>
                                    <a:cs typeface="Calibri" charset="0"/>
                                  </a:rPr>
                                  <m:t>+ (</m:t>
                                </m:r>
                                <m:r>
                                  <a:rPr lang="en-US" sz="3600" b="0" i="1" smtClean="0">
                                    <a:latin typeface="Cambria Math" charset="0"/>
                                    <a:ea typeface="Calibri" charset="0"/>
                                    <a:cs typeface="Calibri" charset="0"/>
                                  </a:rPr>
                                  <m:t>1</m:t>
                                </m:r>
                                <m:r>
                                  <a:rPr lang="en-US" sz="3600" b="0" i="1" smtClean="0">
                                    <a:latin typeface="Cambria Math" charset="0"/>
                                    <a:ea typeface="Calibri" charset="0"/>
                                    <a:cs typeface="Calibri" charset="0"/>
                                  </a:rPr>
                                  <m:t>−</m:t>
                                </m:r>
                                <m:r>
                                  <a:rPr lang="en-US" sz="3600" b="0" i="1" smtClean="0">
                                    <a:latin typeface="Cambria Math" charset="0"/>
                                    <a:ea typeface="Calibri" charset="0"/>
                                    <a:cs typeface="Calibri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charset="0"/>
                                    <a:ea typeface="Calibri" charset="0"/>
                                    <a:cs typeface="Calibri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600" b="0" i="1" smtClean="0"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  <m:t>)</m:t>
                            </m:r>
                            <m:func>
                              <m:funcPr>
                                <m:ctrlPr>
                                  <a:rPr lang="en-US" sz="3600" b="0" i="1" smtClean="0">
                                    <a:latin typeface="Cambria Math" charset="0"/>
                                    <a:ea typeface="Calibri" charset="0"/>
                                    <a:cs typeface="Calibri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600" b="0" i="0" smtClean="0">
                                    <a:latin typeface="Cambria Math" charset="0"/>
                                    <a:ea typeface="Calibri" charset="0"/>
                                    <a:cs typeface="Calibri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3600" b="0" i="1" smtClean="0">
                                        <a:latin typeface="Cambria Math" charset="0"/>
                                        <a:ea typeface="Calibri" charset="0"/>
                                        <a:cs typeface="Calibri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600" b="0" i="1" smtClean="0">
                                        <a:latin typeface="Cambria Math" charset="0"/>
                                        <a:ea typeface="Calibri" charset="0"/>
                                        <a:cs typeface="Calibri" charset="0"/>
                                      </a:rPr>
                                      <m:t>1</m:t>
                                    </m:r>
                                    <m:r>
                                      <a:rPr lang="en-US" sz="3600" b="0" i="1" smtClean="0">
                                        <a:latin typeface="Cambria Math" charset="0"/>
                                        <a:ea typeface="Calibri" charset="0"/>
                                        <a:cs typeface="Calibri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3600" b="0" i="1" smtClean="0">
                                            <a:latin typeface="Cambria Math" charset="0"/>
                                            <a:ea typeface="Calibri" charset="0"/>
                                            <a:cs typeface="Calibri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b="0" i="1" smtClean="0">
                                            <a:latin typeface="Cambria Math" charset="0"/>
                                            <a:ea typeface="Calibri" charset="0"/>
                                            <a:cs typeface="Calibri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3600" b="0" i="1" smtClean="0">
                                            <a:latin typeface="Cambria Math" charset="0"/>
                                            <a:ea typeface="Calibri" charset="0"/>
                                            <a:cs typeface="Calibri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nary>
                      </m:oMath>
                    </m:oMathPara>
                  </a14:m>
                  <a:endParaRPr lang="en-US" sz="36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mc:Choice>
          <mc:Fallback xmlns="">
            <p:sp>
              <p:nvSpPr>
                <p:cNvPr id="94" name="Rectangle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257" y="28299444"/>
                  <a:ext cx="11843954" cy="143661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5" name="TextBox 6"/>
            <p:cNvSpPr txBox="1">
              <a:spLocks noChangeArrowheads="1"/>
            </p:cNvSpPr>
            <p:nvPr/>
          </p:nvSpPr>
          <p:spPr bwMode="auto">
            <a:xfrm>
              <a:off x="10590286" y="27233841"/>
              <a:ext cx="5093596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en-US" altLang="en-US" sz="3200" b="1" dirty="0">
                  <a:solidFill>
                    <a:srgbClr val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en-US" altLang="en-US" sz="3200" dirty="0">
                  <a:solidFill>
                    <a:srgbClr val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mr-IN" altLang="en-US" sz="3200" dirty="0">
                  <a:solidFill>
                    <a:srgbClr val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–</a:t>
              </a:r>
              <a:r>
                <a:rPr lang="en-US" altLang="en-US" sz="3200" dirty="0">
                  <a:solidFill>
                    <a:srgbClr val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ground true label</a:t>
              </a:r>
            </a:p>
            <a:p>
              <a:pPr algn="just"/>
              <a:r>
                <a:rPr lang="en-US" altLang="en-US" sz="3200" b="1" dirty="0">
                  <a:solidFill>
                    <a:srgbClr val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S</a:t>
              </a:r>
              <a:r>
                <a:rPr lang="en-US" altLang="en-US" sz="3200" dirty="0">
                  <a:solidFill>
                    <a:srgbClr val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mr-IN" altLang="en-US" sz="3200" dirty="0">
                  <a:solidFill>
                    <a:srgbClr val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–</a:t>
              </a:r>
              <a:r>
                <a:rPr lang="en-US" altLang="en-US" sz="3200" dirty="0">
                  <a:solidFill>
                    <a:srgbClr val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score from the last layer  </a:t>
              </a:r>
              <a:r>
                <a:rPr lang="en-US" altLang="en-US" sz="3200" b="1" dirty="0">
                  <a:solidFill>
                    <a:srgbClr val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W</a:t>
              </a:r>
              <a:r>
                <a:rPr lang="en-US" altLang="en-US" sz="3200" dirty="0">
                  <a:solidFill>
                    <a:srgbClr val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- weight</a:t>
              </a:r>
              <a:endParaRPr lang="en-US" altLang="en-US" sz="32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2538729" y="40324780"/>
            <a:ext cx="9488356" cy="2170811"/>
            <a:chOff x="22405247" y="40018433"/>
            <a:chExt cx="9488356" cy="2170811"/>
          </a:xfrm>
        </p:grpSpPr>
        <p:sp>
          <p:nvSpPr>
            <p:cNvPr id="100" name="Rectangle 99"/>
            <p:cNvSpPr/>
            <p:nvPr/>
          </p:nvSpPr>
          <p:spPr bwMode="auto">
            <a:xfrm>
              <a:off x="22405247" y="40619584"/>
              <a:ext cx="9488356" cy="15696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marL="514350" indent="-514350">
                <a:defRPr sz="8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>
                <a:defRPr sz="8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>
                <a:defRPr sz="8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>
                <a:defRPr sz="8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>
                <a:defRPr sz="8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9097963" indent="-6811963" defTabSz="4319588" eaLnBrk="0" fontAlgn="base" hangingPunct="0">
                <a:spcBef>
                  <a:spcPct val="0"/>
                </a:spcBef>
                <a:spcAft>
                  <a:spcPct val="0"/>
                </a:spcAft>
                <a:defRPr sz="8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555163" indent="-6811963" defTabSz="4319588" eaLnBrk="0" fontAlgn="base" hangingPunct="0">
                <a:spcBef>
                  <a:spcPct val="0"/>
                </a:spcBef>
                <a:spcAft>
                  <a:spcPct val="0"/>
                </a:spcAft>
                <a:defRPr sz="8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0012363" indent="-6811963" defTabSz="4319588" eaLnBrk="0" fontAlgn="base" hangingPunct="0">
                <a:spcBef>
                  <a:spcPct val="0"/>
                </a:spcBef>
                <a:spcAft>
                  <a:spcPct val="0"/>
                </a:spcAft>
                <a:defRPr sz="8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0469563" indent="-6811963" defTabSz="4319588" eaLnBrk="0" fontAlgn="base" hangingPunct="0">
                <a:spcBef>
                  <a:spcPct val="0"/>
                </a:spcBef>
                <a:spcAft>
                  <a:spcPct val="0"/>
                </a:spcAft>
                <a:defRPr sz="8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just">
                <a:buFontTx/>
                <a:buAutoNum type="arabicPeriod"/>
              </a:pPr>
              <a:r>
                <a:rPr lang="en-US" altLang="en-US" sz="2400" dirty="0" smtClean="0">
                  <a:solidFill>
                    <a:srgbClr val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B</a:t>
              </a:r>
              <a:r>
                <a:rPr lang="en-US" altLang="en-US" sz="2400" dirty="0">
                  <a:solidFill>
                    <a:srgbClr val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. H. </a:t>
              </a:r>
              <a:r>
                <a:rPr lang="en-US" altLang="en-US" sz="2400" dirty="0" err="1">
                  <a:solidFill>
                    <a:srgbClr val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Menze</a:t>
              </a:r>
              <a:r>
                <a:rPr lang="en-US" altLang="en-US" sz="2400" dirty="0">
                  <a:solidFill>
                    <a:srgbClr val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, A. </a:t>
              </a:r>
              <a:r>
                <a:rPr lang="en-US" altLang="en-US" sz="2400" dirty="0" err="1">
                  <a:solidFill>
                    <a:srgbClr val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Jakab</a:t>
              </a:r>
              <a:r>
                <a:rPr lang="he-IL" altLang="en-US" sz="2400" dirty="0">
                  <a:solidFill>
                    <a:srgbClr val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״</a:t>
              </a:r>
              <a:r>
                <a:rPr lang="en-US" altLang="en-US" sz="2400" dirty="0">
                  <a:solidFill>
                    <a:srgbClr val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, The Multimodal Brain Tumor Image Segmentation Benchmark (BRATS)</a:t>
              </a:r>
              <a:r>
                <a:rPr lang="he-IL" altLang="en-US" sz="2400" dirty="0">
                  <a:solidFill>
                    <a:srgbClr val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״</a:t>
              </a:r>
              <a:r>
                <a:rPr lang="en-US" altLang="en-US" sz="2400" dirty="0">
                  <a:solidFill>
                    <a:srgbClr val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, Med. </a:t>
              </a:r>
              <a:r>
                <a:rPr lang="en-US" altLang="en-US" sz="2400" dirty="0" err="1">
                  <a:solidFill>
                    <a:srgbClr val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Im</a:t>
              </a:r>
              <a:r>
                <a:rPr lang="en-US" altLang="en-US" sz="2400" dirty="0">
                  <a:solidFill>
                    <a:srgbClr val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. vol:34 issue: 10</a:t>
              </a:r>
            </a:p>
            <a:p>
              <a:pPr algn="just">
                <a:buFontTx/>
                <a:buAutoNum type="arabicPeriod"/>
              </a:pPr>
              <a:r>
                <a:rPr lang="en-US" altLang="en-US" sz="2400" dirty="0">
                  <a:solidFill>
                    <a:srgbClr val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O </a:t>
              </a:r>
              <a:r>
                <a:rPr lang="en-US" altLang="en-US" sz="2400" dirty="0" err="1">
                  <a:solidFill>
                    <a:srgbClr val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Ronneberger</a:t>
              </a:r>
              <a:r>
                <a:rPr lang="en-US" altLang="en-US" sz="2400" dirty="0">
                  <a:solidFill>
                    <a:srgbClr val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, P Fischer, U-Net: Convolutional Networks for Biomedical Image Segmentation, BIOSS, </a:t>
              </a:r>
              <a:r>
                <a:rPr lang="en-US" altLang="en-US" sz="2400" dirty="0" smtClean="0">
                  <a:solidFill>
                    <a:srgbClr val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2015</a:t>
              </a:r>
              <a:endParaRPr lang="en-US" altLang="en-US" sz="24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02" name="Rectangle 101"/>
            <p:cNvSpPr/>
            <p:nvPr/>
          </p:nvSpPr>
          <p:spPr bwMode="auto">
            <a:xfrm>
              <a:off x="22405247" y="40106541"/>
              <a:ext cx="9488356" cy="511549"/>
            </a:xfrm>
            <a:prstGeom prst="rect">
              <a:avLst/>
            </a:prstGeom>
            <a:solidFill>
              <a:srgbClr val="6FAF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en-US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3" name="Rectangle 102"/>
            <p:cNvSpPr/>
            <p:nvPr/>
          </p:nvSpPr>
          <p:spPr bwMode="auto">
            <a:xfrm>
              <a:off x="26184052" y="40018433"/>
              <a:ext cx="3653782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en-US" sz="3600" b="1" dirty="0" smtClean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References</a:t>
              </a:r>
              <a:endParaRPr lang="en-US" altLang="en-US" sz="36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6317534" y="8504145"/>
            <a:ext cx="5436109" cy="4706328"/>
            <a:chOff x="25566194" y="8341606"/>
            <a:chExt cx="5716588" cy="5456238"/>
          </a:xfrm>
        </p:grpSpPr>
        <p:pic>
          <p:nvPicPr>
            <p:cNvPr id="85" name="Picture 10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23807" y="8341606"/>
              <a:ext cx="1958975" cy="3105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6" name="Picture 9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20494" y="8979781"/>
              <a:ext cx="1949450" cy="3275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1" name="Picture 12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74294" y="9654469"/>
              <a:ext cx="2162175" cy="327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" name="Picture 13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66194" y="10319631"/>
              <a:ext cx="2198688" cy="3478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9255649" y="23566080"/>
            <a:ext cx="2057950" cy="34372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7003225" y="23635940"/>
            <a:ext cx="2061205" cy="336440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19"/>
          <a:srcRect t="14216"/>
          <a:stretch/>
        </p:blipFill>
        <p:spPr>
          <a:xfrm>
            <a:off x="29263010" y="27070206"/>
            <a:ext cx="2060695" cy="290262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0"/>
          <a:srcRect t="14445"/>
          <a:stretch/>
        </p:blipFill>
        <p:spPr>
          <a:xfrm>
            <a:off x="27003226" y="27067179"/>
            <a:ext cx="2075441" cy="289954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1"/>
          <a:srcRect t="17104"/>
          <a:stretch/>
        </p:blipFill>
        <p:spPr>
          <a:xfrm>
            <a:off x="23477634" y="27078747"/>
            <a:ext cx="2085431" cy="284649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2"/>
          <a:srcRect t="16858"/>
          <a:stretch/>
        </p:blipFill>
        <p:spPr>
          <a:xfrm>
            <a:off x="21200267" y="27070410"/>
            <a:ext cx="2094567" cy="2844876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27867321" y="23186876"/>
            <a:ext cx="252279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Sub-tissues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1927236" y="23222439"/>
            <a:ext cx="252279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Whole tumor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4336" name="Picture 14335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1177160" y="23715656"/>
            <a:ext cx="2122079" cy="3306136"/>
          </a:xfrm>
          <a:prstGeom prst="rect">
            <a:avLst/>
          </a:prstGeom>
        </p:spPr>
      </p:pic>
      <p:pic>
        <p:nvPicPr>
          <p:cNvPr id="14337" name="Picture 14336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3477634" y="23665853"/>
            <a:ext cx="2083746" cy="3364276"/>
          </a:xfrm>
          <a:prstGeom prst="rect">
            <a:avLst/>
          </a:prstGeom>
        </p:spPr>
      </p:pic>
      <p:pic>
        <p:nvPicPr>
          <p:cNvPr id="14338" name="Picture 14337"/>
          <p:cNvPicPr>
            <a:picLocks noChangeAspect="1"/>
          </p:cNvPicPr>
          <p:nvPr/>
        </p:nvPicPr>
        <p:blipFill rotWithShape="1">
          <a:blip r:embed="rId25"/>
          <a:srcRect t="6576"/>
          <a:stretch/>
        </p:blipFill>
        <p:spPr>
          <a:xfrm>
            <a:off x="17284895" y="23918134"/>
            <a:ext cx="2102154" cy="3103658"/>
          </a:xfrm>
          <a:prstGeom prst="rect">
            <a:avLst/>
          </a:prstGeom>
        </p:spPr>
      </p:pic>
      <p:pic>
        <p:nvPicPr>
          <p:cNvPr id="14344" name="Picture 14343"/>
          <p:cNvPicPr>
            <a:picLocks noChangeAspect="1"/>
          </p:cNvPicPr>
          <p:nvPr/>
        </p:nvPicPr>
        <p:blipFill rotWithShape="1">
          <a:blip r:embed="rId26"/>
          <a:srcRect t="12602" b="3921"/>
          <a:stretch/>
        </p:blipFill>
        <p:spPr>
          <a:xfrm>
            <a:off x="17270191" y="27067179"/>
            <a:ext cx="2114656" cy="2886612"/>
          </a:xfrm>
          <a:prstGeom prst="rect">
            <a:avLst/>
          </a:prstGeom>
        </p:spPr>
      </p:pic>
      <p:sp>
        <p:nvSpPr>
          <p:cNvPr id="97" name="Rectangle 96"/>
          <p:cNvSpPr/>
          <p:nvPr/>
        </p:nvSpPr>
        <p:spPr>
          <a:xfrm>
            <a:off x="17066121" y="23227986"/>
            <a:ext cx="252279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Original image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11464</TotalTime>
  <Words>626</Words>
  <Application>Microsoft Macintosh PowerPoint</Application>
  <PresentationFormat>Custom</PresentationFormat>
  <Paragraphs>144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 Math</vt:lpstr>
      <vt:lpstr>David</vt:lpstr>
      <vt:lpstr>Times New Roman</vt:lpstr>
      <vt:lpstr>Arial</vt:lpstr>
      <vt:lpstr>ערכת נושא Office</vt:lpstr>
      <vt:lpstr>PowerPoint Presentation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adam</dc:creator>
  <cp:keywords>CTPClassification=CTP_NT</cp:keywords>
  <cp:lastModifiedBy>Microsoft Office User</cp:lastModifiedBy>
  <cp:revision>101</cp:revision>
  <dcterms:created xsi:type="dcterms:W3CDTF">2010-03-24T06:07:16Z</dcterms:created>
  <dcterms:modified xsi:type="dcterms:W3CDTF">2018-05-31T18:52:31Z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de55c837-7e43-4361-92b4-ba630435bfef</vt:lpwstr>
  </property>
  <property fmtid="{D5CDD505-2E9C-101B-9397-08002B2CF9AE}" pid="3" name="CTP_TimeStamp">
    <vt:lpwstr>2018-05-31 12:09:12Z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