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5" r:id="rId3"/>
    <p:sldId id="259" r:id="rId4"/>
    <p:sldId id="261" r:id="rId5"/>
    <p:sldId id="262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3F3"/>
    <a:srgbClr val="23A6DF"/>
    <a:srgbClr val="00CCD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63"/>
    <p:restoredTop sz="75166"/>
  </p:normalViewPr>
  <p:slideViewPr>
    <p:cSldViewPr snapToGrid="0" snapToObjects="1">
      <p:cViewPr>
        <p:scale>
          <a:sx n="90" d="100"/>
          <a:sy n="90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07CF-363C-044E-8A07-27416C5C1DB9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CE3C8-CF6A-4649-BE02-EF2FD068E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4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opaedia.org/articles/t1-weighted-image" TargetMode="External"/><Relationship Id="rId4" Type="http://schemas.openxmlformats.org/officeDocument/2006/relationships/hyperlink" Target="https://radiopaedia.org/articles/contrast-enhanced-mr-angiography" TargetMode="External"/><Relationship Id="rId5" Type="http://schemas.openxmlformats.org/officeDocument/2006/relationships/hyperlink" Target="https://en.wikipedia.org/wiki/MR_angiography" TargetMode="External"/><Relationship Id="rId6" Type="http://schemas.openxmlformats.org/officeDocument/2006/relationships/hyperlink" Target="https://en.wikipedia.org/wiki/Blood%E2%80%93brain_barrier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8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Galiomas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 24.7% of all primary brain tumors and 74.6% of all malignant tumors.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more than 100 histologically distinct types of primary brain and central nervous system tumors.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their unpredictable appearance and shape, segmenting brain tumors from multi-modal imaging data is one of the most challenging tasks in medical image analysis.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Post-Gadolinium T1 scan: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Gadolinium 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metallic element (atomic number 64) that can be chelated into paramagnetic agents that are injected intravenously during MR imaging.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gadolinium ion is useful as an MRI agent because it has seven unpaired electrons, which is the greatest number of unpaired electron spins possible for an atom.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molecules shorten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spin-lattice relaxation 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(T1) of voxels in which they are present.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T1-weighted images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they have a brighter signal. This can have a number of utilities: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 of focal lesions, e.g.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abscess, metastasis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imaging of vessels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MR angiography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characterization of liver lesions, based on enhancement characteristics, e.g. hepatoma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haemangioma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Blood vessels and pathologies with high vascularity appear bright on T1 weighted post gadolinium images.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Gadolinium contrast agents are the most commonly used for enhancement of vessels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R angiography"/>
              </a:rPr>
              <a:t>MR angiography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for brain tumor enhancement associated with the degradation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Blood–brain barrier"/>
              </a:rPr>
              <a:t>blood–brain barrier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One GD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atom can relax million water molecules in a second. GD is a paramagnetic material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Flair scan: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FLAIR: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fluid-attenuated inversion-recovery MRI: bright signal of the CSF (cerebrospinal fluid) is suppressed which allows a better detection of small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hyperintense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FLAIR, the signal from fluid is nullified by using a long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 echo time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long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 time.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nversion recovery sequence with a long inversion time (TI) of 2000-2500 is used for fluid suppression. This sequence is commonly used in the brain and spinal cord where the lesions are normally covered by bright cerebrospinal fluid (CSF) signals. A long inversion time suppresses the high CSF signal and improve the visualization of small periventricular and spinal cord lesions.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separtion</a:t>
            </a:r>
            <a:r>
              <a:rPr lang="en-US" baseline="0" dirty="0" smtClean="0"/>
              <a:t> stages per modality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tried several experiments with GMM.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tried several experiments with GMM.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2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png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992" y="1536343"/>
            <a:ext cx="7016169" cy="440397"/>
          </a:xfrm>
        </p:spPr>
        <p:txBody>
          <a:bodyPr>
            <a:noAutofit/>
          </a:bodyPr>
          <a:lstStyle/>
          <a:p>
            <a:r>
              <a:rPr lang="en-US" sz="4800" dirty="0" smtClean="0"/>
              <a:t>Brain tumor segmentation</a:t>
            </a:r>
            <a:endParaRPr lang="en-US" sz="4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38850"/>
            <a:ext cx="12192000" cy="419150"/>
            <a:chOff x="0" y="6438849"/>
            <a:chExt cx="12192000" cy="419150"/>
          </a:xfrm>
        </p:grpSpPr>
        <p:sp>
          <p:nvSpPr>
            <p:cNvPr id="5" name="Rectangle 4"/>
            <p:cNvSpPr/>
            <p:nvPr/>
          </p:nvSpPr>
          <p:spPr>
            <a:xfrm>
              <a:off x="0" y="6543674"/>
              <a:ext cx="12192000" cy="3143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438849"/>
              <a:ext cx="12192000" cy="88037"/>
            </a:xfrm>
            <a:prstGeom prst="rect">
              <a:avLst/>
            </a:prstGeom>
            <a:solidFill>
              <a:srgbClr val="64D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186738" y="7272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5950" y="2170880"/>
            <a:ext cx="7253287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71750" y="2346025"/>
            <a:ext cx="5614988" cy="56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Roy Hirsch, Ori </a:t>
            </a:r>
            <a:r>
              <a:rPr lang="en-US" sz="3200" dirty="0" err="1" smtClean="0"/>
              <a:t>Chayoot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6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6583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66856"/>
            <a:ext cx="10515600" cy="5242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Galioma</a:t>
            </a:r>
            <a:r>
              <a:rPr lang="en-US" sz="2400" dirty="0" smtClean="0"/>
              <a:t> brain tumor: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most frequent primary brain tumors in </a:t>
            </a:r>
            <a:r>
              <a:rPr lang="en-US" sz="2400" dirty="0" smtClean="0"/>
              <a:t>adults</a:t>
            </a:r>
          </a:p>
          <a:p>
            <a:r>
              <a:rPr lang="en-US" sz="2400" dirty="0" smtClean="0"/>
              <a:t>Originated </a:t>
            </a:r>
            <a:r>
              <a:rPr lang="en-US" sz="2400" dirty="0"/>
              <a:t>from the Glial </a:t>
            </a:r>
            <a:r>
              <a:rPr lang="en-US" sz="2400" dirty="0" smtClean="0"/>
              <a:t>cells</a:t>
            </a:r>
          </a:p>
          <a:p>
            <a:r>
              <a:rPr lang="en-US" sz="2400" dirty="0" smtClean="0"/>
              <a:t>Divided </a:t>
            </a:r>
            <a:r>
              <a:rPr lang="en-US" sz="2400" dirty="0"/>
              <a:t>into Low </a:t>
            </a:r>
            <a:r>
              <a:rPr lang="en-US" sz="2400" dirty="0" smtClean="0"/>
              <a:t>Grade </a:t>
            </a:r>
            <a:r>
              <a:rPr lang="en-US" sz="2400" dirty="0"/>
              <a:t>(LGG) and High </a:t>
            </a:r>
            <a:r>
              <a:rPr lang="en-US" sz="2400" dirty="0" smtClean="0"/>
              <a:t>Grade </a:t>
            </a:r>
            <a:r>
              <a:rPr lang="en-US" sz="2400" dirty="0"/>
              <a:t>(HGG)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MR imaging for tumor detection:</a:t>
            </a:r>
          </a:p>
          <a:p>
            <a:r>
              <a:rPr lang="en-US" sz="2400" dirty="0" smtClean="0"/>
              <a:t>Used for prediction and evolution before and during treatment</a:t>
            </a:r>
          </a:p>
          <a:p>
            <a:r>
              <a:rPr lang="en-US" sz="2400" dirty="0" smtClean="0"/>
              <a:t>Diverse in </a:t>
            </a:r>
            <a:r>
              <a:rPr lang="en-US" sz="2400" dirty="0"/>
              <a:t>terms of size</a:t>
            </a:r>
            <a:r>
              <a:rPr lang="en-US" sz="2400" dirty="0" smtClean="0"/>
              <a:t>, shape, extension </a:t>
            </a:r>
            <a:r>
              <a:rPr lang="en-US" sz="2400" dirty="0"/>
              <a:t>and </a:t>
            </a:r>
            <a:r>
              <a:rPr lang="en-US" sz="2400" dirty="0" smtClean="0"/>
              <a:t>localization</a:t>
            </a:r>
          </a:p>
          <a:p>
            <a:r>
              <a:rPr lang="en-US" sz="2400" dirty="0" smtClean="0"/>
              <a:t>Diverse MRI modalities are used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Project’s goal: </a:t>
            </a:r>
          </a:p>
          <a:p>
            <a:pPr marL="0" indent="0">
              <a:buNone/>
            </a:pPr>
            <a:r>
              <a:rPr lang="en-US" sz="2400" dirty="0" smtClean="0"/>
              <a:t>Segmentation of HGG whole tumor region from multi-modal MRI scans.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3548"/>
            <a:ext cx="12192000" cy="6214452"/>
            <a:chOff x="0" y="643547"/>
            <a:chExt cx="12192000" cy="6214452"/>
          </a:xfrm>
        </p:grpSpPr>
        <p:sp>
          <p:nvSpPr>
            <p:cNvPr id="5" name="Rectangle 4"/>
            <p:cNvSpPr/>
            <p:nvPr/>
          </p:nvSpPr>
          <p:spPr>
            <a:xfrm>
              <a:off x="0" y="6543674"/>
              <a:ext cx="12192000" cy="3143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438849"/>
              <a:ext cx="12192000" cy="88037"/>
            </a:xfrm>
            <a:prstGeom prst="rect">
              <a:avLst/>
            </a:prstGeom>
            <a:solidFill>
              <a:srgbClr val="64D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643547"/>
              <a:ext cx="554355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186738" y="7272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76421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6886"/>
            <a:ext cx="10515600" cy="52420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BRATS dataset (2012):</a:t>
            </a:r>
          </a:p>
          <a:p>
            <a:r>
              <a:rPr lang="en-US" sz="2400" dirty="0" smtClean="0"/>
              <a:t>Global challenge for brain tumor segmentation</a:t>
            </a:r>
          </a:p>
          <a:p>
            <a:r>
              <a:rPr lang="en-US" sz="2400" dirty="0" smtClean="0"/>
              <a:t>20 HGG and 10 LGG MR multimodal images (T1, T2, T1g, FLAIR)</a:t>
            </a:r>
          </a:p>
          <a:p>
            <a:r>
              <a:rPr lang="en-US" sz="2400" dirty="0" smtClean="0"/>
              <a:t>The images are co-registered and skull stripped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225" t="28300" r="7550" b="34405"/>
          <a:stretch/>
        </p:blipFill>
        <p:spPr>
          <a:xfrm>
            <a:off x="1081805" y="2843214"/>
            <a:ext cx="10028390" cy="304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1805" y="5771764"/>
            <a:ext cx="190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HG-001, slice: 80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643548"/>
            <a:ext cx="12192000" cy="6214452"/>
            <a:chOff x="0" y="643547"/>
            <a:chExt cx="12192000" cy="6214452"/>
          </a:xfrm>
        </p:grpSpPr>
        <p:sp>
          <p:nvSpPr>
            <p:cNvPr id="13" name="Rectangle 12"/>
            <p:cNvSpPr/>
            <p:nvPr/>
          </p:nvSpPr>
          <p:spPr>
            <a:xfrm>
              <a:off x="0" y="6543674"/>
              <a:ext cx="12192000" cy="3143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438849"/>
              <a:ext cx="12192000" cy="88037"/>
            </a:xfrm>
            <a:prstGeom prst="rect">
              <a:avLst/>
            </a:prstGeom>
            <a:solidFill>
              <a:srgbClr val="64D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43547"/>
              <a:ext cx="554355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6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6584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85" y="934948"/>
            <a:ext cx="10515600" cy="52420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BRATS </a:t>
            </a:r>
            <a:r>
              <a:rPr lang="en-US" sz="2400" dirty="0"/>
              <a:t>dataset (2012):</a:t>
            </a:r>
            <a:endParaRPr lang="en-US" sz="2400" dirty="0" smtClean="0"/>
          </a:p>
          <a:p>
            <a:r>
              <a:rPr lang="en-US" sz="2400" dirty="0" smtClean="0"/>
              <a:t>Ground true manual segmentation:</a:t>
            </a:r>
          </a:p>
          <a:p>
            <a:pPr lvl="1"/>
            <a:r>
              <a:rPr lang="en-US" sz="2000" dirty="0" smtClean="0"/>
              <a:t>(0) Background</a:t>
            </a:r>
          </a:p>
          <a:p>
            <a:pPr lvl="1"/>
            <a:r>
              <a:rPr lang="en-US" sz="2000" dirty="0" smtClean="0"/>
              <a:t>(1 - green) Necrotic </a:t>
            </a:r>
            <a:r>
              <a:rPr lang="en-US" sz="2000" dirty="0"/>
              <a:t>center and fluid </a:t>
            </a:r>
            <a:r>
              <a:rPr lang="en-US" sz="2000" dirty="0" smtClean="0"/>
              <a:t>collections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smtClean="0"/>
              <a:t>2 - </a:t>
            </a:r>
            <a:r>
              <a:rPr lang="en-US" sz="2000" dirty="0"/>
              <a:t>yellow</a:t>
            </a:r>
            <a:r>
              <a:rPr lang="en-US" sz="2000" dirty="0" smtClean="0"/>
              <a:t>) Edema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smtClean="0"/>
              <a:t>3 - </a:t>
            </a:r>
            <a:r>
              <a:rPr lang="en-US" sz="2000" dirty="0"/>
              <a:t>brown</a:t>
            </a:r>
            <a:r>
              <a:rPr lang="en-US" sz="2000" dirty="0" smtClean="0"/>
              <a:t>) On- </a:t>
            </a:r>
            <a:r>
              <a:rPr lang="en-US" sz="2000" dirty="0"/>
              <a:t>enhancing </a:t>
            </a:r>
            <a:r>
              <a:rPr lang="en-US" sz="2000" dirty="0" smtClean="0"/>
              <a:t>tumor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smtClean="0"/>
              <a:t>4 - </a:t>
            </a:r>
            <a:r>
              <a:rPr lang="en-US" sz="2000" dirty="0"/>
              <a:t>blue</a:t>
            </a:r>
            <a:r>
              <a:rPr lang="en-US" sz="2000" dirty="0" smtClean="0"/>
              <a:t>) Enhancing tumor</a:t>
            </a:r>
          </a:p>
          <a:p>
            <a:pPr lvl="1"/>
            <a:endParaRPr lang="en-US" sz="1400" dirty="0" smtClean="0"/>
          </a:p>
          <a:p>
            <a:pPr marL="0" indent="0">
              <a:buNone/>
            </a:pPr>
            <a:r>
              <a:rPr lang="en-US" sz="2400" dirty="0" smtClean="0"/>
              <a:t>Measure metrics: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406" y="801784"/>
            <a:ext cx="3180879" cy="342565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9685" y="4571459"/>
                <a:ext cx="11007428" cy="123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Dice</m:t>
                      </m:r>
                      <m:r>
                        <a:rPr lang="en-US" sz="2400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>
                          <a:latin typeface="Cambria Math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Sensativity</m:t>
                      </m:r>
                      <m:r>
                        <a:rPr lang="en-US" sz="240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  <m:r>
                        <a:rPr lang="en-US" sz="2400">
                          <a:latin typeface="Cambria Math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charset="0"/>
                        </a:rPr>
                        <m:t>Specificity</m:t>
                      </m:r>
                      <m:r>
                        <a:rPr lang="en-US" sz="240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 Math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5" y="4571459"/>
                <a:ext cx="11007428" cy="12361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643548"/>
            <a:ext cx="12192000" cy="6214452"/>
            <a:chOff x="0" y="643547"/>
            <a:chExt cx="12192000" cy="6214452"/>
          </a:xfrm>
        </p:grpSpPr>
        <p:sp>
          <p:nvSpPr>
            <p:cNvPr id="9" name="Rectangle 8"/>
            <p:cNvSpPr/>
            <p:nvPr/>
          </p:nvSpPr>
          <p:spPr>
            <a:xfrm>
              <a:off x="0" y="6543674"/>
              <a:ext cx="12192000" cy="3143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6438849"/>
              <a:ext cx="12192000" cy="88037"/>
            </a:xfrm>
            <a:prstGeom prst="rect">
              <a:avLst/>
            </a:prstGeom>
            <a:solidFill>
              <a:srgbClr val="64D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643547"/>
              <a:ext cx="554355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3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-239990"/>
            <a:ext cx="10515600" cy="1325563"/>
          </a:xfrm>
        </p:spPr>
        <p:txBody>
          <a:bodyPr/>
          <a:lstStyle/>
          <a:p>
            <a:r>
              <a:rPr lang="en-US" dirty="0" smtClean="0"/>
              <a:t>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056998"/>
            <a:ext cx="10558669" cy="521127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Prior assumption to examine </a:t>
            </a:r>
            <a:r>
              <a:rPr lang="mr-IN" sz="2400" dirty="0" smtClean="0"/>
              <a:t>–</a:t>
            </a:r>
            <a:r>
              <a:rPr lang="en-US" sz="2400" dirty="0" smtClean="0"/>
              <a:t> the </a:t>
            </a:r>
            <a:r>
              <a:rPr lang="en-US" sz="2400" dirty="0" err="1"/>
              <a:t>separability</a:t>
            </a:r>
            <a:r>
              <a:rPr lang="en-US" sz="2400" b="1" dirty="0"/>
              <a:t> </a:t>
            </a:r>
            <a:r>
              <a:rPr lang="en-US" sz="2400" dirty="0" smtClean="0"/>
              <a:t>of the data into two classes: background and tumor.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Partial </a:t>
            </a:r>
            <a:r>
              <a:rPr lang="en-US" sz="2400" dirty="0" err="1" smtClean="0"/>
              <a:t>seperability</a:t>
            </a:r>
            <a:r>
              <a:rPr lang="en-US" sz="2400" dirty="0" smtClean="0"/>
              <a:t>, depends on the modality.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53" y="1851058"/>
            <a:ext cx="4907721" cy="3680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905" y="1851058"/>
            <a:ext cx="4960725" cy="372054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43548"/>
            <a:ext cx="12192000" cy="6214452"/>
            <a:chOff x="0" y="643547"/>
            <a:chExt cx="12192000" cy="6214452"/>
          </a:xfrm>
        </p:grpSpPr>
        <p:sp>
          <p:nvSpPr>
            <p:cNvPr id="8" name="Rectangle 7"/>
            <p:cNvSpPr/>
            <p:nvPr/>
          </p:nvSpPr>
          <p:spPr>
            <a:xfrm>
              <a:off x="0" y="6543674"/>
              <a:ext cx="12192000" cy="3143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438849"/>
              <a:ext cx="12192000" cy="88037"/>
            </a:xfrm>
            <a:prstGeom prst="rect">
              <a:avLst/>
            </a:prstGeom>
            <a:solidFill>
              <a:srgbClr val="64D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643547"/>
              <a:ext cx="554355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28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-300042"/>
            <a:ext cx="10515600" cy="1325563"/>
          </a:xfrm>
        </p:spPr>
        <p:txBody>
          <a:bodyPr/>
          <a:lstStyle/>
          <a:p>
            <a:r>
              <a:rPr lang="en-US" dirty="0" smtClean="0"/>
              <a:t>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41" y="716579"/>
            <a:ext cx="10558669" cy="52112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Training multimodal GMM model</a:t>
            </a:r>
          </a:p>
          <a:p>
            <a:pPr lvl="1"/>
            <a:r>
              <a:rPr lang="en-US" sz="2000" dirty="0" smtClean="0"/>
              <a:t>Experiencing different modalities (best results for T2 and FLAIR)</a:t>
            </a:r>
            <a:endParaRPr lang="en-US" sz="2000" dirty="0"/>
          </a:p>
          <a:p>
            <a:pPr lvl="1"/>
            <a:r>
              <a:rPr lang="en-US" sz="2000" dirty="0"/>
              <a:t>Adding regularization value. </a:t>
            </a:r>
            <a:r>
              <a:rPr lang="en-US" sz="2000" dirty="0" smtClean="0"/>
              <a:t>Tuning hyper-parameters (number of iterations, regularization)</a:t>
            </a:r>
          </a:p>
          <a:p>
            <a:pPr lvl="1"/>
            <a:r>
              <a:rPr lang="en-US" sz="2000" dirty="0" smtClean="0"/>
              <a:t>D dimensions Gaussian distribution:</a:t>
            </a:r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37706" y="2527121"/>
            <a:ext cx="10761877" cy="3911729"/>
            <a:chOff x="1520686" y="2382561"/>
            <a:chExt cx="11688418" cy="42485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10870" t="6512" r="18323" b="10507"/>
            <a:stretch/>
          </p:blipFill>
          <p:spPr>
            <a:xfrm>
              <a:off x="1520686" y="2724768"/>
              <a:ext cx="3723861" cy="36325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28398" t="10459" r="27361" b="26570"/>
            <a:stretch/>
          </p:blipFill>
          <p:spPr>
            <a:xfrm>
              <a:off x="5857461" y="2751894"/>
              <a:ext cx="3448878" cy="363257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650771" y="2382561"/>
              <a:ext cx="3593776" cy="40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Segmentation map of the model</a:t>
              </a:r>
              <a:endParaRPr lang="en-US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5244" y="2382561"/>
              <a:ext cx="406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Prediction Vs. ground true, dice: 0.307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7312" y="5738142"/>
              <a:ext cx="4061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Prediction </a:t>
              </a:r>
            </a:p>
            <a:p>
              <a:r>
                <a:rPr lang="en-US" dirty="0" smtClean="0">
                  <a:solidFill>
                    <a:srgbClr val="0432FF"/>
                  </a:solidFill>
                </a:rPr>
                <a:t>Ground true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0686" y="6330222"/>
              <a:ext cx="1906305" cy="30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HG-001, slice: 80</a:t>
              </a:r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36882" y="1719272"/>
                <a:ext cx="5052000" cy="60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𝜇</m:t>
                      </m:r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r>
                        <a:rPr lang="en-US" sz="1600" i="1">
                          <a:latin typeface="Cambria Math" charset="0"/>
                        </a:rPr>
                        <m:t>𝛴</m:t>
                      </m:r>
                      <m:r>
                        <a:rPr lang="en-US" sz="1600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𝛴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|)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1600">
                          <a:latin typeface="Cambria Math" charset="0"/>
                        </a:rPr>
                        <m:t>exp</m:t>
                      </m:r>
                      <m:r>
                        <a:rPr lang="en-US" sz="1600" i="1" smtClean="0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{−</m:t>
                      </m:r>
                      <m:f>
                        <m:f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𝜇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𝛴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882" y="1719272"/>
                <a:ext cx="5052000" cy="6017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0" y="643548"/>
            <a:ext cx="12192000" cy="6214452"/>
            <a:chOff x="0" y="643547"/>
            <a:chExt cx="12192000" cy="6214452"/>
          </a:xfrm>
        </p:grpSpPr>
        <p:sp>
          <p:nvSpPr>
            <p:cNvPr id="16" name="Rectangle 15"/>
            <p:cNvSpPr/>
            <p:nvPr/>
          </p:nvSpPr>
          <p:spPr>
            <a:xfrm>
              <a:off x="0" y="6543674"/>
              <a:ext cx="12192000" cy="3143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6438849"/>
              <a:ext cx="12192000" cy="88037"/>
            </a:xfrm>
            <a:prstGeom prst="rect">
              <a:avLst/>
            </a:prstGeom>
            <a:solidFill>
              <a:srgbClr val="64D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43547"/>
              <a:ext cx="554355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63" y="83180"/>
            <a:ext cx="1736837" cy="525133"/>
          </a:xfrm>
        </p:spPr>
        <p:txBody>
          <a:bodyPr>
            <a:noAutofit/>
          </a:bodyPr>
          <a:lstStyle/>
          <a:p>
            <a:r>
              <a:rPr lang="en-US" dirty="0" smtClean="0"/>
              <a:t>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81" y="687917"/>
            <a:ext cx="10558669" cy="52112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Training different models per modality and fusion between them.</a:t>
            </a:r>
          </a:p>
          <a:p>
            <a:pPr lvl="1"/>
            <a:r>
              <a:rPr lang="en-US" sz="2000" dirty="0" smtClean="0"/>
              <a:t>Initializing </a:t>
            </a:r>
            <a:r>
              <a:rPr lang="en-US" sz="2000" dirty="0"/>
              <a:t>the </a:t>
            </a:r>
            <a:r>
              <a:rPr lang="en-US" sz="2000" dirty="0" smtClean="0"/>
              <a:t>models with mean and variance. </a:t>
            </a:r>
          </a:p>
          <a:p>
            <a:pPr lvl="1"/>
            <a:r>
              <a:rPr lang="en-US" sz="2000" dirty="0" smtClean="0"/>
              <a:t>Fusion between T2 and FLAIR tumor segmentation.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05165" y="1311457"/>
            <a:ext cx="9426415" cy="2682327"/>
            <a:chOff x="-1978256" y="2303047"/>
            <a:chExt cx="13491384" cy="38390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3052" t="10028" r="17467" b="9113"/>
            <a:stretch/>
          </p:blipFill>
          <p:spPr>
            <a:xfrm>
              <a:off x="4225195" y="3032130"/>
              <a:ext cx="2809463" cy="306393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27941" t="13087" r="26973" b="29298"/>
            <a:stretch/>
          </p:blipFill>
          <p:spPr>
            <a:xfrm>
              <a:off x="8502739" y="2968633"/>
              <a:ext cx="2796034" cy="307725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-1978256" y="2997869"/>
              <a:ext cx="2348498" cy="396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Segmentation map, T2:</a:t>
              </a:r>
              <a:endParaRPr lang="en-US" sz="12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77666" y="2519456"/>
              <a:ext cx="3455481" cy="44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Segmentation map, FLAIR: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4184" y="2303047"/>
              <a:ext cx="3128944" cy="74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Prediction Vs. ground true, dice: 0.496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30502" y="4256324"/>
              <a:ext cx="664136" cy="3964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AND</a:t>
              </a:r>
              <a:endParaRPr lang="en-US" sz="12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72905" y="5746670"/>
              <a:ext cx="190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HG-001, slice: 80</a:t>
              </a:r>
              <a:endParaRPr lang="en-US" sz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199988" y="4652773"/>
              <a:ext cx="4545520" cy="1489306"/>
            </a:xfrm>
            <a:custGeom>
              <a:avLst/>
              <a:gdLst>
                <a:gd name="connsiteX0" fmla="*/ 0 w 4267200"/>
                <a:gd name="connsiteY0" fmla="*/ 143435 h 1398494"/>
                <a:gd name="connsiteX1" fmla="*/ 717177 w 4267200"/>
                <a:gd name="connsiteY1" fmla="*/ 143435 h 1398494"/>
                <a:gd name="connsiteX2" fmla="*/ 717177 w 4267200"/>
                <a:gd name="connsiteY2" fmla="*/ 1398494 h 1398494"/>
                <a:gd name="connsiteX3" fmla="*/ 4267200 w 4267200"/>
                <a:gd name="connsiteY3" fmla="*/ 1398494 h 1398494"/>
                <a:gd name="connsiteX4" fmla="*/ 4267200 w 4267200"/>
                <a:gd name="connsiteY4" fmla="*/ 0 h 139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7200" h="1398494">
                  <a:moveTo>
                    <a:pt x="0" y="143435"/>
                  </a:moveTo>
                  <a:lnTo>
                    <a:pt x="717177" y="143435"/>
                  </a:lnTo>
                  <a:lnTo>
                    <a:pt x="717177" y="1398494"/>
                  </a:lnTo>
                  <a:lnTo>
                    <a:pt x="4267200" y="1398494"/>
                  </a:lnTo>
                  <a:lnTo>
                    <a:pt x="426720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034658" y="4410211"/>
              <a:ext cx="39584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0577" y="4400822"/>
              <a:ext cx="39584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l="10784" t="5530" r="19089" b="9841"/>
            <a:stretch/>
          </p:blipFill>
          <p:spPr>
            <a:xfrm>
              <a:off x="320563" y="3006760"/>
              <a:ext cx="2752569" cy="308930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117377" y="3884678"/>
            <a:ext cx="8980736" cy="2522769"/>
            <a:chOff x="2817335" y="4184720"/>
            <a:chExt cx="8980736" cy="2522769"/>
          </a:xfrm>
        </p:grpSpPr>
        <p:grpSp>
          <p:nvGrpSpPr>
            <p:cNvPr id="18" name="Group 17"/>
            <p:cNvGrpSpPr/>
            <p:nvPr/>
          </p:nvGrpSpPr>
          <p:grpSpPr>
            <a:xfrm>
              <a:off x="2817335" y="4184720"/>
              <a:ext cx="8980736" cy="2496651"/>
              <a:chOff x="-1389824" y="2620687"/>
              <a:chExt cx="12853514" cy="357328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334746" y="2620687"/>
                <a:ext cx="3128944" cy="484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smtClean="0"/>
                  <a:t>Dice: 0.209</a:t>
                </a:r>
                <a:endParaRPr lang="en-US" sz="1600" i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430503" y="4256324"/>
                <a:ext cx="664136" cy="3964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AND</a:t>
                </a:r>
                <a:endParaRPr lang="en-US" sz="1400" dirty="0" smtClean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-1389824" y="5797524"/>
                <a:ext cx="1906305" cy="39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HG-002, </a:t>
                </a:r>
                <a:r>
                  <a:rPr lang="en-US" sz="1200" dirty="0" smtClean="0"/>
                  <a:t>slice: </a:t>
                </a:r>
                <a:r>
                  <a:rPr lang="en-US" sz="1200" dirty="0" smtClean="0"/>
                  <a:t>90</a:t>
                </a:r>
                <a:endParaRPr lang="en-US" sz="1200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199989" y="4652773"/>
                <a:ext cx="4543980" cy="1489306"/>
              </a:xfrm>
              <a:custGeom>
                <a:avLst/>
                <a:gdLst>
                  <a:gd name="connsiteX0" fmla="*/ 0 w 4267200"/>
                  <a:gd name="connsiteY0" fmla="*/ 143435 h 1398494"/>
                  <a:gd name="connsiteX1" fmla="*/ 717177 w 4267200"/>
                  <a:gd name="connsiteY1" fmla="*/ 143435 h 1398494"/>
                  <a:gd name="connsiteX2" fmla="*/ 717177 w 4267200"/>
                  <a:gd name="connsiteY2" fmla="*/ 1398494 h 1398494"/>
                  <a:gd name="connsiteX3" fmla="*/ 4267200 w 4267200"/>
                  <a:gd name="connsiteY3" fmla="*/ 1398494 h 1398494"/>
                  <a:gd name="connsiteX4" fmla="*/ 4267200 w 4267200"/>
                  <a:gd name="connsiteY4" fmla="*/ 0 h 139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7200" h="1398494">
                    <a:moveTo>
                      <a:pt x="0" y="143435"/>
                    </a:moveTo>
                    <a:lnTo>
                      <a:pt x="717177" y="143435"/>
                    </a:lnTo>
                    <a:lnTo>
                      <a:pt x="717177" y="1398494"/>
                    </a:lnTo>
                    <a:lnTo>
                      <a:pt x="4267200" y="1398494"/>
                    </a:lnTo>
                    <a:lnTo>
                      <a:pt x="426720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7034658" y="4410211"/>
                <a:ext cx="395845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120577" y="4400822"/>
                <a:ext cx="395845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13815" t="8098" r="19518" b="10813"/>
            <a:stretch/>
          </p:blipFill>
          <p:spPr>
            <a:xfrm>
              <a:off x="6739467" y="4374194"/>
              <a:ext cx="1916215" cy="21432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6016" y="4393708"/>
              <a:ext cx="1882557" cy="225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/>
            <a:srcRect l="29894" t="13707" r="29995" b="29372"/>
            <a:stretch/>
          </p:blipFill>
          <p:spPr>
            <a:xfrm>
              <a:off x="9756941" y="4472194"/>
              <a:ext cx="1831219" cy="223529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0" y="643548"/>
            <a:ext cx="12192000" cy="6214452"/>
            <a:chOff x="0" y="643547"/>
            <a:chExt cx="12192000" cy="6214452"/>
          </a:xfrm>
        </p:grpSpPr>
        <p:sp>
          <p:nvSpPr>
            <p:cNvPr id="35" name="Rectangle 34"/>
            <p:cNvSpPr/>
            <p:nvPr/>
          </p:nvSpPr>
          <p:spPr>
            <a:xfrm>
              <a:off x="0" y="6543674"/>
              <a:ext cx="12192000" cy="3143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0" y="6438849"/>
              <a:ext cx="12192000" cy="88037"/>
            </a:xfrm>
            <a:prstGeom prst="rect">
              <a:avLst/>
            </a:prstGeom>
            <a:solidFill>
              <a:srgbClr val="64D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0" y="643547"/>
              <a:ext cx="554355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5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Introduction backroad, motivation, model assumptions, (T1g, FLAIR)</a:t>
            </a:r>
          </a:p>
          <a:p>
            <a:r>
              <a:rPr lang="en-US" dirty="0" smtClean="0"/>
              <a:t>Description of the data (histogram)</a:t>
            </a:r>
          </a:p>
          <a:p>
            <a:r>
              <a:rPr lang="en-US" dirty="0" smtClean="0"/>
              <a:t>Data demonstration</a:t>
            </a:r>
          </a:p>
          <a:p>
            <a:r>
              <a:rPr lang="en-US" dirty="0" smtClean="0"/>
              <a:t>GMM SVM</a:t>
            </a:r>
          </a:p>
          <a:p>
            <a:r>
              <a:rPr lang="en-US" dirty="0" err="1" smtClean="0"/>
              <a:t>Outso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Level-set (intensity correction)</a:t>
            </a:r>
          </a:p>
          <a:p>
            <a:r>
              <a:rPr lang="en-US" dirty="0" smtClean="0"/>
              <a:t>Hyper parameters</a:t>
            </a:r>
          </a:p>
          <a:p>
            <a:r>
              <a:rPr lang="en-US" dirty="0" smtClean="0"/>
              <a:t>Summery of results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1608</TotalTime>
  <Words>450</Words>
  <Application>Microsoft Macintosh PowerPoint</Application>
  <PresentationFormat>Widescreen</PresentationFormat>
  <Paragraphs>124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Mangal</vt:lpstr>
      <vt:lpstr>Arial</vt:lpstr>
      <vt:lpstr>Office Theme</vt:lpstr>
      <vt:lpstr>Brain tumor segmentation</vt:lpstr>
      <vt:lpstr>Introduction:</vt:lpstr>
      <vt:lpstr>Introduction:</vt:lpstr>
      <vt:lpstr>Introduction:</vt:lpstr>
      <vt:lpstr>GMM</vt:lpstr>
      <vt:lpstr>GMM</vt:lpstr>
      <vt:lpstr>GMM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2018-01-06T08:31:18Z</dcterms:created>
  <dcterms:modified xsi:type="dcterms:W3CDTF">2018-01-07T13:41:05Z</dcterms:modified>
</cp:coreProperties>
</file>