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9" r:id="rId3"/>
    <p:sldId id="278" r:id="rId4"/>
    <p:sldId id="260" r:id="rId5"/>
    <p:sldId id="261" r:id="rId6"/>
    <p:sldId id="262" r:id="rId7"/>
    <p:sldId id="279" r:id="rId8"/>
    <p:sldId id="266" r:id="rId9"/>
    <p:sldId id="267" r:id="rId10"/>
    <p:sldId id="280" r:id="rId11"/>
    <p:sldId id="281" r:id="rId12"/>
    <p:sldId id="272" r:id="rId13"/>
    <p:sldId id="276" r:id="rId14"/>
    <p:sldId id="285"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E3DC-C5EA-4640-8E3D-A2AF97DA9BE4}" type="datetimeFigureOut">
              <a:rPr lang="en-US" smtClean="0"/>
              <a:t>3/11/18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EAF92-9E5C-C94B-92BF-55AEBA07C542}" type="slidenum">
              <a:rPr lang="en-US" smtClean="0"/>
              <a:t>‹#›</a:t>
            </a:fld>
            <a:endParaRPr lang="en-US"/>
          </a:p>
        </p:txBody>
      </p:sp>
    </p:spTree>
    <p:extLst>
      <p:ext uri="{BB962C8B-B14F-4D97-AF65-F5344CB8AC3E}">
        <p14:creationId xmlns:p14="http://schemas.microsoft.com/office/powerpoint/2010/main" val="121836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adiopaedia.org/articles/t1-weighted-image" TargetMode="External"/><Relationship Id="rId4" Type="http://schemas.openxmlformats.org/officeDocument/2006/relationships/hyperlink" Target="https://radiopaedia.org/articles/contrast-enhanced-mr-angiography" TargetMode="External"/><Relationship Id="rId5" Type="http://schemas.openxmlformats.org/officeDocument/2006/relationships/hyperlink" Target="https://en.wikipedia.org/wiki/MR_angiography" TargetMode="External"/><Relationship Id="rId6" Type="http://schemas.openxmlformats.org/officeDocument/2006/relationships/hyperlink" Target="https://en.wikipedia.org/wiki/Blood%E2%80%93brain_barrier"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a:t>
            </a:fld>
            <a:endParaRPr lang="en-US"/>
          </a:p>
        </p:txBody>
      </p:sp>
    </p:spTree>
    <p:extLst>
      <p:ext uri="{BB962C8B-B14F-4D97-AF65-F5344CB8AC3E}">
        <p14:creationId xmlns:p14="http://schemas.microsoft.com/office/powerpoint/2010/main" val="136229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a:t>
            </a:r>
            <a:r>
              <a:rPr lang="en-US" dirty="0" err="1" smtClean="0"/>
              <a:t>separtion</a:t>
            </a:r>
            <a:r>
              <a:rPr lang="en-US" baseline="0" dirty="0" smtClean="0"/>
              <a:t> stages per modality </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10</a:t>
            </a:fld>
            <a:endParaRPr lang="en-US"/>
          </a:p>
        </p:txBody>
      </p:sp>
    </p:spTree>
    <p:extLst>
      <p:ext uri="{BB962C8B-B14F-4D97-AF65-F5344CB8AC3E}">
        <p14:creationId xmlns:p14="http://schemas.microsoft.com/office/powerpoint/2010/main" val="116173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a:t>
            </a:r>
            <a:r>
              <a:rPr lang="en-US" dirty="0" err="1" smtClean="0"/>
              <a:t>separtion</a:t>
            </a:r>
            <a:r>
              <a:rPr lang="en-US" baseline="0" dirty="0" smtClean="0"/>
              <a:t> stages per modality </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11</a:t>
            </a:fld>
            <a:endParaRPr lang="en-US"/>
          </a:p>
        </p:txBody>
      </p:sp>
    </p:spTree>
    <p:extLst>
      <p:ext uri="{BB962C8B-B14F-4D97-AF65-F5344CB8AC3E}">
        <p14:creationId xmlns:p14="http://schemas.microsoft.com/office/powerpoint/2010/main" val="18825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השינוי נתן עליהה ממוצעת</a:t>
            </a:r>
            <a:r>
              <a:rPr lang="he-IL" baseline="0" dirty="0" smtClean="0"/>
              <a:t> של 4 אחוז בין התמונות ואצל רוב התמונות אכן היה שיפור.</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12</a:t>
            </a:fld>
            <a:endParaRPr lang="en-US"/>
          </a:p>
        </p:txBody>
      </p:sp>
    </p:spTree>
    <p:extLst>
      <p:ext uri="{BB962C8B-B14F-4D97-AF65-F5344CB8AC3E}">
        <p14:creationId xmlns:p14="http://schemas.microsoft.com/office/powerpoint/2010/main" val="1515468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בחרנו בגישה קצת</a:t>
            </a:r>
            <a:r>
              <a:rPr lang="he-IL" baseline="0" dirty="0" smtClean="0"/>
              <a:t> נאיבית שמניחה חוסר תלות בין הפרמטרים למרות שזה לא נכון ולקחנו את הערכים שהביאו למקסימום בכל סריקת פרמטר כלשהו. באופן מפתיע זה עבד ושיפרנו ב5 אחוזים את הריצה המקורית (עם אלפא 2 , דלתא טי 4 ומקדם חלקות של 1)שלנו עבור 20 דוגמאות</a:t>
            </a:r>
          </a:p>
          <a:p>
            <a:r>
              <a:rPr lang="he-IL" baseline="0" dirty="0" smtClean="0"/>
              <a:t>סטיית תקן של 0.2 צריך להוסיף.</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13</a:t>
            </a:fld>
            <a:endParaRPr lang="en-US"/>
          </a:p>
        </p:txBody>
      </p:sp>
    </p:spTree>
    <p:extLst>
      <p:ext uri="{BB962C8B-B14F-4D97-AF65-F5344CB8AC3E}">
        <p14:creationId xmlns:p14="http://schemas.microsoft.com/office/powerpoint/2010/main" val="192330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בחרנו בגישה קצת</a:t>
            </a:r>
            <a:r>
              <a:rPr lang="he-IL" baseline="0" dirty="0" smtClean="0"/>
              <a:t> נאיבית שמניחה חוסר תלות בין הפרמטרים למרות שזה לא נכון ולקחנו את הערכים שהביאו למקסימום בכל סריקת פרמטר כלשהו. באופן מפתיע זה עבד ושיפרנו ב5 אחוזים את הריצה המקורית (עם אלפא 2 , דלתא טי 4 ומקדם חלקות של 1)שלנו עבור 20 דוגמאות</a:t>
            </a:r>
          </a:p>
          <a:p>
            <a:r>
              <a:rPr lang="he-IL" baseline="0" dirty="0" smtClean="0"/>
              <a:t>סטיית תקן של 0.2 צריך להוסיף.</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14</a:t>
            </a:fld>
            <a:endParaRPr lang="en-US"/>
          </a:p>
        </p:txBody>
      </p:sp>
    </p:spTree>
    <p:extLst>
      <p:ext uri="{BB962C8B-B14F-4D97-AF65-F5344CB8AC3E}">
        <p14:creationId xmlns:p14="http://schemas.microsoft.com/office/powerpoint/2010/main" val="51268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בחרנו בגישה קצת</a:t>
            </a:r>
            <a:r>
              <a:rPr lang="he-IL" baseline="0" dirty="0" smtClean="0"/>
              <a:t> נאיבית שמניחה חוסר תלות בין הפרמטרים למרות שזה לא נכון ולקחנו את הערכים שהביאו למקסימום בכל סריקת פרמטר כלשהו. באופן מפתיע זה עבד ושיפרנו ב5 אחוזים את הריצה המקורית (עם אלפא 2 , דלתא טי 4 ומקדם חלקות של 1)שלנו עבור 20 דוגמאות</a:t>
            </a:r>
          </a:p>
          <a:p>
            <a:r>
              <a:rPr lang="he-IL" baseline="0" dirty="0" smtClean="0"/>
              <a:t>סטיית תקן של 0.2 צריך להוסיף.</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15</a:t>
            </a:fld>
            <a:endParaRPr lang="en-US"/>
          </a:p>
        </p:txBody>
      </p:sp>
    </p:spTree>
    <p:extLst>
      <p:ext uri="{BB962C8B-B14F-4D97-AF65-F5344CB8AC3E}">
        <p14:creationId xmlns:p14="http://schemas.microsoft.com/office/powerpoint/2010/main" val="34446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בחרנו בגישה קצת</a:t>
            </a:r>
            <a:r>
              <a:rPr lang="he-IL" baseline="0" dirty="0" smtClean="0"/>
              <a:t> נאיבית שמניחה חוסר תלות בין הפרמטרים למרות שזה לא נכון ולקחנו את הערכים שהביאו למקסימום בכל סריקת פרמטר כלשהו. באופן מפתיע זה עבד ושיפרנו ב5 אחוזים את הריצה המקורית (עם אלפא 2 , דלתא טי 4 ומקדם חלקות של 1)שלנו עבור 20 דוגמאות</a:t>
            </a:r>
          </a:p>
          <a:p>
            <a:r>
              <a:rPr lang="he-IL" baseline="0" dirty="0" smtClean="0"/>
              <a:t>סטיית תקן של 0.2 צריך להוסיף.</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16</a:t>
            </a:fld>
            <a:endParaRPr lang="en-US"/>
          </a:p>
        </p:txBody>
      </p:sp>
    </p:spTree>
    <p:extLst>
      <p:ext uri="{BB962C8B-B14F-4D97-AF65-F5344CB8AC3E}">
        <p14:creationId xmlns:p14="http://schemas.microsoft.com/office/powerpoint/2010/main" val="70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Galiomas</a:t>
            </a:r>
            <a:r>
              <a:rPr lang="en-US" sz="1200" b="0" i="0" kern="1200" dirty="0" smtClean="0">
                <a:solidFill>
                  <a:schemeClr val="tx1"/>
                </a:solidFill>
                <a:effectLst/>
                <a:latin typeface="+mn-lt"/>
                <a:ea typeface="+mn-ea"/>
                <a:cs typeface="+mn-cs"/>
              </a:rPr>
              <a:t> represent 24.7% of all primary brain tumors and 74.6% of all malignant tumors.</a:t>
            </a:r>
          </a:p>
          <a:p>
            <a:r>
              <a:rPr lang="en-US" sz="1200" b="0" i="0" kern="1200" dirty="0" smtClean="0">
                <a:solidFill>
                  <a:schemeClr val="tx1"/>
                </a:solidFill>
                <a:effectLst/>
                <a:latin typeface="+mn-lt"/>
                <a:ea typeface="+mn-ea"/>
                <a:cs typeface="+mn-cs"/>
              </a:rPr>
              <a:t>There are more than 100 histologically distinct types of primary brain and central nervous system tumors.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of their unpredictable appearance and shape, segmenting brain tumors from multi-modal imaging data is one of the most challenging tasks in medical image analysis.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2</a:t>
            </a:fld>
            <a:endParaRPr lang="en-US"/>
          </a:p>
        </p:txBody>
      </p:sp>
    </p:spTree>
    <p:extLst>
      <p:ext uri="{BB962C8B-B14F-4D97-AF65-F5344CB8AC3E}">
        <p14:creationId xmlns:p14="http://schemas.microsoft.com/office/powerpoint/2010/main" val="169092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3</a:t>
            </a:fld>
            <a:endParaRPr lang="en-US"/>
          </a:p>
        </p:txBody>
      </p:sp>
    </p:spTree>
    <p:extLst>
      <p:ext uri="{BB962C8B-B14F-4D97-AF65-F5344CB8AC3E}">
        <p14:creationId xmlns:p14="http://schemas.microsoft.com/office/powerpoint/2010/main" val="137858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Post-Gadolinium T1 scan:</a:t>
            </a:r>
          </a:p>
          <a:p>
            <a:r>
              <a:rPr lang="en-US" sz="1200" b="1" i="0" kern="1200" dirty="0" smtClean="0">
                <a:solidFill>
                  <a:schemeClr val="tx1"/>
                </a:solidFill>
                <a:effectLst/>
                <a:latin typeface="+mn-lt"/>
                <a:ea typeface="+mn-ea"/>
                <a:cs typeface="+mn-cs"/>
              </a:rPr>
              <a:t>Gadolinium (</a:t>
            </a:r>
            <a:r>
              <a:rPr lang="en-US" sz="1200" b="1" i="0" kern="1200" dirty="0" err="1" smtClean="0">
                <a:solidFill>
                  <a:schemeClr val="tx1"/>
                </a:solidFill>
                <a:effectLst/>
                <a:latin typeface="+mn-lt"/>
                <a:ea typeface="+mn-ea"/>
                <a:cs typeface="+mn-cs"/>
              </a:rPr>
              <a:t>Gd</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is a metallic element (atomic number 64) that can be chelated into paramagnetic agents that are injected intravenously during MR imaging.</a:t>
            </a:r>
          </a:p>
          <a:p>
            <a:r>
              <a:rPr lang="en-US" sz="1200" b="0" i="0" kern="1200" dirty="0" smtClean="0">
                <a:solidFill>
                  <a:schemeClr val="tx1"/>
                </a:solidFill>
                <a:effectLst/>
                <a:latin typeface="+mn-lt"/>
                <a:ea typeface="+mn-ea"/>
                <a:cs typeface="+mn-cs"/>
              </a:rPr>
              <a:t>The gadolinium ion is useful as an MRI agent because it has seven unpaired electrons, which is the greatest number of unpaired electron spins possible for an atom.</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Gd</a:t>
            </a:r>
            <a:r>
              <a:rPr lang="en-US" sz="1200" b="0" i="0" kern="1200" dirty="0" smtClean="0">
                <a:solidFill>
                  <a:schemeClr val="tx1"/>
                </a:solidFill>
                <a:effectLst/>
                <a:latin typeface="+mn-lt"/>
                <a:ea typeface="+mn-ea"/>
                <a:cs typeface="+mn-cs"/>
              </a:rPr>
              <a:t> molecules shorten </a:t>
            </a:r>
            <a:r>
              <a:rPr lang="en-US" sz="1200" b="0" i="0" u="none" strike="noStrike" kern="1200" dirty="0" smtClean="0">
                <a:solidFill>
                  <a:schemeClr val="tx1"/>
                </a:solidFill>
                <a:effectLst/>
                <a:latin typeface="+mn-lt"/>
                <a:ea typeface="+mn-ea"/>
                <a:cs typeface="+mn-cs"/>
                <a:hlinkClick r:id="rId3"/>
              </a:rPr>
              <a:t>spin-lattice relaxation time</a:t>
            </a:r>
            <a:r>
              <a:rPr lang="en-US" sz="1200" b="0" i="0" kern="1200" dirty="0" smtClean="0">
                <a:solidFill>
                  <a:schemeClr val="tx1"/>
                </a:solidFill>
                <a:effectLst/>
                <a:latin typeface="+mn-lt"/>
                <a:ea typeface="+mn-ea"/>
                <a:cs typeface="+mn-cs"/>
              </a:rPr>
              <a:t> (T1) of voxels in which they are present.</a:t>
            </a:r>
          </a:p>
          <a:p>
            <a:r>
              <a:rPr lang="en-US" sz="1200" b="0" i="0" kern="1200" dirty="0" smtClean="0">
                <a:solidFill>
                  <a:schemeClr val="tx1"/>
                </a:solidFill>
                <a:effectLst/>
                <a:latin typeface="+mn-lt"/>
                <a:ea typeface="+mn-ea"/>
                <a:cs typeface="+mn-cs"/>
              </a:rPr>
              <a:t>As a result, on </a:t>
            </a:r>
            <a:r>
              <a:rPr lang="en-US" sz="1200" b="0" i="0" u="none" strike="noStrike" kern="1200" dirty="0" smtClean="0">
                <a:solidFill>
                  <a:schemeClr val="tx1"/>
                </a:solidFill>
                <a:effectLst/>
                <a:latin typeface="+mn-lt"/>
                <a:ea typeface="+mn-ea"/>
                <a:cs typeface="+mn-cs"/>
                <a:hlinkClick r:id="rId3"/>
              </a:rPr>
              <a:t>T1-weighted images</a:t>
            </a:r>
            <a:r>
              <a:rPr lang="en-US" sz="1200" b="0" i="0" kern="1200" dirty="0" smtClean="0">
                <a:solidFill>
                  <a:schemeClr val="tx1"/>
                </a:solidFill>
                <a:effectLst/>
                <a:latin typeface="+mn-lt"/>
                <a:ea typeface="+mn-ea"/>
                <a:cs typeface="+mn-cs"/>
              </a:rPr>
              <a:t> they have a brighter signal. This can have a number of utilities:</a:t>
            </a:r>
          </a:p>
          <a:p>
            <a:r>
              <a:rPr lang="en-US" sz="1200" b="0" i="0" kern="1200" dirty="0" smtClean="0">
                <a:solidFill>
                  <a:schemeClr val="tx1"/>
                </a:solidFill>
                <a:effectLst/>
                <a:latin typeface="+mn-lt"/>
                <a:ea typeface="+mn-ea"/>
                <a:cs typeface="+mn-cs"/>
              </a:rPr>
              <a:t>Detection of focal lesions, e.g. </a:t>
            </a:r>
            <a:r>
              <a:rPr lang="en-US" sz="1200" b="0" i="0" kern="1200" dirty="0" err="1" smtClean="0">
                <a:solidFill>
                  <a:schemeClr val="tx1"/>
                </a:solidFill>
                <a:effectLst/>
                <a:latin typeface="+mn-lt"/>
                <a:ea typeface="+mn-ea"/>
                <a:cs typeface="+mn-cs"/>
              </a:rPr>
              <a:t>tumour</a:t>
            </a:r>
            <a:r>
              <a:rPr lang="en-US" sz="1200" b="0" i="0" kern="1200" dirty="0" smtClean="0">
                <a:solidFill>
                  <a:schemeClr val="tx1"/>
                </a:solidFill>
                <a:effectLst/>
                <a:latin typeface="+mn-lt"/>
                <a:ea typeface="+mn-ea"/>
                <a:cs typeface="+mn-cs"/>
              </a:rPr>
              <a:t>, abscess, metastasis</a:t>
            </a:r>
          </a:p>
          <a:p>
            <a:r>
              <a:rPr lang="en-US" sz="1200" b="0" i="0" kern="1200" dirty="0" smtClean="0">
                <a:solidFill>
                  <a:schemeClr val="tx1"/>
                </a:solidFill>
                <a:effectLst/>
                <a:latin typeface="+mn-lt"/>
                <a:ea typeface="+mn-ea"/>
                <a:cs typeface="+mn-cs"/>
              </a:rPr>
              <a:t>imaging of vessels in </a:t>
            </a:r>
            <a:r>
              <a:rPr lang="en-US" sz="1200" b="0" i="0" u="none" strike="noStrike" kern="1200" dirty="0" smtClean="0">
                <a:solidFill>
                  <a:schemeClr val="tx1"/>
                </a:solidFill>
                <a:effectLst/>
                <a:latin typeface="+mn-lt"/>
                <a:ea typeface="+mn-ea"/>
                <a:cs typeface="+mn-cs"/>
                <a:hlinkClick r:id="rId4"/>
              </a:rPr>
              <a:t>MR angiography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characterization of liver lesions, based on enhancement characteristics, e.g. hepatoma and </a:t>
            </a:r>
            <a:r>
              <a:rPr lang="en-US" sz="1200" b="0" i="0" kern="1200" dirty="0" err="1" smtClean="0">
                <a:solidFill>
                  <a:schemeClr val="tx1"/>
                </a:solidFill>
                <a:effectLst/>
                <a:latin typeface="+mn-lt"/>
                <a:ea typeface="+mn-ea"/>
                <a:cs typeface="+mn-cs"/>
              </a:rPr>
              <a:t>haemangioma</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Blood vessels and pathologies with high vascularity appear bright on T1 weighted post gadolinium images.</a:t>
            </a:r>
          </a:p>
          <a:p>
            <a:r>
              <a:rPr lang="en-US" sz="1200" b="0" i="0" kern="1200" dirty="0" smtClean="0">
                <a:solidFill>
                  <a:schemeClr val="tx1"/>
                </a:solidFill>
                <a:effectLst/>
                <a:latin typeface="+mn-lt"/>
                <a:ea typeface="+mn-ea"/>
                <a:cs typeface="+mn-cs"/>
              </a:rPr>
              <a:t>Gadolinium contrast agents are the most commonly used for enhancement of vessels in </a:t>
            </a:r>
            <a:r>
              <a:rPr lang="en-US" sz="1200" b="0" i="0" u="none" strike="noStrike" kern="1200" dirty="0" smtClean="0">
                <a:solidFill>
                  <a:schemeClr val="tx1"/>
                </a:solidFill>
                <a:effectLst/>
                <a:latin typeface="+mn-lt"/>
                <a:ea typeface="+mn-ea"/>
                <a:cs typeface="+mn-cs"/>
                <a:hlinkClick r:id="rId5" tooltip="MR angiography"/>
              </a:rPr>
              <a:t>MR angiography</a:t>
            </a:r>
            <a:r>
              <a:rPr lang="en-US" sz="1200" b="0" i="0" kern="1200" dirty="0" smtClean="0">
                <a:solidFill>
                  <a:schemeClr val="tx1"/>
                </a:solidFill>
                <a:effectLst/>
                <a:latin typeface="+mn-lt"/>
                <a:ea typeface="+mn-ea"/>
                <a:cs typeface="+mn-cs"/>
              </a:rPr>
              <a:t> or for brain tumor enhancement associated with the degradation of the </a:t>
            </a:r>
            <a:r>
              <a:rPr lang="en-US" sz="1200" b="0" i="0" u="none" strike="noStrike" kern="1200" dirty="0" smtClean="0">
                <a:solidFill>
                  <a:schemeClr val="tx1"/>
                </a:solidFill>
                <a:effectLst/>
                <a:latin typeface="+mn-lt"/>
                <a:ea typeface="+mn-ea"/>
                <a:cs typeface="+mn-cs"/>
                <a:hlinkClick r:id="rId6" tooltip="Blood–brain barrier"/>
              </a:rPr>
              <a:t>blood–brain barrier</a:t>
            </a:r>
            <a:r>
              <a:rPr lang="en-US" sz="1200" b="0" i="0" u="none" strike="noStrike" kern="1200" dirty="0" smtClean="0">
                <a:solidFill>
                  <a:schemeClr val="tx1"/>
                </a:solidFill>
                <a:effectLst/>
                <a:latin typeface="+mn-lt"/>
                <a:ea typeface="+mn-ea"/>
                <a:cs typeface="+mn-cs"/>
              </a:rPr>
              <a:t>. One GD</a:t>
            </a:r>
            <a:r>
              <a:rPr lang="en-US" sz="1200" b="0" i="0" u="none" strike="noStrike" kern="1200" baseline="0" dirty="0" smtClean="0">
                <a:solidFill>
                  <a:schemeClr val="tx1"/>
                </a:solidFill>
                <a:effectLst/>
                <a:latin typeface="+mn-lt"/>
                <a:ea typeface="+mn-ea"/>
                <a:cs typeface="+mn-cs"/>
              </a:rPr>
              <a:t> atom can relax million water molecules in a second. GD is a paramagnetic material</a:t>
            </a:r>
          </a:p>
          <a:p>
            <a:endParaRPr lang="en-US" sz="1200" b="0" i="0" u="none" strike="noStrike"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effectLst/>
                <a:latin typeface="+mn-lt"/>
                <a:ea typeface="+mn-ea"/>
                <a:cs typeface="+mn-cs"/>
              </a:rPr>
              <a:t>Flair scan:</a:t>
            </a:r>
          </a:p>
          <a:p>
            <a:r>
              <a:rPr lang="en-US" sz="1200" b="1" i="0" kern="1200" dirty="0" smtClean="0">
                <a:solidFill>
                  <a:schemeClr val="tx1"/>
                </a:solidFill>
                <a:effectLst/>
                <a:latin typeface="+mn-lt"/>
                <a:ea typeface="+mn-ea"/>
                <a:cs typeface="+mn-cs"/>
              </a:rPr>
              <a:t>FLAIR:</a:t>
            </a:r>
            <a:r>
              <a:rPr lang="en-US" sz="1200" b="0" i="0" kern="1200" dirty="0" smtClean="0">
                <a:solidFill>
                  <a:schemeClr val="tx1"/>
                </a:solidFill>
                <a:effectLst/>
                <a:latin typeface="+mn-lt"/>
                <a:ea typeface="+mn-ea"/>
                <a:cs typeface="+mn-cs"/>
              </a:rPr>
              <a:t> fluid-attenuated inversion-recovery MRI: bright signal of the CSF (cerebrospinal fluid) is suppressed which allows a better detection of small </a:t>
            </a:r>
            <a:r>
              <a:rPr lang="en-US" sz="1200" b="0" i="0" kern="1200" dirty="0" err="1" smtClean="0">
                <a:solidFill>
                  <a:schemeClr val="tx1"/>
                </a:solidFill>
                <a:effectLst/>
                <a:latin typeface="+mn-lt"/>
                <a:ea typeface="+mn-ea"/>
                <a:cs typeface="+mn-cs"/>
              </a:rPr>
              <a:t>hyperintense</a:t>
            </a:r>
            <a:r>
              <a:rPr lang="en-US" sz="1200" b="0" i="0" kern="1200" dirty="0" smtClean="0">
                <a:solidFill>
                  <a:schemeClr val="tx1"/>
                </a:solidFill>
                <a:effectLst/>
                <a:latin typeface="+mn-lt"/>
                <a:ea typeface="+mn-ea"/>
                <a:cs typeface="+mn-cs"/>
              </a:rPr>
              <a:t> lesions.</a:t>
            </a:r>
          </a:p>
          <a:p>
            <a:r>
              <a:rPr lang="en-US" sz="1200" b="0" i="0" kern="1200" dirty="0" smtClean="0">
                <a:solidFill>
                  <a:schemeClr val="tx1"/>
                </a:solidFill>
                <a:effectLst/>
                <a:latin typeface="+mn-lt"/>
                <a:ea typeface="+mn-ea"/>
                <a:cs typeface="+mn-cs"/>
              </a:rPr>
              <a:t>In FLAIR, the signal from fluid is nullified by using a long </a:t>
            </a:r>
            <a:r>
              <a:rPr lang="en-US" sz="1200" b="0" i="1" kern="1200" dirty="0" smtClean="0">
                <a:solidFill>
                  <a:schemeClr val="tx1"/>
                </a:solidFill>
                <a:effectLst/>
                <a:latin typeface="+mn-lt"/>
                <a:ea typeface="+mn-ea"/>
                <a:cs typeface="+mn-cs"/>
              </a:rPr>
              <a:t>effective echo time </a:t>
            </a:r>
            <a:r>
              <a:rPr lang="en-US" sz="1200" b="0" i="0" kern="1200" dirty="0" smtClean="0">
                <a:solidFill>
                  <a:schemeClr val="tx1"/>
                </a:solidFill>
                <a:effectLst/>
                <a:latin typeface="+mn-lt"/>
                <a:ea typeface="+mn-ea"/>
                <a:cs typeface="+mn-cs"/>
              </a:rPr>
              <a:t>and long </a:t>
            </a:r>
            <a:r>
              <a:rPr lang="en-US" sz="1200" b="0" i="1" kern="1200" dirty="0" smtClean="0">
                <a:solidFill>
                  <a:schemeClr val="tx1"/>
                </a:solidFill>
                <a:effectLst/>
                <a:latin typeface="+mn-lt"/>
                <a:ea typeface="+mn-ea"/>
                <a:cs typeface="+mn-cs"/>
              </a:rPr>
              <a:t>inversion time. </a:t>
            </a:r>
            <a:r>
              <a:rPr lang="en-US" sz="1200" b="1" i="0" kern="1200" dirty="0"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nversion recovery sequence with a long inversion time (TI) of 2000-2500 is used for fluid suppression. This sequence is commonly used in the brain and spinal cord where the lesions are normally covered by bright cerebrospinal fluid (CSF) signals. A long inversion time suppresses the high CSF signal and improve the visualization of small periventricular and spinal cord lesions.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4</a:t>
            </a:fld>
            <a:endParaRPr lang="en-US"/>
          </a:p>
        </p:txBody>
      </p:sp>
    </p:spTree>
    <p:extLst>
      <p:ext uri="{BB962C8B-B14F-4D97-AF65-F5344CB8AC3E}">
        <p14:creationId xmlns:p14="http://schemas.microsoft.com/office/powerpoint/2010/main" val="3917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5</a:t>
            </a:fld>
            <a:endParaRPr lang="en-US"/>
          </a:p>
        </p:txBody>
      </p:sp>
    </p:spTree>
    <p:extLst>
      <p:ext uri="{BB962C8B-B14F-4D97-AF65-F5344CB8AC3E}">
        <p14:creationId xmlns:p14="http://schemas.microsoft.com/office/powerpoint/2010/main" val="172683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a:t>
            </a:r>
            <a:r>
              <a:rPr lang="en-US" dirty="0" err="1" smtClean="0"/>
              <a:t>separtion</a:t>
            </a:r>
            <a:r>
              <a:rPr lang="en-US" baseline="0" dirty="0" smtClean="0"/>
              <a:t> stages per modality </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6</a:t>
            </a:fld>
            <a:endParaRPr lang="en-US"/>
          </a:p>
        </p:txBody>
      </p:sp>
    </p:spTree>
    <p:extLst>
      <p:ext uri="{BB962C8B-B14F-4D97-AF65-F5344CB8AC3E}">
        <p14:creationId xmlns:p14="http://schemas.microsoft.com/office/powerpoint/2010/main" val="27025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a:t>
            </a:r>
            <a:r>
              <a:rPr lang="en-US" dirty="0" err="1" smtClean="0"/>
              <a:t>separtion</a:t>
            </a:r>
            <a:r>
              <a:rPr lang="en-US" baseline="0" dirty="0" smtClean="0"/>
              <a:t> stages per modality </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7</a:t>
            </a:fld>
            <a:endParaRPr lang="en-US"/>
          </a:p>
        </p:txBody>
      </p:sp>
    </p:spTree>
    <p:extLst>
      <p:ext uri="{BB962C8B-B14F-4D97-AF65-F5344CB8AC3E}">
        <p14:creationId xmlns:p14="http://schemas.microsoft.com/office/powerpoint/2010/main" val="35964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מציגים את החלוקה של הבינים ,</a:t>
            </a:r>
            <a:r>
              <a:rPr lang="he-IL" baseline="0" dirty="0" smtClean="0"/>
              <a:t> להראות שקיימים ווקסלים אשר שייכים לגידול אך השיטה לא זיהתה (בגלל הווריאנס הרחב ומספר הפיקסלים הקטן יחסית?).</a:t>
            </a:r>
          </a:p>
          <a:p>
            <a:r>
              <a:rPr lang="he-IL" baseline="0" dirty="0" smtClean="0"/>
              <a:t>לציין שבסף הנמוך קיימת דלתה של אפסים שלא מוצגת בהיסטוגרמה</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8</a:t>
            </a:fld>
            <a:endParaRPr lang="en-US"/>
          </a:p>
        </p:txBody>
      </p:sp>
    </p:spTree>
    <p:extLst>
      <p:ext uri="{BB962C8B-B14F-4D97-AF65-F5344CB8AC3E}">
        <p14:creationId xmlns:p14="http://schemas.microsoft.com/office/powerpoint/2010/main" val="111113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לציין</a:t>
            </a:r>
            <a:r>
              <a:rPr lang="he-IL" baseline="0" dirty="0" smtClean="0"/>
              <a:t> שכאן קיימת הפרדה טובה יותר בין הווקסלים של הגידול לווקסלים שאינם שייכים לגידול</a:t>
            </a:r>
            <a:endParaRPr lang="en-US" dirty="0"/>
          </a:p>
        </p:txBody>
      </p:sp>
      <p:sp>
        <p:nvSpPr>
          <p:cNvPr id="4" name="Slide Number Placeholder 3"/>
          <p:cNvSpPr>
            <a:spLocks noGrp="1"/>
          </p:cNvSpPr>
          <p:nvPr>
            <p:ph type="sldNum" sz="quarter" idx="10"/>
          </p:nvPr>
        </p:nvSpPr>
        <p:spPr/>
        <p:txBody>
          <a:bodyPr/>
          <a:lstStyle/>
          <a:p>
            <a:fld id="{D2FCE3C8-CF6A-4649-BE02-EF2FD068EDBA}" type="slidenum">
              <a:rPr lang="en-US" smtClean="0"/>
              <a:t>9</a:t>
            </a:fld>
            <a:endParaRPr lang="en-US"/>
          </a:p>
        </p:txBody>
      </p:sp>
    </p:spTree>
    <p:extLst>
      <p:ext uri="{BB962C8B-B14F-4D97-AF65-F5344CB8AC3E}">
        <p14:creationId xmlns:p14="http://schemas.microsoft.com/office/powerpoint/2010/main" val="17904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E6E494-187D-774E-9392-8AB2C7AFB9EB}" type="datetimeFigureOut">
              <a:rPr lang="en-US" smtClean="0"/>
              <a:t>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180676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6E494-187D-774E-9392-8AB2C7AFB9EB}" type="datetimeFigureOut">
              <a:rPr lang="en-US" smtClean="0"/>
              <a:t>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134280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6E494-187D-774E-9392-8AB2C7AFB9EB}" type="datetimeFigureOut">
              <a:rPr lang="en-US" smtClean="0"/>
              <a:t>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66931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6E494-187D-774E-9392-8AB2C7AFB9EB}" type="datetimeFigureOut">
              <a:rPr lang="en-US" smtClean="0"/>
              <a:t>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184958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6E494-187D-774E-9392-8AB2C7AFB9EB}" type="datetimeFigureOut">
              <a:rPr lang="en-US" smtClean="0"/>
              <a:t>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77264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E6E494-187D-774E-9392-8AB2C7AFB9EB}" type="datetimeFigureOut">
              <a:rPr lang="en-US" smtClean="0"/>
              <a:t>3/11/18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3774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E6E494-187D-774E-9392-8AB2C7AFB9EB}" type="datetimeFigureOut">
              <a:rPr lang="en-US" smtClean="0"/>
              <a:t>3/11/18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82833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E6E494-187D-774E-9392-8AB2C7AFB9EB}" type="datetimeFigureOut">
              <a:rPr lang="en-US" smtClean="0"/>
              <a:t>3/11/18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186633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6E494-187D-774E-9392-8AB2C7AFB9EB}" type="datetimeFigureOut">
              <a:rPr lang="en-US" smtClean="0"/>
              <a:t>3/11/18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138352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6E494-187D-774E-9392-8AB2C7AFB9EB}" type="datetimeFigureOut">
              <a:rPr lang="en-US" smtClean="0"/>
              <a:t>3/11/18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210368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6E494-187D-774E-9392-8AB2C7AFB9EB}" type="datetimeFigureOut">
              <a:rPr lang="en-US" smtClean="0"/>
              <a:t>3/11/18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5977F-54C2-8D47-A069-19CABFD840ED}" type="slidenum">
              <a:rPr lang="en-US" smtClean="0"/>
              <a:t>‹#›</a:t>
            </a:fld>
            <a:endParaRPr lang="en-US"/>
          </a:p>
        </p:txBody>
      </p:sp>
    </p:spTree>
    <p:extLst>
      <p:ext uri="{BB962C8B-B14F-4D97-AF65-F5344CB8AC3E}">
        <p14:creationId xmlns:p14="http://schemas.microsoft.com/office/powerpoint/2010/main" val="4258200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6E494-187D-774E-9392-8AB2C7AFB9EB}" type="datetimeFigureOut">
              <a:rPr lang="en-US" smtClean="0"/>
              <a:t>3/11/18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5977F-54C2-8D47-A069-19CABFD840ED}" type="slidenum">
              <a:rPr lang="en-US" smtClean="0"/>
              <a:t>‹#›</a:t>
            </a:fld>
            <a:endParaRPr lang="en-US"/>
          </a:p>
        </p:txBody>
      </p:sp>
    </p:spTree>
    <p:extLst>
      <p:ext uri="{BB962C8B-B14F-4D97-AF65-F5344CB8AC3E}">
        <p14:creationId xmlns:p14="http://schemas.microsoft.com/office/powerpoint/2010/main" val="173641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475" y="649120"/>
            <a:ext cx="9688406" cy="273374"/>
          </a:xfrm>
        </p:spPr>
        <p:txBody>
          <a:bodyPr>
            <a:noAutofit/>
          </a:bodyPr>
          <a:lstStyle/>
          <a:p>
            <a:r>
              <a:rPr lang="en-US" sz="4000" dirty="0"/>
              <a:t>Brain tumor segmentation using deep learning</a:t>
            </a:r>
            <a:endParaRPr lang="en-US" sz="4000" dirty="0"/>
          </a:p>
        </p:txBody>
      </p:sp>
      <p:grpSp>
        <p:nvGrpSpPr>
          <p:cNvPr id="4" name="Group 3"/>
          <p:cNvGrpSpPr/>
          <p:nvPr/>
        </p:nvGrpSpPr>
        <p:grpSpPr>
          <a:xfrm>
            <a:off x="0" y="6438850"/>
            <a:ext cx="12192000" cy="419150"/>
            <a:chOff x="0" y="6438849"/>
            <a:chExt cx="12192000" cy="419150"/>
          </a:xfrm>
        </p:grpSpPr>
        <p:sp>
          <p:nvSpPr>
            <p:cNvPr id="5" name="Rectangle 4"/>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186738" y="7272338"/>
            <a:ext cx="184731" cy="369332"/>
          </a:xfrm>
          <a:prstGeom prst="rect">
            <a:avLst/>
          </a:prstGeom>
          <a:noFill/>
        </p:spPr>
        <p:txBody>
          <a:bodyPr wrap="none" rtlCol="0">
            <a:spAutoFit/>
          </a:bodyPr>
          <a:lstStyle/>
          <a:p>
            <a:endParaRPr lang="en-US" dirty="0"/>
          </a:p>
        </p:txBody>
      </p:sp>
      <p:sp>
        <p:nvSpPr>
          <p:cNvPr id="11" name="Rectangle 10"/>
          <p:cNvSpPr/>
          <p:nvPr/>
        </p:nvSpPr>
        <p:spPr>
          <a:xfrm>
            <a:off x="1974850" y="1163756"/>
            <a:ext cx="7253287"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2660648" y="1999185"/>
            <a:ext cx="5614988" cy="5698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Roy Hirsch, Ori </a:t>
            </a:r>
            <a:r>
              <a:rPr lang="en-US" sz="2800" dirty="0" err="1" smtClean="0"/>
              <a:t>Chayoot</a:t>
            </a:r>
            <a:endParaRPr lang="en-US" sz="2800" dirty="0"/>
          </a:p>
        </p:txBody>
      </p:sp>
      <p:pic>
        <p:nvPicPr>
          <p:cNvPr id="3" name="Picture 2"/>
          <p:cNvPicPr>
            <a:picLocks noChangeAspect="1"/>
          </p:cNvPicPr>
          <p:nvPr/>
        </p:nvPicPr>
        <p:blipFill rotWithShape="1">
          <a:blip r:embed="rId3"/>
          <a:srcRect l="6852" r="15370" b="4583"/>
          <a:stretch/>
        </p:blipFill>
        <p:spPr>
          <a:xfrm>
            <a:off x="3992399" y="2647350"/>
            <a:ext cx="2951487" cy="3620842"/>
          </a:xfrm>
          <a:prstGeom prst="rect">
            <a:avLst/>
          </a:prstGeom>
        </p:spPr>
      </p:pic>
      <p:sp>
        <p:nvSpPr>
          <p:cNvPr id="10" name="Title 1"/>
          <p:cNvSpPr txBox="1">
            <a:spLocks/>
          </p:cNvSpPr>
          <p:nvPr/>
        </p:nvSpPr>
        <p:spPr>
          <a:xfrm>
            <a:off x="2571750" y="1361546"/>
            <a:ext cx="5614988" cy="5698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t>Pro-2018-049</a:t>
            </a:r>
          </a:p>
          <a:p>
            <a:pPr algn="ctr"/>
            <a:r>
              <a:rPr lang="en-US" sz="2400" dirty="0" smtClean="0"/>
              <a:t>Advisor: Dr. Tammy </a:t>
            </a:r>
            <a:r>
              <a:rPr lang="en-US" sz="2400" dirty="0" err="1" smtClean="0"/>
              <a:t>Riklin-Raviv</a:t>
            </a:r>
            <a:endParaRPr lang="en-US" sz="2400" dirty="0" smtClean="0"/>
          </a:p>
        </p:txBody>
      </p:sp>
    </p:spTree>
    <p:extLst>
      <p:ext uri="{BB962C8B-B14F-4D97-AF65-F5344CB8AC3E}">
        <p14:creationId xmlns:p14="http://schemas.microsoft.com/office/powerpoint/2010/main" val="797896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48" y="-301775"/>
            <a:ext cx="10515600" cy="1325563"/>
          </a:xfrm>
        </p:spPr>
        <p:txBody>
          <a:bodyPr>
            <a:normAutofit/>
          </a:bodyPr>
          <a:lstStyle/>
          <a:p>
            <a:r>
              <a:rPr lang="en-US" sz="4000" dirty="0" smtClean="0"/>
              <a:t>Classical segmentation algorithm:</a:t>
            </a:r>
            <a:endParaRPr lang="en-US" sz="4000" dirty="0"/>
          </a:p>
        </p:txBody>
      </p:sp>
      <p:grpSp>
        <p:nvGrpSpPr>
          <p:cNvPr id="6" name="Group 5"/>
          <p:cNvGrpSpPr/>
          <p:nvPr/>
        </p:nvGrpSpPr>
        <p:grpSpPr>
          <a:xfrm>
            <a:off x="0" y="643548"/>
            <a:ext cx="12192000" cy="6214452"/>
            <a:chOff x="0" y="643547"/>
            <a:chExt cx="12192000" cy="6214452"/>
          </a:xfrm>
        </p:grpSpPr>
        <p:sp>
          <p:nvSpPr>
            <p:cNvPr id="8" name="Rectangle 7"/>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101279" y="1172925"/>
            <a:ext cx="2273643" cy="923330"/>
          </a:xfrm>
          <a:prstGeom prst="rect">
            <a:avLst/>
          </a:prstGeom>
          <a:noFill/>
          <a:ln w="19050">
            <a:solidFill>
              <a:schemeClr val="tx1"/>
            </a:solidFill>
          </a:ln>
        </p:spPr>
        <p:txBody>
          <a:bodyPr wrap="square" rtlCol="0">
            <a:spAutoFit/>
          </a:bodyPr>
          <a:lstStyle/>
          <a:p>
            <a:pPr algn="ctr"/>
            <a:r>
              <a:rPr lang="en-US" b="1" dirty="0" smtClean="0"/>
              <a:t>Auto-thresholding of T2 and FLAIR scans.</a:t>
            </a:r>
          </a:p>
          <a:p>
            <a:pPr algn="ctr"/>
            <a:r>
              <a:rPr lang="en-US" i="1" dirty="0" smtClean="0"/>
              <a:t>Otsu’s method</a:t>
            </a:r>
          </a:p>
        </p:txBody>
      </p:sp>
      <p:sp>
        <p:nvSpPr>
          <p:cNvPr id="13" name="TextBox 12"/>
          <p:cNvSpPr txBox="1"/>
          <p:nvPr/>
        </p:nvSpPr>
        <p:spPr>
          <a:xfrm>
            <a:off x="8987481" y="1157536"/>
            <a:ext cx="2648722" cy="954107"/>
          </a:xfrm>
          <a:prstGeom prst="rect">
            <a:avLst/>
          </a:prstGeom>
          <a:noFill/>
          <a:ln w="19050">
            <a:solidFill>
              <a:schemeClr val="tx1"/>
            </a:solidFill>
          </a:ln>
        </p:spPr>
        <p:txBody>
          <a:bodyPr wrap="square" rtlCol="0">
            <a:spAutoFit/>
          </a:bodyPr>
          <a:lstStyle/>
          <a:p>
            <a:pPr algn="ctr"/>
            <a:r>
              <a:rPr lang="en-US" b="1" dirty="0" smtClean="0"/>
              <a:t>Active contour for optimized segmentation</a:t>
            </a:r>
          </a:p>
          <a:p>
            <a:pPr algn="ctr"/>
            <a:r>
              <a:rPr lang="en-US" i="1" dirty="0" smtClean="0">
                <a:latin typeface="Calibri" charset="0"/>
                <a:ea typeface="Calibri" charset="0"/>
                <a:cs typeface="Calibri" charset="0"/>
              </a:rPr>
              <a:t>Chan and </a:t>
            </a:r>
            <a:r>
              <a:rPr lang="en-US" i="1" dirty="0" err="1" smtClean="0">
                <a:latin typeface="Calibri" charset="0"/>
                <a:ea typeface="Calibri" charset="0"/>
                <a:cs typeface="Calibri" charset="0"/>
              </a:rPr>
              <a:t>Vese</a:t>
            </a:r>
            <a:r>
              <a:rPr lang="en-US" i="1" dirty="0" smtClean="0">
                <a:latin typeface="Calibri" charset="0"/>
                <a:ea typeface="Calibri" charset="0"/>
                <a:cs typeface="Calibri" charset="0"/>
              </a:rPr>
              <a:t> level-set</a:t>
            </a:r>
            <a:endParaRPr lang="en-US" i="1" dirty="0" smtClean="0"/>
          </a:p>
        </p:txBody>
      </p:sp>
      <p:sp>
        <p:nvSpPr>
          <p:cNvPr id="14" name="TextBox 13"/>
          <p:cNvSpPr txBox="1"/>
          <p:nvPr/>
        </p:nvSpPr>
        <p:spPr>
          <a:xfrm>
            <a:off x="5872348" y="1034424"/>
            <a:ext cx="2617706" cy="1200329"/>
          </a:xfrm>
          <a:prstGeom prst="rect">
            <a:avLst/>
          </a:prstGeom>
          <a:noFill/>
          <a:ln w="19050">
            <a:solidFill>
              <a:srgbClr val="FF0000"/>
            </a:solidFill>
          </a:ln>
        </p:spPr>
        <p:txBody>
          <a:bodyPr wrap="square" rtlCol="0">
            <a:spAutoFit/>
          </a:bodyPr>
          <a:lstStyle/>
          <a:p>
            <a:pPr algn="ctr"/>
            <a:r>
              <a:rPr lang="en-US" b="1" dirty="0" smtClean="0">
                <a:solidFill>
                  <a:srgbClr val="FF0000"/>
                </a:solidFill>
              </a:rPr>
              <a:t>Morphological operations</a:t>
            </a:r>
          </a:p>
          <a:p>
            <a:pPr algn="ctr"/>
            <a:r>
              <a:rPr lang="en-US" i="1" dirty="0" smtClean="0">
                <a:solidFill>
                  <a:srgbClr val="FF0000"/>
                </a:solidFill>
              </a:rPr>
              <a:t>Deleting small connected components, gaps filling</a:t>
            </a:r>
          </a:p>
        </p:txBody>
      </p:sp>
      <p:sp>
        <p:nvSpPr>
          <p:cNvPr id="15" name="TextBox 14"/>
          <p:cNvSpPr txBox="1"/>
          <p:nvPr/>
        </p:nvSpPr>
        <p:spPr>
          <a:xfrm>
            <a:off x="242748" y="1311425"/>
            <a:ext cx="2368379" cy="646331"/>
          </a:xfrm>
          <a:prstGeom prst="rect">
            <a:avLst/>
          </a:prstGeom>
          <a:noFill/>
          <a:ln w="19050">
            <a:solidFill>
              <a:schemeClr val="tx1"/>
            </a:solidFill>
          </a:ln>
        </p:spPr>
        <p:txBody>
          <a:bodyPr wrap="square" rtlCol="0">
            <a:spAutoFit/>
          </a:bodyPr>
          <a:lstStyle/>
          <a:p>
            <a:pPr algn="ctr"/>
            <a:r>
              <a:rPr lang="en-US" b="1" dirty="0" smtClean="0"/>
              <a:t>Pre-processing</a:t>
            </a:r>
          </a:p>
          <a:p>
            <a:pPr algn="ctr"/>
            <a:r>
              <a:rPr lang="en-US" i="1" dirty="0" smtClean="0"/>
              <a:t>Contrast enhancement</a:t>
            </a:r>
          </a:p>
        </p:txBody>
      </p:sp>
      <p:cxnSp>
        <p:nvCxnSpPr>
          <p:cNvPr id="17" name="Straight Arrow Connector 16"/>
          <p:cNvCxnSpPr>
            <a:stCxn id="15" idx="3"/>
            <a:endCxn id="11" idx="1"/>
          </p:cNvCxnSpPr>
          <p:nvPr/>
        </p:nvCxnSpPr>
        <p:spPr>
          <a:xfrm flipV="1">
            <a:off x="2611127" y="1634590"/>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82196" y="1634589"/>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490054" y="1727904"/>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27"/>
          <p:cNvCxnSpPr/>
          <p:nvPr/>
        </p:nvCxnSpPr>
        <p:spPr>
          <a:xfrm flipV="1">
            <a:off x="7243930" y="4409642"/>
            <a:ext cx="469946" cy="11083"/>
          </a:xfrm>
          <a:prstGeom prst="line">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34" name="תמונה 4"/>
          <p:cNvPicPr>
            <a:picLocks noChangeAspect="1"/>
          </p:cNvPicPr>
          <p:nvPr/>
        </p:nvPicPr>
        <p:blipFill rotWithShape="1">
          <a:blip r:embed="rId3"/>
          <a:srcRect l="30537" t="7657" r="29301" b="19528"/>
          <a:stretch/>
        </p:blipFill>
        <p:spPr>
          <a:xfrm>
            <a:off x="4646140" y="3041913"/>
            <a:ext cx="2334781" cy="2714888"/>
          </a:xfrm>
          <a:prstGeom prst="rect">
            <a:avLst/>
          </a:prstGeom>
        </p:spPr>
      </p:pic>
      <p:pic>
        <p:nvPicPr>
          <p:cNvPr id="41" name="Picture 1"/>
          <p:cNvPicPr/>
          <p:nvPr/>
        </p:nvPicPr>
        <p:blipFill rotWithShape="1">
          <a:blip r:embed="rId4">
            <a:extLst>
              <a:ext uri="{28A0092B-C50C-407E-A947-70E740481C1C}">
                <a14:useLocalDpi xmlns:a14="http://schemas.microsoft.com/office/drawing/2010/main" val="0"/>
              </a:ext>
            </a:extLst>
          </a:blip>
          <a:srcRect l="24420" t="8340" r="25220" b="19538"/>
          <a:stretch/>
        </p:blipFill>
        <p:spPr bwMode="auto">
          <a:xfrm>
            <a:off x="8005119" y="2990391"/>
            <a:ext cx="1964724" cy="2692821"/>
          </a:xfrm>
          <a:prstGeom prst="rect">
            <a:avLst/>
          </a:prstGeom>
          <a:noFill/>
          <a:ln>
            <a:noFill/>
          </a:ln>
        </p:spPr>
      </p:pic>
      <p:sp>
        <p:nvSpPr>
          <p:cNvPr id="16" name="TextBox 15"/>
          <p:cNvSpPr txBox="1"/>
          <p:nvPr/>
        </p:nvSpPr>
        <p:spPr>
          <a:xfrm>
            <a:off x="4646140" y="2606649"/>
            <a:ext cx="2210605" cy="369332"/>
          </a:xfrm>
          <a:prstGeom prst="rect">
            <a:avLst/>
          </a:prstGeom>
          <a:noFill/>
        </p:spPr>
        <p:txBody>
          <a:bodyPr wrap="none" rtlCol="0">
            <a:spAutoFit/>
          </a:bodyPr>
          <a:lstStyle/>
          <a:p>
            <a:r>
              <a:rPr lang="en-US" smtClean="0"/>
              <a:t>Auto-threshold mask:</a:t>
            </a:r>
            <a:endParaRPr lang="en-US"/>
          </a:p>
        </p:txBody>
      </p:sp>
      <p:sp>
        <p:nvSpPr>
          <p:cNvPr id="43" name="TextBox 42"/>
          <p:cNvSpPr txBox="1"/>
          <p:nvPr/>
        </p:nvSpPr>
        <p:spPr>
          <a:xfrm>
            <a:off x="8204994" y="2590488"/>
            <a:ext cx="1550424" cy="369332"/>
          </a:xfrm>
          <a:prstGeom prst="rect">
            <a:avLst/>
          </a:prstGeom>
          <a:noFill/>
        </p:spPr>
        <p:txBody>
          <a:bodyPr wrap="none" rtlCol="0">
            <a:spAutoFit/>
          </a:bodyPr>
          <a:lstStyle/>
          <a:p>
            <a:r>
              <a:rPr lang="en-US" smtClean="0"/>
              <a:t>Cleaned mask:</a:t>
            </a:r>
            <a:endParaRPr lang="en-US" dirty="0"/>
          </a:p>
        </p:txBody>
      </p:sp>
    </p:spTree>
    <p:extLst>
      <p:ext uri="{BB962C8B-B14F-4D97-AF65-F5344CB8AC3E}">
        <p14:creationId xmlns:p14="http://schemas.microsoft.com/office/powerpoint/2010/main" val="149872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48" y="-301775"/>
            <a:ext cx="10515600" cy="1325563"/>
          </a:xfrm>
        </p:spPr>
        <p:txBody>
          <a:bodyPr>
            <a:normAutofit/>
          </a:bodyPr>
          <a:lstStyle/>
          <a:p>
            <a:r>
              <a:rPr lang="en-US" sz="4000" dirty="0" smtClean="0"/>
              <a:t>Classical segmentation algorithm:</a:t>
            </a:r>
            <a:endParaRPr lang="en-US" sz="4000" dirty="0"/>
          </a:p>
        </p:txBody>
      </p:sp>
      <p:grpSp>
        <p:nvGrpSpPr>
          <p:cNvPr id="6" name="Group 5"/>
          <p:cNvGrpSpPr/>
          <p:nvPr/>
        </p:nvGrpSpPr>
        <p:grpSpPr>
          <a:xfrm>
            <a:off x="0" y="643548"/>
            <a:ext cx="12192000" cy="6214452"/>
            <a:chOff x="0" y="643547"/>
            <a:chExt cx="12192000" cy="6214452"/>
          </a:xfrm>
        </p:grpSpPr>
        <p:sp>
          <p:nvSpPr>
            <p:cNvPr id="8" name="Rectangle 7"/>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101279" y="1172925"/>
            <a:ext cx="2273643" cy="923330"/>
          </a:xfrm>
          <a:prstGeom prst="rect">
            <a:avLst/>
          </a:prstGeom>
          <a:noFill/>
          <a:ln w="19050">
            <a:solidFill>
              <a:schemeClr val="tx1"/>
            </a:solidFill>
          </a:ln>
        </p:spPr>
        <p:txBody>
          <a:bodyPr wrap="square" rtlCol="0">
            <a:spAutoFit/>
          </a:bodyPr>
          <a:lstStyle/>
          <a:p>
            <a:pPr algn="ctr"/>
            <a:r>
              <a:rPr lang="en-US" b="1" dirty="0" smtClean="0"/>
              <a:t>Auto-thresholding of T2 and FLAIR scans.</a:t>
            </a:r>
          </a:p>
          <a:p>
            <a:pPr algn="ctr"/>
            <a:r>
              <a:rPr lang="en-US" i="1" dirty="0" smtClean="0"/>
              <a:t>Otsu’s method</a:t>
            </a:r>
          </a:p>
        </p:txBody>
      </p:sp>
      <p:sp>
        <p:nvSpPr>
          <p:cNvPr id="13" name="TextBox 12"/>
          <p:cNvSpPr txBox="1"/>
          <p:nvPr/>
        </p:nvSpPr>
        <p:spPr>
          <a:xfrm>
            <a:off x="8987481" y="1157536"/>
            <a:ext cx="2648722" cy="954107"/>
          </a:xfrm>
          <a:prstGeom prst="rect">
            <a:avLst/>
          </a:prstGeom>
          <a:noFill/>
          <a:ln w="19050">
            <a:solidFill>
              <a:srgbClr val="FF0000"/>
            </a:solidFill>
          </a:ln>
        </p:spPr>
        <p:txBody>
          <a:bodyPr wrap="square" rtlCol="0">
            <a:spAutoFit/>
          </a:bodyPr>
          <a:lstStyle/>
          <a:p>
            <a:pPr algn="ctr"/>
            <a:r>
              <a:rPr lang="en-US" b="1" dirty="0" smtClean="0">
                <a:solidFill>
                  <a:srgbClr val="FF0000"/>
                </a:solidFill>
              </a:rPr>
              <a:t>Active contour for optimized segmentation</a:t>
            </a:r>
          </a:p>
          <a:p>
            <a:pPr algn="ctr"/>
            <a:r>
              <a:rPr lang="en-US" i="1" dirty="0" smtClean="0">
                <a:solidFill>
                  <a:srgbClr val="FF0000"/>
                </a:solidFill>
                <a:latin typeface="Calibri" charset="0"/>
                <a:ea typeface="Calibri" charset="0"/>
                <a:cs typeface="Calibri" charset="0"/>
              </a:rPr>
              <a:t>Chan and </a:t>
            </a:r>
            <a:r>
              <a:rPr lang="en-US" i="1" dirty="0" err="1" smtClean="0">
                <a:solidFill>
                  <a:srgbClr val="FF0000"/>
                </a:solidFill>
                <a:latin typeface="Calibri" charset="0"/>
                <a:ea typeface="Calibri" charset="0"/>
                <a:cs typeface="Calibri" charset="0"/>
              </a:rPr>
              <a:t>Vese</a:t>
            </a:r>
            <a:r>
              <a:rPr lang="en-US" i="1" dirty="0" smtClean="0">
                <a:solidFill>
                  <a:srgbClr val="FF0000"/>
                </a:solidFill>
                <a:latin typeface="Calibri" charset="0"/>
                <a:ea typeface="Calibri" charset="0"/>
                <a:cs typeface="Calibri" charset="0"/>
              </a:rPr>
              <a:t> level-set</a:t>
            </a:r>
            <a:endParaRPr lang="en-US" i="1" dirty="0" smtClean="0">
              <a:solidFill>
                <a:srgbClr val="FF0000"/>
              </a:solidFill>
            </a:endParaRPr>
          </a:p>
        </p:txBody>
      </p:sp>
      <p:sp>
        <p:nvSpPr>
          <p:cNvPr id="14" name="TextBox 13"/>
          <p:cNvSpPr txBox="1"/>
          <p:nvPr/>
        </p:nvSpPr>
        <p:spPr>
          <a:xfrm>
            <a:off x="5872348" y="1034424"/>
            <a:ext cx="2617706" cy="1200329"/>
          </a:xfrm>
          <a:prstGeom prst="rect">
            <a:avLst/>
          </a:prstGeom>
          <a:noFill/>
          <a:ln w="19050">
            <a:solidFill>
              <a:schemeClr val="tx1"/>
            </a:solidFill>
          </a:ln>
        </p:spPr>
        <p:txBody>
          <a:bodyPr wrap="square" rtlCol="0">
            <a:spAutoFit/>
          </a:bodyPr>
          <a:lstStyle/>
          <a:p>
            <a:pPr algn="ctr"/>
            <a:r>
              <a:rPr lang="en-US" b="1" dirty="0" smtClean="0"/>
              <a:t>Morphological operations</a:t>
            </a:r>
          </a:p>
          <a:p>
            <a:pPr algn="ctr"/>
            <a:r>
              <a:rPr lang="en-US" i="1" dirty="0" smtClean="0"/>
              <a:t>Deleting small connected components, gaps filling</a:t>
            </a:r>
          </a:p>
        </p:txBody>
      </p:sp>
      <p:sp>
        <p:nvSpPr>
          <p:cNvPr id="15" name="TextBox 14"/>
          <p:cNvSpPr txBox="1"/>
          <p:nvPr/>
        </p:nvSpPr>
        <p:spPr>
          <a:xfrm>
            <a:off x="242748" y="1311425"/>
            <a:ext cx="2368379" cy="646331"/>
          </a:xfrm>
          <a:prstGeom prst="rect">
            <a:avLst/>
          </a:prstGeom>
          <a:noFill/>
          <a:ln w="19050">
            <a:solidFill>
              <a:schemeClr val="tx1"/>
            </a:solidFill>
          </a:ln>
        </p:spPr>
        <p:txBody>
          <a:bodyPr wrap="square" rtlCol="0">
            <a:spAutoFit/>
          </a:bodyPr>
          <a:lstStyle/>
          <a:p>
            <a:pPr algn="ctr"/>
            <a:r>
              <a:rPr lang="en-US" b="1" dirty="0" smtClean="0"/>
              <a:t>Pre-processing</a:t>
            </a:r>
          </a:p>
          <a:p>
            <a:pPr algn="ctr"/>
            <a:r>
              <a:rPr lang="en-US" i="1" dirty="0" smtClean="0"/>
              <a:t>Contrast enhancement</a:t>
            </a:r>
          </a:p>
        </p:txBody>
      </p:sp>
      <p:cxnSp>
        <p:nvCxnSpPr>
          <p:cNvPr id="17" name="Straight Arrow Connector 16"/>
          <p:cNvCxnSpPr>
            <a:stCxn id="15" idx="3"/>
            <a:endCxn id="11" idx="1"/>
          </p:cNvCxnSpPr>
          <p:nvPr/>
        </p:nvCxnSpPr>
        <p:spPr>
          <a:xfrm flipV="1">
            <a:off x="2611127" y="1634590"/>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82196" y="1634589"/>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490054" y="1727904"/>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057503" y="2607276"/>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3" name="Rectangle 2"/>
              <p:cNvSpPr/>
              <p:nvPr/>
            </p:nvSpPr>
            <p:spPr>
              <a:xfrm>
                <a:off x="3101279" y="2809644"/>
                <a:ext cx="6395851" cy="130580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𝐹</m:t>
                      </m:r>
                      <m:d>
                        <m:dPr>
                          <m:ctrlPr>
                            <a:rPr lang="en-US" sz="1100" b="0" i="1" smtClean="0">
                              <a:latin typeface="Cambria Math" charset="0"/>
                            </a:rPr>
                          </m:ctrlPr>
                        </m:dPr>
                        <m:e>
                          <m:r>
                            <a:rPr lang="en-US" sz="1100" b="0" i="1" smtClean="0">
                              <a:latin typeface="Cambria Math" panose="02040503050406030204" pitchFamily="18" charset="0"/>
                            </a:rPr>
                            <m:t>𝑐</m:t>
                          </m:r>
                          <m:r>
                            <a:rPr lang="en-US" sz="1100" b="0" i="1" smtClean="0">
                              <a:latin typeface="Cambria Math" panose="02040503050406030204" pitchFamily="18" charset="0"/>
                            </a:rPr>
                            <m:t>1</m:t>
                          </m:r>
                          <m:r>
                            <a:rPr lang="en-US" sz="1100" b="0" i="1" smtClean="0">
                              <a:latin typeface="Cambria Math" panose="02040503050406030204" pitchFamily="18" charset="0"/>
                            </a:rPr>
                            <m:t>,</m:t>
                          </m:r>
                          <m:r>
                            <a:rPr lang="en-US" sz="1100" b="0" i="1" smtClean="0">
                              <a:latin typeface="Cambria Math" panose="02040503050406030204" pitchFamily="18" charset="0"/>
                            </a:rPr>
                            <m:t>𝑐</m:t>
                          </m:r>
                          <m:r>
                            <a:rPr lang="en-US" sz="1100" b="0" i="1" smtClean="0">
                              <a:latin typeface="Cambria Math" panose="02040503050406030204" pitchFamily="18" charset="0"/>
                            </a:rPr>
                            <m:t>2</m:t>
                          </m:r>
                          <m:r>
                            <a:rPr lang="en-US" sz="1100" b="0" i="1" smtClean="0">
                              <a:latin typeface="Cambria Math" panose="02040503050406030204" pitchFamily="18" charset="0"/>
                            </a:rPr>
                            <m:t>,∅</m:t>
                          </m:r>
                        </m:e>
                      </m:d>
                      <m:r>
                        <a:rPr lang="en-US" sz="1100" b="0" i="1" smtClean="0">
                          <a:latin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𝜇</m:t>
                      </m:r>
                      <m:nary>
                        <m:naryPr>
                          <m:limLoc m:val="undOvr"/>
                          <m:ctrlPr>
                            <a:rPr lang="en-US" sz="1100" b="0" i="1" smtClean="0">
                              <a:latin typeface="Cambria Math" charset="0"/>
                              <a:ea typeface="Cambria Math" panose="02040503050406030204" pitchFamily="18" charset="0"/>
                            </a:rPr>
                          </m:ctrlPr>
                        </m:naryPr>
                        <m:sub>
                          <m:r>
                            <m:rPr>
                              <m:sty m:val="p"/>
                            </m:rPr>
                            <a:rPr lang="en-US" sz="1100" b="0" i="0" smtClean="0">
                              <a:latin typeface="Cambria Math" panose="02040503050406030204" pitchFamily="18" charset="0"/>
                              <a:ea typeface="Cambria Math" panose="02040503050406030204" pitchFamily="18" charset="0"/>
                            </a:rPr>
                            <m:t>Ω</m:t>
                          </m:r>
                        </m:sub>
                        <m:sup/>
                        <m:e>
                          <m:r>
                            <a:rPr lang="en-US" sz="1100" b="0" i="1" smtClean="0">
                              <a:latin typeface="Cambria Math" panose="02040503050406030204" pitchFamily="18" charset="0"/>
                              <a:ea typeface="Cambria Math" panose="02040503050406030204" pitchFamily="18" charset="0"/>
                            </a:rPr>
                            <m:t>𝛿</m:t>
                          </m:r>
                          <m:r>
                            <a:rPr lang="en-US" sz="1100" b="0" i="1" smtClean="0">
                              <a:latin typeface="Cambria Math" panose="02040503050406030204" pitchFamily="18" charset="0"/>
                              <a:ea typeface="Cambria Math" panose="02040503050406030204" pitchFamily="18" charset="0"/>
                            </a:rPr>
                            <m:t>(∅</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e>
                          </m:d>
                          <m:d>
                            <m:dPr>
                              <m:ctrlPr>
                                <a:rPr lang="he-IL" sz="1100" b="0" i="1" smtClean="0">
                                  <a:latin typeface="Cambria Math" charset="0"/>
                                  <a:ea typeface="Cambria Math" panose="02040503050406030204" pitchFamily="18" charset="0"/>
                                </a:rPr>
                              </m:ctrlPr>
                            </m:dPr>
                            <m:e>
                              <m:d>
                                <m:dPr>
                                  <m:begChr m:val="|"/>
                                  <m:endChr m:val="|"/>
                                  <m:ctrlPr>
                                    <a:rPr lang="en-US" sz="1100" b="0" i="1" smtClean="0">
                                      <a:latin typeface="Cambria Math" charset="0"/>
                                      <a:ea typeface="Cambria Math" panose="02040503050406030204" pitchFamily="18" charset="0"/>
                                    </a:rPr>
                                  </m:ctrlPr>
                                </m:dPr>
                                <m:e>
                                  <m:r>
                                    <a:rPr lang="en-US" sz="1100" b="0" i="0"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𝑧</m:t>
                                      </m:r>
                                    </m:e>
                                  </m:d>
                                </m:e>
                              </m:d>
                            </m:e>
                          </m:d>
                          <m:r>
                            <a:rPr lang="en-US" sz="1100" b="0" i="1" smtClean="0">
                              <a:latin typeface="Cambria Math" panose="02040503050406030204" pitchFamily="18" charset="0"/>
                              <a:ea typeface="Cambria Math" panose="02040503050406030204" pitchFamily="18" charset="0"/>
                            </a:rPr>
                            <m:t>𝑑𝑥𝑑𝑦𝑑𝑧</m:t>
                          </m:r>
                          <m:r>
                            <a:rPr lang="en-US" sz="1100" b="0" i="1" smtClean="0">
                              <a:latin typeface="Cambria Math" panose="02040503050406030204" pitchFamily="18" charset="0"/>
                              <a:ea typeface="Cambria Math" panose="02040503050406030204" pitchFamily="18" charset="0"/>
                            </a:rPr>
                            <m:t>+</m:t>
                          </m:r>
                          <m:nary>
                            <m:naryPr>
                              <m:limLoc m:val="undOvr"/>
                              <m:ctrlPr>
                                <a:rPr lang="en-US" sz="1100" b="0" i="1" smtClean="0">
                                  <a:latin typeface="Cambria Math" charset="0"/>
                                  <a:ea typeface="Cambria Math" panose="02040503050406030204" pitchFamily="18" charset="0"/>
                                </a:rPr>
                              </m:ctrlPr>
                            </m:naryPr>
                            <m:sub>
                              <m:r>
                                <m:rPr>
                                  <m:sty m:val="p"/>
                                </m:rPr>
                                <a:rPr lang="en-US" sz="1100" b="0" i="0" smtClean="0">
                                  <a:latin typeface="Cambria Math" panose="02040503050406030204" pitchFamily="18" charset="0"/>
                                  <a:ea typeface="Cambria Math" panose="02040503050406030204" pitchFamily="18" charset="0"/>
                                </a:rPr>
                                <m:t>Ω</m:t>
                              </m:r>
                            </m:sub>
                            <m:sup/>
                            <m:e>
                              <m:r>
                                <a:rPr lang="en-US" sz="1100" b="0" i="1" smtClean="0">
                                  <a:latin typeface="Cambria Math" panose="02040503050406030204" pitchFamily="18" charset="0"/>
                                  <a:ea typeface="Cambria Math" panose="02040503050406030204" pitchFamily="18" charset="0"/>
                                </a:rPr>
                                <m:t>𝐻</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e>
                                  </m:d>
                                </m:e>
                              </m:d>
                              <m:sSup>
                                <m:sSupPr>
                                  <m:ctrlPr>
                                    <a:rPr lang="en-US" sz="1100" b="0" i="1" smtClean="0">
                                      <a:latin typeface="Cambria Math" charset="0"/>
                                      <a:ea typeface="Cambria Math" panose="02040503050406030204" pitchFamily="18" charset="0"/>
                                    </a:rPr>
                                  </m:ctrlPr>
                                </m:sSupPr>
                                <m:e>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𝐼</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𝑧</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𝑐</m:t>
                                      </m:r>
                                      <m:r>
                                        <a:rPr lang="en-US" sz="1100" b="0" i="1" smtClean="0">
                                          <a:latin typeface="Cambria Math" panose="02040503050406030204" pitchFamily="18" charset="0"/>
                                          <a:ea typeface="Cambria Math" panose="02040503050406030204" pitchFamily="18" charset="0"/>
                                        </a:rPr>
                                        <m:t>1</m:t>
                                      </m:r>
                                    </m:e>
                                  </m:d>
                                </m:e>
                                <m:sup>
                                  <m:r>
                                    <a:rPr lang="en-US" sz="1100" b="0" i="1" smtClean="0">
                                      <a:latin typeface="Cambria Math" panose="02040503050406030204" pitchFamily="18" charset="0"/>
                                      <a:ea typeface="Cambria Math" panose="02040503050406030204" pitchFamily="18" charset="0"/>
                                    </a:rPr>
                                    <m:t>2</m:t>
                                  </m:r>
                                </m:sup>
                              </m:sSup>
                              <m:r>
                                <a:rPr lang="en-US" sz="1100" b="0" i="1" smtClean="0">
                                  <a:latin typeface="Cambria Math" panose="02040503050406030204" pitchFamily="18" charset="0"/>
                                  <a:ea typeface="Cambria Math" panose="02040503050406030204" pitchFamily="18" charset="0"/>
                                </a:rPr>
                                <m:t>𝑑𝑥𝑑𝑦𝑑𝑧</m:t>
                              </m:r>
                              <m:r>
                                <a:rPr lang="en-US" sz="1100" b="0" i="1" smtClean="0">
                                  <a:latin typeface="Cambria Math" panose="02040503050406030204" pitchFamily="18" charset="0"/>
                                  <a:ea typeface="Cambria Math" panose="02040503050406030204" pitchFamily="18" charset="0"/>
                                </a:rPr>
                                <m:t>+</m:t>
                              </m:r>
                            </m:e>
                          </m:nary>
                          <m:nary>
                            <m:naryPr>
                              <m:limLoc m:val="undOvr"/>
                              <m:ctrlPr>
                                <a:rPr lang="en-US" sz="1100" b="0" i="1" smtClean="0">
                                  <a:latin typeface="Cambria Math" charset="0"/>
                                  <a:ea typeface="Cambria Math" panose="02040503050406030204" pitchFamily="18" charset="0"/>
                                </a:rPr>
                              </m:ctrlPr>
                            </m:naryPr>
                            <m:sub>
                              <m:r>
                                <m:rPr>
                                  <m:sty m:val="p"/>
                                </m:rPr>
                                <a:rPr lang="en-US" sz="1100" b="0" i="0" smtClean="0">
                                  <a:latin typeface="Cambria Math" panose="02040503050406030204" pitchFamily="18" charset="0"/>
                                  <a:ea typeface="Cambria Math" panose="02040503050406030204" pitchFamily="18" charset="0"/>
                                </a:rPr>
                                <m:t>Ω</m:t>
                              </m:r>
                            </m:sub>
                            <m:sup/>
                            <m:e>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1</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𝐻</m:t>
                              </m:r>
                              <m:r>
                                <a:rPr lang="en-US" sz="1100" b="0" i="1" smtClean="0">
                                  <a:latin typeface="Cambria Math" panose="02040503050406030204" pitchFamily="18" charset="0"/>
                                  <a:ea typeface="Cambria Math" panose="02040503050406030204" pitchFamily="18" charset="0"/>
                                </a:rPr>
                                <m:t>(∅</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𝑧</m:t>
                                  </m:r>
                                  <m:r>
                                    <a:rPr lang="en-US" sz="1100" b="0" i="1" smtClean="0">
                                      <a:latin typeface="Cambria Math" panose="02040503050406030204" pitchFamily="18" charset="0"/>
                                      <a:ea typeface="Cambria Math" panose="02040503050406030204" pitchFamily="18" charset="0"/>
                                    </a:rPr>
                                    <m:t>))</m:t>
                                  </m:r>
                                </m:e>
                              </m:d>
                              <m:sSup>
                                <m:sSupPr>
                                  <m:ctrlPr>
                                    <a:rPr lang="en-US" sz="1100" b="0" i="1" smtClean="0">
                                      <a:latin typeface="Cambria Math" charset="0"/>
                                      <a:ea typeface="Cambria Math" panose="02040503050406030204" pitchFamily="18" charset="0"/>
                                    </a:rPr>
                                  </m:ctrlPr>
                                </m:sSupPr>
                                <m:e>
                                  <m:d>
                                    <m:dPr>
                                      <m:ctrlPr>
                                        <a:rPr lang="he-IL"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𝐼</m:t>
                                      </m:r>
                                      <m:d>
                                        <m:dPr>
                                          <m:ctrlPr>
                                            <a:rPr lang="en-US" sz="1100" b="0" i="1" smtClean="0">
                                              <a:latin typeface="Cambria Math"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𝑥</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𝑦</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𝑧</m:t>
                                          </m:r>
                                        </m:e>
                                      </m:d>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𝑐</m:t>
                                      </m:r>
                                      <m:r>
                                        <a:rPr lang="en-US" sz="1100" b="0" i="1" smtClean="0">
                                          <a:latin typeface="Cambria Math" panose="02040503050406030204" pitchFamily="18" charset="0"/>
                                          <a:ea typeface="Cambria Math" panose="02040503050406030204" pitchFamily="18" charset="0"/>
                                        </a:rPr>
                                        <m:t>2</m:t>
                                      </m:r>
                                    </m:e>
                                  </m:d>
                                </m:e>
                                <m:sup>
                                  <m:r>
                                    <a:rPr lang="en-US" sz="1100" b="0" i="1" smtClean="0">
                                      <a:latin typeface="Cambria Math" panose="02040503050406030204" pitchFamily="18" charset="0"/>
                                      <a:ea typeface="Cambria Math" panose="02040503050406030204" pitchFamily="18" charset="0"/>
                                    </a:rPr>
                                    <m:t>2</m:t>
                                  </m:r>
                                </m:sup>
                              </m:sSup>
                              <m:r>
                                <a:rPr lang="en-US" sz="1100" b="0" i="1" smtClean="0">
                                  <a:latin typeface="Cambria Math" panose="02040503050406030204" pitchFamily="18" charset="0"/>
                                  <a:ea typeface="Cambria Math" panose="02040503050406030204" pitchFamily="18" charset="0"/>
                                </a:rPr>
                                <m:t>𝑑𝑥𝑑𝑦𝑑𝑧</m:t>
                              </m:r>
                            </m:e>
                          </m:nary>
                        </m:e>
                      </m:nary>
                    </m:oMath>
                  </m:oMathPara>
                </a14:m>
                <a:endParaRPr lang="he-IL" sz="1100" dirty="0"/>
              </a:p>
            </p:txBody>
          </p:sp>
        </mc:Choice>
        <mc:Fallback>
          <p:sp>
            <p:nvSpPr>
              <p:cNvPr id="3" name="Rectangle 2"/>
              <p:cNvSpPr>
                <a:spLocks noRot="1" noChangeAspect="1" noMove="1" noResize="1" noEditPoints="1" noAdjustHandles="1" noChangeArrowheads="1" noChangeShapeType="1" noTextEdit="1"/>
              </p:cNvSpPr>
              <p:nvPr/>
            </p:nvSpPr>
            <p:spPr>
              <a:xfrm>
                <a:off x="3101279" y="2809644"/>
                <a:ext cx="6395851" cy="1305807"/>
              </a:xfrm>
              <a:prstGeom prst="rect">
                <a:avLst/>
              </a:prstGeom>
              <a:blipFill rotWithShape="0">
                <a:blip r:embed="rId3"/>
                <a:stretch>
                  <a:fillRect/>
                </a:stretch>
              </a:blipFill>
            </p:spPr>
            <p:txBody>
              <a:bodyPr/>
              <a:lstStyle/>
              <a:p>
                <a:r>
                  <a:rPr lang="en-US">
                    <a:noFill/>
                  </a:rPr>
                  <a:t> </a:t>
                </a:r>
              </a:p>
            </p:txBody>
          </p:sp>
        </mc:Fallback>
      </mc:AlternateContent>
      <p:grpSp>
        <p:nvGrpSpPr>
          <p:cNvPr id="21" name="Group 20"/>
          <p:cNvGrpSpPr/>
          <p:nvPr/>
        </p:nvGrpSpPr>
        <p:grpSpPr>
          <a:xfrm>
            <a:off x="8091030" y="2876396"/>
            <a:ext cx="3545173" cy="2533338"/>
            <a:chOff x="8102181" y="3732551"/>
            <a:chExt cx="3545173" cy="2533338"/>
          </a:xfrm>
        </p:grpSpPr>
        <p:sp>
          <p:nvSpPr>
            <p:cNvPr id="22" name="מלבן 8"/>
            <p:cNvSpPr/>
            <p:nvPr/>
          </p:nvSpPr>
          <p:spPr>
            <a:xfrm>
              <a:off x="8424469" y="3732551"/>
              <a:ext cx="3222885" cy="25333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3" name="צורה חופשית 9"/>
            <p:cNvSpPr/>
            <p:nvPr/>
          </p:nvSpPr>
          <p:spPr>
            <a:xfrm>
              <a:off x="8934135" y="4254104"/>
              <a:ext cx="2203554" cy="1289154"/>
            </a:xfrm>
            <a:custGeom>
              <a:avLst/>
              <a:gdLst>
                <a:gd name="connsiteX0" fmla="*/ 689547 w 2203554"/>
                <a:gd name="connsiteY0" fmla="*/ 89941 h 1289154"/>
                <a:gd name="connsiteX1" fmla="*/ 689547 w 2203554"/>
                <a:gd name="connsiteY1" fmla="*/ 89941 h 1289154"/>
                <a:gd name="connsiteX2" fmla="*/ 629587 w 2203554"/>
                <a:gd name="connsiteY2" fmla="*/ 209863 h 1289154"/>
                <a:gd name="connsiteX3" fmla="*/ 599606 w 2203554"/>
                <a:gd name="connsiteY3" fmla="*/ 239843 h 1289154"/>
                <a:gd name="connsiteX4" fmla="*/ 584616 w 2203554"/>
                <a:gd name="connsiteY4" fmla="*/ 284814 h 1289154"/>
                <a:gd name="connsiteX5" fmla="*/ 494675 w 2203554"/>
                <a:gd name="connsiteY5" fmla="*/ 329784 h 1289154"/>
                <a:gd name="connsiteX6" fmla="*/ 434715 w 2203554"/>
                <a:gd name="connsiteY6" fmla="*/ 359764 h 1289154"/>
                <a:gd name="connsiteX7" fmla="*/ 344774 w 2203554"/>
                <a:gd name="connsiteY7" fmla="*/ 419725 h 1289154"/>
                <a:gd name="connsiteX8" fmla="*/ 299803 w 2203554"/>
                <a:gd name="connsiteY8" fmla="*/ 449705 h 1289154"/>
                <a:gd name="connsiteX9" fmla="*/ 149901 w 2203554"/>
                <a:gd name="connsiteY9" fmla="*/ 479686 h 1289154"/>
                <a:gd name="connsiteX10" fmla="*/ 59960 w 2203554"/>
                <a:gd name="connsiteY10" fmla="*/ 554636 h 1289154"/>
                <a:gd name="connsiteX11" fmla="*/ 29980 w 2203554"/>
                <a:gd name="connsiteY11" fmla="*/ 644577 h 1289154"/>
                <a:gd name="connsiteX12" fmla="*/ 0 w 2203554"/>
                <a:gd name="connsiteY12" fmla="*/ 749509 h 1289154"/>
                <a:gd name="connsiteX13" fmla="*/ 14990 w 2203554"/>
                <a:gd name="connsiteY13" fmla="*/ 1184223 h 1289154"/>
                <a:gd name="connsiteX14" fmla="*/ 74951 w 2203554"/>
                <a:gd name="connsiteY14" fmla="*/ 1259174 h 1289154"/>
                <a:gd name="connsiteX15" fmla="*/ 194872 w 2203554"/>
                <a:gd name="connsiteY15" fmla="*/ 1274164 h 1289154"/>
                <a:gd name="connsiteX16" fmla="*/ 254833 w 2203554"/>
                <a:gd name="connsiteY16" fmla="*/ 1289154 h 1289154"/>
                <a:gd name="connsiteX17" fmla="*/ 494675 w 2203554"/>
                <a:gd name="connsiteY17" fmla="*/ 1274164 h 1289154"/>
                <a:gd name="connsiteX18" fmla="*/ 524656 w 2203554"/>
                <a:gd name="connsiteY18" fmla="*/ 1244184 h 1289154"/>
                <a:gd name="connsiteX19" fmla="*/ 569626 w 2203554"/>
                <a:gd name="connsiteY19" fmla="*/ 1214204 h 1289154"/>
                <a:gd name="connsiteX20" fmla="*/ 644577 w 2203554"/>
                <a:gd name="connsiteY20" fmla="*/ 1154243 h 1289154"/>
                <a:gd name="connsiteX21" fmla="*/ 734518 w 2203554"/>
                <a:gd name="connsiteY21" fmla="*/ 1094282 h 1289154"/>
                <a:gd name="connsiteX22" fmla="*/ 839449 w 2203554"/>
                <a:gd name="connsiteY22" fmla="*/ 1064302 h 1289154"/>
                <a:gd name="connsiteX23" fmla="*/ 884419 w 2203554"/>
                <a:gd name="connsiteY23" fmla="*/ 1034322 h 1289154"/>
                <a:gd name="connsiteX24" fmla="*/ 1064301 w 2203554"/>
                <a:gd name="connsiteY24" fmla="*/ 1004341 h 1289154"/>
                <a:gd name="connsiteX25" fmla="*/ 1199213 w 2203554"/>
                <a:gd name="connsiteY25" fmla="*/ 1019332 h 1289154"/>
                <a:gd name="connsiteX26" fmla="*/ 1259174 w 2203554"/>
                <a:gd name="connsiteY26" fmla="*/ 1034322 h 1289154"/>
                <a:gd name="connsiteX27" fmla="*/ 1349115 w 2203554"/>
                <a:gd name="connsiteY27" fmla="*/ 1049312 h 1289154"/>
                <a:gd name="connsiteX28" fmla="*/ 1723869 w 2203554"/>
                <a:gd name="connsiteY28" fmla="*/ 1079292 h 1289154"/>
                <a:gd name="connsiteX29" fmla="*/ 1963711 w 2203554"/>
                <a:gd name="connsiteY29" fmla="*/ 1064302 h 1289154"/>
                <a:gd name="connsiteX30" fmla="*/ 2083633 w 2203554"/>
                <a:gd name="connsiteY30" fmla="*/ 974361 h 1289154"/>
                <a:gd name="connsiteX31" fmla="*/ 2098623 w 2203554"/>
                <a:gd name="connsiteY31" fmla="*/ 914400 h 1289154"/>
                <a:gd name="connsiteX32" fmla="*/ 2158583 w 2203554"/>
                <a:gd name="connsiteY32" fmla="*/ 824459 h 1289154"/>
                <a:gd name="connsiteX33" fmla="*/ 2203554 w 2203554"/>
                <a:gd name="connsiteY33" fmla="*/ 689548 h 1289154"/>
                <a:gd name="connsiteX34" fmla="*/ 2188564 w 2203554"/>
                <a:gd name="connsiteY34" fmla="*/ 569627 h 1289154"/>
                <a:gd name="connsiteX35" fmla="*/ 2113613 w 2203554"/>
                <a:gd name="connsiteY35" fmla="*/ 509666 h 1289154"/>
                <a:gd name="connsiteX36" fmla="*/ 2068642 w 2203554"/>
                <a:gd name="connsiteY36" fmla="*/ 464695 h 1289154"/>
                <a:gd name="connsiteX37" fmla="*/ 2023672 w 2203554"/>
                <a:gd name="connsiteY37" fmla="*/ 449705 h 1289154"/>
                <a:gd name="connsiteX38" fmla="*/ 1888760 w 2203554"/>
                <a:gd name="connsiteY38" fmla="*/ 374754 h 1289154"/>
                <a:gd name="connsiteX39" fmla="*/ 1798819 w 2203554"/>
                <a:gd name="connsiteY39" fmla="*/ 389745 h 1289154"/>
                <a:gd name="connsiteX40" fmla="*/ 1678898 w 2203554"/>
                <a:gd name="connsiteY40" fmla="*/ 434715 h 1289154"/>
                <a:gd name="connsiteX41" fmla="*/ 1633928 w 2203554"/>
                <a:gd name="connsiteY41" fmla="*/ 449705 h 1289154"/>
                <a:gd name="connsiteX42" fmla="*/ 1588957 w 2203554"/>
                <a:gd name="connsiteY42" fmla="*/ 479686 h 1289154"/>
                <a:gd name="connsiteX43" fmla="*/ 1304144 w 2203554"/>
                <a:gd name="connsiteY43" fmla="*/ 479686 h 1289154"/>
                <a:gd name="connsiteX44" fmla="*/ 1244183 w 2203554"/>
                <a:gd name="connsiteY44" fmla="*/ 389745 h 1289154"/>
                <a:gd name="connsiteX45" fmla="*/ 1199213 w 2203554"/>
                <a:gd name="connsiteY45" fmla="*/ 344774 h 1289154"/>
                <a:gd name="connsiteX46" fmla="*/ 1184223 w 2203554"/>
                <a:gd name="connsiteY46" fmla="*/ 299804 h 1289154"/>
                <a:gd name="connsiteX47" fmla="*/ 1154242 w 2203554"/>
                <a:gd name="connsiteY47" fmla="*/ 269823 h 1289154"/>
                <a:gd name="connsiteX48" fmla="*/ 1124262 w 2203554"/>
                <a:gd name="connsiteY48" fmla="*/ 224853 h 1289154"/>
                <a:gd name="connsiteX49" fmla="*/ 1079292 w 2203554"/>
                <a:gd name="connsiteY49" fmla="*/ 119922 h 1289154"/>
                <a:gd name="connsiteX50" fmla="*/ 1034321 w 2203554"/>
                <a:gd name="connsiteY50" fmla="*/ 89941 h 1289154"/>
                <a:gd name="connsiteX51" fmla="*/ 989351 w 2203554"/>
                <a:gd name="connsiteY51" fmla="*/ 44971 h 1289154"/>
                <a:gd name="connsiteX52" fmla="*/ 899410 w 2203554"/>
                <a:gd name="connsiteY52" fmla="*/ 14991 h 1289154"/>
                <a:gd name="connsiteX53" fmla="*/ 854439 w 2203554"/>
                <a:gd name="connsiteY53" fmla="*/ 0 h 1289154"/>
                <a:gd name="connsiteX54" fmla="*/ 719528 w 2203554"/>
                <a:gd name="connsiteY54" fmla="*/ 44971 h 1289154"/>
                <a:gd name="connsiteX55" fmla="*/ 689547 w 2203554"/>
                <a:gd name="connsiteY55" fmla="*/ 89941 h 128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03554" h="1289154">
                  <a:moveTo>
                    <a:pt x="689547" y="89941"/>
                  </a:moveTo>
                  <a:lnTo>
                    <a:pt x="689547" y="89941"/>
                  </a:lnTo>
                  <a:cubicBezTo>
                    <a:pt x="669560" y="129915"/>
                    <a:pt x="652581" y="171540"/>
                    <a:pt x="629587" y="209863"/>
                  </a:cubicBezTo>
                  <a:cubicBezTo>
                    <a:pt x="622316" y="221982"/>
                    <a:pt x="606877" y="227724"/>
                    <a:pt x="599606" y="239843"/>
                  </a:cubicBezTo>
                  <a:cubicBezTo>
                    <a:pt x="591476" y="253392"/>
                    <a:pt x="594487" y="272475"/>
                    <a:pt x="584616" y="284814"/>
                  </a:cubicBezTo>
                  <a:cubicBezTo>
                    <a:pt x="559566" y="316126"/>
                    <a:pt x="527734" y="315616"/>
                    <a:pt x="494675" y="329784"/>
                  </a:cubicBezTo>
                  <a:cubicBezTo>
                    <a:pt x="474136" y="338586"/>
                    <a:pt x="454702" y="349771"/>
                    <a:pt x="434715" y="359764"/>
                  </a:cubicBezTo>
                  <a:cubicBezTo>
                    <a:pt x="382020" y="438806"/>
                    <a:pt x="435119" y="381006"/>
                    <a:pt x="344774" y="419725"/>
                  </a:cubicBezTo>
                  <a:cubicBezTo>
                    <a:pt x="328215" y="426822"/>
                    <a:pt x="316362" y="442608"/>
                    <a:pt x="299803" y="449705"/>
                  </a:cubicBezTo>
                  <a:cubicBezTo>
                    <a:pt x="271345" y="461901"/>
                    <a:pt x="170187" y="476305"/>
                    <a:pt x="149901" y="479686"/>
                  </a:cubicBezTo>
                  <a:cubicBezTo>
                    <a:pt x="121912" y="498345"/>
                    <a:pt x="76933" y="524085"/>
                    <a:pt x="59960" y="554636"/>
                  </a:cubicBezTo>
                  <a:cubicBezTo>
                    <a:pt x="44613" y="582261"/>
                    <a:pt x="39973" y="614597"/>
                    <a:pt x="29980" y="644577"/>
                  </a:cubicBezTo>
                  <a:cubicBezTo>
                    <a:pt x="8476" y="709091"/>
                    <a:pt x="18822" y="674221"/>
                    <a:pt x="0" y="749509"/>
                  </a:cubicBezTo>
                  <a:cubicBezTo>
                    <a:pt x="4997" y="894414"/>
                    <a:pt x="5946" y="1039515"/>
                    <a:pt x="14990" y="1184223"/>
                  </a:cubicBezTo>
                  <a:cubicBezTo>
                    <a:pt x="17301" y="1221194"/>
                    <a:pt x="37785" y="1249038"/>
                    <a:pt x="74951" y="1259174"/>
                  </a:cubicBezTo>
                  <a:cubicBezTo>
                    <a:pt x="113816" y="1269773"/>
                    <a:pt x="155135" y="1267541"/>
                    <a:pt x="194872" y="1274164"/>
                  </a:cubicBezTo>
                  <a:cubicBezTo>
                    <a:pt x="215194" y="1277551"/>
                    <a:pt x="234846" y="1284157"/>
                    <a:pt x="254833" y="1289154"/>
                  </a:cubicBezTo>
                  <a:cubicBezTo>
                    <a:pt x="334780" y="1284157"/>
                    <a:pt x="415662" y="1287333"/>
                    <a:pt x="494675" y="1274164"/>
                  </a:cubicBezTo>
                  <a:cubicBezTo>
                    <a:pt x="508616" y="1271841"/>
                    <a:pt x="513620" y="1253013"/>
                    <a:pt x="524656" y="1244184"/>
                  </a:cubicBezTo>
                  <a:cubicBezTo>
                    <a:pt x="538724" y="1232930"/>
                    <a:pt x="554636" y="1224197"/>
                    <a:pt x="569626" y="1214204"/>
                  </a:cubicBezTo>
                  <a:cubicBezTo>
                    <a:pt x="625021" y="1131110"/>
                    <a:pt x="567912" y="1196835"/>
                    <a:pt x="644577" y="1154243"/>
                  </a:cubicBezTo>
                  <a:cubicBezTo>
                    <a:pt x="676075" y="1136744"/>
                    <a:pt x="700335" y="1105676"/>
                    <a:pt x="734518" y="1094282"/>
                  </a:cubicBezTo>
                  <a:cubicBezTo>
                    <a:pt x="799033" y="1072777"/>
                    <a:pt x="764159" y="1083124"/>
                    <a:pt x="839449" y="1064302"/>
                  </a:cubicBezTo>
                  <a:cubicBezTo>
                    <a:pt x="854439" y="1054309"/>
                    <a:pt x="868305" y="1042379"/>
                    <a:pt x="884419" y="1034322"/>
                  </a:cubicBezTo>
                  <a:cubicBezTo>
                    <a:pt x="934644" y="1009210"/>
                    <a:pt x="1021559" y="1009090"/>
                    <a:pt x="1064301" y="1004341"/>
                  </a:cubicBezTo>
                  <a:cubicBezTo>
                    <a:pt x="1109272" y="1009338"/>
                    <a:pt x="1154492" y="1012452"/>
                    <a:pt x="1199213" y="1019332"/>
                  </a:cubicBezTo>
                  <a:cubicBezTo>
                    <a:pt x="1219576" y="1022465"/>
                    <a:pt x="1238972" y="1030282"/>
                    <a:pt x="1259174" y="1034322"/>
                  </a:cubicBezTo>
                  <a:cubicBezTo>
                    <a:pt x="1288978" y="1040283"/>
                    <a:pt x="1318988" y="1045295"/>
                    <a:pt x="1349115" y="1049312"/>
                  </a:cubicBezTo>
                  <a:cubicBezTo>
                    <a:pt x="1496339" y="1068942"/>
                    <a:pt x="1558014" y="1068926"/>
                    <a:pt x="1723869" y="1079292"/>
                  </a:cubicBezTo>
                  <a:cubicBezTo>
                    <a:pt x="1803816" y="1074295"/>
                    <a:pt x="1885600" y="1082055"/>
                    <a:pt x="1963711" y="1064302"/>
                  </a:cubicBezTo>
                  <a:cubicBezTo>
                    <a:pt x="2007579" y="1054332"/>
                    <a:pt x="2050857" y="1007136"/>
                    <a:pt x="2083633" y="974361"/>
                  </a:cubicBezTo>
                  <a:cubicBezTo>
                    <a:pt x="2088630" y="954374"/>
                    <a:pt x="2089410" y="932827"/>
                    <a:pt x="2098623" y="914400"/>
                  </a:cubicBezTo>
                  <a:cubicBezTo>
                    <a:pt x="2114737" y="882172"/>
                    <a:pt x="2145201" y="857913"/>
                    <a:pt x="2158583" y="824459"/>
                  </a:cubicBezTo>
                  <a:cubicBezTo>
                    <a:pt x="2196216" y="730381"/>
                    <a:pt x="2182038" y="775614"/>
                    <a:pt x="2203554" y="689548"/>
                  </a:cubicBezTo>
                  <a:cubicBezTo>
                    <a:pt x="2198557" y="649574"/>
                    <a:pt x="2200140" y="608213"/>
                    <a:pt x="2188564" y="569627"/>
                  </a:cubicBezTo>
                  <a:cubicBezTo>
                    <a:pt x="2182749" y="550244"/>
                    <a:pt x="2123299" y="517738"/>
                    <a:pt x="2113613" y="509666"/>
                  </a:cubicBezTo>
                  <a:cubicBezTo>
                    <a:pt x="2097327" y="496094"/>
                    <a:pt x="2086281" y="476454"/>
                    <a:pt x="2068642" y="464695"/>
                  </a:cubicBezTo>
                  <a:cubicBezTo>
                    <a:pt x="2055495" y="455930"/>
                    <a:pt x="2037484" y="457379"/>
                    <a:pt x="2023672" y="449705"/>
                  </a:cubicBezTo>
                  <a:cubicBezTo>
                    <a:pt x="1869036" y="363797"/>
                    <a:pt x="1990519" y="408675"/>
                    <a:pt x="1888760" y="374754"/>
                  </a:cubicBezTo>
                  <a:cubicBezTo>
                    <a:pt x="1858780" y="379751"/>
                    <a:pt x="1828489" y="383151"/>
                    <a:pt x="1798819" y="389745"/>
                  </a:cubicBezTo>
                  <a:cubicBezTo>
                    <a:pt x="1770981" y="395931"/>
                    <a:pt x="1695872" y="428350"/>
                    <a:pt x="1678898" y="434715"/>
                  </a:cubicBezTo>
                  <a:cubicBezTo>
                    <a:pt x="1664103" y="440263"/>
                    <a:pt x="1648918" y="444708"/>
                    <a:pt x="1633928" y="449705"/>
                  </a:cubicBezTo>
                  <a:cubicBezTo>
                    <a:pt x="1618938" y="459699"/>
                    <a:pt x="1606435" y="475316"/>
                    <a:pt x="1588957" y="479686"/>
                  </a:cubicBezTo>
                  <a:cubicBezTo>
                    <a:pt x="1477480" y="507556"/>
                    <a:pt x="1417670" y="491038"/>
                    <a:pt x="1304144" y="479686"/>
                  </a:cubicBezTo>
                  <a:cubicBezTo>
                    <a:pt x="1223924" y="399464"/>
                    <a:pt x="1334937" y="516800"/>
                    <a:pt x="1244183" y="389745"/>
                  </a:cubicBezTo>
                  <a:cubicBezTo>
                    <a:pt x="1231861" y="372494"/>
                    <a:pt x="1214203" y="359764"/>
                    <a:pt x="1199213" y="344774"/>
                  </a:cubicBezTo>
                  <a:cubicBezTo>
                    <a:pt x="1194216" y="329784"/>
                    <a:pt x="1192353" y="313353"/>
                    <a:pt x="1184223" y="299804"/>
                  </a:cubicBezTo>
                  <a:cubicBezTo>
                    <a:pt x="1176951" y="287685"/>
                    <a:pt x="1163071" y="280859"/>
                    <a:pt x="1154242" y="269823"/>
                  </a:cubicBezTo>
                  <a:cubicBezTo>
                    <a:pt x="1142988" y="255755"/>
                    <a:pt x="1134255" y="239843"/>
                    <a:pt x="1124262" y="224853"/>
                  </a:cubicBezTo>
                  <a:cubicBezTo>
                    <a:pt x="1112795" y="178982"/>
                    <a:pt x="1113799" y="154429"/>
                    <a:pt x="1079292" y="119922"/>
                  </a:cubicBezTo>
                  <a:cubicBezTo>
                    <a:pt x="1066553" y="107183"/>
                    <a:pt x="1048161" y="101475"/>
                    <a:pt x="1034321" y="89941"/>
                  </a:cubicBezTo>
                  <a:cubicBezTo>
                    <a:pt x="1018035" y="76370"/>
                    <a:pt x="1007882" y="55266"/>
                    <a:pt x="989351" y="44971"/>
                  </a:cubicBezTo>
                  <a:cubicBezTo>
                    <a:pt x="961726" y="29624"/>
                    <a:pt x="929390" y="24984"/>
                    <a:pt x="899410" y="14991"/>
                  </a:cubicBezTo>
                  <a:lnTo>
                    <a:pt x="854439" y="0"/>
                  </a:lnTo>
                  <a:cubicBezTo>
                    <a:pt x="823912" y="5088"/>
                    <a:pt x="744037" y="5757"/>
                    <a:pt x="719528" y="44971"/>
                  </a:cubicBezTo>
                  <a:cubicBezTo>
                    <a:pt x="702779" y="71770"/>
                    <a:pt x="694544" y="82446"/>
                    <a:pt x="689547" y="8994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24" name="TextBox 23"/>
                <p:cNvSpPr txBox="1"/>
                <p:nvPr/>
              </p:nvSpPr>
              <p:spPr>
                <a:xfrm>
                  <a:off x="9001592" y="4691921"/>
                  <a:ext cx="164891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he-IL" b="1" i="1" smtClean="0">
                            <a:latin typeface="Cambria Math" panose="02040503050406030204" pitchFamily="18" charset="0"/>
                            <a:ea typeface="Cambria Math" panose="02040503050406030204" pitchFamily="18" charset="0"/>
                          </a:rPr>
                          <m:t>𝝎</m:t>
                        </m:r>
                      </m:oMath>
                    </m:oMathPara>
                  </a14:m>
                  <a:endParaRPr lang="he-IL" b="1" dirty="0"/>
                </a:p>
              </p:txBody>
            </p:sp>
          </mc:Choice>
          <mc:Fallback>
            <p:sp>
              <p:nvSpPr>
                <p:cNvPr id="24" name="TextBox 23"/>
                <p:cNvSpPr txBox="1">
                  <a:spLocks noRot="1" noChangeAspect="1" noMove="1" noResize="1" noEditPoints="1" noAdjustHandles="1" noChangeArrowheads="1" noChangeShapeType="1" noTextEdit="1"/>
                </p:cNvSpPr>
                <p:nvPr/>
              </p:nvSpPr>
              <p:spPr>
                <a:xfrm>
                  <a:off x="9001592" y="4691921"/>
                  <a:ext cx="16489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8102181" y="4013727"/>
                  <a:ext cx="164891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𝛀</m:t>
                        </m:r>
                        <m:r>
                          <a:rPr lang="he-IL" b="1" i="1" smtClean="0">
                            <a:latin typeface="Cambria Math" panose="02040503050406030204" pitchFamily="18" charset="0"/>
                            <a:ea typeface="Cambria Math" panose="02040503050406030204" pitchFamily="18" charset="0"/>
                          </a:rPr>
                          <m:t>\</m:t>
                        </m:r>
                        <m:r>
                          <a:rPr lang="he-IL" b="1" i="1" smtClean="0">
                            <a:latin typeface="Cambria Math" panose="02040503050406030204" pitchFamily="18" charset="0"/>
                            <a:ea typeface="Cambria Math" panose="02040503050406030204" pitchFamily="18" charset="0"/>
                          </a:rPr>
                          <m:t>𝝎</m:t>
                        </m:r>
                      </m:oMath>
                    </m:oMathPara>
                  </a14:m>
                  <a:endParaRPr lang="he-IL" b="1" dirty="0"/>
                </a:p>
              </p:txBody>
            </p:sp>
          </mc:Choice>
          <mc:Fallback>
            <p:sp>
              <p:nvSpPr>
                <p:cNvPr id="25" name="TextBox 24"/>
                <p:cNvSpPr txBox="1">
                  <a:spLocks noRot="1" noChangeAspect="1" noMove="1" noResize="1" noEditPoints="1" noAdjustHandles="1" noChangeArrowheads="1" noChangeShapeType="1" noTextEdit="1"/>
                </p:cNvSpPr>
                <p:nvPr/>
              </p:nvSpPr>
              <p:spPr>
                <a:xfrm>
                  <a:off x="8102181" y="4013727"/>
                  <a:ext cx="1648918" cy="369332"/>
                </a:xfrm>
                <a:prstGeom prst="rect">
                  <a:avLst/>
                </a:prstGeom>
                <a:blipFill rotWithShape="0">
                  <a:blip r:embed="rId5"/>
                  <a:stretch>
                    <a:fillRect b="-13115"/>
                  </a:stretch>
                </a:blipFill>
              </p:spPr>
              <p:txBody>
                <a:bodyPr/>
                <a:lstStyle/>
                <a:p>
                  <a:r>
                    <a:rPr lang="en-US">
                      <a:noFill/>
                    </a:rPr>
                    <a:t> </a:t>
                  </a:r>
                </a:p>
              </p:txBody>
            </p:sp>
          </mc:Fallback>
        </mc:AlternateContent>
      </p:grpSp>
      <p:sp>
        <p:nvSpPr>
          <p:cNvPr id="26" name="TextBox 25"/>
          <p:cNvSpPr txBox="1"/>
          <p:nvPr/>
        </p:nvSpPr>
        <p:spPr>
          <a:xfrm>
            <a:off x="167418" y="3034660"/>
            <a:ext cx="4070682" cy="923330"/>
          </a:xfrm>
          <a:prstGeom prst="rect">
            <a:avLst/>
          </a:prstGeom>
          <a:noFill/>
        </p:spPr>
        <p:txBody>
          <a:bodyPr wrap="square" rtlCol="0">
            <a:spAutoFit/>
          </a:bodyPr>
          <a:lstStyle/>
          <a:p>
            <a:r>
              <a:rPr lang="en-US" dirty="0" smtClean="0"/>
              <a:t>Chan </a:t>
            </a:r>
            <a:r>
              <a:rPr lang="en-US" dirty="0" err="1" smtClean="0"/>
              <a:t>Vese</a:t>
            </a:r>
            <a:r>
              <a:rPr lang="en-US" dirty="0" smtClean="0"/>
              <a:t> Level-set:</a:t>
            </a:r>
          </a:p>
          <a:p>
            <a:r>
              <a:rPr lang="en-US" dirty="0" smtClean="0"/>
              <a:t>Iterative contour optimization by </a:t>
            </a:r>
          </a:p>
          <a:p>
            <a:r>
              <a:rPr lang="en-US" dirty="0" smtClean="0"/>
              <a:t>minimalizing the following cost function:</a:t>
            </a:r>
            <a:endParaRPr lang="en-US" dirty="0"/>
          </a:p>
        </p:txBody>
      </p:sp>
      <p:sp>
        <p:nvSpPr>
          <p:cNvPr id="4" name="Rectangle 3"/>
          <p:cNvSpPr/>
          <p:nvPr/>
        </p:nvSpPr>
        <p:spPr>
          <a:xfrm>
            <a:off x="6064252" y="5478219"/>
            <a:ext cx="5717463" cy="369332"/>
          </a:xfrm>
          <a:prstGeom prst="rect">
            <a:avLst/>
          </a:prstGeom>
        </p:spPr>
        <p:txBody>
          <a:bodyPr wrap="none">
            <a:spAutoFit/>
          </a:bodyPr>
          <a:lstStyle/>
          <a:p>
            <a:r>
              <a:rPr lang="en-US" dirty="0" smtClean="0">
                <a:latin typeface="Calibri" charset="0"/>
                <a:ea typeface="Calibri" charset="0"/>
                <a:cs typeface="Calibri" charset="0"/>
              </a:rPr>
              <a:t>Active Contours Without Edges , Chan and </a:t>
            </a:r>
            <a:r>
              <a:rPr lang="en-US" dirty="0" err="1" smtClean="0">
                <a:latin typeface="Calibri" charset="0"/>
                <a:ea typeface="Calibri" charset="0"/>
                <a:cs typeface="Calibri" charset="0"/>
              </a:rPr>
              <a:t>Vese</a:t>
            </a:r>
            <a:r>
              <a:rPr lang="en-US" dirty="0" smtClean="0">
                <a:latin typeface="Calibri" charset="0"/>
                <a:ea typeface="Calibri" charset="0"/>
                <a:cs typeface="Calibri" charset="0"/>
              </a:rPr>
              <a:t>, IEEE, 2001</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810684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782114"/>
            <a:ext cx="5291918" cy="6303607"/>
            <a:chOff x="3132945" y="745043"/>
            <a:chExt cx="5291918" cy="6303607"/>
          </a:xfrm>
        </p:grpSpPr>
        <p:sp>
          <p:nvSpPr>
            <p:cNvPr id="12" name="TextBox 11"/>
            <p:cNvSpPr txBox="1"/>
            <p:nvPr/>
          </p:nvSpPr>
          <p:spPr>
            <a:xfrm>
              <a:off x="6835905" y="2137758"/>
              <a:ext cx="1588958" cy="369332"/>
            </a:xfrm>
            <a:prstGeom prst="rect">
              <a:avLst/>
            </a:prstGeom>
            <a:noFill/>
          </p:spPr>
          <p:txBody>
            <a:bodyPr wrap="square" rtlCol="1">
              <a:spAutoFit/>
            </a:bodyPr>
            <a:lstStyle/>
            <a:p>
              <a:r>
                <a:rPr lang="en-US" i="1" dirty="0" smtClean="0"/>
                <a:t>Dice = 86.43</a:t>
              </a:r>
              <a:endParaRPr lang="he-IL" i="1" dirty="0"/>
            </a:p>
          </p:txBody>
        </p:sp>
        <p:sp>
          <p:nvSpPr>
            <p:cNvPr id="13" name="TextBox 12"/>
            <p:cNvSpPr txBox="1"/>
            <p:nvPr/>
          </p:nvSpPr>
          <p:spPr>
            <a:xfrm>
              <a:off x="6835905" y="4960629"/>
              <a:ext cx="1588958" cy="369332"/>
            </a:xfrm>
            <a:prstGeom prst="rect">
              <a:avLst/>
            </a:prstGeom>
            <a:noFill/>
          </p:spPr>
          <p:txBody>
            <a:bodyPr wrap="square" rtlCol="1">
              <a:spAutoFit/>
            </a:bodyPr>
            <a:lstStyle/>
            <a:p>
              <a:r>
                <a:rPr lang="en-US" i="1" dirty="0" smtClean="0"/>
                <a:t>Dice = 91.83</a:t>
              </a:r>
              <a:endParaRPr lang="he-IL" i="1" dirty="0"/>
            </a:p>
          </p:txBody>
        </p:sp>
        <p:pic>
          <p:nvPicPr>
            <p:cNvPr id="7" name="Picture 16"/>
            <p:cNvPicPr/>
            <p:nvPr/>
          </p:nvPicPr>
          <p:blipFill>
            <a:blip r:embed="rId3">
              <a:extLst>
                <a:ext uri="{28A0092B-C50C-407E-A947-70E740481C1C}">
                  <a14:useLocalDpi xmlns:a14="http://schemas.microsoft.com/office/drawing/2010/main" val="0"/>
                </a:ext>
              </a:extLst>
            </a:blip>
            <a:srcRect/>
            <a:stretch>
              <a:fillRect/>
            </a:stretch>
          </p:blipFill>
          <p:spPr bwMode="auto">
            <a:xfrm>
              <a:off x="3132945" y="745043"/>
              <a:ext cx="4497439" cy="3524094"/>
            </a:xfrm>
            <a:prstGeom prst="rect">
              <a:avLst/>
            </a:prstGeom>
            <a:noFill/>
            <a:ln>
              <a:noFill/>
            </a:ln>
          </p:spPr>
        </p:pic>
        <p:pic>
          <p:nvPicPr>
            <p:cNvPr id="9" name="Picture 17"/>
            <p:cNvPicPr/>
            <p:nvPr/>
          </p:nvPicPr>
          <p:blipFill>
            <a:blip r:embed="rId4">
              <a:extLst>
                <a:ext uri="{28A0092B-C50C-407E-A947-70E740481C1C}">
                  <a14:useLocalDpi xmlns:a14="http://schemas.microsoft.com/office/drawing/2010/main" val="0"/>
                </a:ext>
              </a:extLst>
            </a:blip>
            <a:srcRect/>
            <a:stretch>
              <a:fillRect/>
            </a:stretch>
          </p:blipFill>
          <p:spPr bwMode="auto">
            <a:xfrm>
              <a:off x="3132945" y="3524556"/>
              <a:ext cx="4497439" cy="3524094"/>
            </a:xfrm>
            <a:prstGeom prst="rect">
              <a:avLst/>
            </a:prstGeom>
            <a:noFill/>
            <a:ln>
              <a:noFill/>
            </a:ln>
          </p:spPr>
        </p:pic>
      </p:grpSp>
      <p:grpSp>
        <p:nvGrpSpPr>
          <p:cNvPr id="16" name="Group 15"/>
          <p:cNvGrpSpPr/>
          <p:nvPr/>
        </p:nvGrpSpPr>
        <p:grpSpPr>
          <a:xfrm>
            <a:off x="0" y="643548"/>
            <a:ext cx="12192000" cy="6214452"/>
            <a:chOff x="0" y="643547"/>
            <a:chExt cx="12192000" cy="6214452"/>
          </a:xfrm>
        </p:grpSpPr>
        <p:sp>
          <p:nvSpPr>
            <p:cNvPr id="17" name="Rectangle 16"/>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מלבן 3"/>
          <p:cNvSpPr/>
          <p:nvPr/>
        </p:nvSpPr>
        <p:spPr>
          <a:xfrm>
            <a:off x="-368298" y="38730"/>
            <a:ext cx="4100039" cy="646331"/>
          </a:xfrm>
          <a:prstGeom prst="rect">
            <a:avLst/>
          </a:prstGeom>
        </p:spPr>
        <p:txBody>
          <a:bodyPr wrap="square">
            <a:spAutoFit/>
          </a:bodyPr>
          <a:lstStyle/>
          <a:p>
            <a:pPr algn="ctr"/>
            <a:r>
              <a:rPr lang="en-US" sz="3600" dirty="0" smtClean="0"/>
              <a:t>Final Results:</a:t>
            </a:r>
            <a:endParaRPr lang="he-IL" sz="3600" dirty="0"/>
          </a:p>
        </p:txBody>
      </p:sp>
      <p:pic>
        <p:nvPicPr>
          <p:cNvPr id="20" name="Picture 14"/>
          <p:cNvPicPr/>
          <p:nvPr/>
        </p:nvPicPr>
        <p:blipFill>
          <a:blip r:embed="rId5">
            <a:extLst>
              <a:ext uri="{28A0092B-C50C-407E-A947-70E740481C1C}">
                <a14:useLocalDpi xmlns:a14="http://schemas.microsoft.com/office/drawing/2010/main" val="0"/>
              </a:ext>
            </a:extLst>
          </a:blip>
          <a:srcRect/>
          <a:stretch>
            <a:fillRect/>
          </a:stretch>
        </p:blipFill>
        <p:spPr bwMode="auto">
          <a:xfrm>
            <a:off x="6200714" y="485830"/>
            <a:ext cx="4512041" cy="3820378"/>
          </a:xfrm>
          <a:prstGeom prst="rect">
            <a:avLst/>
          </a:prstGeom>
          <a:noFill/>
          <a:ln>
            <a:noFill/>
          </a:ln>
        </p:spPr>
      </p:pic>
      <p:pic>
        <p:nvPicPr>
          <p:cNvPr id="22" name="Picture 15"/>
          <p:cNvPicPr/>
          <p:nvPr/>
        </p:nvPicPr>
        <p:blipFill>
          <a:blip r:embed="rId6">
            <a:extLst>
              <a:ext uri="{28A0092B-C50C-407E-A947-70E740481C1C}">
                <a14:useLocalDpi xmlns:a14="http://schemas.microsoft.com/office/drawing/2010/main" val="0"/>
              </a:ext>
            </a:extLst>
          </a:blip>
          <a:srcRect/>
          <a:stretch>
            <a:fillRect/>
          </a:stretch>
        </p:blipFill>
        <p:spPr bwMode="auto">
          <a:xfrm>
            <a:off x="5291918" y="3387584"/>
            <a:ext cx="6400800" cy="3782695"/>
          </a:xfrm>
          <a:prstGeom prst="rect">
            <a:avLst/>
          </a:prstGeom>
          <a:noFill/>
          <a:ln>
            <a:noFill/>
          </a:ln>
        </p:spPr>
      </p:pic>
      <p:sp>
        <p:nvSpPr>
          <p:cNvPr id="23" name="TextBox 22"/>
          <p:cNvSpPr txBox="1"/>
          <p:nvPr/>
        </p:nvSpPr>
        <p:spPr>
          <a:xfrm>
            <a:off x="9382338" y="1984458"/>
            <a:ext cx="1588958" cy="369332"/>
          </a:xfrm>
          <a:prstGeom prst="rect">
            <a:avLst/>
          </a:prstGeom>
          <a:noFill/>
        </p:spPr>
        <p:txBody>
          <a:bodyPr wrap="square" rtlCol="1">
            <a:spAutoFit/>
          </a:bodyPr>
          <a:lstStyle/>
          <a:p>
            <a:pPr algn="ctr"/>
            <a:r>
              <a:rPr lang="en-US" i="1" dirty="0" smtClean="0"/>
              <a:t>Dice=0.7854</a:t>
            </a:r>
            <a:endParaRPr lang="en-US" i="1" dirty="0"/>
          </a:p>
        </p:txBody>
      </p:sp>
      <p:sp>
        <p:nvSpPr>
          <p:cNvPr id="24" name="TextBox 23"/>
          <p:cNvSpPr txBox="1"/>
          <p:nvPr/>
        </p:nvSpPr>
        <p:spPr>
          <a:xfrm>
            <a:off x="9409768" y="4953540"/>
            <a:ext cx="1588958" cy="369332"/>
          </a:xfrm>
          <a:prstGeom prst="rect">
            <a:avLst/>
          </a:prstGeom>
          <a:noFill/>
        </p:spPr>
        <p:txBody>
          <a:bodyPr wrap="square" rtlCol="1">
            <a:spAutoFit/>
          </a:bodyPr>
          <a:lstStyle/>
          <a:p>
            <a:pPr algn="ctr"/>
            <a:r>
              <a:rPr lang="en-US" i="1" dirty="0" smtClean="0"/>
              <a:t>Dice=0.8416</a:t>
            </a:r>
            <a:endParaRPr lang="en-US" i="1" dirty="0"/>
          </a:p>
        </p:txBody>
      </p:sp>
    </p:spTree>
    <p:extLst>
      <p:ext uri="{BB962C8B-B14F-4D97-AF65-F5344CB8AC3E}">
        <p14:creationId xmlns:p14="http://schemas.microsoft.com/office/powerpoint/2010/main" val="222032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89938" y="943566"/>
                <a:ext cx="5091662" cy="1569660"/>
              </a:xfrm>
              <a:prstGeom prst="rect">
                <a:avLst/>
              </a:prstGeom>
              <a:noFill/>
            </p:spPr>
            <p:txBody>
              <a:bodyPr wrap="square" rtlCol="1">
                <a:spAutoFit/>
              </a:bodyPr>
              <a:lstStyle/>
              <a:p>
                <a:pPr algn="l"/>
                <a:r>
                  <a:rPr lang="en-US" sz="2400" dirty="0" smtClean="0"/>
                  <a:t>Level set parameters:</a:t>
                </a:r>
              </a:p>
              <a:p>
                <a:pPr marL="342900" indent="-342900" algn="l">
                  <a:buFont typeface="Arial"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=5</m:t>
                    </m:r>
                  </m:oMath>
                </a14:m>
                <a:endParaRPr lang="en-US" sz="2400" dirty="0" smtClean="0">
                  <a:ea typeface="Cambria Math" panose="02040503050406030204" pitchFamily="18" charset="0"/>
                </a:endParaRPr>
              </a:p>
              <a:p>
                <a:pPr marL="342900" indent="-342900" algn="l">
                  <a:buFont typeface="Arial" charset="0"/>
                  <a:buChar char="•"/>
                </a:pPr>
                <a:r>
                  <a:rPr lang="en-US" sz="2400" dirty="0" smtClean="0"/>
                  <a:t>Smoothness factor = 1.2</a:t>
                </a:r>
              </a:p>
              <a:p>
                <a:pPr marL="342900" indent="-342900" algn="l">
                  <a:buFont typeface="Arial" charset="0"/>
                  <a:buChar char="•"/>
                </a:pPr>
                <a:r>
                  <a:rPr lang="en-US" sz="2400" dirty="0" smtClean="0"/>
                  <a:t>Iterations number = 5</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89938" y="943566"/>
                <a:ext cx="5091662" cy="1569660"/>
              </a:xfrm>
              <a:prstGeom prst="rect">
                <a:avLst/>
              </a:prstGeom>
              <a:blipFill rotWithShape="0">
                <a:blip r:embed="rId3"/>
                <a:stretch>
                  <a:fillRect l="-1916" t="-3113" b="-8171"/>
                </a:stretch>
              </a:blipFill>
            </p:spPr>
            <p:txBody>
              <a:bodyPr/>
              <a:lstStyle/>
              <a:p>
                <a:r>
                  <a:rPr lang="en-US">
                    <a:noFill/>
                  </a:rPr>
                  <a:t> </a:t>
                </a:r>
              </a:p>
            </p:txBody>
          </p:sp>
        </mc:Fallback>
      </mc:AlternateContent>
      <p:sp>
        <p:nvSpPr>
          <p:cNvPr id="7" name="מלבן 6"/>
          <p:cNvSpPr/>
          <p:nvPr/>
        </p:nvSpPr>
        <p:spPr>
          <a:xfrm>
            <a:off x="-512665" y="7974"/>
            <a:ext cx="3947843" cy="646331"/>
          </a:xfrm>
          <a:prstGeom prst="rect">
            <a:avLst/>
          </a:prstGeom>
        </p:spPr>
        <p:txBody>
          <a:bodyPr wrap="square">
            <a:spAutoFit/>
          </a:bodyPr>
          <a:lstStyle/>
          <a:p>
            <a:pPr algn="ctr"/>
            <a:r>
              <a:rPr lang="en-US" sz="3600" smtClean="0"/>
              <a:t>Final Results:</a:t>
            </a:r>
            <a:endParaRPr lang="he-IL" sz="3600" dirty="0"/>
          </a:p>
        </p:txBody>
      </p:sp>
      <p:grpSp>
        <p:nvGrpSpPr>
          <p:cNvPr id="8" name="Group 7"/>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טבלה 3"/>
          <p:cNvGraphicFramePr>
            <a:graphicFrameLocks noGrp="1"/>
          </p:cNvGraphicFramePr>
          <p:nvPr>
            <p:extLst/>
          </p:nvPr>
        </p:nvGraphicFramePr>
        <p:xfrm>
          <a:off x="89938" y="3147934"/>
          <a:ext cx="12027112" cy="2142569"/>
        </p:xfrm>
        <a:graphic>
          <a:graphicData uri="http://schemas.openxmlformats.org/drawingml/2006/table">
            <a:tbl>
              <a:tblPr rtl="1" firstRow="1" bandRow="1">
                <a:tableStyleId>{F5AB1C69-6EDB-4FF4-983F-18BD219EF322}</a:tableStyleId>
              </a:tblPr>
              <a:tblGrid>
                <a:gridCol w="546687"/>
                <a:gridCol w="546687"/>
                <a:gridCol w="546687"/>
                <a:gridCol w="546687"/>
                <a:gridCol w="546687"/>
                <a:gridCol w="546687"/>
                <a:gridCol w="546687"/>
                <a:gridCol w="546687"/>
                <a:gridCol w="546687"/>
                <a:gridCol w="546687"/>
                <a:gridCol w="546687"/>
                <a:gridCol w="546687"/>
                <a:gridCol w="546687"/>
                <a:gridCol w="546687"/>
                <a:gridCol w="546687"/>
                <a:gridCol w="546687"/>
                <a:gridCol w="546687"/>
                <a:gridCol w="546687"/>
                <a:gridCol w="546687"/>
                <a:gridCol w="437339"/>
                <a:gridCol w="462581"/>
                <a:gridCol w="740139"/>
              </a:tblGrid>
              <a:tr h="569626">
                <a:tc>
                  <a:txBody>
                    <a:bodyPr/>
                    <a:lstStyle/>
                    <a:p>
                      <a:pPr rtl="1"/>
                      <a:r>
                        <a:rPr lang="en-US" sz="1400" b="1" dirty="0" smtClean="0"/>
                        <a:t>AVG</a:t>
                      </a:r>
                      <a:endParaRPr lang="he-IL" sz="1400" b="1" dirty="0"/>
                    </a:p>
                  </a:txBody>
                  <a:tcPr/>
                </a:tc>
                <a:tc>
                  <a:txBody>
                    <a:bodyPr/>
                    <a:lstStyle/>
                    <a:p>
                      <a:pPr rtl="1"/>
                      <a:r>
                        <a:rPr lang="en-US" sz="1400" dirty="0" smtClean="0"/>
                        <a:t>20</a:t>
                      </a:r>
                      <a:endParaRPr lang="he-IL" sz="1400" dirty="0"/>
                    </a:p>
                  </a:txBody>
                  <a:tcPr/>
                </a:tc>
                <a:tc>
                  <a:txBody>
                    <a:bodyPr/>
                    <a:lstStyle/>
                    <a:p>
                      <a:pPr rtl="1"/>
                      <a:r>
                        <a:rPr lang="en-US" sz="1400" dirty="0" smtClean="0"/>
                        <a:t>19</a:t>
                      </a:r>
                      <a:endParaRPr lang="he-IL" sz="1400" dirty="0"/>
                    </a:p>
                  </a:txBody>
                  <a:tcPr/>
                </a:tc>
                <a:tc>
                  <a:txBody>
                    <a:bodyPr/>
                    <a:lstStyle/>
                    <a:p>
                      <a:pPr rtl="1"/>
                      <a:r>
                        <a:rPr lang="en-US" sz="1400" dirty="0" smtClean="0"/>
                        <a:t>18</a:t>
                      </a:r>
                      <a:endParaRPr lang="he-IL" sz="1400" dirty="0"/>
                    </a:p>
                  </a:txBody>
                  <a:tcPr/>
                </a:tc>
                <a:tc>
                  <a:txBody>
                    <a:bodyPr/>
                    <a:lstStyle/>
                    <a:p>
                      <a:pPr rtl="1"/>
                      <a:r>
                        <a:rPr lang="en-US" sz="1400" dirty="0" smtClean="0"/>
                        <a:t>17</a:t>
                      </a:r>
                      <a:endParaRPr lang="he-IL" sz="1400" dirty="0"/>
                    </a:p>
                  </a:txBody>
                  <a:tcPr/>
                </a:tc>
                <a:tc>
                  <a:txBody>
                    <a:bodyPr/>
                    <a:lstStyle/>
                    <a:p>
                      <a:pPr rtl="1"/>
                      <a:r>
                        <a:rPr lang="en-US" sz="1400" dirty="0" smtClean="0"/>
                        <a:t>16</a:t>
                      </a:r>
                      <a:endParaRPr lang="he-IL" sz="1400" dirty="0"/>
                    </a:p>
                  </a:txBody>
                  <a:tcPr/>
                </a:tc>
                <a:tc>
                  <a:txBody>
                    <a:bodyPr/>
                    <a:lstStyle/>
                    <a:p>
                      <a:pPr rtl="1"/>
                      <a:r>
                        <a:rPr lang="en-US" sz="1400" dirty="0" smtClean="0"/>
                        <a:t>15</a:t>
                      </a:r>
                      <a:endParaRPr lang="he-IL" sz="1400" dirty="0"/>
                    </a:p>
                  </a:txBody>
                  <a:tcPr/>
                </a:tc>
                <a:tc>
                  <a:txBody>
                    <a:bodyPr/>
                    <a:lstStyle/>
                    <a:p>
                      <a:pPr rtl="1"/>
                      <a:r>
                        <a:rPr lang="en-US" sz="1400" dirty="0" smtClean="0"/>
                        <a:t>14</a:t>
                      </a:r>
                      <a:endParaRPr lang="he-IL" sz="1400" dirty="0"/>
                    </a:p>
                  </a:txBody>
                  <a:tcPr/>
                </a:tc>
                <a:tc>
                  <a:txBody>
                    <a:bodyPr/>
                    <a:lstStyle/>
                    <a:p>
                      <a:pPr rtl="1"/>
                      <a:r>
                        <a:rPr lang="en-US" sz="1400" dirty="0" smtClean="0"/>
                        <a:t>13</a:t>
                      </a:r>
                      <a:endParaRPr lang="he-IL" sz="1400" dirty="0"/>
                    </a:p>
                  </a:txBody>
                  <a:tcPr/>
                </a:tc>
                <a:tc>
                  <a:txBody>
                    <a:bodyPr/>
                    <a:lstStyle/>
                    <a:p>
                      <a:pPr rtl="1"/>
                      <a:r>
                        <a:rPr lang="en-US" sz="1400" dirty="0" smtClean="0"/>
                        <a:t>12</a:t>
                      </a:r>
                      <a:endParaRPr lang="he-IL" sz="1400" dirty="0"/>
                    </a:p>
                  </a:txBody>
                  <a:tcPr/>
                </a:tc>
                <a:tc>
                  <a:txBody>
                    <a:bodyPr/>
                    <a:lstStyle/>
                    <a:p>
                      <a:pPr rtl="1"/>
                      <a:r>
                        <a:rPr lang="en-US" sz="1400" dirty="0" smtClean="0"/>
                        <a:t>11</a:t>
                      </a:r>
                      <a:endParaRPr lang="he-IL" sz="1400" dirty="0"/>
                    </a:p>
                  </a:txBody>
                  <a:tcPr/>
                </a:tc>
                <a:tc>
                  <a:txBody>
                    <a:bodyPr/>
                    <a:lstStyle/>
                    <a:p>
                      <a:pPr rtl="1"/>
                      <a:r>
                        <a:rPr lang="en-US" sz="1400" dirty="0" smtClean="0"/>
                        <a:t>10</a:t>
                      </a:r>
                      <a:endParaRPr lang="he-IL" sz="1400" dirty="0"/>
                    </a:p>
                  </a:txBody>
                  <a:tcPr/>
                </a:tc>
                <a:tc>
                  <a:txBody>
                    <a:bodyPr/>
                    <a:lstStyle/>
                    <a:p>
                      <a:pPr rtl="1"/>
                      <a:r>
                        <a:rPr lang="en-US" sz="1400" dirty="0" smtClean="0"/>
                        <a:t>9</a:t>
                      </a:r>
                      <a:endParaRPr lang="he-IL" sz="1400" dirty="0"/>
                    </a:p>
                  </a:txBody>
                  <a:tcPr/>
                </a:tc>
                <a:tc>
                  <a:txBody>
                    <a:bodyPr/>
                    <a:lstStyle/>
                    <a:p>
                      <a:pPr rtl="1"/>
                      <a:r>
                        <a:rPr lang="en-US" sz="1400" dirty="0" smtClean="0"/>
                        <a:t>8</a:t>
                      </a:r>
                      <a:endParaRPr lang="he-IL" sz="1400" dirty="0"/>
                    </a:p>
                  </a:txBody>
                  <a:tcPr/>
                </a:tc>
                <a:tc>
                  <a:txBody>
                    <a:bodyPr/>
                    <a:lstStyle/>
                    <a:p>
                      <a:pPr rtl="1"/>
                      <a:r>
                        <a:rPr lang="en-US" sz="1400" dirty="0" smtClean="0"/>
                        <a:t>7</a:t>
                      </a:r>
                      <a:endParaRPr lang="he-IL" sz="1400" dirty="0"/>
                    </a:p>
                  </a:txBody>
                  <a:tcPr/>
                </a:tc>
                <a:tc>
                  <a:txBody>
                    <a:bodyPr/>
                    <a:lstStyle/>
                    <a:p>
                      <a:pPr rtl="1"/>
                      <a:r>
                        <a:rPr lang="en-US" sz="1400" dirty="0" smtClean="0"/>
                        <a:t>6</a:t>
                      </a:r>
                      <a:endParaRPr lang="he-IL" sz="1400" dirty="0"/>
                    </a:p>
                  </a:txBody>
                  <a:tcPr/>
                </a:tc>
                <a:tc>
                  <a:txBody>
                    <a:bodyPr/>
                    <a:lstStyle/>
                    <a:p>
                      <a:pPr rtl="1"/>
                      <a:r>
                        <a:rPr lang="en-US" sz="1400" dirty="0" smtClean="0"/>
                        <a:t>5</a:t>
                      </a:r>
                      <a:endParaRPr lang="he-IL" sz="1400" dirty="0"/>
                    </a:p>
                  </a:txBody>
                  <a:tcPr/>
                </a:tc>
                <a:tc>
                  <a:txBody>
                    <a:bodyPr/>
                    <a:lstStyle/>
                    <a:p>
                      <a:pPr rtl="1"/>
                      <a:r>
                        <a:rPr lang="en-US" sz="1400" dirty="0" smtClean="0"/>
                        <a:t>4</a:t>
                      </a:r>
                      <a:endParaRPr lang="he-IL" sz="1400" dirty="0"/>
                    </a:p>
                  </a:txBody>
                  <a:tcPr/>
                </a:tc>
                <a:tc>
                  <a:txBody>
                    <a:bodyPr/>
                    <a:lstStyle/>
                    <a:p>
                      <a:pPr rtl="1"/>
                      <a:r>
                        <a:rPr lang="en-US" sz="1400" dirty="0" smtClean="0"/>
                        <a:t>3</a:t>
                      </a:r>
                      <a:endParaRPr lang="he-IL" sz="1400" dirty="0"/>
                    </a:p>
                  </a:txBody>
                  <a:tcPr/>
                </a:tc>
                <a:tc>
                  <a:txBody>
                    <a:bodyPr/>
                    <a:lstStyle/>
                    <a:p>
                      <a:pPr rtl="1"/>
                      <a:r>
                        <a:rPr lang="en-US" sz="1400" dirty="0" smtClean="0"/>
                        <a:t>2</a:t>
                      </a:r>
                      <a:endParaRPr lang="he-IL" sz="1400" dirty="0"/>
                    </a:p>
                  </a:txBody>
                  <a:tcPr/>
                </a:tc>
                <a:tc>
                  <a:txBody>
                    <a:bodyPr/>
                    <a:lstStyle/>
                    <a:p>
                      <a:pPr rtl="1"/>
                      <a:r>
                        <a:rPr lang="en-US" sz="1400" dirty="0" smtClean="0"/>
                        <a:t>1</a:t>
                      </a:r>
                      <a:endParaRPr lang="he-IL" sz="1400" dirty="0"/>
                    </a:p>
                  </a:txBody>
                  <a:tcPr/>
                </a:tc>
                <a:tc>
                  <a:txBody>
                    <a:bodyPr/>
                    <a:lstStyle/>
                    <a:p>
                      <a:pPr algn="l" rtl="1"/>
                      <a:r>
                        <a:rPr lang="en-US" sz="1200" dirty="0" smtClean="0"/>
                        <a:t>score</a:t>
                      </a:r>
                      <a:endParaRPr lang="he-IL" sz="1200" dirty="0"/>
                    </a:p>
                  </a:txBody>
                  <a:tcPr/>
                </a:tc>
              </a:tr>
              <a:tr h="524314">
                <a:tc>
                  <a:txBody>
                    <a:bodyPr/>
                    <a:lstStyle/>
                    <a:p>
                      <a:pPr rtl="1"/>
                      <a:r>
                        <a:rPr lang="en-US" sz="1200" b="1" dirty="0" smtClean="0">
                          <a:solidFill>
                            <a:srgbClr val="FF0000"/>
                          </a:solidFill>
                        </a:rPr>
                        <a:t>76</a:t>
                      </a:r>
                      <a:endParaRPr lang="he-IL" sz="1200" b="1" dirty="0">
                        <a:solidFill>
                          <a:srgbClr val="FF0000"/>
                        </a:solidFill>
                      </a:endParaRPr>
                    </a:p>
                  </a:txBody>
                  <a:tcPr/>
                </a:tc>
                <a:tc>
                  <a:txBody>
                    <a:bodyPr/>
                    <a:lstStyle/>
                    <a:p>
                      <a:pPr rtl="1"/>
                      <a:r>
                        <a:rPr lang="en-US" sz="1200" dirty="0" smtClean="0"/>
                        <a:t>84</a:t>
                      </a:r>
                      <a:endParaRPr lang="he-IL" sz="1200" dirty="0"/>
                    </a:p>
                  </a:txBody>
                  <a:tcPr/>
                </a:tc>
                <a:tc>
                  <a:txBody>
                    <a:bodyPr/>
                    <a:lstStyle/>
                    <a:p>
                      <a:pPr rtl="1"/>
                      <a:r>
                        <a:rPr lang="en-US" sz="1200" dirty="0" smtClean="0"/>
                        <a:t>74</a:t>
                      </a:r>
                      <a:endParaRPr lang="he-IL" sz="1200" dirty="0"/>
                    </a:p>
                  </a:txBody>
                  <a:tcPr/>
                </a:tc>
                <a:tc>
                  <a:txBody>
                    <a:bodyPr/>
                    <a:lstStyle/>
                    <a:p>
                      <a:pPr rtl="1"/>
                      <a:r>
                        <a:rPr lang="en-US" sz="1200" dirty="0" smtClean="0"/>
                        <a:t>93</a:t>
                      </a:r>
                      <a:endParaRPr lang="he-IL" sz="1200" dirty="0"/>
                    </a:p>
                  </a:txBody>
                  <a:tcPr/>
                </a:tc>
                <a:tc>
                  <a:txBody>
                    <a:bodyPr/>
                    <a:lstStyle/>
                    <a:p>
                      <a:pPr rtl="1"/>
                      <a:r>
                        <a:rPr lang="en-US" sz="1200" dirty="0" smtClean="0"/>
                        <a:t>74</a:t>
                      </a:r>
                      <a:endParaRPr lang="he-IL" sz="1200" dirty="0"/>
                    </a:p>
                  </a:txBody>
                  <a:tcPr/>
                </a:tc>
                <a:tc>
                  <a:txBody>
                    <a:bodyPr/>
                    <a:lstStyle/>
                    <a:p>
                      <a:pPr rtl="1"/>
                      <a:r>
                        <a:rPr lang="en-US" sz="1200" dirty="0" smtClean="0"/>
                        <a:t>88</a:t>
                      </a:r>
                      <a:endParaRPr lang="he-IL" sz="1200" dirty="0"/>
                    </a:p>
                  </a:txBody>
                  <a:tcPr/>
                </a:tc>
                <a:tc>
                  <a:txBody>
                    <a:bodyPr/>
                    <a:lstStyle/>
                    <a:p>
                      <a:pPr rtl="1"/>
                      <a:r>
                        <a:rPr lang="en-US" sz="1200" dirty="0" smtClean="0"/>
                        <a:t>89</a:t>
                      </a:r>
                      <a:endParaRPr lang="he-IL" sz="1200" dirty="0"/>
                    </a:p>
                  </a:txBody>
                  <a:tcPr/>
                </a:tc>
                <a:tc>
                  <a:txBody>
                    <a:bodyPr/>
                    <a:lstStyle/>
                    <a:p>
                      <a:pPr rtl="1"/>
                      <a:r>
                        <a:rPr lang="en-US" sz="1200" dirty="0" smtClean="0"/>
                        <a:t>82</a:t>
                      </a:r>
                      <a:endParaRPr lang="he-IL" sz="1200" dirty="0"/>
                    </a:p>
                  </a:txBody>
                  <a:tcPr/>
                </a:tc>
                <a:tc>
                  <a:txBody>
                    <a:bodyPr/>
                    <a:lstStyle/>
                    <a:p>
                      <a:pPr rtl="1"/>
                      <a:r>
                        <a:rPr lang="en-US" sz="1200" dirty="0" smtClean="0"/>
                        <a:t>46</a:t>
                      </a:r>
                      <a:endParaRPr lang="he-IL" sz="1200" dirty="0"/>
                    </a:p>
                  </a:txBody>
                  <a:tcPr/>
                </a:tc>
                <a:tc>
                  <a:txBody>
                    <a:bodyPr/>
                    <a:lstStyle/>
                    <a:p>
                      <a:pPr rtl="1"/>
                      <a:r>
                        <a:rPr lang="en-US" sz="1200" dirty="0" smtClean="0"/>
                        <a:t>59</a:t>
                      </a:r>
                      <a:endParaRPr lang="he-IL" sz="1200" dirty="0"/>
                    </a:p>
                  </a:txBody>
                  <a:tcPr/>
                </a:tc>
                <a:tc>
                  <a:txBody>
                    <a:bodyPr/>
                    <a:lstStyle/>
                    <a:p>
                      <a:pPr rtl="1"/>
                      <a:r>
                        <a:rPr lang="en-US" sz="1200" dirty="0" smtClean="0"/>
                        <a:t>91</a:t>
                      </a:r>
                      <a:endParaRPr lang="he-IL" sz="1200" dirty="0"/>
                    </a:p>
                  </a:txBody>
                  <a:tcPr/>
                </a:tc>
                <a:tc>
                  <a:txBody>
                    <a:bodyPr/>
                    <a:lstStyle/>
                    <a:p>
                      <a:pPr rtl="1"/>
                      <a:r>
                        <a:rPr lang="en-US" sz="1200" dirty="0" smtClean="0"/>
                        <a:t>5</a:t>
                      </a:r>
                      <a:endParaRPr lang="he-IL" sz="1200" dirty="0"/>
                    </a:p>
                  </a:txBody>
                  <a:tcPr/>
                </a:tc>
                <a:tc>
                  <a:txBody>
                    <a:bodyPr/>
                    <a:lstStyle/>
                    <a:p>
                      <a:pPr rtl="1"/>
                      <a:r>
                        <a:rPr lang="en-US" sz="1200" dirty="0" smtClean="0"/>
                        <a:t>83</a:t>
                      </a:r>
                      <a:endParaRPr lang="he-IL" sz="1200" dirty="0"/>
                    </a:p>
                  </a:txBody>
                  <a:tcPr/>
                </a:tc>
                <a:tc>
                  <a:txBody>
                    <a:bodyPr/>
                    <a:lstStyle/>
                    <a:p>
                      <a:pPr rtl="1"/>
                      <a:r>
                        <a:rPr lang="en-US" sz="1200" dirty="0" smtClean="0"/>
                        <a:t>83</a:t>
                      </a:r>
                      <a:endParaRPr lang="he-IL" sz="1200" dirty="0"/>
                    </a:p>
                  </a:txBody>
                  <a:tcPr/>
                </a:tc>
                <a:tc>
                  <a:txBody>
                    <a:bodyPr/>
                    <a:lstStyle/>
                    <a:p>
                      <a:pPr rtl="1"/>
                      <a:r>
                        <a:rPr lang="en-US" sz="1200" dirty="0" smtClean="0"/>
                        <a:t>68</a:t>
                      </a:r>
                      <a:endParaRPr lang="he-IL" sz="1200" dirty="0"/>
                    </a:p>
                  </a:txBody>
                  <a:tcPr/>
                </a:tc>
                <a:tc>
                  <a:txBody>
                    <a:bodyPr/>
                    <a:lstStyle/>
                    <a:p>
                      <a:pPr rtl="1"/>
                      <a:r>
                        <a:rPr lang="en-US" sz="1200" dirty="0" smtClean="0"/>
                        <a:t>92</a:t>
                      </a:r>
                      <a:endParaRPr lang="he-IL" sz="1200" dirty="0"/>
                    </a:p>
                  </a:txBody>
                  <a:tcPr/>
                </a:tc>
                <a:tc>
                  <a:txBody>
                    <a:bodyPr/>
                    <a:lstStyle/>
                    <a:p>
                      <a:pPr rtl="1"/>
                      <a:r>
                        <a:rPr lang="en-US" sz="1200" dirty="0" smtClean="0"/>
                        <a:t>66</a:t>
                      </a:r>
                      <a:endParaRPr lang="he-IL" sz="1200" dirty="0"/>
                    </a:p>
                  </a:txBody>
                  <a:tcPr/>
                </a:tc>
                <a:tc>
                  <a:txBody>
                    <a:bodyPr/>
                    <a:lstStyle/>
                    <a:p>
                      <a:pPr rtl="1"/>
                      <a:r>
                        <a:rPr lang="en-US" sz="1200" dirty="0" smtClean="0"/>
                        <a:t>92</a:t>
                      </a:r>
                      <a:endParaRPr lang="he-IL" sz="1200" dirty="0"/>
                    </a:p>
                  </a:txBody>
                  <a:tcPr/>
                </a:tc>
                <a:tc>
                  <a:txBody>
                    <a:bodyPr/>
                    <a:lstStyle/>
                    <a:p>
                      <a:pPr rtl="1"/>
                      <a:r>
                        <a:rPr lang="en-US" sz="1200" dirty="0" smtClean="0"/>
                        <a:t>86</a:t>
                      </a:r>
                      <a:endParaRPr lang="he-IL" sz="1200" dirty="0"/>
                    </a:p>
                  </a:txBody>
                  <a:tcPr/>
                </a:tc>
                <a:tc>
                  <a:txBody>
                    <a:bodyPr/>
                    <a:lstStyle/>
                    <a:p>
                      <a:pPr rtl="1"/>
                      <a:r>
                        <a:rPr lang="en-US" sz="1200" dirty="0" smtClean="0"/>
                        <a:t>88</a:t>
                      </a:r>
                      <a:endParaRPr lang="he-IL" sz="1200" dirty="0"/>
                    </a:p>
                  </a:txBody>
                  <a:tcPr/>
                </a:tc>
                <a:tc>
                  <a:txBody>
                    <a:bodyPr/>
                    <a:lstStyle/>
                    <a:p>
                      <a:pPr rtl="1"/>
                      <a:r>
                        <a:rPr lang="en-US" sz="1200" dirty="0" smtClean="0"/>
                        <a:t>82</a:t>
                      </a:r>
                      <a:endParaRPr lang="he-IL" sz="1200" dirty="0"/>
                    </a:p>
                  </a:txBody>
                  <a:tcPr/>
                </a:tc>
                <a:tc>
                  <a:txBody>
                    <a:bodyPr/>
                    <a:lstStyle/>
                    <a:p>
                      <a:pPr algn="l" rtl="1"/>
                      <a:r>
                        <a:rPr lang="en-US" sz="1400" b="1" dirty="0" smtClean="0"/>
                        <a:t>Dice %</a:t>
                      </a:r>
                      <a:endParaRPr lang="he-IL" sz="1400" b="1" dirty="0"/>
                    </a:p>
                  </a:txBody>
                  <a:tcPr/>
                </a:tc>
              </a:tr>
              <a:tr h="524315">
                <a:tc>
                  <a:txBody>
                    <a:bodyPr/>
                    <a:lstStyle/>
                    <a:p>
                      <a:pPr rtl="1"/>
                      <a:r>
                        <a:rPr lang="en-US" sz="1200" b="1" dirty="0" smtClean="0">
                          <a:solidFill>
                            <a:srgbClr val="FF0000"/>
                          </a:solidFill>
                        </a:rPr>
                        <a:t>75</a:t>
                      </a:r>
                      <a:endParaRPr lang="he-IL" sz="1200" b="1" dirty="0">
                        <a:solidFill>
                          <a:srgbClr val="FF0000"/>
                        </a:solidFill>
                      </a:endParaRPr>
                    </a:p>
                  </a:txBody>
                  <a:tcPr/>
                </a:tc>
                <a:tc>
                  <a:txBody>
                    <a:bodyPr/>
                    <a:lstStyle/>
                    <a:p>
                      <a:pPr rtl="1"/>
                      <a:r>
                        <a:rPr lang="en-US" sz="1200" dirty="0" smtClean="0"/>
                        <a:t>88</a:t>
                      </a:r>
                      <a:endParaRPr lang="he-IL" sz="1200" dirty="0"/>
                    </a:p>
                  </a:txBody>
                  <a:tcPr/>
                </a:tc>
                <a:tc>
                  <a:txBody>
                    <a:bodyPr/>
                    <a:lstStyle/>
                    <a:p>
                      <a:pPr rtl="1"/>
                      <a:r>
                        <a:rPr lang="en-US" sz="1200" dirty="0" smtClean="0"/>
                        <a:t>63</a:t>
                      </a:r>
                      <a:endParaRPr lang="he-IL" sz="1200" dirty="0"/>
                    </a:p>
                  </a:txBody>
                  <a:tcPr/>
                </a:tc>
                <a:tc>
                  <a:txBody>
                    <a:bodyPr/>
                    <a:lstStyle/>
                    <a:p>
                      <a:pPr rtl="1"/>
                      <a:r>
                        <a:rPr lang="en-US" sz="1200" dirty="0" smtClean="0"/>
                        <a:t>92</a:t>
                      </a:r>
                      <a:endParaRPr lang="he-IL" sz="1200" dirty="0"/>
                    </a:p>
                  </a:txBody>
                  <a:tcPr/>
                </a:tc>
                <a:tc>
                  <a:txBody>
                    <a:bodyPr/>
                    <a:lstStyle/>
                    <a:p>
                      <a:pPr rtl="1"/>
                      <a:r>
                        <a:rPr lang="en-US" sz="1200" dirty="0" smtClean="0"/>
                        <a:t>94</a:t>
                      </a:r>
                      <a:endParaRPr lang="he-IL" sz="1200" dirty="0"/>
                    </a:p>
                  </a:txBody>
                  <a:tcPr/>
                </a:tc>
                <a:tc>
                  <a:txBody>
                    <a:bodyPr/>
                    <a:lstStyle/>
                    <a:p>
                      <a:pPr rtl="1"/>
                      <a:r>
                        <a:rPr lang="en-US" sz="1200" dirty="0" smtClean="0"/>
                        <a:t>90</a:t>
                      </a:r>
                      <a:endParaRPr lang="he-IL" sz="1200" dirty="0"/>
                    </a:p>
                  </a:txBody>
                  <a:tcPr/>
                </a:tc>
                <a:tc>
                  <a:txBody>
                    <a:bodyPr/>
                    <a:lstStyle/>
                    <a:p>
                      <a:pPr rtl="1"/>
                      <a:r>
                        <a:rPr lang="en-US" sz="1200" dirty="0" smtClean="0"/>
                        <a:t>91</a:t>
                      </a:r>
                      <a:endParaRPr lang="he-IL" sz="1200" dirty="0"/>
                    </a:p>
                  </a:txBody>
                  <a:tcPr/>
                </a:tc>
                <a:tc>
                  <a:txBody>
                    <a:bodyPr/>
                    <a:lstStyle/>
                    <a:p>
                      <a:pPr rtl="1"/>
                      <a:r>
                        <a:rPr lang="en-US" sz="1200" dirty="0" smtClean="0"/>
                        <a:t>70</a:t>
                      </a:r>
                      <a:endParaRPr lang="he-IL" sz="1200" dirty="0"/>
                    </a:p>
                  </a:txBody>
                  <a:tcPr/>
                </a:tc>
                <a:tc>
                  <a:txBody>
                    <a:bodyPr/>
                    <a:lstStyle/>
                    <a:p>
                      <a:pPr rtl="1"/>
                      <a:r>
                        <a:rPr lang="en-US" sz="1200" dirty="0" smtClean="0"/>
                        <a:t>57</a:t>
                      </a:r>
                      <a:endParaRPr lang="he-IL" sz="1200" dirty="0"/>
                    </a:p>
                  </a:txBody>
                  <a:tcPr/>
                </a:tc>
                <a:tc>
                  <a:txBody>
                    <a:bodyPr/>
                    <a:lstStyle/>
                    <a:p>
                      <a:pPr rtl="1"/>
                      <a:r>
                        <a:rPr lang="en-US" sz="1200" dirty="0" smtClean="0"/>
                        <a:t>54</a:t>
                      </a:r>
                      <a:endParaRPr lang="he-IL" sz="1200" dirty="0"/>
                    </a:p>
                  </a:txBody>
                  <a:tcPr/>
                </a:tc>
                <a:tc>
                  <a:txBody>
                    <a:bodyPr/>
                    <a:lstStyle/>
                    <a:p>
                      <a:pPr rtl="1"/>
                      <a:r>
                        <a:rPr lang="en-US" sz="1200" dirty="0" smtClean="0"/>
                        <a:t>94</a:t>
                      </a:r>
                      <a:endParaRPr lang="he-IL" sz="1200" dirty="0"/>
                    </a:p>
                  </a:txBody>
                  <a:tcPr/>
                </a:tc>
                <a:tc>
                  <a:txBody>
                    <a:bodyPr/>
                    <a:lstStyle/>
                    <a:p>
                      <a:pPr rtl="1"/>
                      <a:r>
                        <a:rPr lang="en-US" sz="1200" dirty="0" smtClean="0"/>
                        <a:t>2</a:t>
                      </a:r>
                      <a:endParaRPr lang="he-IL" sz="1200" dirty="0"/>
                    </a:p>
                  </a:txBody>
                  <a:tcPr/>
                </a:tc>
                <a:tc>
                  <a:txBody>
                    <a:bodyPr/>
                    <a:lstStyle/>
                    <a:p>
                      <a:pPr rtl="1"/>
                      <a:r>
                        <a:rPr lang="en-US" sz="1200" dirty="0" smtClean="0"/>
                        <a:t>79</a:t>
                      </a:r>
                      <a:endParaRPr lang="he-IL" sz="1200" dirty="0"/>
                    </a:p>
                  </a:txBody>
                  <a:tcPr/>
                </a:tc>
                <a:tc>
                  <a:txBody>
                    <a:bodyPr/>
                    <a:lstStyle/>
                    <a:p>
                      <a:pPr rtl="1"/>
                      <a:r>
                        <a:rPr lang="en-US" sz="1200" dirty="0" smtClean="0"/>
                        <a:t>85</a:t>
                      </a:r>
                      <a:endParaRPr lang="he-IL" sz="1200" dirty="0"/>
                    </a:p>
                  </a:txBody>
                  <a:tcPr/>
                </a:tc>
                <a:tc>
                  <a:txBody>
                    <a:bodyPr/>
                    <a:lstStyle/>
                    <a:p>
                      <a:pPr rtl="1"/>
                      <a:r>
                        <a:rPr lang="en-US" sz="1200" dirty="0" smtClean="0"/>
                        <a:t>70</a:t>
                      </a:r>
                      <a:endParaRPr lang="he-IL" sz="1200" dirty="0"/>
                    </a:p>
                  </a:txBody>
                  <a:tcPr/>
                </a:tc>
                <a:tc>
                  <a:txBody>
                    <a:bodyPr/>
                    <a:lstStyle/>
                    <a:p>
                      <a:pPr rtl="1"/>
                      <a:r>
                        <a:rPr lang="en-US" sz="1200" dirty="0" smtClean="0"/>
                        <a:t>94</a:t>
                      </a:r>
                      <a:endParaRPr lang="he-IL" sz="1200" dirty="0"/>
                    </a:p>
                  </a:txBody>
                  <a:tcPr/>
                </a:tc>
                <a:tc>
                  <a:txBody>
                    <a:bodyPr/>
                    <a:lstStyle/>
                    <a:p>
                      <a:pPr rtl="1"/>
                      <a:r>
                        <a:rPr lang="en-US" sz="1200" dirty="0" smtClean="0"/>
                        <a:t>51</a:t>
                      </a:r>
                      <a:endParaRPr lang="he-IL" sz="1200" dirty="0"/>
                    </a:p>
                  </a:txBody>
                  <a:tcPr/>
                </a:tc>
                <a:tc>
                  <a:txBody>
                    <a:bodyPr/>
                    <a:lstStyle/>
                    <a:p>
                      <a:pPr rtl="1"/>
                      <a:r>
                        <a:rPr lang="en-US" sz="1200" dirty="0" smtClean="0"/>
                        <a:t>86</a:t>
                      </a:r>
                      <a:endParaRPr lang="he-IL" sz="1200" dirty="0"/>
                    </a:p>
                  </a:txBody>
                  <a:tcPr/>
                </a:tc>
                <a:tc>
                  <a:txBody>
                    <a:bodyPr/>
                    <a:lstStyle/>
                    <a:p>
                      <a:pPr rtl="1"/>
                      <a:r>
                        <a:rPr lang="en-US" sz="1200" dirty="0" smtClean="0"/>
                        <a:t>87</a:t>
                      </a:r>
                      <a:endParaRPr lang="he-IL" sz="1200" dirty="0"/>
                    </a:p>
                  </a:txBody>
                  <a:tcPr/>
                </a:tc>
                <a:tc>
                  <a:txBody>
                    <a:bodyPr/>
                    <a:lstStyle/>
                    <a:p>
                      <a:pPr rtl="1"/>
                      <a:r>
                        <a:rPr lang="en-US" sz="1200" dirty="0" smtClean="0"/>
                        <a:t>91</a:t>
                      </a:r>
                      <a:endParaRPr lang="he-IL" sz="1200" dirty="0"/>
                    </a:p>
                  </a:txBody>
                  <a:tcPr/>
                </a:tc>
                <a:tc>
                  <a:txBody>
                    <a:bodyPr/>
                    <a:lstStyle/>
                    <a:p>
                      <a:pPr rtl="1"/>
                      <a:r>
                        <a:rPr lang="en-US" sz="1200" dirty="0" smtClean="0"/>
                        <a:t>77</a:t>
                      </a:r>
                      <a:endParaRPr lang="he-IL" sz="1200" dirty="0"/>
                    </a:p>
                  </a:txBody>
                  <a:tcPr/>
                </a:tc>
                <a:tc>
                  <a:txBody>
                    <a:bodyPr/>
                    <a:lstStyle/>
                    <a:p>
                      <a:pPr algn="l" rtl="1"/>
                      <a:r>
                        <a:rPr lang="en-US" sz="1400" b="1" dirty="0" smtClean="0"/>
                        <a:t>Sens %</a:t>
                      </a:r>
                      <a:endParaRPr lang="he-IL" sz="1400" b="1" dirty="0"/>
                    </a:p>
                  </a:txBody>
                  <a:tcPr/>
                </a:tc>
              </a:tr>
              <a:tr h="524314">
                <a:tc>
                  <a:txBody>
                    <a:bodyPr/>
                    <a:lstStyle/>
                    <a:p>
                      <a:pPr rtl="1"/>
                      <a:r>
                        <a:rPr lang="en-US" sz="800" b="1" dirty="0" smtClean="0">
                          <a:solidFill>
                            <a:srgbClr val="FF0000"/>
                          </a:solidFill>
                        </a:rPr>
                        <a:t>0.997</a:t>
                      </a:r>
                      <a:endParaRPr lang="he-IL" sz="800" b="1" dirty="0">
                        <a:solidFill>
                          <a:srgbClr val="FF0000"/>
                        </a:solidFill>
                      </a:endParaRPr>
                    </a:p>
                  </a:txBody>
                  <a:tcPr/>
                </a:tc>
                <a:tc>
                  <a:txBody>
                    <a:bodyPr/>
                    <a:lstStyle/>
                    <a:p>
                      <a:pPr rtl="1"/>
                      <a:r>
                        <a:rPr lang="en-US" sz="800" dirty="0" smtClean="0"/>
                        <a:t>0.994</a:t>
                      </a:r>
                      <a:endParaRPr lang="he-IL" sz="800" dirty="0"/>
                    </a:p>
                  </a:txBody>
                  <a:tcPr/>
                </a:tc>
                <a:tc>
                  <a:txBody>
                    <a:bodyPr/>
                    <a:lstStyle/>
                    <a:p>
                      <a:pPr rtl="1"/>
                      <a:r>
                        <a:rPr lang="en-US" sz="800" dirty="0" smtClean="0"/>
                        <a:t>0.999</a:t>
                      </a:r>
                      <a:endParaRPr lang="he-IL" sz="800" dirty="0"/>
                    </a:p>
                  </a:txBody>
                  <a:tcPr/>
                </a:tc>
                <a:tc>
                  <a:txBody>
                    <a:bodyPr/>
                    <a:lstStyle/>
                    <a:p>
                      <a:pPr rtl="1"/>
                      <a:r>
                        <a:rPr lang="en-US" sz="800" dirty="0" smtClean="0"/>
                        <a:t>0.999</a:t>
                      </a:r>
                      <a:endParaRPr lang="he-IL" sz="800" dirty="0"/>
                    </a:p>
                  </a:txBody>
                  <a:tcPr/>
                </a:tc>
                <a:tc>
                  <a:txBody>
                    <a:bodyPr/>
                    <a:lstStyle/>
                    <a:p>
                      <a:pPr rtl="1"/>
                      <a:r>
                        <a:rPr lang="en-US" sz="800" dirty="0" smtClean="0"/>
                        <a:t>0.994</a:t>
                      </a:r>
                      <a:endParaRPr lang="he-IL" sz="800" dirty="0"/>
                    </a:p>
                  </a:txBody>
                  <a:tcPr/>
                </a:tc>
                <a:tc>
                  <a:txBody>
                    <a:bodyPr/>
                    <a:lstStyle/>
                    <a:p>
                      <a:pPr rtl="1"/>
                      <a:r>
                        <a:rPr lang="en-US" sz="800" dirty="0" smtClean="0"/>
                        <a:t>0.998</a:t>
                      </a:r>
                      <a:endParaRPr lang="he-IL" sz="800" dirty="0"/>
                    </a:p>
                  </a:txBody>
                  <a:tcPr/>
                </a:tc>
                <a:tc>
                  <a:txBody>
                    <a:bodyPr/>
                    <a:lstStyle/>
                    <a:p>
                      <a:pPr rtl="1"/>
                      <a:r>
                        <a:rPr lang="en-US" sz="800" dirty="0" smtClean="0"/>
                        <a:t>0.995</a:t>
                      </a:r>
                      <a:endParaRPr lang="he-IL" sz="800" dirty="0"/>
                    </a:p>
                  </a:txBody>
                  <a:tcPr/>
                </a:tc>
                <a:tc>
                  <a:txBody>
                    <a:bodyPr/>
                    <a:lstStyle/>
                    <a:p>
                      <a:pPr rtl="1"/>
                      <a:r>
                        <a:rPr lang="en-US" sz="800" dirty="0" smtClean="0"/>
                        <a:t>0.999</a:t>
                      </a:r>
                      <a:endParaRPr lang="he-IL" sz="800" dirty="0"/>
                    </a:p>
                  </a:txBody>
                  <a:tcPr/>
                </a:tc>
                <a:tc>
                  <a:txBody>
                    <a:bodyPr/>
                    <a:lstStyle/>
                    <a:p>
                      <a:pPr rtl="1"/>
                      <a:r>
                        <a:rPr lang="en-US" sz="800" dirty="0" smtClean="0"/>
                        <a:t>0.998</a:t>
                      </a:r>
                      <a:endParaRPr lang="he-IL" sz="800" dirty="0"/>
                    </a:p>
                  </a:txBody>
                  <a:tcPr/>
                </a:tc>
                <a:tc>
                  <a:txBody>
                    <a:bodyPr/>
                    <a:lstStyle/>
                    <a:p>
                      <a:pPr rtl="1"/>
                      <a:r>
                        <a:rPr lang="en-US" sz="800" dirty="0" smtClean="0"/>
                        <a:t>0.999</a:t>
                      </a:r>
                      <a:endParaRPr lang="he-IL" sz="800" dirty="0"/>
                    </a:p>
                  </a:txBody>
                  <a:tcPr/>
                </a:tc>
                <a:tc>
                  <a:txBody>
                    <a:bodyPr/>
                    <a:lstStyle/>
                    <a:p>
                      <a:pPr rtl="1"/>
                      <a:r>
                        <a:rPr lang="en-US" sz="800" dirty="0" smtClean="0"/>
                        <a:t>0.997</a:t>
                      </a:r>
                      <a:endParaRPr lang="he-IL" sz="800" dirty="0"/>
                    </a:p>
                  </a:txBody>
                  <a:tcPr/>
                </a:tc>
                <a:tc>
                  <a:txBody>
                    <a:bodyPr/>
                    <a:lstStyle/>
                    <a:p>
                      <a:pPr rtl="1"/>
                      <a:r>
                        <a:rPr lang="en-US" sz="800" dirty="0" smtClean="0"/>
                        <a:t>1.0</a:t>
                      </a:r>
                      <a:endParaRPr lang="he-IL" sz="800" dirty="0"/>
                    </a:p>
                  </a:txBody>
                  <a:tcPr/>
                </a:tc>
                <a:tc>
                  <a:txBody>
                    <a:bodyPr/>
                    <a:lstStyle/>
                    <a:p>
                      <a:pPr rtl="1"/>
                      <a:r>
                        <a:rPr lang="en-US" sz="800" dirty="0" smtClean="0"/>
                        <a:t>0.996</a:t>
                      </a:r>
                      <a:endParaRPr lang="he-IL" sz="800" dirty="0"/>
                    </a:p>
                  </a:txBody>
                  <a:tcPr/>
                </a:tc>
                <a:tc>
                  <a:txBody>
                    <a:bodyPr/>
                    <a:lstStyle/>
                    <a:p>
                      <a:pPr rtl="1"/>
                      <a:r>
                        <a:rPr lang="en-US" sz="800" dirty="0" smtClean="0"/>
                        <a:t>0.994</a:t>
                      </a:r>
                      <a:endParaRPr lang="he-IL" sz="800" dirty="0"/>
                    </a:p>
                  </a:txBody>
                  <a:tcPr/>
                </a:tc>
                <a:tc>
                  <a:txBody>
                    <a:bodyPr/>
                    <a:lstStyle/>
                    <a:p>
                      <a:pPr rtl="1"/>
                      <a:r>
                        <a:rPr lang="en-US" sz="800" dirty="0" smtClean="0"/>
                        <a:t>0.997</a:t>
                      </a:r>
                      <a:endParaRPr lang="he-IL" sz="800" dirty="0"/>
                    </a:p>
                  </a:txBody>
                  <a:tcPr/>
                </a:tc>
                <a:tc>
                  <a:txBody>
                    <a:bodyPr/>
                    <a:lstStyle/>
                    <a:p>
                      <a:pPr rtl="1"/>
                      <a:r>
                        <a:rPr lang="en-US" sz="800" dirty="0" smtClean="0"/>
                        <a:t>0.998</a:t>
                      </a:r>
                      <a:endParaRPr lang="he-IL" sz="800" dirty="0"/>
                    </a:p>
                  </a:txBody>
                  <a:tcPr/>
                </a:tc>
                <a:tc>
                  <a:txBody>
                    <a:bodyPr/>
                    <a:lstStyle/>
                    <a:p>
                      <a:pPr rtl="1"/>
                      <a:r>
                        <a:rPr lang="en-US" sz="800" dirty="0" smtClean="0"/>
                        <a:t>0.999</a:t>
                      </a:r>
                      <a:endParaRPr lang="he-IL" sz="800" dirty="0"/>
                    </a:p>
                  </a:txBody>
                  <a:tcPr/>
                </a:tc>
                <a:tc>
                  <a:txBody>
                    <a:bodyPr/>
                    <a:lstStyle/>
                    <a:p>
                      <a:pPr rtl="1"/>
                      <a:r>
                        <a:rPr lang="en-US" sz="800" dirty="0" smtClean="0"/>
                        <a:t>0.999</a:t>
                      </a:r>
                      <a:endParaRPr lang="he-IL" sz="800" dirty="0"/>
                    </a:p>
                  </a:txBody>
                  <a:tcPr/>
                </a:tc>
                <a:tc>
                  <a:txBody>
                    <a:bodyPr/>
                    <a:lstStyle/>
                    <a:p>
                      <a:pPr rtl="1"/>
                      <a:r>
                        <a:rPr lang="en-US" sz="800" dirty="0" smtClean="0"/>
                        <a:t>0.996</a:t>
                      </a:r>
                      <a:endParaRPr lang="he-IL" sz="800" dirty="0"/>
                    </a:p>
                  </a:txBody>
                  <a:tcPr/>
                </a:tc>
                <a:tc>
                  <a:txBody>
                    <a:bodyPr/>
                    <a:lstStyle/>
                    <a:p>
                      <a:pPr rtl="1"/>
                      <a:r>
                        <a:rPr lang="en-US" sz="800" dirty="0" smtClean="0"/>
                        <a:t>0.998</a:t>
                      </a:r>
                      <a:endParaRPr lang="he-IL" sz="800" dirty="0"/>
                    </a:p>
                  </a:txBody>
                  <a:tcPr/>
                </a:tc>
                <a:tc>
                  <a:txBody>
                    <a:bodyPr/>
                    <a:lstStyle/>
                    <a:p>
                      <a:pPr rtl="1"/>
                      <a:r>
                        <a:rPr lang="en-US" sz="800" dirty="0" smtClean="0"/>
                        <a:t>0.993</a:t>
                      </a:r>
                      <a:endParaRPr lang="he-IL" sz="800" dirty="0"/>
                    </a:p>
                  </a:txBody>
                  <a:tcPr/>
                </a:tc>
                <a:tc>
                  <a:txBody>
                    <a:bodyPr/>
                    <a:lstStyle/>
                    <a:p>
                      <a:pPr algn="l" rtl="1"/>
                      <a:r>
                        <a:rPr lang="en-US" sz="1400" b="1" dirty="0" smtClean="0"/>
                        <a:t>Spec</a:t>
                      </a:r>
                      <a:endParaRPr lang="he-IL" sz="1400" b="1" dirty="0"/>
                    </a:p>
                  </a:txBody>
                  <a:tcPr/>
                </a:tc>
              </a:tr>
            </a:tbl>
          </a:graphicData>
        </a:graphic>
      </p:graphicFrame>
    </p:spTree>
    <p:extLst>
      <p:ext uri="{BB962C8B-B14F-4D97-AF65-F5344CB8AC3E}">
        <p14:creationId xmlns:p14="http://schemas.microsoft.com/office/powerpoint/2010/main" val="1608778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295" y="5780782"/>
            <a:ext cx="11735478" cy="1077218"/>
          </a:xfrm>
          <a:prstGeom prst="rect">
            <a:avLst/>
          </a:prstGeom>
          <a:noFill/>
        </p:spPr>
        <p:txBody>
          <a:bodyPr wrap="square" rtlCol="1">
            <a:spAutoFit/>
          </a:bodyPr>
          <a:lstStyle/>
          <a:p>
            <a:r>
              <a:rPr lang="en-US" sz="1600" dirty="0"/>
              <a:t>U-Net: Convolutional Networks for Biomedical Image Segmentation</a:t>
            </a:r>
          </a:p>
          <a:p>
            <a:r>
              <a:rPr lang="en-US" sz="1600" dirty="0" smtClean="0"/>
              <a:t>Olaf </a:t>
            </a:r>
            <a:r>
              <a:rPr lang="en-US" sz="1600" dirty="0" err="1" smtClean="0"/>
              <a:t>Ronneberger</a:t>
            </a:r>
            <a:r>
              <a:rPr lang="en-US" sz="1600" dirty="0" smtClean="0"/>
              <a:t> et al, </a:t>
            </a:r>
            <a:r>
              <a:rPr lang="en-US" sz="1600" dirty="0"/>
              <a:t>International Conference on Medical Image Computing and Computer-Assisted </a:t>
            </a:r>
            <a:r>
              <a:rPr lang="en-US" sz="1600" dirty="0" smtClean="0"/>
              <a:t>Intervention, 2015</a:t>
            </a:r>
            <a:endParaRPr lang="en-US" sz="1600" dirty="0"/>
          </a:p>
          <a:p>
            <a:r>
              <a:rPr lang="en-US" sz="1600" dirty="0" smtClean="0"/>
              <a:t/>
            </a:r>
            <a:br>
              <a:rPr lang="en-US" sz="1600" dirty="0" smtClean="0"/>
            </a:br>
            <a:endParaRPr lang="en-US" sz="1600" dirty="0" smtClean="0"/>
          </a:p>
        </p:txBody>
      </p:sp>
      <p:sp>
        <p:nvSpPr>
          <p:cNvPr id="7" name="מלבן 6"/>
          <p:cNvSpPr/>
          <p:nvPr/>
        </p:nvSpPr>
        <p:spPr>
          <a:xfrm>
            <a:off x="102295" y="-2783"/>
            <a:ext cx="6629260" cy="646331"/>
          </a:xfrm>
          <a:prstGeom prst="rect">
            <a:avLst/>
          </a:prstGeom>
        </p:spPr>
        <p:txBody>
          <a:bodyPr wrap="square">
            <a:spAutoFit/>
          </a:bodyPr>
          <a:lstStyle/>
          <a:p>
            <a:pPr algn="ctr"/>
            <a:r>
              <a:rPr lang="en-US" sz="3600" dirty="0" err="1" smtClean="0"/>
              <a:t>Unet</a:t>
            </a:r>
            <a:r>
              <a:rPr lang="en-US" sz="3600" dirty="0" smtClean="0"/>
              <a:t> neural network architecture:</a:t>
            </a:r>
            <a:endParaRPr lang="he-IL" sz="3600" dirty="0"/>
          </a:p>
        </p:txBody>
      </p:sp>
      <p:grpSp>
        <p:nvGrpSpPr>
          <p:cNvPr id="8" name="Group 7"/>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4905632" y="993022"/>
            <a:ext cx="7286369" cy="4662210"/>
          </a:xfrm>
          <a:prstGeom prst="rect">
            <a:avLst/>
          </a:prstGeom>
        </p:spPr>
      </p:pic>
      <p:sp>
        <p:nvSpPr>
          <p:cNvPr id="12" name="TextBox 11"/>
          <p:cNvSpPr txBox="1"/>
          <p:nvPr/>
        </p:nvSpPr>
        <p:spPr>
          <a:xfrm>
            <a:off x="228261" y="1105497"/>
            <a:ext cx="4677371" cy="2677656"/>
          </a:xfrm>
          <a:prstGeom prst="rect">
            <a:avLst/>
          </a:prstGeom>
          <a:noFill/>
        </p:spPr>
        <p:txBody>
          <a:bodyPr wrap="square" rtlCol="1">
            <a:spAutoFit/>
          </a:bodyPr>
          <a:lstStyle/>
          <a:p>
            <a:pPr marL="342900" indent="-342900">
              <a:buFont typeface="Arial" charset="0"/>
              <a:buChar char="•"/>
            </a:pPr>
            <a:r>
              <a:rPr lang="en-US" sz="2400" dirty="0" smtClean="0"/>
              <a:t>State-of-the-art architecture for semantic segmentation of bio-medical data.</a:t>
            </a:r>
          </a:p>
          <a:p>
            <a:pPr marL="342900" indent="-342900">
              <a:buFont typeface="Arial" charset="0"/>
              <a:buChar char="•"/>
            </a:pPr>
            <a:endParaRPr lang="en-US" sz="2400" dirty="0" smtClean="0"/>
          </a:p>
          <a:p>
            <a:pPr marL="342900" indent="-342900">
              <a:buFont typeface="Arial" charset="0"/>
              <a:buChar char="•"/>
            </a:pPr>
            <a:r>
              <a:rPr lang="en-US" sz="2400" dirty="0" smtClean="0"/>
              <a:t>Deep feature extraction, up sampling with residual connections</a:t>
            </a:r>
          </a:p>
        </p:txBody>
      </p:sp>
    </p:spTree>
    <p:extLst>
      <p:ext uri="{BB962C8B-B14F-4D97-AF65-F5344CB8AC3E}">
        <p14:creationId xmlns:p14="http://schemas.microsoft.com/office/powerpoint/2010/main" val="4634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p:cNvSpPr/>
          <p:nvPr/>
        </p:nvSpPr>
        <p:spPr>
          <a:xfrm>
            <a:off x="102295" y="-2783"/>
            <a:ext cx="6629260" cy="646331"/>
          </a:xfrm>
          <a:prstGeom prst="rect">
            <a:avLst/>
          </a:prstGeom>
        </p:spPr>
        <p:txBody>
          <a:bodyPr wrap="square">
            <a:spAutoFit/>
          </a:bodyPr>
          <a:lstStyle/>
          <a:p>
            <a:pPr algn="ctr"/>
            <a:r>
              <a:rPr lang="en-US" sz="3600" dirty="0" err="1" smtClean="0"/>
              <a:t>Unet</a:t>
            </a:r>
            <a:r>
              <a:rPr lang="en-US" sz="3600" dirty="0" smtClean="0"/>
              <a:t> neural network architecture:</a:t>
            </a:r>
            <a:endParaRPr lang="he-IL" sz="3600" dirty="0"/>
          </a:p>
        </p:txBody>
      </p:sp>
      <p:grpSp>
        <p:nvGrpSpPr>
          <p:cNvPr id="8" name="Group 7"/>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28261" y="1105497"/>
            <a:ext cx="4677371" cy="830997"/>
          </a:xfrm>
          <a:prstGeom prst="rect">
            <a:avLst/>
          </a:prstGeom>
          <a:noFill/>
        </p:spPr>
        <p:txBody>
          <a:bodyPr wrap="square" rtlCol="1">
            <a:spAutoFit/>
          </a:bodyPr>
          <a:lstStyle/>
          <a:p>
            <a:pPr marL="342900" indent="-342900">
              <a:buFont typeface="Arial" charset="0"/>
              <a:buChar char="•"/>
            </a:pPr>
            <a:r>
              <a:rPr lang="en-US" sz="2400" dirty="0" smtClean="0">
                <a:solidFill>
                  <a:srgbClr val="FF0000"/>
                </a:solidFill>
              </a:rPr>
              <a:t>Insert here results of toy data and BRATS data</a:t>
            </a:r>
          </a:p>
        </p:txBody>
      </p:sp>
    </p:spTree>
    <p:extLst>
      <p:ext uri="{BB962C8B-B14F-4D97-AF65-F5344CB8AC3E}">
        <p14:creationId xmlns:p14="http://schemas.microsoft.com/office/powerpoint/2010/main" val="1732861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p:cNvSpPr/>
          <p:nvPr/>
        </p:nvSpPr>
        <p:spPr>
          <a:xfrm>
            <a:off x="102295" y="-2783"/>
            <a:ext cx="2653262" cy="646331"/>
          </a:xfrm>
          <a:prstGeom prst="rect">
            <a:avLst/>
          </a:prstGeom>
        </p:spPr>
        <p:txBody>
          <a:bodyPr wrap="square">
            <a:spAutoFit/>
          </a:bodyPr>
          <a:lstStyle/>
          <a:p>
            <a:pPr algn="ctr"/>
            <a:r>
              <a:rPr lang="en-US" sz="3600" smtClean="0"/>
              <a:t>Future work:</a:t>
            </a:r>
            <a:endParaRPr lang="he-IL" sz="3600" dirty="0"/>
          </a:p>
        </p:txBody>
      </p:sp>
      <p:grpSp>
        <p:nvGrpSpPr>
          <p:cNvPr id="8" name="Group 7"/>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28261" y="1105497"/>
            <a:ext cx="6221966" cy="3046988"/>
          </a:xfrm>
          <a:prstGeom prst="rect">
            <a:avLst/>
          </a:prstGeom>
          <a:noFill/>
        </p:spPr>
        <p:txBody>
          <a:bodyPr wrap="square" rtlCol="1">
            <a:spAutoFit/>
          </a:bodyPr>
          <a:lstStyle/>
          <a:p>
            <a:pPr marL="342900" indent="-342900">
              <a:buFont typeface="Arial" charset="0"/>
              <a:buChar char="•"/>
            </a:pPr>
            <a:r>
              <a:rPr lang="en-US" sz="2400" dirty="0" smtClean="0"/>
              <a:t>Deeper literature review for different network architectures.</a:t>
            </a:r>
          </a:p>
          <a:p>
            <a:pPr marL="342900" indent="-342900">
              <a:buFont typeface="Arial" charset="0"/>
              <a:buChar char="•"/>
            </a:pPr>
            <a:endParaRPr lang="en-US" sz="2400" dirty="0" smtClean="0"/>
          </a:p>
          <a:p>
            <a:pPr marL="342900" indent="-342900">
              <a:buFont typeface="Arial" charset="0"/>
              <a:buChar char="•"/>
            </a:pPr>
            <a:r>
              <a:rPr lang="en-US" sz="2400" dirty="0" smtClean="0"/>
              <a:t>Implementation of more complex, accurate and innovative architecture:</a:t>
            </a:r>
          </a:p>
          <a:p>
            <a:pPr marL="800100" lvl="1" indent="-342900">
              <a:buFont typeface="Arial" charset="0"/>
              <a:buChar char="•"/>
            </a:pPr>
            <a:r>
              <a:rPr lang="en-US" sz="2400" dirty="0" smtClean="0"/>
              <a:t>3D </a:t>
            </a:r>
            <a:r>
              <a:rPr lang="en-US" sz="2400" dirty="0" err="1" smtClean="0"/>
              <a:t>Unet</a:t>
            </a:r>
            <a:endParaRPr lang="en-US" sz="2400" dirty="0" smtClean="0"/>
          </a:p>
          <a:p>
            <a:pPr marL="800100" lvl="1" indent="-342900">
              <a:buFont typeface="Arial" charset="0"/>
              <a:buChar char="•"/>
            </a:pPr>
            <a:r>
              <a:rPr lang="en-US" sz="2400" dirty="0" smtClean="0"/>
              <a:t>FCN+LSTM</a:t>
            </a:r>
          </a:p>
          <a:p>
            <a:pPr marL="800100" lvl="1" indent="-342900">
              <a:buFont typeface="Arial" charset="0"/>
              <a:buChar char="•"/>
            </a:pPr>
            <a:r>
              <a:rPr lang="en-US" sz="2400" dirty="0" smtClean="0"/>
              <a:t>More</a:t>
            </a:r>
            <a:r>
              <a:rPr lang="mr-IN" sz="2400" dirty="0" smtClean="0"/>
              <a:t>…</a:t>
            </a:r>
            <a:endParaRPr lang="en-US" sz="2400" dirty="0"/>
          </a:p>
        </p:txBody>
      </p:sp>
    </p:spTree>
    <p:extLst>
      <p:ext uri="{BB962C8B-B14F-4D97-AF65-F5344CB8AC3E}">
        <p14:creationId xmlns:p14="http://schemas.microsoft.com/office/powerpoint/2010/main" val="185679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6583"/>
            <a:ext cx="10515600" cy="569823"/>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763896" y="908336"/>
            <a:ext cx="5930224" cy="3651810"/>
          </a:xfrm>
        </p:spPr>
        <p:txBody>
          <a:bodyPr>
            <a:normAutofit/>
          </a:bodyPr>
          <a:lstStyle/>
          <a:p>
            <a:pPr marL="0" indent="0" algn="just">
              <a:buNone/>
            </a:pPr>
            <a:r>
              <a:rPr lang="en-US" sz="2400" dirty="0" err="1" smtClean="0"/>
              <a:t>Galioma</a:t>
            </a:r>
            <a:r>
              <a:rPr lang="en-US" sz="2400" dirty="0" smtClean="0"/>
              <a:t> brain </a:t>
            </a:r>
            <a:r>
              <a:rPr lang="en-US" sz="2400" dirty="0" smtClean="0"/>
              <a:t>tumor is</a:t>
            </a:r>
            <a:r>
              <a:rPr lang="en-US" sz="2400" dirty="0"/>
              <a:t> </a:t>
            </a:r>
            <a:r>
              <a:rPr lang="en-US" sz="2400" dirty="0" smtClean="0"/>
              <a:t>the </a:t>
            </a:r>
            <a:r>
              <a:rPr lang="en-US" sz="2400" dirty="0"/>
              <a:t>most frequent </a:t>
            </a:r>
            <a:r>
              <a:rPr lang="en-US" sz="2400" dirty="0" smtClean="0"/>
              <a:t>primary </a:t>
            </a:r>
            <a:r>
              <a:rPr lang="en-US" sz="2400" dirty="0"/>
              <a:t>brain tumors in </a:t>
            </a:r>
            <a:r>
              <a:rPr lang="en-US" sz="2400" dirty="0" smtClean="0"/>
              <a:t>adults</a:t>
            </a:r>
          </a:p>
          <a:p>
            <a:pPr algn="just"/>
            <a:endParaRPr lang="en-US" sz="2400" dirty="0" smtClean="0"/>
          </a:p>
          <a:p>
            <a:pPr marL="0" indent="0" algn="just">
              <a:buNone/>
            </a:pPr>
            <a:r>
              <a:rPr lang="en-US" sz="2400" dirty="0" smtClean="0"/>
              <a:t>MR imaging </a:t>
            </a:r>
            <a:r>
              <a:rPr lang="en-US" sz="2400" dirty="0" smtClean="0"/>
              <a:t>is used </a:t>
            </a:r>
            <a:r>
              <a:rPr lang="en-US" sz="2400" dirty="0" smtClean="0"/>
              <a:t>for prediction and </a:t>
            </a:r>
            <a:r>
              <a:rPr lang="en-US" sz="2400" dirty="0" smtClean="0"/>
              <a:t>evolution of tumors before </a:t>
            </a:r>
            <a:r>
              <a:rPr lang="en-US" sz="2400" dirty="0" smtClean="0"/>
              <a:t>and during </a:t>
            </a:r>
            <a:r>
              <a:rPr lang="en-US" sz="2400" dirty="0" smtClean="0"/>
              <a:t>treatment</a:t>
            </a:r>
          </a:p>
          <a:p>
            <a:pPr marL="0" indent="0" algn="just">
              <a:buNone/>
            </a:pPr>
            <a:endParaRPr lang="en-US" sz="2400" dirty="0"/>
          </a:p>
          <a:p>
            <a:pPr marL="0" indent="0" algn="just">
              <a:buNone/>
            </a:pPr>
            <a:r>
              <a:rPr lang="en-US" sz="2400" dirty="0" smtClean="0"/>
              <a:t>The tumors are diverse </a:t>
            </a:r>
            <a:r>
              <a:rPr lang="en-US" sz="2400" dirty="0" smtClean="0"/>
              <a:t>in </a:t>
            </a:r>
            <a:r>
              <a:rPr lang="en-US" sz="2400" dirty="0"/>
              <a:t>terms of size</a:t>
            </a:r>
            <a:r>
              <a:rPr lang="en-US" sz="2400" dirty="0" smtClean="0"/>
              <a:t>, </a:t>
            </a:r>
            <a:r>
              <a:rPr lang="en-US" sz="2400" dirty="0" smtClean="0"/>
              <a:t>shape, extension </a:t>
            </a:r>
            <a:r>
              <a:rPr lang="en-US" sz="2400" dirty="0"/>
              <a:t>and </a:t>
            </a:r>
            <a:r>
              <a:rPr lang="en-US" sz="2400" dirty="0" smtClean="0"/>
              <a:t>localization</a:t>
            </a:r>
          </a:p>
          <a:p>
            <a:pPr marL="0" indent="0" algn="just">
              <a:buNone/>
            </a:pPr>
            <a:endParaRPr lang="en-US" sz="2400" dirty="0" smtClean="0"/>
          </a:p>
          <a:p>
            <a:pPr algn="just"/>
            <a:endParaRPr lang="en-US" sz="2400" dirty="0"/>
          </a:p>
        </p:txBody>
      </p:sp>
      <p:grpSp>
        <p:nvGrpSpPr>
          <p:cNvPr id="4" name="Group 3"/>
          <p:cNvGrpSpPr/>
          <p:nvPr/>
        </p:nvGrpSpPr>
        <p:grpSpPr>
          <a:xfrm>
            <a:off x="0" y="643548"/>
            <a:ext cx="12192000" cy="6214452"/>
            <a:chOff x="0" y="643547"/>
            <a:chExt cx="12192000" cy="6214452"/>
          </a:xfrm>
        </p:grpSpPr>
        <p:sp>
          <p:nvSpPr>
            <p:cNvPr id="5" name="Rectangle 4"/>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186738" y="7272338"/>
            <a:ext cx="184731" cy="369332"/>
          </a:xfrm>
          <a:prstGeom prst="rect">
            <a:avLst/>
          </a:prstGeom>
          <a:noFill/>
        </p:spPr>
        <p:txBody>
          <a:bodyPr wrap="none" rtlCol="0">
            <a:spAutoFit/>
          </a:bodyPr>
          <a:lstStyle/>
          <a:p>
            <a:endParaRPr lang="en-US" dirty="0"/>
          </a:p>
        </p:txBody>
      </p:sp>
      <p:sp>
        <p:nvSpPr>
          <p:cNvPr id="9" name="Rectangle 8"/>
          <p:cNvSpPr/>
          <p:nvPr/>
        </p:nvSpPr>
        <p:spPr>
          <a:xfrm>
            <a:off x="389511" y="4806332"/>
            <a:ext cx="11585237" cy="1200329"/>
          </a:xfrm>
          <a:prstGeom prst="rect">
            <a:avLst/>
          </a:prstGeom>
        </p:spPr>
        <p:txBody>
          <a:bodyPr wrap="square">
            <a:spAutoFit/>
          </a:bodyPr>
          <a:lstStyle/>
          <a:p>
            <a:r>
              <a:rPr lang="en-US" sz="2400" dirty="0" smtClean="0"/>
              <a:t>Project’s goal: </a:t>
            </a:r>
          </a:p>
          <a:p>
            <a:r>
              <a:rPr lang="en-US" sz="2400" b="1" dirty="0" smtClean="0"/>
              <a:t>Accurate semantic segmentation of different tumor regions from multi-modal MRI scans using deep neural networks.</a:t>
            </a:r>
            <a:endParaRPr lang="en-US" sz="2400" b="1" dirty="0" smtClean="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30" y="3583136"/>
            <a:ext cx="376834" cy="37683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10" y="2193918"/>
            <a:ext cx="374053" cy="37405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910" y="970722"/>
            <a:ext cx="374053" cy="374053"/>
          </a:xfrm>
          <a:prstGeom prst="rect">
            <a:avLst/>
          </a:prstGeom>
        </p:spPr>
      </p:pic>
    </p:spTree>
    <p:extLst>
      <p:ext uri="{BB962C8B-B14F-4D97-AF65-F5344CB8AC3E}">
        <p14:creationId xmlns:p14="http://schemas.microsoft.com/office/powerpoint/2010/main" val="74719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6584"/>
            <a:ext cx="10515600" cy="569823"/>
          </a:xfrm>
        </p:spPr>
        <p:txBody>
          <a:bodyPr>
            <a:normAutofit fontScale="90000"/>
          </a:bodyPr>
          <a:lstStyle/>
          <a:p>
            <a:r>
              <a:rPr lang="en-US" dirty="0" smtClean="0"/>
              <a:t>Project’s timeline:</a:t>
            </a:r>
            <a:endParaRPr lang="en-US" dirty="0"/>
          </a:p>
        </p:txBody>
      </p:sp>
      <p:grpSp>
        <p:nvGrpSpPr>
          <p:cNvPr id="8" name="Group 7"/>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85351" y="5620592"/>
            <a:ext cx="11541211" cy="551890"/>
            <a:chOff x="185351" y="5620592"/>
            <a:chExt cx="11541211" cy="551890"/>
          </a:xfrm>
        </p:grpSpPr>
        <p:sp>
          <p:nvSpPr>
            <p:cNvPr id="4" name="Oval 3"/>
            <p:cNvSpPr/>
            <p:nvPr/>
          </p:nvSpPr>
          <p:spPr>
            <a:xfrm>
              <a:off x="185351" y="5620592"/>
              <a:ext cx="551890" cy="5518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31341" y="5906530"/>
              <a:ext cx="11195221" cy="0"/>
            </a:xfrm>
            <a:prstGeom prst="line">
              <a:avLst/>
            </a:prstGeom>
            <a:ln w="203200" cap="rnd"/>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flipV="1">
            <a:off x="1309833" y="4312509"/>
            <a:ext cx="0" cy="149516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185351" y="3303026"/>
            <a:ext cx="2248964" cy="1009483"/>
          </a:xfrm>
          <a:prstGeom prst="rect">
            <a:avLst/>
          </a:prstGeom>
          <a:ln w="38100">
            <a:solidFill>
              <a:schemeClr val="accent1">
                <a:lumMod val="75000"/>
              </a:schemeClr>
            </a:solidFill>
            <a:prstDash val="sysDo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i="1" dirty="0" smtClean="0"/>
              <a:t>Aug-Sep 17’:</a:t>
            </a:r>
          </a:p>
          <a:p>
            <a:pPr marL="0" indent="0" algn="ctr">
              <a:buFont typeface="Arial"/>
              <a:buNone/>
            </a:pPr>
            <a:r>
              <a:rPr lang="en-US" sz="1800" dirty="0" smtClean="0"/>
              <a:t>Independent studies of DNN course </a:t>
            </a:r>
          </a:p>
          <a:p>
            <a:pPr marL="0" indent="0" algn="ctr">
              <a:buFont typeface="Arial"/>
              <a:buNone/>
            </a:pPr>
            <a:endParaRPr lang="en-US" sz="2400" dirty="0"/>
          </a:p>
        </p:txBody>
      </p:sp>
      <p:sp>
        <p:nvSpPr>
          <p:cNvPr id="18" name="Content Placeholder 2"/>
          <p:cNvSpPr txBox="1">
            <a:spLocks/>
          </p:cNvSpPr>
          <p:nvPr/>
        </p:nvSpPr>
        <p:spPr>
          <a:xfrm>
            <a:off x="1610223" y="1829469"/>
            <a:ext cx="2248964" cy="735045"/>
          </a:xfrm>
          <a:prstGeom prst="rect">
            <a:avLst/>
          </a:prstGeom>
          <a:ln w="38100">
            <a:solidFill>
              <a:schemeClr val="accent1">
                <a:lumMod val="75000"/>
              </a:schemeClr>
            </a:solidFill>
            <a:prstDash val="sysDo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i="1" dirty="0" smtClean="0"/>
              <a:t>Oct 17’:</a:t>
            </a:r>
          </a:p>
          <a:p>
            <a:pPr marL="0" indent="0" algn="ctr">
              <a:buFont typeface="Arial"/>
              <a:buNone/>
            </a:pPr>
            <a:r>
              <a:rPr lang="en-US" sz="1800" dirty="0" smtClean="0"/>
              <a:t>Literature review</a:t>
            </a:r>
          </a:p>
          <a:p>
            <a:pPr marL="0" indent="0" algn="ctr">
              <a:buFont typeface="Arial"/>
              <a:buNone/>
            </a:pPr>
            <a:endParaRPr lang="en-US" sz="2400" dirty="0"/>
          </a:p>
        </p:txBody>
      </p:sp>
      <p:sp>
        <p:nvSpPr>
          <p:cNvPr id="19" name="Content Placeholder 2"/>
          <p:cNvSpPr txBox="1">
            <a:spLocks/>
          </p:cNvSpPr>
          <p:nvPr/>
        </p:nvSpPr>
        <p:spPr>
          <a:xfrm>
            <a:off x="5321128" y="1675902"/>
            <a:ext cx="2825785" cy="1040558"/>
          </a:xfrm>
          <a:prstGeom prst="rect">
            <a:avLst/>
          </a:prstGeom>
          <a:ln w="38100">
            <a:solidFill>
              <a:schemeClr val="accent1">
                <a:lumMod val="75000"/>
              </a:schemeClr>
            </a:solidFill>
            <a:prstDash val="sysDo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i="1" dirty="0" smtClean="0"/>
              <a:t>Dec 17’ -Feb 18’:</a:t>
            </a:r>
          </a:p>
          <a:p>
            <a:pPr marL="0" indent="0" algn="ctr">
              <a:buFont typeface="Arial"/>
              <a:buNone/>
            </a:pPr>
            <a:r>
              <a:rPr lang="en-US" sz="1800" dirty="0" smtClean="0"/>
              <a:t>Implementation of classical segmentation algorithm</a:t>
            </a:r>
          </a:p>
          <a:p>
            <a:pPr marL="0" indent="0" algn="ctr">
              <a:buFont typeface="Arial"/>
              <a:buNone/>
            </a:pPr>
            <a:endParaRPr lang="en-US" sz="2400" dirty="0"/>
          </a:p>
        </p:txBody>
      </p:sp>
      <p:sp>
        <p:nvSpPr>
          <p:cNvPr id="20" name="Content Placeholder 2"/>
          <p:cNvSpPr txBox="1">
            <a:spLocks/>
          </p:cNvSpPr>
          <p:nvPr/>
        </p:nvSpPr>
        <p:spPr>
          <a:xfrm>
            <a:off x="3214327" y="3333117"/>
            <a:ext cx="3044379" cy="1121723"/>
          </a:xfrm>
          <a:prstGeom prst="rect">
            <a:avLst/>
          </a:prstGeom>
          <a:ln w="38100">
            <a:solidFill>
              <a:schemeClr val="accent1">
                <a:lumMod val="75000"/>
              </a:schemeClr>
            </a:solidFill>
            <a:prstDash val="sysDo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i="1" dirty="0" smtClean="0"/>
              <a:t>Nov-Dec 17’:</a:t>
            </a:r>
          </a:p>
          <a:p>
            <a:pPr marL="0" indent="0" algn="ctr">
              <a:buFont typeface="Arial"/>
              <a:buNone/>
            </a:pPr>
            <a:r>
              <a:rPr lang="en-US" sz="1800" dirty="0" smtClean="0"/>
              <a:t>Independent studies of TF. </a:t>
            </a:r>
          </a:p>
          <a:p>
            <a:pPr marL="0" indent="0" algn="ctr">
              <a:buFont typeface="Arial"/>
              <a:buNone/>
            </a:pPr>
            <a:r>
              <a:rPr lang="en-US" sz="1800" dirty="0"/>
              <a:t>Start </a:t>
            </a:r>
            <a:r>
              <a:rPr lang="en-US" sz="1800" dirty="0" smtClean="0"/>
              <a:t>building </a:t>
            </a:r>
            <a:r>
              <a:rPr lang="en-US" sz="1800" dirty="0"/>
              <a:t>NN framework</a:t>
            </a:r>
            <a:endParaRPr lang="en-US" sz="1800" dirty="0"/>
          </a:p>
        </p:txBody>
      </p:sp>
      <p:sp>
        <p:nvSpPr>
          <p:cNvPr id="21" name="Content Placeholder 2"/>
          <p:cNvSpPr txBox="1">
            <a:spLocks/>
          </p:cNvSpPr>
          <p:nvPr/>
        </p:nvSpPr>
        <p:spPr>
          <a:xfrm>
            <a:off x="7038718" y="3373699"/>
            <a:ext cx="2825785" cy="1040558"/>
          </a:xfrm>
          <a:prstGeom prst="rect">
            <a:avLst/>
          </a:prstGeom>
          <a:ln w="38100">
            <a:solidFill>
              <a:schemeClr val="accent1">
                <a:lumMod val="75000"/>
              </a:schemeClr>
            </a:solidFill>
            <a:prstDash val="sysDo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i="1" dirty="0" smtClean="0"/>
              <a:t>Feb 18’:</a:t>
            </a:r>
          </a:p>
          <a:p>
            <a:pPr marL="0" indent="0" algn="ctr">
              <a:buFont typeface="Arial"/>
              <a:buNone/>
            </a:pPr>
            <a:r>
              <a:rPr lang="en-US" sz="1800" dirty="0" smtClean="0"/>
              <a:t>Implementation of basic </a:t>
            </a:r>
            <a:r>
              <a:rPr lang="en-US" sz="1800" dirty="0" err="1" smtClean="0"/>
              <a:t>Unet</a:t>
            </a:r>
            <a:r>
              <a:rPr lang="en-US" sz="1800" dirty="0" smtClean="0"/>
              <a:t> NN for toy data</a:t>
            </a:r>
          </a:p>
          <a:p>
            <a:pPr marL="0" indent="0" algn="ctr">
              <a:buFont typeface="Arial"/>
              <a:buNone/>
            </a:pPr>
            <a:endParaRPr lang="en-US" sz="2400" dirty="0"/>
          </a:p>
        </p:txBody>
      </p:sp>
      <p:sp>
        <p:nvSpPr>
          <p:cNvPr id="22" name="Content Placeholder 2"/>
          <p:cNvSpPr txBox="1">
            <a:spLocks/>
          </p:cNvSpPr>
          <p:nvPr/>
        </p:nvSpPr>
        <p:spPr>
          <a:xfrm>
            <a:off x="9119414" y="1675902"/>
            <a:ext cx="2825785" cy="1040558"/>
          </a:xfrm>
          <a:prstGeom prst="rect">
            <a:avLst/>
          </a:prstGeom>
          <a:ln w="38100">
            <a:solidFill>
              <a:schemeClr val="accent1">
                <a:lumMod val="75000"/>
              </a:schemeClr>
            </a:solidFill>
            <a:prstDash val="sysDo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1800" i="1" dirty="0" smtClean="0"/>
              <a:t>Mar 18’:</a:t>
            </a:r>
          </a:p>
          <a:p>
            <a:pPr marL="0" indent="0" algn="ctr">
              <a:buFont typeface="Arial"/>
              <a:buNone/>
            </a:pPr>
            <a:r>
              <a:rPr lang="en-US" sz="1800" dirty="0" smtClean="0"/>
              <a:t>Implementation of </a:t>
            </a:r>
            <a:r>
              <a:rPr lang="en-US" sz="1800" dirty="0" err="1" smtClean="0"/>
              <a:t>Unet</a:t>
            </a:r>
            <a:r>
              <a:rPr lang="en-US" sz="1800" dirty="0" smtClean="0"/>
              <a:t> NN for BRATS data</a:t>
            </a:r>
          </a:p>
          <a:p>
            <a:pPr marL="0" indent="0" algn="ctr">
              <a:buFont typeface="Arial"/>
              <a:buNone/>
            </a:pPr>
            <a:endParaRPr lang="en-US" sz="2400" dirty="0"/>
          </a:p>
        </p:txBody>
      </p:sp>
      <p:cxnSp>
        <p:nvCxnSpPr>
          <p:cNvPr id="24" name="Straight Connector 23"/>
          <p:cNvCxnSpPr>
            <a:endCxn id="18" idx="2"/>
          </p:cNvCxnSpPr>
          <p:nvPr/>
        </p:nvCxnSpPr>
        <p:spPr>
          <a:xfrm flipV="1">
            <a:off x="2734705" y="2564514"/>
            <a:ext cx="0" cy="3243163"/>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753008" y="4454840"/>
            <a:ext cx="0" cy="149516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660067" y="2716460"/>
            <a:ext cx="0" cy="319296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451610" y="4454840"/>
            <a:ext cx="0" cy="149516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2" idx="2"/>
          </p:cNvCxnSpPr>
          <p:nvPr/>
        </p:nvCxnSpPr>
        <p:spPr>
          <a:xfrm flipV="1">
            <a:off x="10532307" y="2716460"/>
            <a:ext cx="0" cy="3091217"/>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6421"/>
            <a:ext cx="10515600" cy="569823"/>
          </a:xfrm>
        </p:spPr>
        <p:txBody>
          <a:bodyPr>
            <a:normAutofit fontScale="90000"/>
          </a:bodyPr>
          <a:lstStyle/>
          <a:p>
            <a:r>
              <a:rPr lang="en-US" dirty="0" smtClean="0"/>
              <a:t>Dataset:</a:t>
            </a:r>
            <a:endParaRPr lang="en-US" dirty="0"/>
          </a:p>
        </p:txBody>
      </p:sp>
      <p:sp>
        <p:nvSpPr>
          <p:cNvPr id="3" name="Content Placeholder 2"/>
          <p:cNvSpPr>
            <a:spLocks noGrp="1"/>
          </p:cNvSpPr>
          <p:nvPr>
            <p:ph idx="1"/>
          </p:nvPr>
        </p:nvSpPr>
        <p:spPr>
          <a:xfrm>
            <a:off x="285750" y="856886"/>
            <a:ext cx="10515600" cy="5242015"/>
          </a:xfrm>
        </p:spPr>
        <p:txBody>
          <a:bodyPr/>
          <a:lstStyle/>
          <a:p>
            <a:pPr marL="0" indent="0">
              <a:buNone/>
            </a:pPr>
            <a:r>
              <a:rPr lang="en-US" sz="2400" dirty="0" smtClean="0"/>
              <a:t>BRATS dataset (2012):</a:t>
            </a:r>
          </a:p>
          <a:p>
            <a:r>
              <a:rPr lang="en-US" sz="2400" dirty="0" smtClean="0"/>
              <a:t>Global challenge for brain tumor segmentation</a:t>
            </a:r>
          </a:p>
          <a:p>
            <a:r>
              <a:rPr lang="en-US" sz="2400" dirty="0" smtClean="0"/>
              <a:t>20 HGG and 10 LGG MR multimodal images (T1, T2, T1g, FLAIR)</a:t>
            </a:r>
          </a:p>
          <a:p>
            <a:r>
              <a:rPr lang="en-US" sz="2400" dirty="0" smtClean="0"/>
              <a:t>The images are co-registered and skull stripped</a:t>
            </a:r>
          </a:p>
          <a:p>
            <a:pPr marL="0" indent="0">
              <a:buNone/>
            </a:pPr>
            <a:endParaRPr lang="en-US" sz="2400" dirty="0"/>
          </a:p>
          <a:p>
            <a:pPr marL="0" indent="0">
              <a:buNone/>
            </a:pPr>
            <a:endParaRPr lang="en-US" sz="2400" dirty="0" smtClean="0"/>
          </a:p>
          <a:p>
            <a:endParaRPr lang="en-US" dirty="0" smtClean="0"/>
          </a:p>
          <a:p>
            <a:endParaRPr lang="en-US" dirty="0"/>
          </a:p>
        </p:txBody>
      </p:sp>
      <p:pic>
        <p:nvPicPr>
          <p:cNvPr id="6" name="Picture 5"/>
          <p:cNvPicPr>
            <a:picLocks noChangeAspect="1"/>
          </p:cNvPicPr>
          <p:nvPr/>
        </p:nvPicPr>
        <p:blipFill rotWithShape="1">
          <a:blip r:embed="rId3"/>
          <a:srcRect l="12225" t="28300" r="7550" b="34405"/>
          <a:stretch/>
        </p:blipFill>
        <p:spPr>
          <a:xfrm>
            <a:off x="1081805" y="2843214"/>
            <a:ext cx="10028390" cy="3047999"/>
          </a:xfrm>
          <a:prstGeom prst="rect">
            <a:avLst/>
          </a:prstGeom>
        </p:spPr>
      </p:pic>
      <p:sp>
        <p:nvSpPr>
          <p:cNvPr id="8" name="TextBox 7"/>
          <p:cNvSpPr txBox="1"/>
          <p:nvPr/>
        </p:nvSpPr>
        <p:spPr>
          <a:xfrm>
            <a:off x="1081805" y="5771764"/>
            <a:ext cx="1906305" cy="276999"/>
          </a:xfrm>
          <a:prstGeom prst="rect">
            <a:avLst/>
          </a:prstGeom>
          <a:noFill/>
        </p:spPr>
        <p:txBody>
          <a:bodyPr wrap="square" rtlCol="0">
            <a:spAutoFit/>
          </a:bodyPr>
          <a:lstStyle/>
          <a:p>
            <a:r>
              <a:rPr lang="en-US" sz="1200" dirty="0" smtClean="0"/>
              <a:t>HG-001, slice: 80</a:t>
            </a:r>
            <a:endParaRPr lang="en-US" sz="1200" dirty="0"/>
          </a:p>
        </p:txBody>
      </p:sp>
      <p:grpSp>
        <p:nvGrpSpPr>
          <p:cNvPr id="12" name="Group 11"/>
          <p:cNvGrpSpPr/>
          <p:nvPr/>
        </p:nvGrpSpPr>
        <p:grpSpPr>
          <a:xfrm>
            <a:off x="0" y="643548"/>
            <a:ext cx="12192000" cy="6214452"/>
            <a:chOff x="0" y="643547"/>
            <a:chExt cx="12192000" cy="6214452"/>
          </a:xfrm>
        </p:grpSpPr>
        <p:sp>
          <p:nvSpPr>
            <p:cNvPr id="13" name="Rectangle 12"/>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660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6584"/>
            <a:ext cx="10515600" cy="569823"/>
          </a:xfrm>
        </p:spPr>
        <p:txBody>
          <a:bodyPr>
            <a:normAutofit fontScale="90000"/>
          </a:bodyPr>
          <a:lstStyle/>
          <a:p>
            <a:r>
              <a:rPr lang="en-US" dirty="0" smtClean="0"/>
              <a:t>Dataset:</a:t>
            </a:r>
            <a:endParaRPr lang="en-US" dirty="0"/>
          </a:p>
        </p:txBody>
      </p:sp>
      <p:sp>
        <p:nvSpPr>
          <p:cNvPr id="3" name="Content Placeholder 2"/>
          <p:cNvSpPr>
            <a:spLocks noGrp="1"/>
          </p:cNvSpPr>
          <p:nvPr>
            <p:ph idx="1"/>
          </p:nvPr>
        </p:nvSpPr>
        <p:spPr>
          <a:xfrm>
            <a:off x="349685" y="934948"/>
            <a:ext cx="10515600" cy="5242015"/>
          </a:xfrm>
        </p:spPr>
        <p:txBody>
          <a:bodyPr/>
          <a:lstStyle/>
          <a:p>
            <a:pPr marL="0" indent="0">
              <a:buNone/>
            </a:pPr>
            <a:r>
              <a:rPr lang="en-US" sz="2400" dirty="0" smtClean="0"/>
              <a:t>BRATS </a:t>
            </a:r>
            <a:r>
              <a:rPr lang="en-US" sz="2400" dirty="0"/>
              <a:t>dataset (2012):</a:t>
            </a:r>
            <a:endParaRPr lang="en-US" sz="2400" dirty="0" smtClean="0"/>
          </a:p>
          <a:p>
            <a:r>
              <a:rPr lang="en-US" sz="2400" dirty="0" smtClean="0"/>
              <a:t>Ground true manual segmentation:</a:t>
            </a:r>
          </a:p>
          <a:p>
            <a:pPr lvl="1"/>
            <a:r>
              <a:rPr lang="en-US" sz="2000" dirty="0" smtClean="0"/>
              <a:t>(0) Background</a:t>
            </a:r>
          </a:p>
          <a:p>
            <a:pPr lvl="1"/>
            <a:r>
              <a:rPr lang="en-US" sz="2000" dirty="0" smtClean="0"/>
              <a:t>(1 - green) Necrotic </a:t>
            </a:r>
            <a:r>
              <a:rPr lang="en-US" sz="2000" dirty="0"/>
              <a:t>center and fluid </a:t>
            </a:r>
            <a:r>
              <a:rPr lang="en-US" sz="2000" dirty="0" smtClean="0"/>
              <a:t>collections</a:t>
            </a:r>
          </a:p>
          <a:p>
            <a:pPr lvl="1"/>
            <a:r>
              <a:rPr lang="en-US" sz="2000" dirty="0"/>
              <a:t>(</a:t>
            </a:r>
            <a:r>
              <a:rPr lang="en-US" sz="2000" dirty="0" smtClean="0"/>
              <a:t>2 - </a:t>
            </a:r>
            <a:r>
              <a:rPr lang="en-US" sz="2000" dirty="0"/>
              <a:t>yellow</a:t>
            </a:r>
            <a:r>
              <a:rPr lang="en-US" sz="2000" dirty="0" smtClean="0"/>
              <a:t>) Edema</a:t>
            </a:r>
          </a:p>
          <a:p>
            <a:pPr lvl="1"/>
            <a:r>
              <a:rPr lang="en-US" sz="2000" dirty="0"/>
              <a:t>(</a:t>
            </a:r>
            <a:r>
              <a:rPr lang="en-US" sz="2000" dirty="0" smtClean="0"/>
              <a:t>3 - </a:t>
            </a:r>
            <a:r>
              <a:rPr lang="en-US" sz="2000" dirty="0"/>
              <a:t>brown</a:t>
            </a:r>
            <a:r>
              <a:rPr lang="en-US" sz="2000" dirty="0" smtClean="0"/>
              <a:t>) Non-enhancing tumor</a:t>
            </a:r>
          </a:p>
          <a:p>
            <a:pPr lvl="1"/>
            <a:r>
              <a:rPr lang="en-US" sz="2000" dirty="0"/>
              <a:t>(</a:t>
            </a:r>
            <a:r>
              <a:rPr lang="en-US" sz="2000" dirty="0" smtClean="0"/>
              <a:t>4 - </a:t>
            </a:r>
            <a:r>
              <a:rPr lang="en-US" sz="2000" dirty="0"/>
              <a:t>blue</a:t>
            </a:r>
            <a:r>
              <a:rPr lang="en-US" sz="2000" dirty="0" smtClean="0"/>
              <a:t>) Enhancing tumor</a:t>
            </a:r>
          </a:p>
          <a:p>
            <a:pPr lvl="1"/>
            <a:endParaRPr lang="en-US" sz="1400" dirty="0" smtClean="0"/>
          </a:p>
          <a:p>
            <a:pPr marL="0" indent="0">
              <a:buNone/>
            </a:pPr>
            <a:r>
              <a:rPr lang="en-US" sz="2400" dirty="0" smtClean="0"/>
              <a:t>Measure metrics:</a:t>
            </a:r>
          </a:p>
          <a:p>
            <a:pPr marL="0" indent="0">
              <a:buNone/>
            </a:pPr>
            <a:endParaRPr lang="en-US" sz="2400" dirty="0"/>
          </a:p>
          <a:p>
            <a:pPr marL="0" indent="0">
              <a:buNone/>
            </a:pPr>
            <a:endParaRPr lang="en-US" sz="2400" dirty="0" smtClean="0"/>
          </a:p>
          <a:p>
            <a:endParaRPr lang="en-US" dirty="0" smtClean="0"/>
          </a:p>
          <a:p>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4406" y="801784"/>
            <a:ext cx="3180879" cy="3425659"/>
          </a:xfrm>
          <a:prstGeom prst="rect">
            <a:avLst/>
          </a:prstGeom>
          <a:noFill/>
          <a:ln>
            <a:noFill/>
          </a:ln>
        </p:spPr>
      </p:pic>
      <mc:AlternateContent xmlns:mc="http://schemas.openxmlformats.org/markup-compatibility/2006" xmlns:a14="http://schemas.microsoft.com/office/drawing/2010/main">
        <mc:Choice Requires="a14">
          <p:sp>
            <p:nvSpPr>
              <p:cNvPr id="7" name="TextBox 6"/>
              <p:cNvSpPr txBox="1"/>
              <p:nvPr/>
            </p:nvSpPr>
            <p:spPr>
              <a:xfrm>
                <a:off x="349685" y="4571459"/>
                <a:ext cx="11007428" cy="12361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smtClean="0">
                          <a:latin typeface="Cambria Math" charset="0"/>
                        </a:rPr>
                        <m:t>Dice</m:t>
                      </m:r>
                      <m:r>
                        <a:rPr lang="en-US" sz="2400" smtClean="0">
                          <a:latin typeface="Cambria Math" charset="0"/>
                        </a:rPr>
                        <m:t>= </m:t>
                      </m:r>
                      <m:f>
                        <m:fPr>
                          <m:ctrlPr>
                            <a:rPr lang="en-US" sz="2400" i="1">
                              <a:latin typeface="Cambria Math" charset="0"/>
                            </a:rPr>
                          </m:ctrlPr>
                        </m:fPr>
                        <m:num>
                          <m:r>
                            <a:rPr lang="en-US" sz="2400">
                              <a:latin typeface="Cambria Math" charset="0"/>
                            </a:rPr>
                            <m:t>2</m:t>
                          </m:r>
                          <m:d>
                            <m:dPr>
                              <m:begChr m:val="|"/>
                              <m:endChr m:val="|"/>
                              <m:ctrlPr>
                                <a:rPr lang="en-US" sz="2400" i="1">
                                  <a:latin typeface="Cambria Math" charset="0"/>
                                </a:rPr>
                              </m:ctrlPr>
                            </m:dPr>
                            <m:e>
                              <m:sSub>
                                <m:sSubPr>
                                  <m:ctrlPr>
                                    <a:rPr lang="en-US" sz="2400" i="1" smtClean="0">
                                      <a:latin typeface="Cambria Math" charset="0"/>
                                    </a:rPr>
                                  </m:ctrlPr>
                                </m:sSubPr>
                                <m:e>
                                  <m:r>
                                    <m:rPr>
                                      <m:sty m:val="p"/>
                                    </m:rPr>
                                    <a:rPr lang="en-US" sz="2400">
                                      <a:latin typeface="Cambria Math" charset="0"/>
                                    </a:rPr>
                                    <m:t>T</m:t>
                                  </m:r>
                                </m:e>
                                <m:sub>
                                  <m:r>
                                    <a:rPr lang="en-US" sz="2400" smtClean="0">
                                      <a:latin typeface="Cambria Math" charset="0"/>
                                    </a:rPr>
                                    <m:t>1</m:t>
                                  </m:r>
                                </m:sub>
                              </m:sSub>
                              <m:r>
                                <a:rPr lang="en-US" sz="2400">
                                  <a:latin typeface="Cambria Math" charset="0"/>
                                </a:rPr>
                                <m:t>∩</m:t>
                              </m:r>
                              <m:sSub>
                                <m:sSubPr>
                                  <m:ctrlPr>
                                    <a:rPr lang="en-US" sz="2400" i="1">
                                      <a:latin typeface="Cambria Math" charset="0"/>
                                    </a:rPr>
                                  </m:ctrlPr>
                                </m:sSubPr>
                                <m:e>
                                  <m:r>
                                    <m:rPr>
                                      <m:sty m:val="p"/>
                                    </m:rPr>
                                    <a:rPr lang="en-US" sz="2400">
                                      <a:latin typeface="Cambria Math" charset="0"/>
                                    </a:rPr>
                                    <m:t>P</m:t>
                                  </m:r>
                                </m:e>
                                <m:sub>
                                  <m:r>
                                    <a:rPr lang="en-US" sz="2400">
                                      <a:latin typeface="Cambria Math" charset="0"/>
                                    </a:rPr>
                                    <m:t>1</m:t>
                                  </m:r>
                                </m:sub>
                              </m:sSub>
                            </m:e>
                          </m:d>
                        </m:num>
                        <m:den>
                          <m:d>
                            <m:dPr>
                              <m:begChr m:val="|"/>
                              <m:endChr m:val="|"/>
                              <m:ctrlPr>
                                <a:rPr lang="en-US" sz="2400" i="1">
                                  <a:latin typeface="Cambria Math" charset="0"/>
                                </a:rPr>
                              </m:ctrlPr>
                            </m:dPr>
                            <m:e>
                              <m:sSub>
                                <m:sSubPr>
                                  <m:ctrlPr>
                                    <a:rPr lang="en-US" sz="2400" i="1">
                                      <a:latin typeface="Cambria Math" charset="0"/>
                                    </a:rPr>
                                  </m:ctrlPr>
                                </m:sSubPr>
                                <m:e>
                                  <m:r>
                                    <m:rPr>
                                      <m:sty m:val="p"/>
                                    </m:rPr>
                                    <a:rPr lang="en-US" sz="2400">
                                      <a:latin typeface="Cambria Math" charset="0"/>
                                    </a:rPr>
                                    <m:t>P</m:t>
                                  </m:r>
                                </m:e>
                                <m:sub>
                                  <m:r>
                                    <a:rPr lang="en-US" sz="2400">
                                      <a:latin typeface="Cambria Math" charset="0"/>
                                    </a:rPr>
                                    <m:t>1</m:t>
                                  </m:r>
                                </m:sub>
                              </m:sSub>
                            </m:e>
                          </m:d>
                          <m:r>
                            <a:rPr lang="en-US" sz="2400">
                              <a:latin typeface="Cambria Math" charset="0"/>
                            </a:rPr>
                            <m:t>+</m:t>
                          </m:r>
                          <m:d>
                            <m:dPr>
                              <m:begChr m:val="|"/>
                              <m:endChr m:val="|"/>
                              <m:ctrlPr>
                                <a:rPr lang="en-US" sz="2400" i="1">
                                  <a:latin typeface="Cambria Math" charset="0"/>
                                </a:rPr>
                              </m:ctrlPr>
                            </m:dPr>
                            <m:e>
                              <m:sSub>
                                <m:sSubPr>
                                  <m:ctrlPr>
                                    <a:rPr lang="en-US" sz="2400" i="1">
                                      <a:latin typeface="Cambria Math" charset="0"/>
                                    </a:rPr>
                                  </m:ctrlPr>
                                </m:sSubPr>
                                <m:e>
                                  <m:r>
                                    <m:rPr>
                                      <m:sty m:val="p"/>
                                    </m:rPr>
                                    <a:rPr lang="en-US" sz="2400">
                                      <a:latin typeface="Cambria Math" charset="0"/>
                                    </a:rPr>
                                    <m:t>T</m:t>
                                  </m:r>
                                </m:e>
                                <m:sub>
                                  <m:r>
                                    <a:rPr lang="en-US" sz="2400">
                                      <a:latin typeface="Cambria Math" charset="0"/>
                                    </a:rPr>
                                    <m:t>1</m:t>
                                  </m:r>
                                </m:sub>
                              </m:sSub>
                            </m:e>
                          </m:d>
                        </m:den>
                      </m:f>
                      <m:r>
                        <a:rPr lang="en-US" sz="2400">
                          <a:latin typeface="Cambria Math" charset="0"/>
                        </a:rPr>
                        <m:t>,</m:t>
                      </m:r>
                      <m:r>
                        <a:rPr lang="en-US" sz="2400" b="0" i="0" smtClean="0">
                          <a:latin typeface="Cambria Math" charset="0"/>
                        </a:rPr>
                        <m:t>  </m:t>
                      </m:r>
                      <m:r>
                        <m:rPr>
                          <m:sty m:val="p"/>
                        </m:rPr>
                        <a:rPr lang="en-US" sz="2400">
                          <a:latin typeface="Cambria Math" charset="0"/>
                        </a:rPr>
                        <m:t>Sensativity</m:t>
                      </m:r>
                      <m:r>
                        <a:rPr lang="en-US" sz="2400">
                          <a:latin typeface="Cambria Math" charset="0"/>
                        </a:rPr>
                        <m:t>= </m:t>
                      </m:r>
                      <m:f>
                        <m:fPr>
                          <m:ctrlPr>
                            <a:rPr lang="en-US" sz="2400" i="1">
                              <a:latin typeface="Cambria Math" charset="0"/>
                            </a:rPr>
                          </m:ctrlPr>
                        </m:fPr>
                        <m:num>
                          <m:r>
                            <a:rPr lang="en-US" sz="2400" b="0" i="1" smtClean="0">
                              <a:latin typeface="Cambria Math" charset="0"/>
                            </a:rPr>
                            <m:t>𝑇𝑃</m:t>
                          </m:r>
                        </m:num>
                        <m:den>
                          <m:r>
                            <a:rPr lang="en-US" sz="2400" b="0" i="1" smtClean="0">
                              <a:latin typeface="Cambria Math" charset="0"/>
                            </a:rPr>
                            <m:t>𝑇𝑃</m:t>
                          </m:r>
                          <m:r>
                            <a:rPr lang="en-US" sz="2400" b="0" i="1" smtClean="0">
                              <a:latin typeface="Cambria Math" charset="0"/>
                            </a:rPr>
                            <m:t>+</m:t>
                          </m:r>
                          <m:r>
                            <a:rPr lang="en-US" sz="2400" b="0" i="1" smtClean="0">
                              <a:latin typeface="Cambria Math" charset="0"/>
                            </a:rPr>
                            <m:t>𝐹𝑁</m:t>
                          </m:r>
                        </m:den>
                      </m:f>
                      <m:r>
                        <a:rPr lang="en-US" sz="2400">
                          <a:latin typeface="Cambria Math" charset="0"/>
                        </a:rPr>
                        <m:t>,</m:t>
                      </m:r>
                      <m:r>
                        <a:rPr lang="en-US" sz="2400" b="0" i="0" smtClean="0">
                          <a:latin typeface="Cambria Math" charset="0"/>
                        </a:rPr>
                        <m:t>  </m:t>
                      </m:r>
                      <m:r>
                        <m:rPr>
                          <m:nor/>
                        </m:rPr>
                        <a:rPr lang="en-US" sz="2400">
                          <a:latin typeface="Cambria Math" charset="0"/>
                        </a:rPr>
                        <m:t>Specificity</m:t>
                      </m:r>
                      <m:r>
                        <a:rPr lang="en-US" sz="2400">
                          <a:latin typeface="Cambria Math" charset="0"/>
                        </a:rPr>
                        <m:t>= </m:t>
                      </m:r>
                      <m:f>
                        <m:fPr>
                          <m:ctrlPr>
                            <a:rPr lang="en-US" sz="2400" i="1">
                              <a:latin typeface="Cambria Math" charset="0"/>
                            </a:rPr>
                          </m:ctrlPr>
                        </m:fPr>
                        <m:num>
                          <m:r>
                            <a:rPr lang="en-US" sz="2400" i="1" smtClean="0">
                              <a:latin typeface="Cambria Math" charset="0"/>
                            </a:rPr>
                            <m:t>𝑇</m:t>
                          </m:r>
                          <m:r>
                            <a:rPr lang="en-US" sz="2400" b="0" i="1" smtClean="0">
                              <a:latin typeface="Cambria Math" charset="0"/>
                            </a:rPr>
                            <m:t>𝑁</m:t>
                          </m:r>
                        </m:num>
                        <m:den>
                          <m:r>
                            <a:rPr lang="en-US" sz="2400" i="1" smtClean="0">
                              <a:latin typeface="Cambria Math" charset="0"/>
                            </a:rPr>
                            <m:t>𝑇</m:t>
                          </m:r>
                          <m:r>
                            <a:rPr lang="en-US" sz="2400" b="0" i="1" smtClean="0">
                              <a:latin typeface="Cambria Math" charset="0"/>
                            </a:rPr>
                            <m:t>𝑁</m:t>
                          </m:r>
                          <m:r>
                            <a:rPr lang="en-US" sz="2400" b="0" i="1" smtClean="0">
                              <a:latin typeface="Cambria Math" charset="0"/>
                            </a:rPr>
                            <m:t>+</m:t>
                          </m:r>
                          <m:r>
                            <a:rPr lang="en-US" sz="2400" b="0" i="1" smtClean="0">
                              <a:latin typeface="Cambria Math" charset="0"/>
                            </a:rPr>
                            <m:t>𝐹𝑃</m:t>
                          </m:r>
                        </m:den>
                      </m:f>
                    </m:oMath>
                  </m:oMathPara>
                </a14:m>
                <a:endParaRPr lang="en-US" sz="2400" dirty="0">
                  <a:latin typeface="Cambria Math" charset="0"/>
                </a:endParaRPr>
              </a:p>
              <a:p>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49685" y="4571459"/>
                <a:ext cx="11007428" cy="1236172"/>
              </a:xfrm>
              <a:prstGeom prst="rect">
                <a:avLst/>
              </a:prstGeom>
              <a:blipFill rotWithShape="0">
                <a:blip r:embed="rId4"/>
                <a:stretch>
                  <a:fillRect/>
                </a:stretch>
              </a:blipFill>
            </p:spPr>
            <p:txBody>
              <a:bodyPr/>
              <a:lstStyle/>
              <a:p>
                <a:r>
                  <a:rPr lang="en-US">
                    <a:noFill/>
                  </a:rPr>
                  <a:t> </a:t>
                </a:r>
              </a:p>
            </p:txBody>
          </p:sp>
        </mc:Fallback>
      </mc:AlternateContent>
      <p:grpSp>
        <p:nvGrpSpPr>
          <p:cNvPr id="8" name="Group 7"/>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0934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48" y="-301775"/>
            <a:ext cx="10515600" cy="1325563"/>
          </a:xfrm>
        </p:spPr>
        <p:txBody>
          <a:bodyPr>
            <a:normAutofit/>
          </a:bodyPr>
          <a:lstStyle/>
          <a:p>
            <a:r>
              <a:rPr lang="en-US" sz="4000" dirty="0" smtClean="0"/>
              <a:t>Classical segmentation algorithm:</a:t>
            </a:r>
            <a:endParaRPr lang="en-US" sz="4000" dirty="0"/>
          </a:p>
        </p:txBody>
      </p:sp>
      <p:grpSp>
        <p:nvGrpSpPr>
          <p:cNvPr id="6" name="Group 5"/>
          <p:cNvGrpSpPr/>
          <p:nvPr/>
        </p:nvGrpSpPr>
        <p:grpSpPr>
          <a:xfrm>
            <a:off x="0" y="643548"/>
            <a:ext cx="12192000" cy="6214452"/>
            <a:chOff x="0" y="643547"/>
            <a:chExt cx="12192000" cy="6214452"/>
          </a:xfrm>
        </p:grpSpPr>
        <p:sp>
          <p:nvSpPr>
            <p:cNvPr id="8" name="Rectangle 7"/>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101279" y="1172925"/>
            <a:ext cx="2273643" cy="923330"/>
          </a:xfrm>
          <a:prstGeom prst="rect">
            <a:avLst/>
          </a:prstGeom>
          <a:noFill/>
          <a:ln w="19050">
            <a:solidFill>
              <a:schemeClr val="tx1"/>
            </a:solidFill>
          </a:ln>
        </p:spPr>
        <p:txBody>
          <a:bodyPr wrap="square" rtlCol="0">
            <a:spAutoFit/>
          </a:bodyPr>
          <a:lstStyle/>
          <a:p>
            <a:pPr algn="ctr"/>
            <a:r>
              <a:rPr lang="en-US" b="1" dirty="0" smtClean="0"/>
              <a:t>Auto-thresholding of T2 and FLAIR scans.</a:t>
            </a:r>
          </a:p>
          <a:p>
            <a:pPr algn="ctr"/>
            <a:r>
              <a:rPr lang="en-US" i="1" dirty="0" smtClean="0"/>
              <a:t>Otsu’s method</a:t>
            </a:r>
          </a:p>
        </p:txBody>
      </p:sp>
      <p:sp>
        <p:nvSpPr>
          <p:cNvPr id="13" name="TextBox 12"/>
          <p:cNvSpPr txBox="1"/>
          <p:nvPr/>
        </p:nvSpPr>
        <p:spPr>
          <a:xfrm>
            <a:off x="8987481" y="1157536"/>
            <a:ext cx="2648722" cy="954107"/>
          </a:xfrm>
          <a:prstGeom prst="rect">
            <a:avLst/>
          </a:prstGeom>
          <a:noFill/>
          <a:ln w="19050">
            <a:solidFill>
              <a:schemeClr val="tx1"/>
            </a:solidFill>
          </a:ln>
        </p:spPr>
        <p:txBody>
          <a:bodyPr wrap="square" rtlCol="0">
            <a:spAutoFit/>
          </a:bodyPr>
          <a:lstStyle/>
          <a:p>
            <a:pPr algn="ctr"/>
            <a:r>
              <a:rPr lang="en-US" b="1" dirty="0" smtClean="0"/>
              <a:t>Active contour for optimized segmentation</a:t>
            </a:r>
          </a:p>
          <a:p>
            <a:pPr algn="ctr"/>
            <a:r>
              <a:rPr lang="en-US" i="1" dirty="0" smtClean="0">
                <a:latin typeface="Calibri" charset="0"/>
                <a:ea typeface="Calibri" charset="0"/>
                <a:cs typeface="Calibri" charset="0"/>
              </a:rPr>
              <a:t>Chan and </a:t>
            </a:r>
            <a:r>
              <a:rPr lang="en-US" i="1" dirty="0" err="1" smtClean="0">
                <a:latin typeface="Calibri" charset="0"/>
                <a:ea typeface="Calibri" charset="0"/>
                <a:cs typeface="Calibri" charset="0"/>
              </a:rPr>
              <a:t>Vese</a:t>
            </a:r>
            <a:r>
              <a:rPr lang="en-US" i="1" dirty="0" smtClean="0">
                <a:latin typeface="Calibri" charset="0"/>
                <a:ea typeface="Calibri" charset="0"/>
                <a:cs typeface="Calibri" charset="0"/>
              </a:rPr>
              <a:t> level-set</a:t>
            </a:r>
            <a:endParaRPr lang="en-US" i="1" dirty="0" smtClean="0"/>
          </a:p>
        </p:txBody>
      </p:sp>
      <p:sp>
        <p:nvSpPr>
          <p:cNvPr id="14" name="TextBox 13"/>
          <p:cNvSpPr txBox="1"/>
          <p:nvPr/>
        </p:nvSpPr>
        <p:spPr>
          <a:xfrm>
            <a:off x="5872348" y="1034424"/>
            <a:ext cx="2617706" cy="1200329"/>
          </a:xfrm>
          <a:prstGeom prst="rect">
            <a:avLst/>
          </a:prstGeom>
          <a:noFill/>
          <a:ln w="19050">
            <a:solidFill>
              <a:schemeClr val="tx1"/>
            </a:solidFill>
          </a:ln>
        </p:spPr>
        <p:txBody>
          <a:bodyPr wrap="square" rtlCol="0">
            <a:spAutoFit/>
          </a:bodyPr>
          <a:lstStyle/>
          <a:p>
            <a:pPr algn="ctr"/>
            <a:r>
              <a:rPr lang="en-US" b="1" dirty="0" smtClean="0"/>
              <a:t>Morphological operations</a:t>
            </a:r>
          </a:p>
          <a:p>
            <a:pPr algn="ctr"/>
            <a:r>
              <a:rPr lang="en-US" i="1" dirty="0" smtClean="0"/>
              <a:t>Deleting small connected components, gaps filling</a:t>
            </a:r>
          </a:p>
        </p:txBody>
      </p:sp>
      <p:sp>
        <p:nvSpPr>
          <p:cNvPr id="15" name="TextBox 14"/>
          <p:cNvSpPr txBox="1"/>
          <p:nvPr/>
        </p:nvSpPr>
        <p:spPr>
          <a:xfrm>
            <a:off x="242748" y="1311425"/>
            <a:ext cx="2368379" cy="646331"/>
          </a:xfrm>
          <a:prstGeom prst="rect">
            <a:avLst/>
          </a:prstGeom>
          <a:noFill/>
          <a:ln w="19050">
            <a:solidFill>
              <a:srgbClr val="FF0000"/>
            </a:solidFill>
          </a:ln>
        </p:spPr>
        <p:txBody>
          <a:bodyPr wrap="square" rtlCol="0">
            <a:spAutoFit/>
          </a:bodyPr>
          <a:lstStyle/>
          <a:p>
            <a:pPr algn="ctr"/>
            <a:r>
              <a:rPr lang="en-US" b="1" dirty="0" smtClean="0">
                <a:solidFill>
                  <a:srgbClr val="FF0000"/>
                </a:solidFill>
              </a:rPr>
              <a:t>Pre-processing</a:t>
            </a:r>
          </a:p>
          <a:p>
            <a:pPr algn="ctr"/>
            <a:r>
              <a:rPr lang="en-US" i="1" dirty="0" smtClean="0">
                <a:solidFill>
                  <a:srgbClr val="FF0000"/>
                </a:solidFill>
              </a:rPr>
              <a:t>Contrast enhancement</a:t>
            </a:r>
          </a:p>
        </p:txBody>
      </p:sp>
      <p:cxnSp>
        <p:nvCxnSpPr>
          <p:cNvPr id="17" name="Straight Arrow Connector 16"/>
          <p:cNvCxnSpPr>
            <a:stCxn id="15" idx="3"/>
            <a:endCxn id="11" idx="1"/>
          </p:cNvCxnSpPr>
          <p:nvPr/>
        </p:nvCxnSpPr>
        <p:spPr>
          <a:xfrm flipV="1">
            <a:off x="2611127" y="1634590"/>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82196" y="1634589"/>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490054" y="1727904"/>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תמונה 4"/>
          <p:cNvPicPr>
            <a:picLocks noChangeAspect="1"/>
          </p:cNvPicPr>
          <p:nvPr/>
        </p:nvPicPr>
        <p:blipFill>
          <a:blip r:embed="rId3"/>
          <a:stretch>
            <a:fillRect/>
          </a:stretch>
        </p:blipFill>
        <p:spPr>
          <a:xfrm>
            <a:off x="3497449" y="2828177"/>
            <a:ext cx="4361448" cy="3264226"/>
          </a:xfrm>
          <a:prstGeom prst="rect">
            <a:avLst/>
          </a:prstGeom>
        </p:spPr>
      </p:pic>
      <mc:AlternateContent xmlns:mc="http://schemas.openxmlformats.org/markup-compatibility/2006">
        <mc:Choice xmlns:a14="http://schemas.microsoft.com/office/drawing/2010/main" Requires="a14">
          <p:sp>
            <p:nvSpPr>
              <p:cNvPr id="22" name="TextBox 21"/>
              <p:cNvSpPr txBox="1"/>
              <p:nvPr/>
            </p:nvSpPr>
            <p:spPr>
              <a:xfrm>
                <a:off x="195493" y="3514675"/>
                <a:ext cx="3301956" cy="1202189"/>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d>
                        <m:dPr>
                          <m:begChr m:val="{"/>
                          <m:endChr m:val=""/>
                          <m:ctrlPr>
                            <a:rPr lang="he-IL" sz="1600" i="1" smtClean="0">
                              <a:latin typeface="Cambria Math" charset="0"/>
                            </a:rPr>
                          </m:ctrlPr>
                        </m:dPr>
                        <m:e>
                          <m:eqArr>
                            <m:eqArrPr>
                              <m:ctrlPr>
                                <a:rPr lang="he-IL" sz="1600" i="1" smtClean="0">
                                  <a:latin typeface="Cambria Math" charset="0"/>
                                </a:rPr>
                              </m:ctrlPr>
                            </m:eqArrPr>
                            <m:e>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5</m:t>
                              </m:r>
                              <m:sSup>
                                <m:sSupPr>
                                  <m:ctrlPr>
                                    <a:rPr lang="en-US" sz="1600" b="0" i="1" smtClean="0">
                                      <a:latin typeface="Cambria Math" charset="0"/>
                                    </a:rPr>
                                  </m:ctrlPr>
                                </m:sSupPr>
                                <m:e>
                                  <m:d>
                                    <m:dPr>
                                      <m:ctrlPr>
                                        <a:rPr lang="en-US" sz="1600" b="0" i="1" smtClean="0">
                                          <a:latin typeface="Cambria Math" charset="0"/>
                                        </a:rPr>
                                      </m:ctrlPr>
                                    </m:dPr>
                                    <m:e>
                                      <m:f>
                                        <m:fPr>
                                          <m:ctrlPr>
                                            <a:rPr lang="en-US" sz="1600" b="0" i="1" smtClean="0">
                                              <a:latin typeface="Cambria Math" charset="0"/>
                                            </a:rPr>
                                          </m:ctrlPr>
                                        </m:fPr>
                                        <m:num>
                                          <m:r>
                                            <a:rPr lang="en-US" sz="1600" b="0" i="1" smtClean="0">
                                              <a:latin typeface="Cambria Math" panose="02040503050406030204" pitchFamily="18" charset="0"/>
                                            </a:rPr>
                                            <m:t>𝑥</m:t>
                                          </m:r>
                                        </m:num>
                                        <m:den>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5</m:t>
                                          </m:r>
                                        </m:den>
                                      </m:f>
                                    </m:e>
                                  </m:d>
                                </m:e>
                                <m:sup>
                                  <m:r>
                                    <a:rPr lang="en-US" sz="1600" b="0" i="1" smtClean="0">
                                      <a:latin typeface="Cambria Math" panose="02040503050406030204" pitchFamily="18" charset="0"/>
                                      <a:ea typeface="Cambria Math" panose="02040503050406030204" pitchFamily="18" charset="0"/>
                                    </a:rPr>
                                    <m:t>𝛼</m:t>
                                  </m:r>
                                </m:sup>
                              </m:sSup>
                              <m:r>
                                <a:rPr lang="he-IL" sz="1600" b="0" i="1" smtClean="0">
                                  <a:latin typeface="Cambria Math" panose="02040503050406030204" pitchFamily="18" charset="0"/>
                                </a:rPr>
                                <m:t>  </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5</m:t>
                              </m:r>
                            </m:e>
                            <m:e>
                              <m:r>
                                <a:rPr lang="he-IL" sz="1600" b="0" i="1" smtClean="0">
                                  <a:latin typeface="Cambria Math" panose="02040503050406030204" pitchFamily="18" charset="0"/>
                                </a:rPr>
                                <m:t>1</m:t>
                              </m:r>
                              <m:r>
                                <a:rPr lang="he-IL" sz="1600" b="0" i="1" smtClean="0">
                                  <a:latin typeface="Cambria Math" panose="02040503050406030204" pitchFamily="18" charset="0"/>
                                </a:rPr>
                                <m:t>−</m:t>
                              </m:r>
                              <m:r>
                                <a:rPr lang="he-IL" sz="1600" b="0" i="1" smtClean="0">
                                  <a:latin typeface="Cambria Math" panose="02040503050406030204" pitchFamily="18" charset="0"/>
                                </a:rPr>
                                <m:t>0</m:t>
                              </m:r>
                              <m:r>
                                <a:rPr lang="he-IL" sz="1600" b="0" i="1" smtClean="0">
                                  <a:latin typeface="Cambria Math" panose="02040503050406030204" pitchFamily="18" charset="0"/>
                                </a:rPr>
                                <m:t>.</m:t>
                              </m:r>
                              <m:r>
                                <a:rPr lang="he-IL" sz="1600" b="0" i="1" smtClean="0">
                                  <a:latin typeface="Cambria Math" panose="02040503050406030204" pitchFamily="18" charset="0"/>
                                </a:rPr>
                                <m:t>5</m:t>
                              </m:r>
                              <m:sSup>
                                <m:sSupPr>
                                  <m:ctrlPr>
                                    <a:rPr lang="en-US" sz="1600" b="0" i="1" smtClean="0">
                                      <a:latin typeface="Cambria Math" charset="0"/>
                                    </a:rPr>
                                  </m:ctrlPr>
                                </m:sSupPr>
                                <m:e>
                                  <m:d>
                                    <m:dPr>
                                      <m:ctrlPr>
                                        <a:rPr lang="en-US" sz="1600" b="0" i="1" smtClean="0">
                                          <a:latin typeface="Cambria Math" charset="0"/>
                                        </a:rPr>
                                      </m:ctrlPr>
                                    </m:dPr>
                                    <m:e>
                                      <m:f>
                                        <m:fPr>
                                          <m:ctrlPr>
                                            <a:rPr lang="en-US" sz="1600" b="0" i="1" smtClean="0">
                                              <a:latin typeface="Cambria Math" charset="0"/>
                                            </a:rPr>
                                          </m:ctrlPr>
                                        </m:fPr>
                                        <m:num>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𝑥</m:t>
                                          </m:r>
                                        </m:num>
                                        <m:den>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5</m:t>
                                          </m:r>
                                        </m:den>
                                      </m:f>
                                    </m:e>
                                  </m:d>
                                </m:e>
                                <m:sup>
                                  <m:r>
                                    <a:rPr lang="en-US" sz="1600" b="0" i="1" smtClean="0">
                                      <a:latin typeface="Cambria Math" panose="02040503050406030204" pitchFamily="18" charset="0"/>
                                      <a:ea typeface="Cambria Math" panose="02040503050406030204" pitchFamily="18" charset="0"/>
                                    </a:rPr>
                                    <m:t>𝛼</m:t>
                                  </m:r>
                                </m:sup>
                              </m:sSup>
                              <m:r>
                                <a:rPr lang="he-IL"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&gt;</m:t>
                              </m:r>
                              <m:r>
                                <a:rPr lang="en-US" sz="1600" b="0" i="1" smtClean="0">
                                  <a:latin typeface="Cambria Math" panose="02040503050406030204" pitchFamily="18" charset="0"/>
                                  <a:ea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5</m:t>
                              </m:r>
                            </m:e>
                          </m:eqArr>
                        </m:e>
                      </m:d>
                    </m:oMath>
                  </m:oMathPara>
                </a14:m>
                <a:endParaRPr lang="he-IL" sz="1600" dirty="0"/>
              </a:p>
            </p:txBody>
          </p:sp>
        </mc:Choice>
        <mc:Fallback>
          <p:sp>
            <p:nvSpPr>
              <p:cNvPr id="22" name="TextBox 21"/>
              <p:cNvSpPr txBox="1">
                <a:spLocks noRot="1" noChangeAspect="1" noMove="1" noResize="1" noEditPoints="1" noAdjustHandles="1" noChangeArrowheads="1" noChangeShapeType="1" noTextEdit="1"/>
              </p:cNvSpPr>
              <p:nvPr/>
            </p:nvSpPr>
            <p:spPr>
              <a:xfrm>
                <a:off x="195493" y="3514675"/>
                <a:ext cx="3301956" cy="12021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629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48" y="-301775"/>
            <a:ext cx="10515600" cy="1325563"/>
          </a:xfrm>
        </p:spPr>
        <p:txBody>
          <a:bodyPr>
            <a:normAutofit/>
          </a:bodyPr>
          <a:lstStyle/>
          <a:p>
            <a:r>
              <a:rPr lang="en-US" sz="4000" dirty="0" smtClean="0"/>
              <a:t>Classical segmentation algorithm:</a:t>
            </a:r>
            <a:endParaRPr lang="en-US" sz="4000" dirty="0"/>
          </a:p>
        </p:txBody>
      </p:sp>
      <p:grpSp>
        <p:nvGrpSpPr>
          <p:cNvPr id="6" name="Group 5"/>
          <p:cNvGrpSpPr/>
          <p:nvPr/>
        </p:nvGrpSpPr>
        <p:grpSpPr>
          <a:xfrm>
            <a:off x="0" y="643548"/>
            <a:ext cx="12192000" cy="6214452"/>
            <a:chOff x="0" y="643547"/>
            <a:chExt cx="12192000" cy="6214452"/>
          </a:xfrm>
        </p:grpSpPr>
        <p:sp>
          <p:nvSpPr>
            <p:cNvPr id="8" name="Rectangle 7"/>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101279" y="1172925"/>
            <a:ext cx="2273643" cy="923330"/>
          </a:xfrm>
          <a:prstGeom prst="rect">
            <a:avLst/>
          </a:prstGeom>
          <a:noFill/>
          <a:ln w="19050">
            <a:solidFill>
              <a:srgbClr val="FF0000"/>
            </a:solidFill>
          </a:ln>
        </p:spPr>
        <p:txBody>
          <a:bodyPr wrap="square" rtlCol="0">
            <a:spAutoFit/>
          </a:bodyPr>
          <a:lstStyle/>
          <a:p>
            <a:pPr algn="ctr"/>
            <a:r>
              <a:rPr lang="en-US" b="1" dirty="0" smtClean="0">
                <a:solidFill>
                  <a:srgbClr val="FF0000"/>
                </a:solidFill>
              </a:rPr>
              <a:t>Auto-thresholding of T2 and FLAIR scans.</a:t>
            </a:r>
          </a:p>
          <a:p>
            <a:pPr algn="ctr"/>
            <a:r>
              <a:rPr lang="en-US" i="1" dirty="0" smtClean="0">
                <a:solidFill>
                  <a:srgbClr val="FF0000"/>
                </a:solidFill>
              </a:rPr>
              <a:t>Otsu’s method</a:t>
            </a:r>
          </a:p>
        </p:txBody>
      </p:sp>
      <p:sp>
        <p:nvSpPr>
          <p:cNvPr id="13" name="TextBox 12"/>
          <p:cNvSpPr txBox="1"/>
          <p:nvPr/>
        </p:nvSpPr>
        <p:spPr>
          <a:xfrm>
            <a:off x="8987481" y="1157536"/>
            <a:ext cx="2648722" cy="954107"/>
          </a:xfrm>
          <a:prstGeom prst="rect">
            <a:avLst/>
          </a:prstGeom>
          <a:noFill/>
          <a:ln w="19050">
            <a:solidFill>
              <a:schemeClr val="tx1"/>
            </a:solidFill>
          </a:ln>
        </p:spPr>
        <p:txBody>
          <a:bodyPr wrap="square" rtlCol="0">
            <a:spAutoFit/>
          </a:bodyPr>
          <a:lstStyle/>
          <a:p>
            <a:pPr algn="ctr"/>
            <a:r>
              <a:rPr lang="en-US" b="1" dirty="0" smtClean="0"/>
              <a:t>Active contour for optimized segmentation</a:t>
            </a:r>
          </a:p>
          <a:p>
            <a:pPr algn="ctr"/>
            <a:r>
              <a:rPr lang="en-US" i="1" dirty="0" smtClean="0">
                <a:latin typeface="Calibri" charset="0"/>
                <a:ea typeface="Calibri" charset="0"/>
                <a:cs typeface="Calibri" charset="0"/>
              </a:rPr>
              <a:t>Chan and </a:t>
            </a:r>
            <a:r>
              <a:rPr lang="en-US" i="1" dirty="0" err="1" smtClean="0">
                <a:latin typeface="Calibri" charset="0"/>
                <a:ea typeface="Calibri" charset="0"/>
                <a:cs typeface="Calibri" charset="0"/>
              </a:rPr>
              <a:t>Vese</a:t>
            </a:r>
            <a:r>
              <a:rPr lang="en-US" i="1" dirty="0" smtClean="0">
                <a:latin typeface="Calibri" charset="0"/>
                <a:ea typeface="Calibri" charset="0"/>
                <a:cs typeface="Calibri" charset="0"/>
              </a:rPr>
              <a:t> level-set</a:t>
            </a:r>
            <a:endParaRPr lang="en-US" i="1" dirty="0" smtClean="0"/>
          </a:p>
        </p:txBody>
      </p:sp>
      <p:sp>
        <p:nvSpPr>
          <p:cNvPr id="14" name="TextBox 13"/>
          <p:cNvSpPr txBox="1"/>
          <p:nvPr/>
        </p:nvSpPr>
        <p:spPr>
          <a:xfrm>
            <a:off x="5872348" y="1034424"/>
            <a:ext cx="2617706" cy="1200329"/>
          </a:xfrm>
          <a:prstGeom prst="rect">
            <a:avLst/>
          </a:prstGeom>
          <a:noFill/>
          <a:ln w="19050">
            <a:solidFill>
              <a:schemeClr val="tx1"/>
            </a:solidFill>
          </a:ln>
        </p:spPr>
        <p:txBody>
          <a:bodyPr wrap="square" rtlCol="0">
            <a:spAutoFit/>
          </a:bodyPr>
          <a:lstStyle/>
          <a:p>
            <a:pPr algn="ctr"/>
            <a:r>
              <a:rPr lang="en-US" b="1" dirty="0" smtClean="0"/>
              <a:t>Morphological operations</a:t>
            </a:r>
          </a:p>
          <a:p>
            <a:pPr algn="ctr"/>
            <a:r>
              <a:rPr lang="en-US" i="1" dirty="0" smtClean="0"/>
              <a:t>Deleting small connected components, gaps filling</a:t>
            </a:r>
          </a:p>
        </p:txBody>
      </p:sp>
      <p:sp>
        <p:nvSpPr>
          <p:cNvPr id="15" name="TextBox 14"/>
          <p:cNvSpPr txBox="1"/>
          <p:nvPr/>
        </p:nvSpPr>
        <p:spPr>
          <a:xfrm>
            <a:off x="242748" y="1311425"/>
            <a:ext cx="2368379" cy="646331"/>
          </a:xfrm>
          <a:prstGeom prst="rect">
            <a:avLst/>
          </a:prstGeom>
          <a:noFill/>
          <a:ln w="19050">
            <a:solidFill>
              <a:schemeClr val="tx1"/>
            </a:solidFill>
          </a:ln>
        </p:spPr>
        <p:txBody>
          <a:bodyPr wrap="square" rtlCol="0">
            <a:spAutoFit/>
          </a:bodyPr>
          <a:lstStyle/>
          <a:p>
            <a:pPr algn="ctr"/>
            <a:r>
              <a:rPr lang="en-US" b="1" dirty="0" smtClean="0"/>
              <a:t>Pre-processing</a:t>
            </a:r>
          </a:p>
          <a:p>
            <a:pPr algn="ctr"/>
            <a:r>
              <a:rPr lang="en-US" i="1" dirty="0" smtClean="0"/>
              <a:t>Contrast enhancement</a:t>
            </a:r>
          </a:p>
        </p:txBody>
      </p:sp>
      <p:cxnSp>
        <p:nvCxnSpPr>
          <p:cNvPr id="17" name="Straight Arrow Connector 16"/>
          <p:cNvCxnSpPr>
            <a:stCxn id="15" idx="3"/>
            <a:endCxn id="11" idx="1"/>
          </p:cNvCxnSpPr>
          <p:nvPr/>
        </p:nvCxnSpPr>
        <p:spPr>
          <a:xfrm flipV="1">
            <a:off x="2611127" y="1634590"/>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82196" y="1634589"/>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8490054" y="1727904"/>
            <a:ext cx="49015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42748" y="2347261"/>
            <a:ext cx="6096000" cy="923330"/>
          </a:xfrm>
          <a:prstGeom prst="rect">
            <a:avLst/>
          </a:prstGeom>
        </p:spPr>
        <p:txBody>
          <a:bodyPr>
            <a:spAutoFit/>
          </a:bodyPr>
          <a:lstStyle/>
          <a:p>
            <a:pPr marL="285750" indent="-285750">
              <a:buFont typeface="Arial" panose="020B0604020202020204" pitchFamily="34" charset="0"/>
              <a:buChar char="•"/>
            </a:pPr>
            <a:r>
              <a:rPr lang="en-US" dirty="0" smtClean="0"/>
              <a:t>Otsu’s method</a:t>
            </a:r>
            <a:r>
              <a:rPr lang="en-US" smtClean="0"/>
              <a:t>: clustering </a:t>
            </a:r>
            <a:r>
              <a:rPr lang="en-US" dirty="0" smtClean="0"/>
              <a:t>method, based on finding the thresholds that minimize the intra-class variance of the image histogram.</a:t>
            </a:r>
            <a:endParaRPr lang="en-US" dirty="0"/>
          </a:p>
        </p:txBody>
      </p:sp>
      <p:grpSp>
        <p:nvGrpSpPr>
          <p:cNvPr id="18" name="Group 17"/>
          <p:cNvGrpSpPr/>
          <p:nvPr/>
        </p:nvGrpSpPr>
        <p:grpSpPr>
          <a:xfrm>
            <a:off x="839993" y="3266801"/>
            <a:ext cx="11540966" cy="3018162"/>
            <a:chOff x="-970874" y="2120510"/>
            <a:chExt cx="14225720" cy="3720271"/>
          </a:xfrm>
        </p:grpSpPr>
        <p:pic>
          <p:nvPicPr>
            <p:cNvPr id="23" name="תמונה 12"/>
            <p:cNvPicPr>
              <a:picLocks noChangeAspect="1"/>
            </p:cNvPicPr>
            <p:nvPr/>
          </p:nvPicPr>
          <p:blipFill>
            <a:blip r:embed="rId3"/>
            <a:stretch>
              <a:fillRect/>
            </a:stretch>
          </p:blipFill>
          <p:spPr>
            <a:xfrm>
              <a:off x="-970874" y="2151384"/>
              <a:ext cx="5142068" cy="3409962"/>
            </a:xfrm>
            <a:prstGeom prst="rect">
              <a:avLst/>
            </a:prstGeom>
          </p:spPr>
        </p:pic>
        <p:pic>
          <p:nvPicPr>
            <p:cNvPr id="24" name="תמונה 13"/>
            <p:cNvPicPr>
              <a:picLocks noChangeAspect="1"/>
            </p:cNvPicPr>
            <p:nvPr/>
          </p:nvPicPr>
          <p:blipFill>
            <a:blip r:embed="rId4"/>
            <a:stretch>
              <a:fillRect/>
            </a:stretch>
          </p:blipFill>
          <p:spPr>
            <a:xfrm>
              <a:off x="1702744" y="2120510"/>
              <a:ext cx="5483064" cy="3487577"/>
            </a:xfrm>
            <a:prstGeom prst="rect">
              <a:avLst/>
            </a:prstGeom>
          </p:spPr>
        </p:pic>
        <p:pic>
          <p:nvPicPr>
            <p:cNvPr id="25" name="תמונה 14"/>
            <p:cNvPicPr>
              <a:picLocks noChangeAspect="1"/>
            </p:cNvPicPr>
            <p:nvPr/>
          </p:nvPicPr>
          <p:blipFill>
            <a:blip r:embed="rId5"/>
            <a:stretch>
              <a:fillRect/>
            </a:stretch>
          </p:blipFill>
          <p:spPr>
            <a:xfrm>
              <a:off x="4787114" y="2120510"/>
              <a:ext cx="5069872" cy="3585584"/>
            </a:xfrm>
            <a:prstGeom prst="rect">
              <a:avLst/>
            </a:prstGeom>
          </p:spPr>
        </p:pic>
        <p:pic>
          <p:nvPicPr>
            <p:cNvPr id="26" name="תמונה 15"/>
            <p:cNvPicPr>
              <a:picLocks noChangeAspect="1"/>
            </p:cNvPicPr>
            <p:nvPr/>
          </p:nvPicPr>
          <p:blipFill>
            <a:blip r:embed="rId6"/>
            <a:stretch>
              <a:fillRect/>
            </a:stretch>
          </p:blipFill>
          <p:spPr>
            <a:xfrm>
              <a:off x="7489496" y="2151178"/>
              <a:ext cx="5765350" cy="3503444"/>
            </a:xfrm>
            <a:prstGeom prst="rect">
              <a:avLst/>
            </a:prstGeom>
          </p:spPr>
        </p:pic>
        <p:sp>
          <p:nvSpPr>
            <p:cNvPr id="27" name="TextBox 26"/>
            <p:cNvSpPr txBox="1"/>
            <p:nvPr/>
          </p:nvSpPr>
          <p:spPr>
            <a:xfrm>
              <a:off x="9505503" y="4917451"/>
              <a:ext cx="3177915" cy="923330"/>
            </a:xfrm>
            <a:prstGeom prst="rect">
              <a:avLst/>
            </a:prstGeom>
            <a:noFill/>
          </p:spPr>
          <p:txBody>
            <a:bodyPr wrap="square" rtlCol="1">
              <a:spAutoFit/>
            </a:bodyPr>
            <a:lstStyle/>
            <a:p>
              <a:pPr algn="l"/>
              <a:r>
                <a:rPr lang="en-US" i="1" dirty="0" smtClean="0"/>
                <a:t>Dice Score = 0.74</a:t>
              </a:r>
            </a:p>
            <a:p>
              <a:pPr algn="l"/>
              <a:r>
                <a:rPr lang="en-US" i="1" dirty="0" smtClean="0"/>
                <a:t>Sensitivity=0.61</a:t>
              </a:r>
            </a:p>
            <a:p>
              <a:pPr algn="l"/>
              <a:r>
                <a:rPr lang="en-US" i="1" dirty="0" err="1" smtClean="0"/>
                <a:t>Specificty</a:t>
              </a:r>
              <a:r>
                <a:rPr lang="en-US" i="1" dirty="0" smtClean="0"/>
                <a:t>=0.9994</a:t>
              </a:r>
              <a:endParaRPr lang="he-IL" i="1" dirty="0"/>
            </a:p>
          </p:txBody>
        </p:sp>
        <p:sp>
          <p:nvSpPr>
            <p:cNvPr id="28" name="Freeform 28"/>
            <p:cNvSpPr/>
            <p:nvPr/>
          </p:nvSpPr>
          <p:spPr>
            <a:xfrm>
              <a:off x="2636871" y="3657600"/>
              <a:ext cx="3174874" cy="1539714"/>
            </a:xfrm>
            <a:custGeom>
              <a:avLst/>
              <a:gdLst>
                <a:gd name="connsiteX0" fmla="*/ 0 w 4267200"/>
                <a:gd name="connsiteY0" fmla="*/ 143435 h 1398494"/>
                <a:gd name="connsiteX1" fmla="*/ 717177 w 4267200"/>
                <a:gd name="connsiteY1" fmla="*/ 143435 h 1398494"/>
                <a:gd name="connsiteX2" fmla="*/ 717177 w 4267200"/>
                <a:gd name="connsiteY2" fmla="*/ 1398494 h 1398494"/>
                <a:gd name="connsiteX3" fmla="*/ 4267200 w 4267200"/>
                <a:gd name="connsiteY3" fmla="*/ 1398494 h 1398494"/>
                <a:gd name="connsiteX4" fmla="*/ 4267200 w 4267200"/>
                <a:gd name="connsiteY4" fmla="*/ 0 h 1398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1398494">
                  <a:moveTo>
                    <a:pt x="0" y="143435"/>
                  </a:moveTo>
                  <a:lnTo>
                    <a:pt x="717177" y="143435"/>
                  </a:lnTo>
                  <a:lnTo>
                    <a:pt x="717177" y="1398494"/>
                  </a:lnTo>
                  <a:lnTo>
                    <a:pt x="4267200" y="1398494"/>
                  </a:lnTo>
                  <a:lnTo>
                    <a:pt x="4267200" y="0"/>
                  </a:ln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554520" y="3298156"/>
              <a:ext cx="46403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smtClean="0"/>
                <a:t>AND</a:t>
              </a:r>
              <a:endParaRPr lang="en-US" sz="1400" dirty="0" smtClean="0"/>
            </a:p>
          </p:txBody>
        </p:sp>
        <p:cxnSp>
          <p:nvCxnSpPr>
            <p:cNvPr id="30" name="Straight Connector 27"/>
            <p:cNvCxnSpPr/>
            <p:nvPr/>
          </p:nvCxnSpPr>
          <p:spPr>
            <a:xfrm>
              <a:off x="5302299" y="3451645"/>
              <a:ext cx="276576" cy="0"/>
            </a:xfrm>
            <a:prstGeom prst="line">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Straight Connector 27"/>
            <p:cNvCxnSpPr/>
            <p:nvPr/>
          </p:nvCxnSpPr>
          <p:spPr>
            <a:xfrm>
              <a:off x="6099495" y="3451645"/>
              <a:ext cx="276576" cy="0"/>
            </a:xfrm>
            <a:prstGeom prst="line">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cxnSp>
        <p:nvCxnSpPr>
          <p:cNvPr id="32" name="Straight Connector 27"/>
          <p:cNvCxnSpPr/>
          <p:nvPr/>
        </p:nvCxnSpPr>
        <p:spPr>
          <a:xfrm flipV="1">
            <a:off x="7709725" y="4699795"/>
            <a:ext cx="224379" cy="1"/>
          </a:xfrm>
          <a:prstGeom prst="line">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124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מלבן 3"/>
          <p:cNvSpPr/>
          <p:nvPr/>
        </p:nvSpPr>
        <p:spPr>
          <a:xfrm>
            <a:off x="-437526" y="20076"/>
            <a:ext cx="5981076" cy="646331"/>
          </a:xfrm>
          <a:prstGeom prst="rect">
            <a:avLst/>
          </a:prstGeom>
        </p:spPr>
        <p:txBody>
          <a:bodyPr wrap="square">
            <a:spAutoFit/>
          </a:bodyPr>
          <a:lstStyle/>
          <a:p>
            <a:pPr algn="ctr"/>
            <a:r>
              <a:rPr lang="en-US" sz="3600" dirty="0" smtClean="0"/>
              <a:t>Otsu’s Method –T2 results  </a:t>
            </a:r>
            <a:endParaRPr lang="he-IL" sz="3600" dirty="0"/>
          </a:p>
        </p:txBody>
      </p:sp>
      <p:pic>
        <p:nvPicPr>
          <p:cNvPr id="8" name="תמונה 7"/>
          <p:cNvPicPr>
            <a:picLocks noChangeAspect="1"/>
          </p:cNvPicPr>
          <p:nvPr/>
        </p:nvPicPr>
        <p:blipFill>
          <a:blip r:embed="rId3"/>
          <a:stretch>
            <a:fillRect/>
          </a:stretch>
        </p:blipFill>
        <p:spPr>
          <a:xfrm>
            <a:off x="7292624" y="1567735"/>
            <a:ext cx="4756501" cy="3567175"/>
          </a:xfrm>
          <a:prstGeom prst="rect">
            <a:avLst/>
          </a:prstGeom>
        </p:spPr>
      </p:pic>
      <p:pic>
        <p:nvPicPr>
          <p:cNvPr id="13" name="תמונה 12"/>
          <p:cNvPicPr>
            <a:picLocks noChangeAspect="1"/>
          </p:cNvPicPr>
          <p:nvPr/>
        </p:nvPicPr>
        <p:blipFill>
          <a:blip r:embed="rId4"/>
          <a:stretch>
            <a:fillRect/>
          </a:stretch>
        </p:blipFill>
        <p:spPr>
          <a:xfrm>
            <a:off x="-1024713" y="1459764"/>
            <a:ext cx="5738651" cy="4267694"/>
          </a:xfrm>
          <a:prstGeom prst="rect">
            <a:avLst/>
          </a:prstGeom>
        </p:spPr>
      </p:pic>
      <p:pic>
        <p:nvPicPr>
          <p:cNvPr id="18" name="תמונה 17"/>
          <p:cNvPicPr>
            <a:picLocks noChangeAspect="1"/>
          </p:cNvPicPr>
          <p:nvPr/>
        </p:nvPicPr>
        <p:blipFill rotWithShape="1">
          <a:blip r:embed="rId5"/>
          <a:srcRect l="33693" t="1072" r="32159" b="14956"/>
          <a:stretch/>
        </p:blipFill>
        <p:spPr>
          <a:xfrm>
            <a:off x="3471863" y="1505483"/>
            <a:ext cx="3820761" cy="3583708"/>
          </a:xfrm>
          <a:prstGeom prst="rect">
            <a:avLst/>
          </a:prstGeom>
        </p:spPr>
      </p:pic>
      <p:cxnSp>
        <p:nvCxnSpPr>
          <p:cNvPr id="19" name="Straight Connector 27"/>
          <p:cNvCxnSpPr/>
          <p:nvPr/>
        </p:nvCxnSpPr>
        <p:spPr>
          <a:xfrm flipV="1">
            <a:off x="3358406" y="2931218"/>
            <a:ext cx="469946" cy="11083"/>
          </a:xfrm>
          <a:prstGeom prst="line">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0" y="643548"/>
            <a:ext cx="12192000" cy="6214452"/>
            <a:chOff x="0" y="643547"/>
            <a:chExt cx="12192000" cy="6214452"/>
          </a:xfrm>
        </p:grpSpPr>
        <p:sp>
          <p:nvSpPr>
            <p:cNvPr id="9" name="Rectangle 8"/>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0024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לבן 4"/>
          <p:cNvSpPr/>
          <p:nvPr/>
        </p:nvSpPr>
        <p:spPr>
          <a:xfrm>
            <a:off x="-316348" y="-15626"/>
            <a:ext cx="5981076" cy="646331"/>
          </a:xfrm>
          <a:prstGeom prst="rect">
            <a:avLst/>
          </a:prstGeom>
        </p:spPr>
        <p:txBody>
          <a:bodyPr wrap="square">
            <a:spAutoFit/>
          </a:bodyPr>
          <a:lstStyle/>
          <a:p>
            <a:pPr algn="ctr"/>
            <a:r>
              <a:rPr lang="en-US" sz="3600" dirty="0" smtClean="0"/>
              <a:t>Otsu’s Method –Flair results  </a:t>
            </a:r>
            <a:endParaRPr lang="he-IL" sz="3600" dirty="0"/>
          </a:p>
        </p:txBody>
      </p:sp>
      <p:pic>
        <p:nvPicPr>
          <p:cNvPr id="9" name="תמונה 8"/>
          <p:cNvPicPr>
            <a:picLocks noChangeAspect="1"/>
          </p:cNvPicPr>
          <p:nvPr/>
        </p:nvPicPr>
        <p:blipFill>
          <a:blip r:embed="rId3"/>
          <a:stretch>
            <a:fillRect/>
          </a:stretch>
        </p:blipFill>
        <p:spPr>
          <a:xfrm>
            <a:off x="6970426" y="1798197"/>
            <a:ext cx="5221574" cy="3389707"/>
          </a:xfrm>
          <a:prstGeom prst="rect">
            <a:avLst/>
          </a:prstGeom>
        </p:spPr>
      </p:pic>
      <p:pic>
        <p:nvPicPr>
          <p:cNvPr id="11" name="תמונה 10"/>
          <p:cNvPicPr>
            <a:picLocks noChangeAspect="1"/>
          </p:cNvPicPr>
          <p:nvPr/>
        </p:nvPicPr>
        <p:blipFill>
          <a:blip r:embed="rId4"/>
          <a:stretch>
            <a:fillRect/>
          </a:stretch>
        </p:blipFill>
        <p:spPr>
          <a:xfrm>
            <a:off x="-1053854" y="1606776"/>
            <a:ext cx="5865697" cy="4267249"/>
          </a:xfrm>
          <a:prstGeom prst="rect">
            <a:avLst/>
          </a:prstGeom>
        </p:spPr>
      </p:pic>
      <p:pic>
        <p:nvPicPr>
          <p:cNvPr id="12" name="תמונה 11"/>
          <p:cNvPicPr>
            <a:picLocks noChangeAspect="1"/>
          </p:cNvPicPr>
          <p:nvPr/>
        </p:nvPicPr>
        <p:blipFill rotWithShape="1">
          <a:blip r:embed="rId5"/>
          <a:srcRect l="30044" t="2263" r="32778" b="9971"/>
          <a:stretch/>
        </p:blipFill>
        <p:spPr>
          <a:xfrm>
            <a:off x="3523684" y="1701074"/>
            <a:ext cx="3562916" cy="3656739"/>
          </a:xfrm>
          <a:prstGeom prst="rect">
            <a:avLst/>
          </a:prstGeom>
        </p:spPr>
      </p:pic>
      <p:cxnSp>
        <p:nvCxnSpPr>
          <p:cNvPr id="13" name="Straight Connector 27"/>
          <p:cNvCxnSpPr/>
          <p:nvPr/>
        </p:nvCxnSpPr>
        <p:spPr>
          <a:xfrm flipV="1">
            <a:off x="3523684" y="3481967"/>
            <a:ext cx="469946" cy="11083"/>
          </a:xfrm>
          <a:prstGeom prst="line">
            <a:avLst/>
          </a:prstGeom>
          <a:ln w="571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0" y="643548"/>
            <a:ext cx="12192000" cy="6214452"/>
            <a:chOff x="0" y="643547"/>
            <a:chExt cx="12192000" cy="6214452"/>
          </a:xfrm>
        </p:grpSpPr>
        <p:sp>
          <p:nvSpPr>
            <p:cNvPr id="8" name="Rectangle 7"/>
            <p:cNvSpPr/>
            <p:nvPr/>
          </p:nvSpPr>
          <p:spPr>
            <a:xfrm>
              <a:off x="0" y="6543674"/>
              <a:ext cx="12192000" cy="3143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438849"/>
              <a:ext cx="12192000" cy="88037"/>
            </a:xfrm>
            <a:prstGeom prst="rect">
              <a:avLst/>
            </a:prstGeom>
            <a:solidFill>
              <a:srgbClr val="64D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43547"/>
              <a:ext cx="554355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27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1037</Words>
  <Application>Microsoft Macintosh PowerPoint</Application>
  <PresentationFormat>Widescreen</PresentationFormat>
  <Paragraphs>266</Paragraphs>
  <Slides>16</Slides>
  <Notes>16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Cambria Math</vt:lpstr>
      <vt:lpstr>Mangal</vt:lpstr>
      <vt:lpstr>Arial</vt:lpstr>
      <vt:lpstr>Office Theme</vt:lpstr>
      <vt:lpstr>Brain tumor segmentation using deep learning</vt:lpstr>
      <vt:lpstr>Introduction:</vt:lpstr>
      <vt:lpstr>Project’s timeline:</vt:lpstr>
      <vt:lpstr>Dataset:</vt:lpstr>
      <vt:lpstr>Dataset:</vt:lpstr>
      <vt:lpstr>Classical segmentation algorithm:</vt:lpstr>
      <vt:lpstr>Classical segmentation algorithm:</vt:lpstr>
      <vt:lpstr>PowerPoint Presentation</vt:lpstr>
      <vt:lpstr>PowerPoint Presentation</vt:lpstr>
      <vt:lpstr>Classical segmentation algorithm:</vt:lpstr>
      <vt:lpstr>Classical segmentation algorithm: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2018-03-11T08:26:14Z</dcterms:created>
  <dcterms:modified xsi:type="dcterms:W3CDTF">2018-03-11T09:45:09Z</dcterms:modified>
</cp:coreProperties>
</file>