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Roca One" charset="1" panose="00000500000000000000"/>
      <p:regular r:id="rId12"/>
    </p:embeddedFont>
    <p:embeddedFont>
      <p:font typeface="Roca One Bold" charset="1" panose="00000800000000000000"/>
      <p:regular r:id="rId13"/>
    </p:embeddedFont>
    <p:embeddedFont>
      <p:font typeface="Roca One Italics" charset="1" panose="00000500000000000000"/>
      <p:regular r:id="rId14"/>
    </p:embeddedFont>
    <p:embeddedFont>
      <p:font typeface="Roca One Bold Italics" charset="1" panose="00000800000000000000"/>
      <p:regular r:id="rId15"/>
    </p:embeddedFont>
    <p:embeddedFont>
      <p:font typeface="Roca One Thin" charset="1" panose="00000200000000000000"/>
      <p:regular r:id="rId16"/>
    </p:embeddedFont>
    <p:embeddedFont>
      <p:font typeface="Roca One Thin Italics" charset="1" panose="00000200000000000000"/>
      <p:regular r:id="rId17"/>
    </p:embeddedFont>
    <p:embeddedFont>
      <p:font typeface="Roca One Light" charset="1" panose="00000400000000000000"/>
      <p:regular r:id="rId18"/>
    </p:embeddedFont>
    <p:embeddedFont>
      <p:font typeface="Roca One Light Italics" charset="1" panose="00000400000000000000"/>
      <p:regular r:id="rId19"/>
    </p:embeddedFont>
    <p:embeddedFont>
      <p:font typeface="Roca One Ultra-Bold" charset="1" panose="00000A00000000000000"/>
      <p:regular r:id="rId20"/>
    </p:embeddedFont>
    <p:embeddedFont>
      <p:font typeface="Roca One Ultra-Bold Italics" charset="1" panose="00000A00000000000000"/>
      <p:regular r:id="rId21"/>
    </p:embeddedFont>
    <p:embeddedFont>
      <p:font typeface="Roca One Heavy" charset="1" panose="00000A00000000000000"/>
      <p:regular r:id="rId22"/>
    </p:embeddedFont>
    <p:embeddedFont>
      <p:font typeface="Roca One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9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4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4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3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9954" y="986042"/>
            <a:ext cx="12859555" cy="4428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03"/>
              </a:lnSpc>
            </a:pPr>
            <a:r>
              <a:rPr lang="en-US" sz="18981">
                <a:solidFill>
                  <a:srgbClr val="00AF6B"/>
                </a:solidFill>
                <a:latin typeface="Roca One"/>
              </a:rPr>
              <a:t>CLIMATE CHANGE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393714">
            <a:off x="9932508" y="6040514"/>
            <a:ext cx="6858651" cy="6755771"/>
          </a:xfrm>
          <a:custGeom>
            <a:avLst/>
            <a:gdLst/>
            <a:ahLst/>
            <a:cxnLst/>
            <a:rect r="r" b="b" t="t" l="l"/>
            <a:pathLst>
              <a:path h="6755771" w="6858651">
                <a:moveTo>
                  <a:pt x="0" y="0"/>
                </a:moveTo>
                <a:lnTo>
                  <a:pt x="6858652" y="0"/>
                </a:lnTo>
                <a:lnTo>
                  <a:pt x="6858652" y="6755771"/>
                </a:lnTo>
                <a:lnTo>
                  <a:pt x="0" y="6755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89138" y="8622774"/>
            <a:ext cx="4327645" cy="51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1"/>
              </a:lnSpc>
            </a:pPr>
            <a:r>
              <a:rPr lang="en-US" sz="3007">
                <a:solidFill>
                  <a:srgbClr val="00AF6B"/>
                </a:solidFill>
                <a:latin typeface="Roca One"/>
              </a:rPr>
              <a:t>Laura  &amp;  Roy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9138" y="5635688"/>
            <a:ext cx="8655291" cy="144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00"/>
              </a:lnSpc>
            </a:pPr>
            <a:r>
              <a:rPr lang="en-US" sz="4143">
                <a:solidFill>
                  <a:srgbClr val="00AF6B"/>
                </a:solidFill>
                <a:latin typeface="Roca One"/>
              </a:rPr>
              <a:t>The European situation and the impact on animal products prices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60178" y="6300192"/>
            <a:ext cx="1399122" cy="1941479"/>
          </a:xfrm>
          <a:custGeom>
            <a:avLst/>
            <a:gdLst/>
            <a:ahLst/>
            <a:cxnLst/>
            <a:rect r="r" b="b" t="t" l="l"/>
            <a:pathLst>
              <a:path h="1941479" w="1399122">
                <a:moveTo>
                  <a:pt x="0" y="0"/>
                </a:moveTo>
                <a:lnTo>
                  <a:pt x="1399122" y="0"/>
                </a:lnTo>
                <a:lnTo>
                  <a:pt x="1399122" y="1941479"/>
                </a:lnTo>
                <a:lnTo>
                  <a:pt x="0" y="1941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65070"/>
            <a:ext cx="8249826" cy="6993230"/>
          </a:xfrm>
          <a:custGeom>
            <a:avLst/>
            <a:gdLst/>
            <a:ahLst/>
            <a:cxnLst/>
            <a:rect r="r" b="b" t="t" l="l"/>
            <a:pathLst>
              <a:path h="6993230" w="8249826">
                <a:moveTo>
                  <a:pt x="0" y="0"/>
                </a:moveTo>
                <a:lnTo>
                  <a:pt x="8249826" y="0"/>
                </a:lnTo>
                <a:lnTo>
                  <a:pt x="8249826" y="6993230"/>
                </a:lnTo>
                <a:lnTo>
                  <a:pt x="0" y="6993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8790" y="587367"/>
            <a:ext cx="16029091" cy="124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ANIMAL PRODUCTS PRICES INCREASED OVER THE YEARS IN ALL EUROPE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880069" y="3281699"/>
            <a:ext cx="5980108" cy="4959972"/>
          </a:xfrm>
          <a:custGeom>
            <a:avLst/>
            <a:gdLst/>
            <a:ahLst/>
            <a:cxnLst/>
            <a:rect r="r" b="b" t="t" l="l"/>
            <a:pathLst>
              <a:path h="4959972" w="5980108">
                <a:moveTo>
                  <a:pt x="0" y="0"/>
                </a:moveTo>
                <a:lnTo>
                  <a:pt x="5980109" y="0"/>
                </a:lnTo>
                <a:lnTo>
                  <a:pt x="5980109" y="4959972"/>
                </a:lnTo>
                <a:lnTo>
                  <a:pt x="0" y="4959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446953" y="4844710"/>
            <a:ext cx="378351" cy="2814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2686975" y="4117403"/>
            <a:ext cx="2466638" cy="624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09"/>
              </a:lnSpc>
              <a:spcBef>
                <a:spcPct val="0"/>
              </a:spcBef>
            </a:pPr>
            <a:r>
              <a:rPr lang="en-US" sz="2295">
                <a:solidFill>
                  <a:srgbClr val="000000"/>
                </a:solidFill>
                <a:latin typeface="Roca One"/>
              </a:rPr>
              <a:t>FALL OF THE SOVIET UNION?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60178" y="6300192"/>
            <a:ext cx="1399122" cy="1941479"/>
          </a:xfrm>
          <a:custGeom>
            <a:avLst/>
            <a:gdLst/>
            <a:ahLst/>
            <a:cxnLst/>
            <a:rect r="r" b="b" t="t" l="l"/>
            <a:pathLst>
              <a:path h="1941479" w="1399122">
                <a:moveTo>
                  <a:pt x="0" y="0"/>
                </a:moveTo>
                <a:lnTo>
                  <a:pt x="1399122" y="0"/>
                </a:lnTo>
                <a:lnTo>
                  <a:pt x="1399122" y="1941479"/>
                </a:lnTo>
                <a:lnTo>
                  <a:pt x="0" y="1941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80069" y="3288936"/>
            <a:ext cx="5980108" cy="4959972"/>
          </a:xfrm>
          <a:custGeom>
            <a:avLst/>
            <a:gdLst/>
            <a:ahLst/>
            <a:cxnLst/>
            <a:rect r="r" b="b" t="t" l="l"/>
            <a:pathLst>
              <a:path h="4959972" w="5980108">
                <a:moveTo>
                  <a:pt x="0" y="0"/>
                </a:moveTo>
                <a:lnTo>
                  <a:pt x="5980109" y="0"/>
                </a:lnTo>
                <a:lnTo>
                  <a:pt x="5980109" y="4959973"/>
                </a:lnTo>
                <a:lnTo>
                  <a:pt x="0" y="4959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266415"/>
            <a:ext cx="8014546" cy="6990541"/>
          </a:xfrm>
          <a:custGeom>
            <a:avLst/>
            <a:gdLst/>
            <a:ahLst/>
            <a:cxnLst/>
            <a:rect r="r" b="b" t="t" l="l"/>
            <a:pathLst>
              <a:path h="6990541" w="8014546">
                <a:moveTo>
                  <a:pt x="0" y="0"/>
                </a:moveTo>
                <a:lnTo>
                  <a:pt x="8014546" y="0"/>
                </a:lnTo>
                <a:lnTo>
                  <a:pt x="8014546" y="6990540"/>
                </a:lnTo>
                <a:lnTo>
                  <a:pt x="0" y="6990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8790" y="587367"/>
            <a:ext cx="16029091" cy="124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ANIMAL PRODUCTS PRICES INCREASED OVER THE YEARS PARTICULARLY IN SOUTH AND WEST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2957443" y="3491267"/>
            <a:ext cx="2575754" cy="3049451"/>
          </a:xfrm>
          <a:prstGeom prst="line">
            <a:avLst/>
          </a:prstGeom>
          <a:ln cap="flat" w="228600">
            <a:solidFill>
              <a:srgbClr val="38383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60178" y="6300192"/>
            <a:ext cx="1399122" cy="1941479"/>
          </a:xfrm>
          <a:custGeom>
            <a:avLst/>
            <a:gdLst/>
            <a:ahLst/>
            <a:cxnLst/>
            <a:rect r="r" b="b" t="t" l="l"/>
            <a:pathLst>
              <a:path h="1941479" w="1399122">
                <a:moveTo>
                  <a:pt x="0" y="0"/>
                </a:moveTo>
                <a:lnTo>
                  <a:pt x="1399122" y="0"/>
                </a:lnTo>
                <a:lnTo>
                  <a:pt x="1399122" y="1941479"/>
                </a:lnTo>
                <a:lnTo>
                  <a:pt x="0" y="1941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80069" y="3288936"/>
            <a:ext cx="5980108" cy="4959972"/>
          </a:xfrm>
          <a:custGeom>
            <a:avLst/>
            <a:gdLst/>
            <a:ahLst/>
            <a:cxnLst/>
            <a:rect r="r" b="b" t="t" l="l"/>
            <a:pathLst>
              <a:path h="4959972" w="5980108">
                <a:moveTo>
                  <a:pt x="0" y="0"/>
                </a:moveTo>
                <a:lnTo>
                  <a:pt x="5980109" y="0"/>
                </a:lnTo>
                <a:lnTo>
                  <a:pt x="5980109" y="4959973"/>
                </a:lnTo>
                <a:lnTo>
                  <a:pt x="0" y="4959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2957443" y="3491267"/>
            <a:ext cx="2575754" cy="3049451"/>
          </a:xfrm>
          <a:prstGeom prst="line">
            <a:avLst/>
          </a:prstGeom>
          <a:ln cap="flat" w="228600">
            <a:solidFill>
              <a:srgbClr val="3838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702176"/>
            <a:ext cx="8613244" cy="6133492"/>
          </a:xfrm>
          <a:custGeom>
            <a:avLst/>
            <a:gdLst/>
            <a:ahLst/>
            <a:cxnLst/>
            <a:rect r="r" b="b" t="t" l="l"/>
            <a:pathLst>
              <a:path h="6133492" w="8613244">
                <a:moveTo>
                  <a:pt x="0" y="0"/>
                </a:moveTo>
                <a:lnTo>
                  <a:pt x="8613244" y="0"/>
                </a:lnTo>
                <a:lnTo>
                  <a:pt x="8613244" y="6133493"/>
                </a:lnTo>
                <a:lnTo>
                  <a:pt x="0" y="61334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8790" y="587367"/>
            <a:ext cx="16029091" cy="124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CORRELATION BETWEEN PRICES, YEARS AND TEMPERATURE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54877"/>
            <a:ext cx="5523923" cy="3933587"/>
          </a:xfrm>
          <a:custGeom>
            <a:avLst/>
            <a:gdLst/>
            <a:ahLst/>
            <a:cxnLst/>
            <a:rect r="r" b="b" t="t" l="l"/>
            <a:pathLst>
              <a:path h="3933587" w="5523923">
                <a:moveTo>
                  <a:pt x="0" y="0"/>
                </a:moveTo>
                <a:lnTo>
                  <a:pt x="5523923" y="0"/>
                </a:lnTo>
                <a:lnTo>
                  <a:pt x="5523923" y="3933587"/>
                </a:lnTo>
                <a:lnTo>
                  <a:pt x="0" y="3933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90321" y="2154877"/>
            <a:ext cx="9762802" cy="6952093"/>
          </a:xfrm>
          <a:custGeom>
            <a:avLst/>
            <a:gdLst/>
            <a:ahLst/>
            <a:cxnLst/>
            <a:rect r="r" b="b" t="t" l="l"/>
            <a:pathLst>
              <a:path h="6952093" w="9762802">
                <a:moveTo>
                  <a:pt x="0" y="0"/>
                </a:moveTo>
                <a:lnTo>
                  <a:pt x="9762802" y="0"/>
                </a:lnTo>
                <a:lnTo>
                  <a:pt x="9762802" y="6952093"/>
                </a:lnTo>
                <a:lnTo>
                  <a:pt x="0" y="6952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90662" y="2391061"/>
            <a:ext cx="1715877" cy="3697402"/>
            <a:chOff x="0" y="0"/>
            <a:chExt cx="451918" cy="9738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918" cy="973801"/>
            </a:xfrm>
            <a:custGeom>
              <a:avLst/>
              <a:gdLst/>
              <a:ahLst/>
              <a:cxnLst/>
              <a:rect r="r" b="b" t="t" l="l"/>
              <a:pathLst>
                <a:path h="973801" w="451918">
                  <a:moveTo>
                    <a:pt x="67679" y="0"/>
                  </a:moveTo>
                  <a:lnTo>
                    <a:pt x="384239" y="0"/>
                  </a:lnTo>
                  <a:cubicBezTo>
                    <a:pt x="402189" y="0"/>
                    <a:pt x="419403" y="7130"/>
                    <a:pt x="432096" y="19823"/>
                  </a:cubicBezTo>
                  <a:cubicBezTo>
                    <a:pt x="444788" y="32515"/>
                    <a:pt x="451918" y="49729"/>
                    <a:pt x="451918" y="67679"/>
                  </a:cubicBezTo>
                  <a:lnTo>
                    <a:pt x="451918" y="906122"/>
                  </a:lnTo>
                  <a:cubicBezTo>
                    <a:pt x="451918" y="924072"/>
                    <a:pt x="444788" y="941286"/>
                    <a:pt x="432096" y="953979"/>
                  </a:cubicBezTo>
                  <a:cubicBezTo>
                    <a:pt x="419403" y="966671"/>
                    <a:pt x="402189" y="973801"/>
                    <a:pt x="384239" y="973801"/>
                  </a:cubicBezTo>
                  <a:lnTo>
                    <a:pt x="67679" y="973801"/>
                  </a:lnTo>
                  <a:cubicBezTo>
                    <a:pt x="49729" y="973801"/>
                    <a:pt x="32515" y="966671"/>
                    <a:pt x="19823" y="953979"/>
                  </a:cubicBezTo>
                  <a:cubicBezTo>
                    <a:pt x="7130" y="941286"/>
                    <a:pt x="0" y="924072"/>
                    <a:pt x="0" y="906122"/>
                  </a:cubicBezTo>
                  <a:lnTo>
                    <a:pt x="0" y="67679"/>
                  </a:lnTo>
                  <a:cubicBezTo>
                    <a:pt x="0" y="49729"/>
                    <a:pt x="7130" y="32515"/>
                    <a:pt x="19823" y="19823"/>
                  </a:cubicBezTo>
                  <a:cubicBezTo>
                    <a:pt x="32515" y="7130"/>
                    <a:pt x="49729" y="0"/>
                    <a:pt x="67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E14132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1918" cy="1021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5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88790" y="587367"/>
            <a:ext cx="16029091" cy="124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CORRELATION BETWEEN PRICES, YEARS AND TEMPERATURE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8790" y="587367"/>
            <a:ext cx="16029091" cy="6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CONCLUSIONS (1)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250552">
            <a:off x="12380367" y="-2854158"/>
            <a:ext cx="5666801" cy="5708316"/>
          </a:xfrm>
          <a:custGeom>
            <a:avLst/>
            <a:gdLst/>
            <a:ahLst/>
            <a:cxnLst/>
            <a:rect r="r" b="b" t="t" l="l"/>
            <a:pathLst>
              <a:path h="5708316" w="5666801">
                <a:moveTo>
                  <a:pt x="0" y="0"/>
                </a:moveTo>
                <a:lnTo>
                  <a:pt x="5666801" y="0"/>
                </a:lnTo>
                <a:lnTo>
                  <a:pt x="5666801" y="5708316"/>
                </a:lnTo>
                <a:lnTo>
                  <a:pt x="0" y="5708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504474">
            <a:off x="3510226" y="6798136"/>
            <a:ext cx="1531442" cy="432632"/>
          </a:xfrm>
          <a:custGeom>
            <a:avLst/>
            <a:gdLst/>
            <a:ahLst/>
            <a:cxnLst/>
            <a:rect r="r" b="b" t="t" l="l"/>
            <a:pathLst>
              <a:path h="432632" w="1531442">
                <a:moveTo>
                  <a:pt x="0" y="0"/>
                </a:moveTo>
                <a:lnTo>
                  <a:pt x="1531442" y="0"/>
                </a:lnTo>
                <a:lnTo>
                  <a:pt x="1531442" y="432632"/>
                </a:lnTo>
                <a:lnTo>
                  <a:pt x="0" y="432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25832" y="2792628"/>
            <a:ext cx="713842" cy="548469"/>
          </a:xfrm>
          <a:custGeom>
            <a:avLst/>
            <a:gdLst/>
            <a:ahLst/>
            <a:cxnLst/>
            <a:rect r="r" b="b" t="t" l="l"/>
            <a:pathLst>
              <a:path h="548469" w="713842">
                <a:moveTo>
                  <a:pt x="0" y="0"/>
                </a:moveTo>
                <a:lnTo>
                  <a:pt x="713842" y="0"/>
                </a:lnTo>
                <a:lnTo>
                  <a:pt x="713842" y="548469"/>
                </a:lnTo>
                <a:lnTo>
                  <a:pt x="0" y="5484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34753"/>
            <a:ext cx="12843078" cy="3302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71003" indent="-335501" lvl="1">
              <a:lnSpc>
                <a:spcPts val="4351"/>
              </a:lnSpc>
              <a:buFont typeface="Arial"/>
              <a:buChar char="•"/>
            </a:pPr>
            <a:r>
              <a:rPr lang="en-US" sz="3107">
                <a:solidFill>
                  <a:srgbClr val="00AF6B"/>
                </a:solidFill>
                <a:latin typeface="Roca One"/>
              </a:rPr>
              <a:t>The data analyses indicate a consistent </a:t>
            </a:r>
            <a:r>
              <a:rPr lang="en-US" sz="3107">
                <a:solidFill>
                  <a:srgbClr val="00AF6B"/>
                </a:solidFill>
                <a:latin typeface="Roca One Bold"/>
              </a:rPr>
              <a:t>upward trend in temperature</a:t>
            </a:r>
            <a:r>
              <a:rPr lang="en-US" sz="3107">
                <a:solidFill>
                  <a:srgbClr val="00AF6B"/>
                </a:solidFill>
                <a:latin typeface="Roca One"/>
              </a:rPr>
              <a:t> across Europe and its subregions over the years. </a:t>
            </a:r>
          </a:p>
          <a:p>
            <a:pPr>
              <a:lnSpc>
                <a:spcPts val="4351"/>
              </a:lnSpc>
            </a:pPr>
          </a:p>
          <a:p>
            <a:pPr marL="671003" indent="-335501" lvl="1">
              <a:lnSpc>
                <a:spcPts val="4351"/>
              </a:lnSpc>
              <a:buFont typeface="Arial"/>
              <a:buChar char="•"/>
            </a:pPr>
            <a:r>
              <a:rPr lang="en-US" sz="3107">
                <a:solidFill>
                  <a:srgbClr val="00AF6B"/>
                </a:solidFill>
                <a:latin typeface="Roca One"/>
              </a:rPr>
              <a:t>This suggests a widespread and ongoing warming trend that requires attention and consideration in climate planning and policy-making efforts.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01183" y="7194219"/>
            <a:ext cx="7685633" cy="165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89836" indent="-344918" lvl="1">
              <a:lnSpc>
                <a:spcPts val="6965"/>
              </a:lnSpc>
              <a:buFont typeface="Arial"/>
              <a:buChar char="•"/>
            </a:pPr>
            <a:r>
              <a:rPr lang="en-US" sz="3195">
                <a:solidFill>
                  <a:srgbClr val="FF5757"/>
                </a:solidFill>
                <a:latin typeface="Roca One Bold"/>
              </a:rPr>
              <a:t>RENEWABLE ENERGY PROMOTION</a:t>
            </a:r>
          </a:p>
          <a:p>
            <a:pPr marL="689836" indent="-344918" lvl="1">
              <a:lnSpc>
                <a:spcPts val="6965"/>
              </a:lnSpc>
              <a:buFont typeface="Arial"/>
              <a:buChar char="•"/>
            </a:pPr>
            <a:r>
              <a:rPr lang="en-US" sz="3195">
                <a:solidFill>
                  <a:srgbClr val="FF5757"/>
                </a:solidFill>
                <a:latin typeface="Roca One Bold"/>
              </a:rPr>
              <a:t>CARBON PRICING MECHANISMS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27687" y="6562534"/>
            <a:ext cx="9528526" cy="537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1"/>
              </a:lnSpc>
            </a:pPr>
            <a:r>
              <a:rPr lang="en-US" sz="3207">
                <a:solidFill>
                  <a:srgbClr val="FF5757"/>
                </a:solidFill>
                <a:latin typeface="Roca One"/>
              </a:rPr>
              <a:t>Potential envirnmental policies: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8790" y="587367"/>
            <a:ext cx="16029091" cy="6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CONCLUSIONS (2)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44278"/>
            <a:ext cx="13238077" cy="390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2592" indent="-346296" lvl="1">
              <a:lnSpc>
                <a:spcPts val="4491"/>
              </a:lnSpc>
              <a:buFont typeface="Arial"/>
              <a:buChar char="•"/>
            </a:pPr>
            <a:r>
              <a:rPr lang="en-US" sz="3207">
                <a:solidFill>
                  <a:srgbClr val="00AF6B"/>
                </a:solidFill>
                <a:latin typeface="Roca One"/>
              </a:rPr>
              <a:t>The data analyses indicate a consistent </a:t>
            </a:r>
            <a:r>
              <a:rPr lang="en-US" sz="3207">
                <a:solidFill>
                  <a:srgbClr val="00AF6B"/>
                </a:solidFill>
                <a:latin typeface="Roca One Bold"/>
              </a:rPr>
              <a:t>increase of animal product</a:t>
            </a:r>
            <a:r>
              <a:rPr lang="en-US" sz="3207">
                <a:solidFill>
                  <a:srgbClr val="00AF6B"/>
                </a:solidFill>
                <a:latin typeface="Roca One"/>
              </a:rPr>
              <a:t> selling prices over the years. </a:t>
            </a:r>
          </a:p>
          <a:p>
            <a:pPr>
              <a:lnSpc>
                <a:spcPts val="4491"/>
              </a:lnSpc>
            </a:pPr>
          </a:p>
          <a:p>
            <a:pPr marL="692592" indent="-346296" lvl="1">
              <a:lnSpc>
                <a:spcPts val="4491"/>
              </a:lnSpc>
              <a:buFont typeface="Arial"/>
              <a:buChar char="•"/>
            </a:pPr>
            <a:r>
              <a:rPr lang="en-US" sz="3207">
                <a:solidFill>
                  <a:srgbClr val="00AF6B"/>
                </a:solidFill>
                <a:latin typeface="Roca One"/>
              </a:rPr>
              <a:t>Altought animal product prices can be influenced by various factors, global warming may have an impact on agricultural production, affecting crop yields and livestock productivity, thereby influencing product prices</a:t>
            </a:r>
            <a:r>
              <a:rPr lang="en-US" sz="3207">
                <a:solidFill>
                  <a:srgbClr val="00AF6B"/>
                </a:solidFill>
                <a:latin typeface="Roca One"/>
              </a:rPr>
              <a:t>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250552">
            <a:off x="12380367" y="-2854158"/>
            <a:ext cx="5666801" cy="5708316"/>
          </a:xfrm>
          <a:custGeom>
            <a:avLst/>
            <a:gdLst/>
            <a:ahLst/>
            <a:cxnLst/>
            <a:rect r="r" b="b" t="t" l="l"/>
            <a:pathLst>
              <a:path h="5708316" w="5666801">
                <a:moveTo>
                  <a:pt x="0" y="0"/>
                </a:moveTo>
                <a:lnTo>
                  <a:pt x="5666801" y="0"/>
                </a:lnTo>
                <a:lnTo>
                  <a:pt x="5666801" y="5708316"/>
                </a:lnTo>
                <a:lnTo>
                  <a:pt x="0" y="5708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98058" y="7314064"/>
            <a:ext cx="13002407" cy="221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3478" indent="-301739" lvl="1">
              <a:lnSpc>
                <a:spcPts val="6093"/>
              </a:lnSpc>
              <a:buFont typeface="Arial"/>
              <a:buChar char="•"/>
            </a:pPr>
            <a:r>
              <a:rPr lang="en-US" sz="2795">
                <a:solidFill>
                  <a:srgbClr val="FF5757"/>
                </a:solidFill>
                <a:latin typeface="Roca One Bold"/>
              </a:rPr>
              <a:t>SUPPORT FOR SUSTAINABLE AGRICULTURE</a:t>
            </a:r>
          </a:p>
          <a:p>
            <a:pPr marL="603478" indent="-301739" lvl="1">
              <a:lnSpc>
                <a:spcPts val="6093"/>
              </a:lnSpc>
              <a:buFont typeface="Arial"/>
              <a:buChar char="•"/>
            </a:pPr>
            <a:r>
              <a:rPr lang="en-US" sz="2795">
                <a:solidFill>
                  <a:srgbClr val="FF5757"/>
                </a:solidFill>
                <a:latin typeface="Roca One Bold"/>
              </a:rPr>
              <a:t>IMPROVING THE EFFICIENCY OF ANIMAL AGRICULTURE</a:t>
            </a:r>
          </a:p>
          <a:p>
            <a:pPr algn="l" marL="603478" indent="-301739" lvl="1">
              <a:lnSpc>
                <a:spcPts val="6093"/>
              </a:lnSpc>
              <a:buFont typeface="Arial"/>
              <a:buChar char="•"/>
            </a:pPr>
            <a:r>
              <a:rPr lang="en-US" sz="2795">
                <a:solidFill>
                  <a:srgbClr val="FF5757"/>
                </a:solidFill>
                <a:latin typeface="Roca One Bold"/>
              </a:rPr>
              <a:t>REDUCING ITS ENVIRONMENTAL FOOTPRINT</a:t>
            </a:r>
            <a:r>
              <a:rPr lang="en-US" sz="2795">
                <a:solidFill>
                  <a:srgbClr val="FF5757"/>
                </a:solidFill>
                <a:latin typeface="Roca One Bold"/>
              </a:rPr>
              <a:t> 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27687" y="6757971"/>
            <a:ext cx="9528526" cy="54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1"/>
              </a:lnSpc>
            </a:pPr>
            <a:r>
              <a:rPr lang="en-US" sz="3107">
                <a:solidFill>
                  <a:srgbClr val="FF5757"/>
                </a:solidFill>
                <a:latin typeface="Roca One"/>
              </a:rPr>
              <a:t>Potential envirnmental policies: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3504474">
            <a:off x="3510226" y="7226493"/>
            <a:ext cx="1531442" cy="432632"/>
          </a:xfrm>
          <a:custGeom>
            <a:avLst/>
            <a:gdLst/>
            <a:ahLst/>
            <a:cxnLst/>
            <a:rect r="r" b="b" t="t" l="l"/>
            <a:pathLst>
              <a:path h="432632" w="1531442">
                <a:moveTo>
                  <a:pt x="0" y="0"/>
                </a:moveTo>
                <a:lnTo>
                  <a:pt x="1531442" y="0"/>
                </a:lnTo>
                <a:lnTo>
                  <a:pt x="1531442" y="432632"/>
                </a:lnTo>
                <a:lnTo>
                  <a:pt x="0" y="432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25832" y="2792628"/>
            <a:ext cx="713842" cy="548469"/>
          </a:xfrm>
          <a:custGeom>
            <a:avLst/>
            <a:gdLst/>
            <a:ahLst/>
            <a:cxnLst/>
            <a:rect r="r" b="b" t="t" l="l"/>
            <a:pathLst>
              <a:path h="548469" w="713842">
                <a:moveTo>
                  <a:pt x="0" y="0"/>
                </a:moveTo>
                <a:lnTo>
                  <a:pt x="713842" y="0"/>
                </a:lnTo>
                <a:lnTo>
                  <a:pt x="713842" y="548469"/>
                </a:lnTo>
                <a:lnTo>
                  <a:pt x="0" y="5484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8790" y="587367"/>
            <a:ext cx="16029091" cy="6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OBSTACLES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250552">
            <a:off x="12380367" y="-2854158"/>
            <a:ext cx="5666801" cy="5708316"/>
          </a:xfrm>
          <a:custGeom>
            <a:avLst/>
            <a:gdLst/>
            <a:ahLst/>
            <a:cxnLst/>
            <a:rect r="r" b="b" t="t" l="l"/>
            <a:pathLst>
              <a:path h="5708316" w="5666801">
                <a:moveTo>
                  <a:pt x="0" y="0"/>
                </a:moveTo>
                <a:lnTo>
                  <a:pt x="5666801" y="0"/>
                </a:lnTo>
                <a:lnTo>
                  <a:pt x="5666801" y="5708316"/>
                </a:lnTo>
                <a:lnTo>
                  <a:pt x="0" y="5708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59176" y="7183083"/>
            <a:ext cx="1767969" cy="1767969"/>
          </a:xfrm>
          <a:custGeom>
            <a:avLst/>
            <a:gdLst/>
            <a:ahLst/>
            <a:cxnLst/>
            <a:rect r="r" b="b" t="t" l="l"/>
            <a:pathLst>
              <a:path h="1767969" w="1767969">
                <a:moveTo>
                  <a:pt x="0" y="0"/>
                </a:moveTo>
                <a:lnTo>
                  <a:pt x="1767969" y="0"/>
                </a:lnTo>
                <a:lnTo>
                  <a:pt x="1767969" y="1767969"/>
                </a:lnTo>
                <a:lnTo>
                  <a:pt x="0" y="17679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8790" y="2012823"/>
            <a:ext cx="14474594" cy="442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2592" indent="-346296" lvl="1">
              <a:lnSpc>
                <a:spcPts val="3849"/>
              </a:lnSpc>
              <a:buFont typeface="Arial"/>
              <a:buChar char="•"/>
            </a:pPr>
            <a:r>
              <a:rPr lang="en-US" sz="3207">
                <a:solidFill>
                  <a:srgbClr val="545454"/>
                </a:solidFill>
                <a:latin typeface="Roca One"/>
              </a:rPr>
              <a:t>Very big databases of animal product prices</a:t>
            </a:r>
          </a:p>
          <a:p>
            <a:pPr>
              <a:lnSpc>
                <a:spcPts val="3849"/>
              </a:lnSpc>
            </a:pPr>
          </a:p>
          <a:p>
            <a:pPr>
              <a:lnSpc>
                <a:spcPts val="3849"/>
              </a:lnSpc>
            </a:pPr>
          </a:p>
          <a:p>
            <a:pPr marL="692592" indent="-346296" lvl="1">
              <a:lnSpc>
                <a:spcPts val="4106"/>
              </a:lnSpc>
              <a:buFont typeface="Arial"/>
              <a:buChar char="•"/>
            </a:pPr>
            <a:r>
              <a:rPr lang="en-US" sz="3207">
                <a:solidFill>
                  <a:srgbClr val="545454"/>
                </a:solidFill>
                <a:latin typeface="Roca One"/>
              </a:rPr>
              <a:t>D</a:t>
            </a:r>
            <a:r>
              <a:rPr lang="en-US" sz="3207">
                <a:solidFill>
                  <a:srgbClr val="545454"/>
                </a:solidFill>
                <a:latin typeface="Roca One"/>
              </a:rPr>
              <a:t>ifferent years countries names in the three databases </a:t>
            </a:r>
          </a:p>
          <a:p>
            <a:pPr>
              <a:lnSpc>
                <a:spcPts val="4106"/>
              </a:lnSpc>
            </a:pPr>
            <a:r>
              <a:rPr lang="en-US" sz="3207">
                <a:solidFill>
                  <a:srgbClr val="545454"/>
                </a:solidFill>
                <a:latin typeface="Roca One"/>
              </a:rPr>
              <a:t>                       categorize years ranges and focus on subregions</a:t>
            </a:r>
          </a:p>
          <a:p>
            <a:pPr>
              <a:lnSpc>
                <a:spcPts val="3849"/>
              </a:lnSpc>
            </a:pPr>
          </a:p>
          <a:p>
            <a:pPr marL="692592" indent="-346296" lvl="1">
              <a:lnSpc>
                <a:spcPts val="3849"/>
              </a:lnSpc>
              <a:buFont typeface="Arial"/>
              <a:buChar char="•"/>
            </a:pPr>
            <a:r>
              <a:rPr lang="en-US" sz="3207">
                <a:solidFill>
                  <a:srgbClr val="545454"/>
                </a:solidFill>
                <a:latin typeface="Roca One"/>
              </a:rPr>
              <a:t>N</a:t>
            </a:r>
            <a:r>
              <a:rPr lang="en-US" sz="3207">
                <a:solidFill>
                  <a:srgbClr val="545454"/>
                </a:solidFill>
                <a:latin typeface="Roca One"/>
              </a:rPr>
              <a:t>ot enough time to do a proper correlation between linear regression fit-lines (prices vs temperature)</a:t>
            </a:r>
          </a:p>
          <a:p>
            <a:pPr>
              <a:lnSpc>
                <a:spcPts val="3849"/>
              </a:lnSpc>
            </a:pPr>
          </a:p>
        </p:txBody>
      </p:sp>
      <p:sp>
        <p:nvSpPr>
          <p:cNvPr name="AutoShape 6" id="6"/>
          <p:cNvSpPr/>
          <p:nvPr/>
        </p:nvSpPr>
        <p:spPr>
          <a:xfrm>
            <a:off x="2209411" y="4229767"/>
            <a:ext cx="442934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7" id="7"/>
          <p:cNvSpPr/>
          <p:nvPr/>
        </p:nvSpPr>
        <p:spPr>
          <a:xfrm flipH="false" flipV="false" rot="3504474">
            <a:off x="1758493" y="6797146"/>
            <a:ext cx="1531442" cy="432632"/>
          </a:xfrm>
          <a:custGeom>
            <a:avLst/>
            <a:gdLst/>
            <a:ahLst/>
            <a:cxnLst/>
            <a:rect r="r" b="b" t="t" l="l"/>
            <a:pathLst>
              <a:path h="432632" w="1531442">
                <a:moveTo>
                  <a:pt x="0" y="0"/>
                </a:moveTo>
                <a:lnTo>
                  <a:pt x="1531443" y="0"/>
                </a:lnTo>
                <a:lnTo>
                  <a:pt x="1531443" y="432633"/>
                </a:lnTo>
                <a:lnTo>
                  <a:pt x="0" y="4326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70844" y="6510327"/>
            <a:ext cx="10864984" cy="346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1"/>
              </a:lnSpc>
            </a:pPr>
            <a:r>
              <a:rPr lang="en-US" sz="3307">
                <a:solidFill>
                  <a:srgbClr val="00AF6B"/>
                </a:solidFill>
                <a:latin typeface="Roca One"/>
              </a:rPr>
              <a:t>A lot of time to make the three databases consistent and to be able to merge them and proceed with the analysis </a:t>
            </a:r>
          </a:p>
          <a:p>
            <a:pPr>
              <a:lnSpc>
                <a:spcPts val="4631"/>
              </a:lnSpc>
            </a:pPr>
          </a:p>
          <a:p>
            <a:pPr>
              <a:lnSpc>
                <a:spcPts val="4631"/>
              </a:lnSpc>
            </a:pPr>
            <a:r>
              <a:rPr lang="en-US" sz="3307">
                <a:solidFill>
                  <a:srgbClr val="00AF6B"/>
                </a:solidFill>
                <a:latin typeface="Roca One"/>
              </a:rPr>
              <a:t>A lot of time to populate the SQL scripts and bad internet connection :(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6020" y="3666253"/>
            <a:ext cx="11135959" cy="2954495"/>
            <a:chOff x="0" y="0"/>
            <a:chExt cx="2932928" cy="7781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2928" cy="778139"/>
            </a:xfrm>
            <a:custGeom>
              <a:avLst/>
              <a:gdLst/>
              <a:ahLst/>
              <a:cxnLst/>
              <a:rect r="r" b="b" t="t" l="l"/>
              <a:pathLst>
                <a:path h="778139" w="2932928">
                  <a:moveTo>
                    <a:pt x="69522" y="0"/>
                  </a:moveTo>
                  <a:lnTo>
                    <a:pt x="2863406" y="0"/>
                  </a:lnTo>
                  <a:cubicBezTo>
                    <a:pt x="2881844" y="0"/>
                    <a:pt x="2899527" y="7325"/>
                    <a:pt x="2912565" y="20362"/>
                  </a:cubicBezTo>
                  <a:cubicBezTo>
                    <a:pt x="2925603" y="33400"/>
                    <a:pt x="2932928" y="51083"/>
                    <a:pt x="2932928" y="69522"/>
                  </a:cubicBezTo>
                  <a:lnTo>
                    <a:pt x="2932928" y="708617"/>
                  </a:lnTo>
                  <a:cubicBezTo>
                    <a:pt x="2932928" y="747013"/>
                    <a:pt x="2901802" y="778139"/>
                    <a:pt x="2863406" y="778139"/>
                  </a:cubicBezTo>
                  <a:lnTo>
                    <a:pt x="69522" y="778139"/>
                  </a:lnTo>
                  <a:cubicBezTo>
                    <a:pt x="31126" y="778139"/>
                    <a:pt x="0" y="747013"/>
                    <a:pt x="0" y="708617"/>
                  </a:cubicBezTo>
                  <a:lnTo>
                    <a:pt x="0" y="69522"/>
                  </a:lnTo>
                  <a:cubicBezTo>
                    <a:pt x="0" y="51083"/>
                    <a:pt x="7325" y="33400"/>
                    <a:pt x="20362" y="20362"/>
                  </a:cubicBezTo>
                  <a:cubicBezTo>
                    <a:pt x="33400" y="7325"/>
                    <a:pt x="51083" y="0"/>
                    <a:pt x="695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2928" cy="816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291450">
            <a:off x="2826002" y="5130667"/>
            <a:ext cx="2814659" cy="2814659"/>
          </a:xfrm>
          <a:custGeom>
            <a:avLst/>
            <a:gdLst/>
            <a:ahLst/>
            <a:cxnLst/>
            <a:rect r="r" b="b" t="t" l="l"/>
            <a:pathLst>
              <a:path h="2814659" w="2814659">
                <a:moveTo>
                  <a:pt x="0" y="0"/>
                </a:moveTo>
                <a:lnTo>
                  <a:pt x="2814659" y="0"/>
                </a:lnTo>
                <a:lnTo>
                  <a:pt x="2814659" y="2814659"/>
                </a:lnTo>
                <a:lnTo>
                  <a:pt x="0" y="2814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92687" y="4410499"/>
            <a:ext cx="9297625" cy="1551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10759">
                <a:solidFill>
                  <a:srgbClr val="00AF6B"/>
                </a:solidFill>
                <a:latin typeface="Roca One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351981">
            <a:off x="-3429326" y="7222772"/>
            <a:ext cx="6858651" cy="6755771"/>
          </a:xfrm>
          <a:custGeom>
            <a:avLst/>
            <a:gdLst/>
            <a:ahLst/>
            <a:cxnLst/>
            <a:rect r="r" b="b" t="t" l="l"/>
            <a:pathLst>
              <a:path h="6755771" w="6858651">
                <a:moveTo>
                  <a:pt x="0" y="0"/>
                </a:moveTo>
                <a:lnTo>
                  <a:pt x="6858652" y="0"/>
                </a:lnTo>
                <a:lnTo>
                  <a:pt x="6858652" y="6755771"/>
                </a:lnTo>
                <a:lnTo>
                  <a:pt x="0" y="6755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9187" y="-2571750"/>
            <a:ext cx="7240393" cy="7200900"/>
          </a:xfrm>
          <a:custGeom>
            <a:avLst/>
            <a:gdLst/>
            <a:ahLst/>
            <a:cxnLst/>
            <a:rect r="r" b="b" t="t" l="l"/>
            <a:pathLst>
              <a:path h="7200900" w="7240393">
                <a:moveTo>
                  <a:pt x="0" y="0"/>
                </a:moveTo>
                <a:lnTo>
                  <a:pt x="7240393" y="0"/>
                </a:lnTo>
                <a:lnTo>
                  <a:pt x="7240393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8345" y="2097956"/>
            <a:ext cx="11816173" cy="7160344"/>
            <a:chOff x="0" y="0"/>
            <a:chExt cx="3112078" cy="18858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2078" cy="1885852"/>
            </a:xfrm>
            <a:custGeom>
              <a:avLst/>
              <a:gdLst/>
              <a:ahLst/>
              <a:cxnLst/>
              <a:rect r="r" b="b" t="t" l="l"/>
              <a:pathLst>
                <a:path h="1885852" w="3112078">
                  <a:moveTo>
                    <a:pt x="33415" y="0"/>
                  </a:moveTo>
                  <a:lnTo>
                    <a:pt x="3078663" y="0"/>
                  </a:lnTo>
                  <a:cubicBezTo>
                    <a:pt x="3087526" y="0"/>
                    <a:pt x="3096025" y="3521"/>
                    <a:pt x="3102291" y="9787"/>
                  </a:cubicBezTo>
                  <a:cubicBezTo>
                    <a:pt x="3108558" y="16054"/>
                    <a:pt x="3112078" y="24553"/>
                    <a:pt x="3112078" y="33415"/>
                  </a:cubicBezTo>
                  <a:lnTo>
                    <a:pt x="3112078" y="1852437"/>
                  </a:lnTo>
                  <a:cubicBezTo>
                    <a:pt x="3112078" y="1861299"/>
                    <a:pt x="3108558" y="1869798"/>
                    <a:pt x="3102291" y="1876065"/>
                  </a:cubicBezTo>
                  <a:cubicBezTo>
                    <a:pt x="3096025" y="1882331"/>
                    <a:pt x="3087526" y="1885852"/>
                    <a:pt x="3078663" y="1885852"/>
                  </a:cubicBezTo>
                  <a:lnTo>
                    <a:pt x="33415" y="1885852"/>
                  </a:lnTo>
                  <a:cubicBezTo>
                    <a:pt x="24553" y="1885852"/>
                    <a:pt x="16054" y="1882331"/>
                    <a:pt x="9787" y="1876065"/>
                  </a:cubicBezTo>
                  <a:cubicBezTo>
                    <a:pt x="3521" y="1869798"/>
                    <a:pt x="0" y="1861299"/>
                    <a:pt x="0" y="1852437"/>
                  </a:cubicBezTo>
                  <a:lnTo>
                    <a:pt x="0" y="33415"/>
                  </a:lnTo>
                  <a:cubicBezTo>
                    <a:pt x="0" y="24553"/>
                    <a:pt x="3521" y="16054"/>
                    <a:pt x="9787" y="9787"/>
                  </a:cubicBezTo>
                  <a:cubicBezTo>
                    <a:pt x="16054" y="3521"/>
                    <a:pt x="24553" y="0"/>
                    <a:pt x="334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12078" cy="192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250552">
            <a:off x="12380367" y="-2854158"/>
            <a:ext cx="5666801" cy="5708316"/>
          </a:xfrm>
          <a:custGeom>
            <a:avLst/>
            <a:gdLst/>
            <a:ahLst/>
            <a:cxnLst/>
            <a:rect r="r" b="b" t="t" l="l"/>
            <a:pathLst>
              <a:path h="5708316" w="5666801">
                <a:moveTo>
                  <a:pt x="0" y="0"/>
                </a:moveTo>
                <a:lnTo>
                  <a:pt x="5666801" y="0"/>
                </a:lnTo>
                <a:lnTo>
                  <a:pt x="5666801" y="5708316"/>
                </a:lnTo>
                <a:lnTo>
                  <a:pt x="0" y="5708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27961" y="2934873"/>
            <a:ext cx="1097796" cy="1095480"/>
          </a:xfrm>
          <a:custGeom>
            <a:avLst/>
            <a:gdLst/>
            <a:ahLst/>
            <a:cxnLst/>
            <a:rect r="r" b="b" t="t" l="l"/>
            <a:pathLst>
              <a:path h="1095480" w="1097796">
                <a:moveTo>
                  <a:pt x="0" y="0"/>
                </a:moveTo>
                <a:lnTo>
                  <a:pt x="1097795" y="0"/>
                </a:lnTo>
                <a:lnTo>
                  <a:pt x="1097795" y="1095479"/>
                </a:lnTo>
                <a:lnTo>
                  <a:pt x="0" y="1095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99667" y="5484849"/>
            <a:ext cx="1154383" cy="705199"/>
          </a:xfrm>
          <a:custGeom>
            <a:avLst/>
            <a:gdLst/>
            <a:ahLst/>
            <a:cxnLst/>
            <a:rect r="r" b="b" t="t" l="l"/>
            <a:pathLst>
              <a:path h="705199" w="1154383">
                <a:moveTo>
                  <a:pt x="0" y="0"/>
                </a:moveTo>
                <a:lnTo>
                  <a:pt x="1154383" y="0"/>
                </a:lnTo>
                <a:lnTo>
                  <a:pt x="1154383" y="705200"/>
                </a:lnTo>
                <a:lnTo>
                  <a:pt x="0" y="70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1863" r="0" b="-3183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68345" y="587367"/>
            <a:ext cx="7854340" cy="67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9"/>
              </a:lnSpc>
            </a:pPr>
            <a:r>
              <a:rPr lang="en-US" sz="4895">
                <a:solidFill>
                  <a:srgbClr val="00AF6B"/>
                </a:solidFill>
                <a:latin typeface="Roca One Bold"/>
              </a:rPr>
              <a:t>THE DATASETS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5833" y="2727699"/>
            <a:ext cx="8779607" cy="146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1"/>
              </a:lnSpc>
            </a:pPr>
            <a:r>
              <a:rPr lang="en-US" sz="2807">
                <a:solidFill>
                  <a:srgbClr val="00AF6B"/>
                </a:solidFill>
                <a:latin typeface="Roca One"/>
              </a:rPr>
              <a:t>Global surface temperature changes over the years (1963 - 2022) - </a:t>
            </a:r>
            <a:r>
              <a:rPr lang="en-US" sz="2807">
                <a:solidFill>
                  <a:srgbClr val="A6A6A6"/>
                </a:solidFill>
                <a:latin typeface="Roca One"/>
              </a:rPr>
              <a:t>Kaggle</a:t>
            </a:r>
          </a:p>
          <a:p>
            <a:pPr>
              <a:lnSpc>
                <a:spcPts val="3931"/>
              </a:lnSpc>
            </a:pPr>
            <a:r>
              <a:rPr lang="en-US" sz="2807">
                <a:solidFill>
                  <a:srgbClr val="00AF6B"/>
                </a:solidFill>
                <a:latin typeface="Roca One"/>
              </a:rPr>
              <a:t>(141 Countries x 71 columns, 62 years)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8499" y="2990029"/>
            <a:ext cx="739041" cy="95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1"/>
              </a:lnSpc>
              <a:spcBef>
                <a:spcPct val="0"/>
              </a:spcBef>
            </a:pPr>
            <a:r>
              <a:rPr lang="en-US" sz="5607">
                <a:solidFill>
                  <a:srgbClr val="00AF6B"/>
                </a:solidFill>
                <a:latin typeface="Roca One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75833" y="5082535"/>
            <a:ext cx="8779607" cy="146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1"/>
              </a:lnSpc>
            </a:pPr>
            <a:r>
              <a:rPr lang="en-US" sz="2807">
                <a:solidFill>
                  <a:srgbClr val="00AF6B"/>
                </a:solidFill>
                <a:latin typeface="Roca One"/>
              </a:rPr>
              <a:t>Selling prices of animal products in Europe (from 2000 to 2022) - </a:t>
            </a:r>
            <a:r>
              <a:rPr lang="en-US" sz="2807">
                <a:solidFill>
                  <a:srgbClr val="A6A6A6"/>
                </a:solidFill>
                <a:latin typeface="Roca One"/>
              </a:rPr>
              <a:t>Eurostat</a:t>
            </a:r>
            <a:r>
              <a:rPr lang="en-US" sz="2807">
                <a:solidFill>
                  <a:srgbClr val="545454"/>
                </a:solidFill>
                <a:latin typeface="Roca One"/>
              </a:rPr>
              <a:t> </a:t>
            </a:r>
          </a:p>
          <a:p>
            <a:pPr>
              <a:lnSpc>
                <a:spcPts val="3931"/>
              </a:lnSpc>
            </a:pPr>
            <a:r>
              <a:rPr lang="en-US" sz="2807">
                <a:solidFill>
                  <a:srgbClr val="00AF6B"/>
                </a:solidFill>
                <a:latin typeface="Roca One"/>
              </a:rPr>
              <a:t>(19321 rows x 9 columns)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8499" y="5308594"/>
            <a:ext cx="739041" cy="95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1"/>
              </a:lnSpc>
              <a:spcBef>
                <a:spcPct val="0"/>
              </a:spcBef>
            </a:pPr>
            <a:r>
              <a:rPr lang="en-US" sz="5607">
                <a:solidFill>
                  <a:srgbClr val="00AF6B"/>
                </a:solidFill>
                <a:latin typeface="Roca One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75833" y="7385542"/>
            <a:ext cx="8779607" cy="146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1"/>
              </a:lnSpc>
            </a:pPr>
            <a:r>
              <a:rPr lang="en-US" sz="2807">
                <a:solidFill>
                  <a:srgbClr val="00AF6B"/>
                </a:solidFill>
                <a:latin typeface="Roca One"/>
              </a:rPr>
              <a:t>Selling prices of animal products in Europe (from 1969 to 2005) - </a:t>
            </a:r>
            <a:r>
              <a:rPr lang="en-US" sz="2807">
                <a:solidFill>
                  <a:srgbClr val="A6A6A6"/>
                </a:solidFill>
                <a:latin typeface="Roca One"/>
              </a:rPr>
              <a:t>Eurostat </a:t>
            </a:r>
          </a:p>
          <a:p>
            <a:pPr>
              <a:lnSpc>
                <a:spcPts val="3931"/>
              </a:lnSpc>
            </a:pPr>
            <a:r>
              <a:rPr lang="en-US" sz="2807">
                <a:solidFill>
                  <a:srgbClr val="00AF6B"/>
                </a:solidFill>
                <a:latin typeface="Roca One"/>
              </a:rPr>
              <a:t>(26920 rows x 9 columns)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8499" y="7611601"/>
            <a:ext cx="739041" cy="95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1"/>
              </a:lnSpc>
              <a:spcBef>
                <a:spcPct val="0"/>
              </a:spcBef>
            </a:pPr>
            <a:r>
              <a:rPr lang="en-US" sz="5607">
                <a:solidFill>
                  <a:srgbClr val="00AF6B"/>
                </a:solidFill>
                <a:latin typeface="Roca One"/>
              </a:rPr>
              <a:t>3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799667" y="7787857"/>
            <a:ext cx="1154383" cy="705199"/>
          </a:xfrm>
          <a:custGeom>
            <a:avLst/>
            <a:gdLst/>
            <a:ahLst/>
            <a:cxnLst/>
            <a:rect r="r" b="b" t="t" l="l"/>
            <a:pathLst>
              <a:path h="705199" w="1154383">
                <a:moveTo>
                  <a:pt x="0" y="0"/>
                </a:moveTo>
                <a:lnTo>
                  <a:pt x="1154383" y="0"/>
                </a:lnTo>
                <a:lnTo>
                  <a:pt x="1154383" y="705199"/>
                </a:lnTo>
                <a:lnTo>
                  <a:pt x="0" y="70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1863" r="0" b="-31832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50552">
            <a:off x="12380367" y="-2854158"/>
            <a:ext cx="5666801" cy="5708316"/>
          </a:xfrm>
          <a:custGeom>
            <a:avLst/>
            <a:gdLst/>
            <a:ahLst/>
            <a:cxnLst/>
            <a:rect r="r" b="b" t="t" l="l"/>
            <a:pathLst>
              <a:path h="5708316" w="5666801">
                <a:moveTo>
                  <a:pt x="0" y="0"/>
                </a:moveTo>
                <a:lnTo>
                  <a:pt x="5666801" y="0"/>
                </a:lnTo>
                <a:lnTo>
                  <a:pt x="5666801" y="5708316"/>
                </a:lnTo>
                <a:lnTo>
                  <a:pt x="0" y="5708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8345" y="2097956"/>
            <a:ext cx="10923133" cy="7160344"/>
            <a:chOff x="0" y="0"/>
            <a:chExt cx="2876874" cy="18858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76874" cy="1885852"/>
            </a:xfrm>
            <a:custGeom>
              <a:avLst/>
              <a:gdLst/>
              <a:ahLst/>
              <a:cxnLst/>
              <a:rect r="r" b="b" t="t" l="l"/>
              <a:pathLst>
                <a:path h="1885852" w="2876874">
                  <a:moveTo>
                    <a:pt x="36147" y="0"/>
                  </a:moveTo>
                  <a:lnTo>
                    <a:pt x="2840727" y="0"/>
                  </a:lnTo>
                  <a:cubicBezTo>
                    <a:pt x="2850314" y="0"/>
                    <a:pt x="2859508" y="3808"/>
                    <a:pt x="2866287" y="10587"/>
                  </a:cubicBezTo>
                  <a:cubicBezTo>
                    <a:pt x="2873066" y="17366"/>
                    <a:pt x="2876874" y="26560"/>
                    <a:pt x="2876874" y="36147"/>
                  </a:cubicBezTo>
                  <a:lnTo>
                    <a:pt x="2876874" y="1849705"/>
                  </a:lnTo>
                  <a:cubicBezTo>
                    <a:pt x="2876874" y="1859292"/>
                    <a:pt x="2873066" y="1868486"/>
                    <a:pt x="2866287" y="1875265"/>
                  </a:cubicBezTo>
                  <a:cubicBezTo>
                    <a:pt x="2859508" y="1882044"/>
                    <a:pt x="2850314" y="1885852"/>
                    <a:pt x="2840727" y="1885852"/>
                  </a:cubicBezTo>
                  <a:lnTo>
                    <a:pt x="36147" y="1885852"/>
                  </a:lnTo>
                  <a:cubicBezTo>
                    <a:pt x="26560" y="1885852"/>
                    <a:pt x="17366" y="1882044"/>
                    <a:pt x="10587" y="1875265"/>
                  </a:cubicBezTo>
                  <a:cubicBezTo>
                    <a:pt x="3808" y="1868486"/>
                    <a:pt x="0" y="1859292"/>
                    <a:pt x="0" y="1849705"/>
                  </a:cubicBezTo>
                  <a:lnTo>
                    <a:pt x="0" y="36147"/>
                  </a:lnTo>
                  <a:cubicBezTo>
                    <a:pt x="0" y="26560"/>
                    <a:pt x="3808" y="17366"/>
                    <a:pt x="10587" y="10587"/>
                  </a:cubicBezTo>
                  <a:cubicBezTo>
                    <a:pt x="17366" y="3808"/>
                    <a:pt x="26560" y="0"/>
                    <a:pt x="361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76874" cy="192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087596" y="2535305"/>
            <a:ext cx="557892" cy="1261503"/>
          </a:xfrm>
          <a:custGeom>
            <a:avLst/>
            <a:gdLst/>
            <a:ahLst/>
            <a:cxnLst/>
            <a:rect r="r" b="b" t="t" l="l"/>
            <a:pathLst>
              <a:path h="1261503" w="557892">
                <a:moveTo>
                  <a:pt x="0" y="0"/>
                </a:moveTo>
                <a:lnTo>
                  <a:pt x="557892" y="0"/>
                </a:lnTo>
                <a:lnTo>
                  <a:pt x="557892" y="1261503"/>
                </a:lnTo>
                <a:lnTo>
                  <a:pt x="0" y="1261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87596" y="4818776"/>
            <a:ext cx="557892" cy="1261503"/>
          </a:xfrm>
          <a:custGeom>
            <a:avLst/>
            <a:gdLst/>
            <a:ahLst/>
            <a:cxnLst/>
            <a:rect r="r" b="b" t="t" l="l"/>
            <a:pathLst>
              <a:path h="1261503" w="557892">
                <a:moveTo>
                  <a:pt x="0" y="0"/>
                </a:moveTo>
                <a:lnTo>
                  <a:pt x="557892" y="0"/>
                </a:lnTo>
                <a:lnTo>
                  <a:pt x="557892" y="1261503"/>
                </a:lnTo>
                <a:lnTo>
                  <a:pt x="0" y="1261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74916" y="7084329"/>
            <a:ext cx="1183253" cy="1303261"/>
          </a:xfrm>
          <a:custGeom>
            <a:avLst/>
            <a:gdLst/>
            <a:ahLst/>
            <a:cxnLst/>
            <a:rect r="r" b="b" t="t" l="l"/>
            <a:pathLst>
              <a:path h="1303261" w="1183253">
                <a:moveTo>
                  <a:pt x="0" y="0"/>
                </a:moveTo>
                <a:lnTo>
                  <a:pt x="1183252" y="0"/>
                </a:lnTo>
                <a:lnTo>
                  <a:pt x="1183252" y="1303261"/>
                </a:lnTo>
                <a:lnTo>
                  <a:pt x="0" y="13032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8345" y="587367"/>
            <a:ext cx="7854340" cy="67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9"/>
              </a:lnSpc>
            </a:pPr>
            <a:r>
              <a:rPr lang="en-US" sz="4895">
                <a:solidFill>
                  <a:srgbClr val="00AF6B"/>
                </a:solidFill>
                <a:latin typeface="Roca One Bold"/>
              </a:rPr>
              <a:t>HYPOTHESES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75833" y="2694353"/>
            <a:ext cx="7628959" cy="135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51"/>
              </a:lnSpc>
            </a:pPr>
            <a:r>
              <a:rPr lang="en-US" sz="2607">
                <a:solidFill>
                  <a:srgbClr val="00AF6B"/>
                </a:solidFill>
                <a:latin typeface="Roca One"/>
              </a:rPr>
              <a:t>There is a significant change in global surface temperature in Europe and this change tends to be upward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8499" y="2618153"/>
            <a:ext cx="739041" cy="95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1"/>
              </a:lnSpc>
              <a:spcBef>
                <a:spcPct val="0"/>
              </a:spcBef>
            </a:pPr>
            <a:r>
              <a:rPr lang="en-US" sz="5607">
                <a:solidFill>
                  <a:srgbClr val="00AF6B"/>
                </a:solidFill>
                <a:latin typeface="Roca One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75833" y="4977823"/>
            <a:ext cx="7628959" cy="89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51"/>
              </a:lnSpc>
            </a:pPr>
            <a:r>
              <a:rPr lang="en-US" sz="2607">
                <a:solidFill>
                  <a:srgbClr val="00AF6B"/>
                </a:solidFill>
                <a:latin typeface="Roca One"/>
              </a:rPr>
              <a:t>There is no difference in temperature change across European subregions.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957714"/>
            <a:ext cx="739041" cy="95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1"/>
              </a:lnSpc>
              <a:spcBef>
                <a:spcPct val="0"/>
              </a:spcBef>
            </a:pPr>
            <a:r>
              <a:rPr lang="en-US" sz="5607">
                <a:solidFill>
                  <a:srgbClr val="00AF6B"/>
                </a:solidFill>
                <a:latin typeface="Roca One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75833" y="6807056"/>
            <a:ext cx="7628959" cy="135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51"/>
              </a:lnSpc>
            </a:pPr>
            <a:r>
              <a:rPr lang="en-US" sz="2607">
                <a:solidFill>
                  <a:srgbClr val="00AF6B"/>
                </a:solidFill>
                <a:latin typeface="Roca One"/>
              </a:rPr>
              <a:t>The increase in selling prices of animal products in Europe may also represent an indirect consequence of warmer temperatures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8499" y="7207104"/>
            <a:ext cx="739041" cy="95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1"/>
              </a:lnSpc>
              <a:spcBef>
                <a:spcPct val="0"/>
              </a:spcBef>
            </a:pPr>
            <a:r>
              <a:rPr lang="en-US" sz="5607">
                <a:solidFill>
                  <a:srgbClr val="00AF6B"/>
                </a:solidFill>
                <a:latin typeface="Roca One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75833" y="8175501"/>
            <a:ext cx="7628959" cy="727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1"/>
              </a:lnSpc>
            </a:pPr>
            <a:r>
              <a:rPr lang="en-US" sz="2107">
                <a:solidFill>
                  <a:srgbClr val="00AF6B"/>
                </a:solidFill>
                <a:latin typeface="Roca One"/>
              </a:rPr>
              <a:t> (increased production costs due to extreme weather events, water scarcity and others)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8790" y="587367"/>
            <a:ext cx="12216497" cy="67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9"/>
              </a:lnSpc>
            </a:pPr>
            <a:r>
              <a:rPr lang="en-US" sz="4895">
                <a:solidFill>
                  <a:srgbClr val="00AF6B"/>
                </a:solidFill>
                <a:latin typeface="Roca One Bold"/>
              </a:rPr>
              <a:t>ENVIRONMENTAL POLICY PLANNING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4350" y="2869941"/>
            <a:ext cx="9906350" cy="554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1"/>
              </a:lnSpc>
              <a:spcBef>
                <a:spcPct val="0"/>
              </a:spcBef>
            </a:pPr>
            <a:r>
              <a:rPr lang="en-US" sz="3507">
                <a:solidFill>
                  <a:srgbClr val="00AF6B"/>
                </a:solidFill>
                <a:latin typeface="Roca One Bold"/>
              </a:rPr>
              <a:t>Objective</a:t>
            </a:r>
          </a:p>
          <a:p>
            <a:pPr>
              <a:lnSpc>
                <a:spcPts val="4911"/>
              </a:lnSpc>
              <a:spcBef>
                <a:spcPct val="0"/>
              </a:spcBef>
            </a:pPr>
            <a:r>
              <a:rPr lang="en-US" sz="3507">
                <a:solidFill>
                  <a:srgbClr val="00AF6B"/>
                </a:solidFill>
                <a:latin typeface="Roca One"/>
              </a:rPr>
              <a:t>Develop data-driven recommendations for environmental policies.</a:t>
            </a:r>
          </a:p>
          <a:p>
            <a:pPr>
              <a:lnSpc>
                <a:spcPts val="4911"/>
              </a:lnSpc>
              <a:spcBef>
                <a:spcPct val="0"/>
              </a:spcBef>
            </a:pPr>
          </a:p>
          <a:p>
            <a:pPr>
              <a:lnSpc>
                <a:spcPts val="4911"/>
              </a:lnSpc>
              <a:spcBef>
                <a:spcPct val="0"/>
              </a:spcBef>
            </a:pPr>
            <a:r>
              <a:rPr lang="en-US" sz="3507">
                <a:solidFill>
                  <a:srgbClr val="00AF6B"/>
                </a:solidFill>
                <a:latin typeface="Roca One Bold"/>
              </a:rPr>
              <a:t>Actions</a:t>
            </a:r>
          </a:p>
          <a:p>
            <a:pPr>
              <a:lnSpc>
                <a:spcPts val="4911"/>
              </a:lnSpc>
              <a:spcBef>
                <a:spcPct val="0"/>
              </a:spcBef>
            </a:pPr>
            <a:r>
              <a:rPr lang="en-US" sz="3507">
                <a:solidFill>
                  <a:srgbClr val="00AF6B"/>
                </a:solidFill>
                <a:latin typeface="Roca One"/>
              </a:rPr>
              <a:t>Identify countries or regions with the most significant temperature changes. Propose targeted policies to mitigate adverse effects and promote sustainable practices.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785645" y="-825981"/>
            <a:ext cx="5118474" cy="4690383"/>
          </a:xfrm>
          <a:custGeom>
            <a:avLst/>
            <a:gdLst/>
            <a:ahLst/>
            <a:cxnLst/>
            <a:rect r="r" b="b" t="t" l="l"/>
            <a:pathLst>
              <a:path h="4690383" w="5118474">
                <a:moveTo>
                  <a:pt x="0" y="0"/>
                </a:moveTo>
                <a:lnTo>
                  <a:pt x="5118473" y="0"/>
                </a:lnTo>
                <a:lnTo>
                  <a:pt x="5118473" y="4690383"/>
                </a:lnTo>
                <a:lnTo>
                  <a:pt x="0" y="4690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948" y="3103808"/>
            <a:ext cx="16020105" cy="6788984"/>
          </a:xfrm>
          <a:custGeom>
            <a:avLst/>
            <a:gdLst/>
            <a:ahLst/>
            <a:cxnLst/>
            <a:rect r="r" b="b" t="t" l="l"/>
            <a:pathLst>
              <a:path h="6788984" w="16020105">
                <a:moveTo>
                  <a:pt x="0" y="0"/>
                </a:moveTo>
                <a:lnTo>
                  <a:pt x="16020104" y="0"/>
                </a:lnTo>
                <a:lnTo>
                  <a:pt x="16020104" y="6788984"/>
                </a:lnTo>
                <a:lnTo>
                  <a:pt x="0" y="6788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2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33948" y="1551306"/>
            <a:ext cx="8996949" cy="181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51"/>
              </a:lnSpc>
              <a:spcBef>
                <a:spcPct val="0"/>
              </a:spcBef>
            </a:pPr>
            <a:r>
              <a:rPr lang="en-US" sz="2607">
                <a:solidFill>
                  <a:srgbClr val="00AF6B"/>
                </a:solidFill>
                <a:latin typeface="Roca One Bold"/>
              </a:rPr>
              <a:t>Objective</a:t>
            </a:r>
          </a:p>
          <a:p>
            <a:pPr>
              <a:lnSpc>
                <a:spcPts val="3651"/>
              </a:lnSpc>
              <a:spcBef>
                <a:spcPct val="0"/>
              </a:spcBef>
            </a:pPr>
            <a:r>
              <a:rPr lang="en-US" sz="2607">
                <a:solidFill>
                  <a:srgbClr val="00AF6B"/>
                </a:solidFill>
                <a:latin typeface="Roca One"/>
              </a:rPr>
              <a:t>Develop data-driven recommendations for environmental policies.</a:t>
            </a:r>
          </a:p>
          <a:p>
            <a:pPr>
              <a:lnSpc>
                <a:spcPts val="365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88790" y="587367"/>
            <a:ext cx="12216497" cy="67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39"/>
              </a:lnSpc>
            </a:pPr>
            <a:r>
              <a:rPr lang="en-US" sz="4895">
                <a:solidFill>
                  <a:srgbClr val="00AF6B"/>
                </a:solidFill>
                <a:latin typeface="Roca One Bold"/>
              </a:rPr>
              <a:t>ENVIRONMENTAL POLICY PLANNING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9740" y="2292357"/>
            <a:ext cx="7520346" cy="6615837"/>
          </a:xfrm>
          <a:custGeom>
            <a:avLst/>
            <a:gdLst/>
            <a:ahLst/>
            <a:cxnLst/>
            <a:rect r="r" b="b" t="t" l="l"/>
            <a:pathLst>
              <a:path h="6615837" w="7520346">
                <a:moveTo>
                  <a:pt x="0" y="0"/>
                </a:moveTo>
                <a:lnTo>
                  <a:pt x="7520346" y="0"/>
                </a:lnTo>
                <a:lnTo>
                  <a:pt x="7520346" y="6615838"/>
                </a:lnTo>
                <a:lnTo>
                  <a:pt x="0" y="6615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2749" y="2170182"/>
            <a:ext cx="6738013" cy="6738013"/>
          </a:xfrm>
          <a:custGeom>
            <a:avLst/>
            <a:gdLst/>
            <a:ahLst/>
            <a:cxnLst/>
            <a:rect r="r" b="b" t="t" l="l"/>
            <a:pathLst>
              <a:path h="6738013" w="6738013">
                <a:moveTo>
                  <a:pt x="0" y="0"/>
                </a:moveTo>
                <a:lnTo>
                  <a:pt x="6738012" y="0"/>
                </a:lnTo>
                <a:lnTo>
                  <a:pt x="6738012" y="6738013"/>
                </a:lnTo>
                <a:lnTo>
                  <a:pt x="0" y="67380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8790" y="587367"/>
            <a:ext cx="16029091" cy="6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SURFACE TEMPERATURE INCREASED OVER THE YEARS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79192" y="2498939"/>
            <a:ext cx="5980108" cy="4959972"/>
          </a:xfrm>
          <a:custGeom>
            <a:avLst/>
            <a:gdLst/>
            <a:ahLst/>
            <a:cxnLst/>
            <a:rect r="r" b="b" t="t" l="l"/>
            <a:pathLst>
              <a:path h="4959972" w="5980108">
                <a:moveTo>
                  <a:pt x="0" y="0"/>
                </a:moveTo>
                <a:lnTo>
                  <a:pt x="5980108" y="0"/>
                </a:lnTo>
                <a:lnTo>
                  <a:pt x="5980108" y="4959972"/>
                </a:lnTo>
                <a:lnTo>
                  <a:pt x="0" y="4959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98939"/>
            <a:ext cx="10042541" cy="6626007"/>
          </a:xfrm>
          <a:custGeom>
            <a:avLst/>
            <a:gdLst/>
            <a:ahLst/>
            <a:cxnLst/>
            <a:rect r="r" b="b" t="t" l="l"/>
            <a:pathLst>
              <a:path h="6626007" w="10042541">
                <a:moveTo>
                  <a:pt x="0" y="0"/>
                </a:moveTo>
                <a:lnTo>
                  <a:pt x="10042541" y="0"/>
                </a:lnTo>
                <a:lnTo>
                  <a:pt x="10042541" y="6626006"/>
                </a:lnTo>
                <a:lnTo>
                  <a:pt x="0" y="662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8790" y="587367"/>
            <a:ext cx="16029091" cy="124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TEMPERATURE INCREASED UNIFORMLY ACROSS ALL EUROPEAN SUBREGIONS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75155" y="2349764"/>
            <a:ext cx="8038666" cy="7011579"/>
          </a:xfrm>
          <a:custGeom>
            <a:avLst/>
            <a:gdLst/>
            <a:ahLst/>
            <a:cxnLst/>
            <a:rect r="r" b="b" t="t" l="l"/>
            <a:pathLst>
              <a:path h="7011579" w="8038666">
                <a:moveTo>
                  <a:pt x="0" y="0"/>
                </a:moveTo>
                <a:lnTo>
                  <a:pt x="8038666" y="0"/>
                </a:lnTo>
                <a:lnTo>
                  <a:pt x="8038666" y="7011579"/>
                </a:lnTo>
                <a:lnTo>
                  <a:pt x="0" y="7011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88790" y="587367"/>
            <a:ext cx="16029091" cy="124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ANIMAL PRODUCTS PRICES INCREASED OVER THE YEARS IN ALL EUROPE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055575" y="1927790"/>
            <a:ext cx="7330510" cy="7330510"/>
          </a:xfrm>
          <a:custGeom>
            <a:avLst/>
            <a:gdLst/>
            <a:ahLst/>
            <a:cxnLst/>
            <a:rect r="r" b="b" t="t" l="l"/>
            <a:pathLst>
              <a:path h="7330510" w="7330510">
                <a:moveTo>
                  <a:pt x="0" y="0"/>
                </a:moveTo>
                <a:lnTo>
                  <a:pt x="7330510" y="0"/>
                </a:lnTo>
                <a:lnTo>
                  <a:pt x="7330510" y="7330510"/>
                </a:lnTo>
                <a:lnTo>
                  <a:pt x="0" y="7330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0178" y="6300192"/>
            <a:ext cx="1399122" cy="1941479"/>
          </a:xfrm>
          <a:custGeom>
            <a:avLst/>
            <a:gdLst/>
            <a:ahLst/>
            <a:cxnLst/>
            <a:rect r="r" b="b" t="t" l="l"/>
            <a:pathLst>
              <a:path h="1941479" w="1399122">
                <a:moveTo>
                  <a:pt x="0" y="0"/>
                </a:moveTo>
                <a:lnTo>
                  <a:pt x="1399122" y="0"/>
                </a:lnTo>
                <a:lnTo>
                  <a:pt x="1399122" y="1941479"/>
                </a:lnTo>
                <a:lnTo>
                  <a:pt x="0" y="1941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60178" y="6300192"/>
            <a:ext cx="1399122" cy="1941479"/>
          </a:xfrm>
          <a:custGeom>
            <a:avLst/>
            <a:gdLst/>
            <a:ahLst/>
            <a:cxnLst/>
            <a:rect r="r" b="b" t="t" l="l"/>
            <a:pathLst>
              <a:path h="1941479" w="1399122">
                <a:moveTo>
                  <a:pt x="0" y="0"/>
                </a:moveTo>
                <a:lnTo>
                  <a:pt x="1399122" y="0"/>
                </a:lnTo>
                <a:lnTo>
                  <a:pt x="1399122" y="1941479"/>
                </a:lnTo>
                <a:lnTo>
                  <a:pt x="0" y="1941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65070"/>
            <a:ext cx="8249826" cy="6993230"/>
          </a:xfrm>
          <a:custGeom>
            <a:avLst/>
            <a:gdLst/>
            <a:ahLst/>
            <a:cxnLst/>
            <a:rect r="r" b="b" t="t" l="l"/>
            <a:pathLst>
              <a:path h="6993230" w="8249826">
                <a:moveTo>
                  <a:pt x="0" y="0"/>
                </a:moveTo>
                <a:lnTo>
                  <a:pt x="8249826" y="0"/>
                </a:lnTo>
                <a:lnTo>
                  <a:pt x="8249826" y="6993230"/>
                </a:lnTo>
                <a:lnTo>
                  <a:pt x="0" y="6993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8790" y="587367"/>
            <a:ext cx="16029091" cy="124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4"/>
              </a:lnSpc>
            </a:pPr>
            <a:r>
              <a:rPr lang="en-US" sz="4595">
                <a:solidFill>
                  <a:srgbClr val="00AF6B"/>
                </a:solidFill>
                <a:latin typeface="Roca One Bold"/>
              </a:rPr>
              <a:t>ANIMAL PRODUCTS PRICES INCREASED OVER THE YEARS IN ALL EUROPE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880069" y="3281699"/>
            <a:ext cx="5980108" cy="4959972"/>
          </a:xfrm>
          <a:custGeom>
            <a:avLst/>
            <a:gdLst/>
            <a:ahLst/>
            <a:cxnLst/>
            <a:rect r="r" b="b" t="t" l="l"/>
            <a:pathLst>
              <a:path h="4959972" w="5980108">
                <a:moveTo>
                  <a:pt x="0" y="0"/>
                </a:moveTo>
                <a:lnTo>
                  <a:pt x="5980109" y="0"/>
                </a:lnTo>
                <a:lnTo>
                  <a:pt x="5980109" y="4959972"/>
                </a:lnTo>
                <a:lnTo>
                  <a:pt x="0" y="4959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DAF_kNmLiL0</dc:identifier>
  <dcterms:modified xsi:type="dcterms:W3CDTF">2011-08-01T06:04:30Z</dcterms:modified>
  <cp:revision>1</cp:revision>
  <dc:title>Climate change</dc:title>
</cp:coreProperties>
</file>