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matic SC"/>
      <p:regular r:id="rId18"/>
      <p:bold r:id="rId19"/>
    </p:embeddedFont>
    <p:embeddedFont>
      <p:font typeface="Source Code Pr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11" Type="http://schemas.openxmlformats.org/officeDocument/2006/relationships/slide" Target="slides/slide6.xml"/><Relationship Id="rId22" Type="http://schemas.openxmlformats.org/officeDocument/2006/relationships/font" Target="fonts/SourceCodePro-italic.fntdata"/><Relationship Id="rId10" Type="http://schemas.openxmlformats.org/officeDocument/2006/relationships/slide" Target="slides/slide5.xml"/><Relationship Id="rId21" Type="http://schemas.openxmlformats.org/officeDocument/2006/relationships/font" Target="fonts/SourceCodePr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SourceCode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maticSC-bold.fntdata"/><Relationship Id="rId6" Type="http://schemas.openxmlformats.org/officeDocument/2006/relationships/slide" Target="slides/slide1.xml"/><Relationship Id="rId18" Type="http://schemas.openxmlformats.org/officeDocument/2006/relationships/font" Target="fonts/AmaticSC-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e3fd5bc4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be3fd5bc4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e66cc2c3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e66cc2c3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e3fd5bc4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e3fd5bc4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e422c9b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e422c9b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be3fd5bc4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e3fd5bc4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e3fd5bc4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e3fd5bc4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e3fd5bc4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e3fd5bc4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e66cc2c3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e66cc2c3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be3fd5bc4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be3fd5bc4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e3fd5bc4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e3fd5bc4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e3fd5bc4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e3fd5bc4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hyperlink" Target="https://colab.research.google.com/drive/1n1WOvVmrp22mCaJHadxqg86I-gnMMA5n#scrollTo=b013e73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436050"/>
            <a:ext cx="8520600" cy="574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GROUP 2</a:t>
            </a:r>
            <a:endParaRPr/>
          </a:p>
        </p:txBody>
      </p:sp>
      <p:sp>
        <p:nvSpPr>
          <p:cNvPr id="57" name="Google Shape;57;p13"/>
          <p:cNvSpPr txBox="1"/>
          <p:nvPr/>
        </p:nvSpPr>
        <p:spPr>
          <a:xfrm>
            <a:off x="1431775" y="1545513"/>
            <a:ext cx="6677100" cy="9696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b="1" lang="en-GB" sz="3000">
                <a:solidFill>
                  <a:schemeClr val="accent1"/>
                </a:solidFill>
                <a:latin typeface="Amatic SC"/>
                <a:ea typeface="Amatic SC"/>
                <a:cs typeface="Amatic SC"/>
                <a:sym typeface="Amatic SC"/>
              </a:rPr>
              <a:t>Members</a:t>
            </a:r>
            <a:r>
              <a:rPr b="1" lang="en-GB" sz="3000">
                <a:solidFill>
                  <a:schemeClr val="accent1"/>
                </a:solidFill>
                <a:latin typeface="Amatic SC"/>
                <a:ea typeface="Amatic SC"/>
                <a:cs typeface="Amatic SC"/>
                <a:sym typeface="Amatic SC"/>
              </a:rPr>
              <a:t>:   Dimitra, </a:t>
            </a:r>
            <a:r>
              <a:rPr b="1" lang="en-GB" sz="3000">
                <a:solidFill>
                  <a:schemeClr val="accent1"/>
                </a:solidFill>
                <a:latin typeface="Amatic SC"/>
                <a:ea typeface="Amatic SC"/>
                <a:cs typeface="Amatic SC"/>
                <a:sym typeface="Amatic SC"/>
              </a:rPr>
              <a:t>Negar,  Elio,  Roy</a:t>
            </a:r>
            <a:r>
              <a:rPr b="1" lang="en-GB" sz="2100">
                <a:latin typeface="Amatic SC"/>
                <a:ea typeface="Amatic SC"/>
                <a:cs typeface="Amatic SC"/>
                <a:sym typeface="Amatic SC"/>
              </a:rPr>
              <a:t>	</a:t>
            </a:r>
            <a:endParaRPr b="1" sz="2100">
              <a:latin typeface="Amatic SC"/>
              <a:ea typeface="Amatic SC"/>
              <a:cs typeface="Amatic SC"/>
              <a:sym typeface="Amatic SC"/>
            </a:endParaRPr>
          </a:p>
          <a:p>
            <a:pPr indent="0" lvl="0" marL="0" marR="0" rtl="0" algn="l">
              <a:lnSpc>
                <a:spcPct val="100000"/>
              </a:lnSpc>
              <a:spcBef>
                <a:spcPts val="0"/>
              </a:spcBef>
              <a:spcAft>
                <a:spcPts val="0"/>
              </a:spcAft>
              <a:buNone/>
            </a:pPr>
            <a:r>
              <a:t/>
            </a:r>
            <a:endParaRPr b="1" sz="2100">
              <a:solidFill>
                <a:schemeClr val="accent1"/>
              </a:solidFill>
              <a:latin typeface="Source Code Pro"/>
              <a:ea typeface="Source Code Pro"/>
              <a:cs typeface="Source Code Pro"/>
              <a:sym typeface="Source Code Pro"/>
            </a:endParaRPr>
          </a:p>
        </p:txBody>
      </p:sp>
      <p:sp>
        <p:nvSpPr>
          <p:cNvPr id="58" name="Google Shape;58;p13"/>
          <p:cNvSpPr txBox="1"/>
          <p:nvPr>
            <p:ph idx="1" type="subTitle"/>
          </p:nvPr>
        </p:nvSpPr>
        <p:spPr>
          <a:xfrm>
            <a:off x="374350" y="1009675"/>
            <a:ext cx="85206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Project: Shark Attacks</a:t>
            </a:r>
            <a:endParaRPr/>
          </a:p>
        </p:txBody>
      </p:sp>
      <p:pic>
        <p:nvPicPr>
          <p:cNvPr id="59" name="Google Shape;59;p13"/>
          <p:cNvPicPr preferRelativeResize="0"/>
          <p:nvPr/>
        </p:nvPicPr>
        <p:blipFill>
          <a:blip r:embed="rId4">
            <a:alphaModFix/>
          </a:blip>
          <a:stretch>
            <a:fillRect/>
          </a:stretch>
        </p:blipFill>
        <p:spPr>
          <a:xfrm>
            <a:off x="173250" y="3382000"/>
            <a:ext cx="1692575" cy="1692574"/>
          </a:xfrm>
          <a:prstGeom prst="rect">
            <a:avLst/>
          </a:prstGeom>
          <a:noFill/>
          <a:ln>
            <a:noFill/>
          </a:ln>
        </p:spPr>
      </p:pic>
      <p:pic>
        <p:nvPicPr>
          <p:cNvPr id="60" name="Google Shape;60;p13"/>
          <p:cNvPicPr preferRelativeResize="0"/>
          <p:nvPr/>
        </p:nvPicPr>
        <p:blipFill>
          <a:blip r:embed="rId4">
            <a:alphaModFix/>
          </a:blip>
          <a:stretch>
            <a:fillRect/>
          </a:stretch>
        </p:blipFill>
        <p:spPr>
          <a:xfrm>
            <a:off x="3725713" y="2646575"/>
            <a:ext cx="1692574" cy="1692574"/>
          </a:xfrm>
          <a:prstGeom prst="rect">
            <a:avLst/>
          </a:prstGeom>
          <a:noFill/>
          <a:ln>
            <a:noFill/>
          </a:ln>
        </p:spPr>
      </p:pic>
      <p:pic>
        <p:nvPicPr>
          <p:cNvPr id="61" name="Google Shape;61;p13"/>
          <p:cNvPicPr preferRelativeResize="0"/>
          <p:nvPr/>
        </p:nvPicPr>
        <p:blipFill>
          <a:blip r:embed="rId4">
            <a:alphaModFix/>
          </a:blip>
          <a:stretch>
            <a:fillRect/>
          </a:stretch>
        </p:blipFill>
        <p:spPr>
          <a:xfrm>
            <a:off x="7399025" y="2070013"/>
            <a:ext cx="1692574" cy="16925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HYPOTHESIS 2- </a:t>
            </a:r>
            <a:r>
              <a:rPr lang="en-GB" sz="2700"/>
              <a:t>higher Shark atTacks occur during certain activities</a:t>
            </a:r>
            <a:endParaRPr sz="2700"/>
          </a:p>
        </p:txBody>
      </p:sp>
      <p:pic>
        <p:nvPicPr>
          <p:cNvPr id="150" name="Google Shape;150;p22"/>
          <p:cNvPicPr preferRelativeResize="0"/>
          <p:nvPr/>
        </p:nvPicPr>
        <p:blipFill>
          <a:blip r:embed="rId3">
            <a:alphaModFix/>
          </a:blip>
          <a:stretch>
            <a:fillRect/>
          </a:stretch>
        </p:blipFill>
        <p:spPr>
          <a:xfrm>
            <a:off x="1346075" y="801000"/>
            <a:ext cx="5742350" cy="4200525"/>
          </a:xfrm>
          <a:prstGeom prst="rect">
            <a:avLst/>
          </a:prstGeom>
          <a:noFill/>
          <a:ln>
            <a:noFill/>
          </a:ln>
        </p:spPr>
      </p:pic>
      <p:sp>
        <p:nvSpPr>
          <p:cNvPr id="151" name="Google Shape;151;p22"/>
          <p:cNvSpPr/>
          <p:nvPr/>
        </p:nvSpPr>
        <p:spPr>
          <a:xfrm>
            <a:off x="1404625" y="3845800"/>
            <a:ext cx="1521000" cy="465300"/>
          </a:xfrm>
          <a:prstGeom prst="ellipse">
            <a:avLst/>
          </a:prstGeom>
          <a:noFill/>
          <a:ln cap="flat" cmpd="sng" w="38100">
            <a:solidFill>
              <a:srgbClr val="FF0000"/>
            </a:solidFill>
            <a:prstDash val="solid"/>
            <a:round/>
            <a:headEnd len="sm" w="sm" type="none"/>
            <a:tailEnd len="sm" w="sm" type="none"/>
          </a:ln>
          <a:effectLst>
            <a:outerShdw blurRad="57150" rotWithShape="0" algn="bl" dir="5400000" dist="19050">
              <a:srgbClr val="F8F8F8">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2" name="Google Shape;152;p22"/>
          <p:cNvSpPr/>
          <p:nvPr/>
        </p:nvSpPr>
        <p:spPr>
          <a:xfrm>
            <a:off x="1174175" y="2299450"/>
            <a:ext cx="1462500" cy="465300"/>
          </a:xfrm>
          <a:prstGeom prst="ellipse">
            <a:avLst/>
          </a:prstGeom>
          <a:noFill/>
          <a:ln cap="flat" cmpd="sng" w="38100">
            <a:solidFill>
              <a:srgbClr val="FF0000"/>
            </a:solidFill>
            <a:prstDash val="solid"/>
            <a:round/>
            <a:headEnd len="sm" w="sm" type="none"/>
            <a:tailEnd len="sm" w="sm" type="none"/>
          </a:ln>
          <a:effectLst>
            <a:outerShdw blurRad="57150" rotWithShape="0" algn="bl" dir="5400000" dist="19050">
              <a:srgbClr val="F8F8F8">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3" name="Google Shape;153;p22"/>
          <p:cNvSpPr/>
          <p:nvPr/>
        </p:nvSpPr>
        <p:spPr>
          <a:xfrm>
            <a:off x="4813975" y="1344075"/>
            <a:ext cx="1239300" cy="386100"/>
          </a:xfrm>
          <a:prstGeom prst="ellipse">
            <a:avLst/>
          </a:prstGeom>
          <a:noFill/>
          <a:ln cap="flat" cmpd="sng" w="38100">
            <a:solidFill>
              <a:srgbClr val="FF0000"/>
            </a:solidFill>
            <a:prstDash val="solid"/>
            <a:round/>
            <a:headEnd len="sm" w="sm" type="none"/>
            <a:tailEnd len="sm" w="sm" type="none"/>
          </a:ln>
          <a:effectLst>
            <a:outerShdw blurRad="57150" rotWithShape="0" algn="bl" dir="5400000" dist="19050">
              <a:srgbClr val="F8F8F8">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0"/>
              </a:spcBef>
              <a:spcAft>
                <a:spcPts val="0"/>
              </a:spcAft>
              <a:buSzPts val="1300"/>
              <a:buChar char="●"/>
            </a:pPr>
            <a:r>
              <a:rPr lang="en-GB" sz="1300">
                <a:solidFill>
                  <a:srgbClr val="000000"/>
                </a:solidFill>
                <a:latin typeface="Arial"/>
                <a:ea typeface="Arial"/>
                <a:cs typeface="Arial"/>
                <a:sym typeface="Arial"/>
              </a:rPr>
              <a:t>The </a:t>
            </a:r>
            <a:r>
              <a:rPr b="1" lang="en-GB" sz="1300">
                <a:solidFill>
                  <a:srgbClr val="000000"/>
                </a:solidFill>
                <a:latin typeface="Arial"/>
                <a:ea typeface="Arial"/>
                <a:cs typeface="Arial"/>
                <a:sym typeface="Arial"/>
              </a:rPr>
              <a:t>Hypothesis Statement 2:</a:t>
            </a:r>
            <a:r>
              <a:rPr lang="en-GB" sz="1300">
                <a:solidFill>
                  <a:srgbClr val="000000"/>
                </a:solidFill>
                <a:latin typeface="Arial"/>
                <a:ea typeface="Arial"/>
                <a:cs typeface="Arial"/>
                <a:sym typeface="Arial"/>
              </a:rPr>
              <a:t> The Hypothesis Statement: Certain activities, such as surfing or spearfishing, are more prone to shark attacks compared to other water sports or recreational activities, is </a:t>
            </a:r>
            <a:r>
              <a:rPr b="1" lang="en-GB" sz="1300">
                <a:solidFill>
                  <a:srgbClr val="000000"/>
                </a:solidFill>
                <a:latin typeface="Arial"/>
                <a:ea typeface="Arial"/>
                <a:cs typeface="Arial"/>
                <a:sym typeface="Arial"/>
              </a:rPr>
              <a:t>justified</a:t>
            </a:r>
            <a:r>
              <a:rPr lang="en-GB" sz="1300">
                <a:solidFill>
                  <a:srgbClr val="000000"/>
                </a:solidFill>
                <a:latin typeface="Arial"/>
                <a:ea typeface="Arial"/>
                <a:cs typeface="Arial"/>
                <a:sym typeface="Arial"/>
              </a:rPr>
              <a:t> </a:t>
            </a:r>
            <a:endParaRPr sz="1300">
              <a:solidFill>
                <a:srgbClr val="000000"/>
              </a:solidFill>
              <a:latin typeface="Arial"/>
              <a:ea typeface="Arial"/>
              <a:cs typeface="Arial"/>
              <a:sym typeface="Arial"/>
            </a:endParaRPr>
          </a:p>
          <a:p>
            <a:pPr indent="0" lvl="0" marL="0" rtl="0" algn="l">
              <a:lnSpc>
                <a:spcPct val="95000"/>
              </a:lnSpc>
              <a:spcBef>
                <a:spcPts val="0"/>
              </a:spcBef>
              <a:spcAft>
                <a:spcPts val="0"/>
              </a:spcAft>
              <a:buNone/>
            </a:pPr>
            <a:r>
              <a:t/>
            </a:r>
            <a:endParaRPr sz="1300">
              <a:solidFill>
                <a:srgbClr val="000000"/>
              </a:solidFill>
              <a:latin typeface="Arial"/>
              <a:ea typeface="Arial"/>
              <a:cs typeface="Arial"/>
              <a:sym typeface="Arial"/>
            </a:endParaRPr>
          </a:p>
          <a:p>
            <a:pPr indent="-311150" lvl="0" marL="457200" rtl="0" algn="l">
              <a:lnSpc>
                <a:spcPct val="95000"/>
              </a:lnSpc>
              <a:spcBef>
                <a:spcPts val="0"/>
              </a:spcBef>
              <a:spcAft>
                <a:spcPts val="0"/>
              </a:spcAft>
              <a:buSzPts val="1300"/>
              <a:buChar char="●"/>
            </a:pPr>
            <a:r>
              <a:rPr lang="en-GB" sz="1300">
                <a:solidFill>
                  <a:srgbClr val="000000"/>
                </a:solidFill>
                <a:latin typeface="Arial"/>
                <a:ea typeface="Arial"/>
                <a:cs typeface="Arial"/>
                <a:sym typeface="Arial"/>
              </a:rPr>
              <a:t>Business Opportunity: Companies selling water sports equipment (eg: safety gear) or offering adventure tourism packages can tailor their offerings and safety measures based on this analysis.</a:t>
            </a:r>
            <a:endParaRPr sz="1300">
              <a:solidFill>
                <a:srgbClr val="000000"/>
              </a:solidFill>
              <a:latin typeface="Arial"/>
              <a:ea typeface="Arial"/>
              <a:cs typeface="Arial"/>
              <a:sym typeface="Arial"/>
            </a:endParaRPr>
          </a:p>
          <a:p>
            <a:pPr indent="0" lvl="0" marL="457200" rtl="0" algn="ctr">
              <a:lnSpc>
                <a:spcPct val="95000"/>
              </a:lnSpc>
              <a:spcBef>
                <a:spcPts val="0"/>
              </a:spcBef>
              <a:spcAft>
                <a:spcPts val="0"/>
              </a:spcAft>
              <a:buNone/>
            </a:pPr>
            <a:r>
              <a:t/>
            </a:r>
            <a:endParaRPr sz="1300">
              <a:solidFill>
                <a:srgbClr val="000000"/>
              </a:solidFill>
              <a:latin typeface="Arial"/>
              <a:ea typeface="Arial"/>
              <a:cs typeface="Arial"/>
              <a:sym typeface="Arial"/>
            </a:endParaRPr>
          </a:p>
          <a:p>
            <a:pPr indent="0" lvl="0" marL="457200" rtl="0" algn="ctr">
              <a:lnSpc>
                <a:spcPct val="95000"/>
              </a:lnSpc>
              <a:spcBef>
                <a:spcPts val="0"/>
              </a:spcBef>
              <a:spcAft>
                <a:spcPts val="0"/>
              </a:spcAft>
              <a:buNone/>
            </a:pPr>
            <a:r>
              <a:rPr b="1" i="1" lang="en-GB" sz="1300">
                <a:solidFill>
                  <a:srgbClr val="3D85C6"/>
                </a:solidFill>
                <a:latin typeface="Arial"/>
                <a:ea typeface="Arial"/>
                <a:cs typeface="Arial"/>
                <a:sym typeface="Arial"/>
              </a:rPr>
              <a:t>INSIGHTS</a:t>
            </a:r>
            <a:endParaRPr b="1" i="1" sz="1300">
              <a:solidFill>
                <a:srgbClr val="3D85C6"/>
              </a:solidFill>
              <a:latin typeface="Arial"/>
              <a:ea typeface="Arial"/>
              <a:cs typeface="Arial"/>
              <a:sym typeface="Arial"/>
            </a:endParaRPr>
          </a:p>
          <a:p>
            <a:pPr indent="0" lvl="0" marL="457200" rtl="0" algn="l">
              <a:lnSpc>
                <a:spcPct val="95000"/>
              </a:lnSpc>
              <a:spcBef>
                <a:spcPts val="0"/>
              </a:spcBef>
              <a:spcAft>
                <a:spcPts val="0"/>
              </a:spcAft>
              <a:buNone/>
            </a:pPr>
            <a:r>
              <a:t/>
            </a:r>
            <a:endParaRPr sz="1300">
              <a:solidFill>
                <a:srgbClr val="000000"/>
              </a:solidFill>
              <a:latin typeface="Arial"/>
              <a:ea typeface="Arial"/>
              <a:cs typeface="Arial"/>
              <a:sym typeface="Arial"/>
            </a:endParaRPr>
          </a:p>
          <a:p>
            <a:pPr indent="-311150" lvl="0" marL="457200" rtl="0" algn="l">
              <a:lnSpc>
                <a:spcPct val="95000"/>
              </a:lnSpc>
              <a:spcBef>
                <a:spcPts val="0"/>
              </a:spcBef>
              <a:spcAft>
                <a:spcPts val="0"/>
              </a:spcAft>
              <a:buSzPts val="1300"/>
              <a:buFont typeface="Arial"/>
              <a:buChar char="●"/>
            </a:pPr>
            <a:r>
              <a:rPr lang="en-GB" sz="1300">
                <a:solidFill>
                  <a:srgbClr val="0D0D0D"/>
                </a:solidFill>
                <a:highlight>
                  <a:srgbClr val="FFFFFF"/>
                </a:highlight>
                <a:latin typeface="Arial"/>
                <a:ea typeface="Arial"/>
                <a:cs typeface="Arial"/>
                <a:sym typeface="Arial"/>
              </a:rPr>
              <a:t>The data suggests that surfing and spearfishing are more susceptible to shark attacks. This highlights the significance for companies in these sectors to </a:t>
            </a:r>
            <a:r>
              <a:rPr b="1" lang="en-GB" sz="1300">
                <a:solidFill>
                  <a:srgbClr val="0D0D0D"/>
                </a:solidFill>
                <a:highlight>
                  <a:srgbClr val="FFFFFF"/>
                </a:highlight>
                <a:latin typeface="Arial"/>
                <a:ea typeface="Arial"/>
                <a:cs typeface="Arial"/>
                <a:sym typeface="Arial"/>
              </a:rPr>
              <a:t>educate participants about shark attack prevention measures</a:t>
            </a:r>
            <a:r>
              <a:rPr lang="en-GB" sz="1300">
                <a:solidFill>
                  <a:srgbClr val="0D0D0D"/>
                </a:solidFill>
                <a:highlight>
                  <a:srgbClr val="FFFFFF"/>
                </a:highlight>
                <a:latin typeface="Arial"/>
                <a:ea typeface="Arial"/>
                <a:cs typeface="Arial"/>
                <a:sym typeface="Arial"/>
              </a:rPr>
              <a:t>, presenting an opportunity to promote safer experiences and enhance the feeling of security while enjoying these activities.</a:t>
            </a:r>
            <a:endParaRPr sz="1300">
              <a:solidFill>
                <a:srgbClr val="000000"/>
              </a:solidFill>
              <a:latin typeface="Arial"/>
              <a:ea typeface="Arial"/>
              <a:cs typeface="Arial"/>
              <a:sym typeface="Arial"/>
            </a:endParaRPr>
          </a:p>
          <a:p>
            <a:pPr indent="0" lvl="0" marL="457200" rtl="0" algn="l">
              <a:lnSpc>
                <a:spcPct val="95000"/>
              </a:lnSpc>
              <a:spcBef>
                <a:spcPts val="0"/>
              </a:spcBef>
              <a:spcAft>
                <a:spcPts val="0"/>
              </a:spcAft>
              <a:buNone/>
            </a:pPr>
            <a:r>
              <a:t/>
            </a:r>
            <a:endParaRPr sz="1300">
              <a:solidFill>
                <a:srgbClr val="000000"/>
              </a:solidFill>
              <a:latin typeface="Arial"/>
              <a:ea typeface="Arial"/>
              <a:cs typeface="Arial"/>
              <a:sym typeface="Arial"/>
            </a:endParaRPr>
          </a:p>
          <a:p>
            <a:pPr indent="0" lvl="0" marL="0" rtl="0" algn="l">
              <a:spcBef>
                <a:spcPts val="0"/>
              </a:spcBef>
              <a:spcAft>
                <a:spcPts val="1200"/>
              </a:spcAft>
              <a:buNone/>
            </a:pPr>
            <a:r>
              <a:t/>
            </a:r>
            <a:endParaRPr sz="1300"/>
          </a:p>
        </p:txBody>
      </p:sp>
      <p:sp>
        <p:nvSpPr>
          <p:cNvPr id="159" name="Google Shape;159;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Hypotheses 2 validation &amp; data-driven conclusions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2798150" y="1306400"/>
            <a:ext cx="33567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6580"/>
              <a:t>THANK YOU !!</a:t>
            </a:r>
            <a:endParaRPr sz="6580"/>
          </a:p>
        </p:txBody>
      </p:sp>
      <p:pic>
        <p:nvPicPr>
          <p:cNvPr id="165" name="Google Shape;165;p24"/>
          <p:cNvPicPr preferRelativeResize="0"/>
          <p:nvPr/>
        </p:nvPicPr>
        <p:blipFill>
          <a:blip r:embed="rId3">
            <a:alphaModFix/>
          </a:blip>
          <a:stretch>
            <a:fillRect/>
          </a:stretch>
        </p:blipFill>
        <p:spPr>
          <a:xfrm>
            <a:off x="209300" y="2394150"/>
            <a:ext cx="2588851" cy="2588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68600" y="224575"/>
            <a:ext cx="82569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HYPOTHESIS</a:t>
            </a:r>
            <a:endParaRPr/>
          </a:p>
        </p:txBody>
      </p:sp>
      <p:sp>
        <p:nvSpPr>
          <p:cNvPr id="67" name="Google Shape;67;p14"/>
          <p:cNvSpPr txBox="1"/>
          <p:nvPr>
            <p:ph idx="1" type="body"/>
          </p:nvPr>
        </p:nvSpPr>
        <p:spPr>
          <a:xfrm>
            <a:off x="227600" y="1558975"/>
            <a:ext cx="8477700" cy="687600"/>
          </a:xfrm>
          <a:prstGeom prst="rect">
            <a:avLst/>
          </a:prstGeom>
        </p:spPr>
        <p:txBody>
          <a:bodyPr anchorCtr="0" anchor="t" bIns="91425" lIns="91425" spcFirstLastPara="1" rIns="91425" wrap="square" tIns="91425">
            <a:noAutofit/>
          </a:bodyPr>
          <a:lstStyle/>
          <a:p>
            <a:pPr indent="-228600" lvl="0" marL="457200" rtl="0" algn="l">
              <a:lnSpc>
                <a:spcPct val="95000"/>
              </a:lnSpc>
              <a:spcBef>
                <a:spcPts val="0"/>
              </a:spcBef>
              <a:spcAft>
                <a:spcPts val="0"/>
              </a:spcAft>
              <a:buSzPts val="935"/>
              <a:buNone/>
            </a:pPr>
            <a:r>
              <a:rPr lang="en-GB" sz="1400">
                <a:solidFill>
                  <a:srgbClr val="000000"/>
                </a:solidFill>
                <a:latin typeface="Arial"/>
                <a:ea typeface="Arial"/>
                <a:cs typeface="Arial"/>
                <a:sym typeface="Arial"/>
              </a:rPr>
              <a:t>1.     </a:t>
            </a:r>
            <a:r>
              <a:rPr b="1" lang="en-GB" sz="1400">
                <a:solidFill>
                  <a:srgbClr val="000000"/>
                </a:solidFill>
                <a:latin typeface="Arial"/>
                <a:ea typeface="Arial"/>
                <a:cs typeface="Arial"/>
                <a:sym typeface="Arial"/>
              </a:rPr>
              <a:t>Hypothesis Statement:</a:t>
            </a:r>
            <a:r>
              <a:rPr lang="en-GB" sz="1400">
                <a:solidFill>
                  <a:srgbClr val="000000"/>
                </a:solidFill>
                <a:latin typeface="Arial"/>
                <a:ea typeface="Arial"/>
                <a:cs typeface="Arial"/>
                <a:sym typeface="Arial"/>
              </a:rPr>
              <a:t> The frequency of shark attacks is influenced by </a:t>
            </a:r>
            <a:r>
              <a:rPr b="1" lang="en-GB" sz="1400">
                <a:solidFill>
                  <a:srgbClr val="000000"/>
                </a:solidFill>
                <a:latin typeface="Arial"/>
                <a:ea typeface="Arial"/>
                <a:cs typeface="Arial"/>
                <a:sym typeface="Arial"/>
              </a:rPr>
              <a:t>geographical factors</a:t>
            </a:r>
            <a:r>
              <a:rPr lang="en-GB" sz="1400">
                <a:solidFill>
                  <a:srgbClr val="000000"/>
                </a:solidFill>
                <a:latin typeface="Arial"/>
                <a:ea typeface="Arial"/>
                <a:cs typeface="Arial"/>
                <a:sym typeface="Arial"/>
              </a:rPr>
              <a:t> such as country and state (or month).</a:t>
            </a:r>
            <a:endParaRPr sz="1400">
              <a:solidFill>
                <a:srgbClr val="000000"/>
              </a:solidFill>
              <a:latin typeface="Arial"/>
              <a:ea typeface="Arial"/>
              <a:cs typeface="Arial"/>
              <a:sym typeface="Arial"/>
            </a:endParaRPr>
          </a:p>
          <a:p>
            <a:pPr indent="0" lvl="0" marL="457200" rtl="0" algn="l">
              <a:lnSpc>
                <a:spcPct val="95000"/>
              </a:lnSpc>
              <a:spcBef>
                <a:spcPts val="0"/>
              </a:spcBef>
              <a:spcAft>
                <a:spcPts val="0"/>
              </a:spcAft>
              <a:buSzPts val="935"/>
              <a:buNone/>
            </a:pPr>
            <a:r>
              <a:rPr lang="en-GB"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228600" lvl="0" marL="457200" rtl="0" algn="l">
              <a:lnSpc>
                <a:spcPct val="95000"/>
              </a:lnSpc>
              <a:spcBef>
                <a:spcPts val="0"/>
              </a:spcBef>
              <a:spcAft>
                <a:spcPts val="0"/>
              </a:spcAft>
              <a:buSzPts val="935"/>
              <a:buNone/>
            </a:pPr>
            <a:r>
              <a:t/>
            </a:r>
            <a:endParaRPr sz="1400">
              <a:solidFill>
                <a:srgbClr val="000000"/>
              </a:solidFill>
              <a:latin typeface="Arial"/>
              <a:ea typeface="Arial"/>
              <a:cs typeface="Arial"/>
              <a:sym typeface="Arial"/>
            </a:endParaRPr>
          </a:p>
          <a:p>
            <a:pPr indent="-228600" lvl="0" marL="457200" rtl="0" algn="l">
              <a:lnSpc>
                <a:spcPct val="95000"/>
              </a:lnSpc>
              <a:spcBef>
                <a:spcPts val="0"/>
              </a:spcBef>
              <a:spcAft>
                <a:spcPts val="0"/>
              </a:spcAft>
              <a:buSzPts val="935"/>
              <a:buNone/>
            </a:pPr>
            <a:r>
              <a:t/>
            </a:r>
            <a:endParaRPr sz="1400">
              <a:solidFill>
                <a:srgbClr val="000000"/>
              </a:solidFill>
              <a:latin typeface="Arial"/>
              <a:ea typeface="Arial"/>
              <a:cs typeface="Arial"/>
              <a:sym typeface="Arial"/>
            </a:endParaRPr>
          </a:p>
          <a:p>
            <a:pPr indent="-228600" lvl="0" marL="457200" rtl="0" algn="l">
              <a:lnSpc>
                <a:spcPct val="95000"/>
              </a:lnSpc>
              <a:spcBef>
                <a:spcPts val="0"/>
              </a:spcBef>
              <a:spcAft>
                <a:spcPts val="0"/>
              </a:spcAft>
              <a:buSzPts val="935"/>
              <a:buNone/>
            </a:pPr>
            <a:r>
              <a:t/>
            </a:r>
            <a:endParaRPr sz="1400">
              <a:solidFill>
                <a:srgbClr val="000000"/>
              </a:solidFill>
              <a:latin typeface="Arial"/>
              <a:ea typeface="Arial"/>
              <a:cs typeface="Arial"/>
              <a:sym typeface="Arial"/>
            </a:endParaRPr>
          </a:p>
          <a:p>
            <a:pPr indent="-228600" lvl="0" marL="457200" rtl="0" algn="l">
              <a:lnSpc>
                <a:spcPct val="95000"/>
              </a:lnSpc>
              <a:spcBef>
                <a:spcPts val="0"/>
              </a:spcBef>
              <a:spcAft>
                <a:spcPts val="0"/>
              </a:spcAft>
              <a:buSzPts val="935"/>
              <a:buNone/>
            </a:pPr>
            <a:r>
              <a:t/>
            </a:r>
            <a:endParaRPr sz="1400">
              <a:solidFill>
                <a:srgbClr val="000000"/>
              </a:solidFill>
              <a:latin typeface="Arial"/>
              <a:ea typeface="Arial"/>
              <a:cs typeface="Arial"/>
              <a:sym typeface="Arial"/>
            </a:endParaRPr>
          </a:p>
          <a:p>
            <a:pPr indent="-228600" lvl="0" marL="457200" rtl="0" algn="l">
              <a:lnSpc>
                <a:spcPct val="95000"/>
              </a:lnSpc>
              <a:spcBef>
                <a:spcPts val="0"/>
              </a:spcBef>
              <a:spcAft>
                <a:spcPts val="0"/>
              </a:spcAft>
              <a:buSzPts val="935"/>
              <a:buNone/>
            </a:pPr>
            <a:r>
              <a:t/>
            </a:r>
            <a:endParaRPr sz="1530">
              <a:latin typeface="Arial"/>
              <a:ea typeface="Arial"/>
              <a:cs typeface="Arial"/>
              <a:sym typeface="Arial"/>
            </a:endParaRPr>
          </a:p>
        </p:txBody>
      </p:sp>
      <p:sp>
        <p:nvSpPr>
          <p:cNvPr id="68" name="Google Shape;68;p14"/>
          <p:cNvSpPr txBox="1"/>
          <p:nvPr/>
        </p:nvSpPr>
        <p:spPr>
          <a:xfrm>
            <a:off x="523750" y="2311725"/>
            <a:ext cx="7981500" cy="687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rgbClr val="000000"/>
              </a:buClr>
              <a:buSzPts val="935"/>
              <a:buFont typeface="Arial"/>
              <a:buNone/>
            </a:pPr>
            <a:r>
              <a:rPr lang="en-GB"/>
              <a:t>2.     </a:t>
            </a:r>
            <a:r>
              <a:rPr b="1" lang="en-GB"/>
              <a:t>Hypothesis Statement</a:t>
            </a:r>
            <a:r>
              <a:rPr lang="en-GB"/>
              <a:t>: Certain </a:t>
            </a:r>
            <a:r>
              <a:rPr b="1" lang="en-GB"/>
              <a:t>activities</a:t>
            </a:r>
            <a:r>
              <a:rPr lang="en-GB"/>
              <a:t>, such as surfing or spearfishing, are more prone to shark attacks compared to other water sports or recreational activities.</a:t>
            </a:r>
            <a:endParaRPr/>
          </a:p>
          <a:p>
            <a:pPr indent="0" lvl="0" marL="228600" rtl="0" algn="l">
              <a:lnSpc>
                <a:spcPct val="95000"/>
              </a:lnSpc>
              <a:spcBef>
                <a:spcPts val="0"/>
              </a:spcBef>
              <a:spcAft>
                <a:spcPts val="0"/>
              </a:spcAft>
              <a:buClr>
                <a:srgbClr val="000000"/>
              </a:buClr>
              <a:buSzPts val="935"/>
              <a:buFont typeface="Arial"/>
              <a:buNone/>
            </a:pPr>
            <a:r>
              <a:rPr lang="en-GB"/>
              <a:t> </a:t>
            </a:r>
            <a:endParaRPr/>
          </a:p>
          <a:p>
            <a:pPr indent="0" lvl="0" marL="228600" rtl="0" algn="l">
              <a:lnSpc>
                <a:spcPct val="95000"/>
              </a:lnSpc>
              <a:spcBef>
                <a:spcPts val="0"/>
              </a:spcBef>
              <a:spcAft>
                <a:spcPts val="0"/>
              </a:spcAft>
              <a:buClr>
                <a:srgbClr val="000000"/>
              </a:buClr>
              <a:buSzPts val="935"/>
              <a:buFont typeface="Arial"/>
              <a:buNone/>
            </a:pPr>
            <a:r>
              <a:t/>
            </a:r>
            <a:endParaRPr/>
          </a:p>
          <a:p>
            <a:pPr indent="-228600" lvl="0" marL="457200" rtl="0" algn="l">
              <a:lnSpc>
                <a:spcPct val="95000"/>
              </a:lnSpc>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Cleaning</a:t>
            </a:r>
            <a:endParaRPr/>
          </a:p>
        </p:txBody>
      </p:sp>
      <p:sp>
        <p:nvSpPr>
          <p:cNvPr id="74" name="Google Shape;74;p15"/>
          <p:cNvSpPr txBox="1"/>
          <p:nvPr>
            <p:ph idx="1" type="body"/>
          </p:nvPr>
        </p:nvSpPr>
        <p:spPr>
          <a:xfrm>
            <a:off x="354825" y="1093850"/>
            <a:ext cx="2037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solidFill>
                  <a:srgbClr val="000000"/>
                </a:solidFill>
                <a:latin typeface="Arial"/>
                <a:ea typeface="Arial"/>
                <a:cs typeface="Arial"/>
                <a:sym typeface="Arial"/>
              </a:rPr>
              <a:t>R</a:t>
            </a:r>
            <a:r>
              <a:rPr b="1" lang="en-GB" sz="1400">
                <a:solidFill>
                  <a:srgbClr val="000000"/>
                </a:solidFill>
                <a:latin typeface="Arial"/>
                <a:ea typeface="Arial"/>
                <a:cs typeface="Arial"/>
                <a:sym typeface="Arial"/>
              </a:rPr>
              <a:t>elevant</a:t>
            </a:r>
            <a:r>
              <a:rPr b="1" lang="en-GB" sz="1400">
                <a:solidFill>
                  <a:srgbClr val="000000"/>
                </a:solidFill>
                <a:highlight>
                  <a:srgbClr val="FFFFFF"/>
                </a:highlight>
                <a:latin typeface="Arial"/>
                <a:ea typeface="Arial"/>
                <a:cs typeface="Arial"/>
                <a:sym typeface="Arial"/>
              </a:rPr>
              <a:t> </a:t>
            </a:r>
            <a:r>
              <a:rPr b="1" lang="en-GB" sz="1400">
                <a:solidFill>
                  <a:schemeClr val="accent1"/>
                </a:solidFill>
                <a:latin typeface="Arial"/>
                <a:ea typeface="Arial"/>
                <a:cs typeface="Arial"/>
                <a:sym typeface="Arial"/>
              </a:rPr>
              <a:t>cleaning methods:</a:t>
            </a:r>
            <a:endParaRPr b="1" sz="1400">
              <a:solidFill>
                <a:srgbClr val="000000"/>
              </a:solidFill>
              <a:highlight>
                <a:srgbClr val="FFFFFF"/>
              </a:highlight>
              <a:latin typeface="Arial"/>
              <a:ea typeface="Arial"/>
              <a:cs typeface="Arial"/>
              <a:sym typeface="Arial"/>
            </a:endParaRPr>
          </a:p>
          <a:p>
            <a:pPr indent="-317500" lvl="0" marL="457200" rtl="0" algn="l">
              <a:spcBef>
                <a:spcPts val="1200"/>
              </a:spcBef>
              <a:spcAft>
                <a:spcPts val="0"/>
              </a:spcAft>
              <a:buClr>
                <a:srgbClr val="000000"/>
              </a:buClr>
              <a:buSzPts val="1400"/>
              <a:buFont typeface="Arial"/>
              <a:buAutoNum type="arabicPeriod"/>
            </a:pPr>
            <a:r>
              <a:rPr lang="en-GB" sz="1400">
                <a:solidFill>
                  <a:srgbClr val="000000"/>
                </a:solidFill>
                <a:highlight>
                  <a:srgbClr val="FFFFFF"/>
                </a:highlight>
                <a:latin typeface="Arial"/>
                <a:ea typeface="Arial"/>
                <a:cs typeface="Arial"/>
                <a:sym typeface="Arial"/>
              </a:rPr>
              <a:t>.drop</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highlight>
                  <a:srgbClr val="FFFFFF"/>
                </a:highlight>
                <a:latin typeface="Arial"/>
                <a:ea typeface="Arial"/>
                <a:cs typeface="Arial"/>
                <a:sym typeface="Arial"/>
              </a:rPr>
              <a:t>.dropna</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highlight>
                  <a:srgbClr val="FFFFFF"/>
                </a:highlight>
                <a:latin typeface="Arial"/>
                <a:ea typeface="Arial"/>
                <a:cs typeface="Arial"/>
                <a:sym typeface="Arial"/>
              </a:rPr>
              <a:t>.replace</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highlight>
                  <a:srgbClr val="FFFFFF"/>
                </a:highlight>
                <a:latin typeface="Arial"/>
                <a:ea typeface="Arial"/>
                <a:cs typeface="Arial"/>
                <a:sym typeface="Arial"/>
              </a:rPr>
              <a:t>.fillna</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highlight>
                  <a:srgbClr val="FFFFFF"/>
                </a:highlight>
                <a:latin typeface="Arial"/>
                <a:ea typeface="Arial"/>
                <a:cs typeface="Arial"/>
                <a:sym typeface="Arial"/>
              </a:rPr>
              <a:t>.to_numeric</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highlight>
                  <a:srgbClr val="FFFFFF"/>
                </a:highlight>
                <a:latin typeface="Arial"/>
                <a:ea typeface="Arial"/>
                <a:cs typeface="Arial"/>
                <a:sym typeface="Arial"/>
              </a:rPr>
              <a:t>.str.extract</a:t>
            </a:r>
            <a:br>
              <a:rPr lang="en-GB" sz="1400">
                <a:solidFill>
                  <a:srgbClr val="000000"/>
                </a:solidFill>
                <a:highlight>
                  <a:srgbClr val="FFFFFF"/>
                </a:highlight>
                <a:latin typeface="Arial"/>
                <a:ea typeface="Arial"/>
                <a:cs typeface="Arial"/>
                <a:sym typeface="Arial"/>
              </a:rPr>
            </a:br>
            <a:r>
              <a:rPr lang="en-GB" sz="1400">
                <a:solidFill>
                  <a:srgbClr val="000000"/>
                </a:solidFill>
                <a:highlight>
                  <a:srgbClr val="FFFFFF"/>
                </a:highlight>
                <a:latin typeface="Arial"/>
                <a:ea typeface="Arial"/>
                <a:cs typeface="Arial"/>
                <a:sym typeface="Arial"/>
              </a:rPr>
              <a:t>(r'([A-Za-z]{3})')</a:t>
            </a:r>
            <a:endParaRPr sz="1400">
              <a:solidFill>
                <a:srgbClr val="000000"/>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1200"/>
              </a:spcAft>
              <a:buNone/>
            </a:pPr>
            <a:r>
              <a:t/>
            </a:r>
            <a:endParaRPr b="1" sz="1000">
              <a:solidFill>
                <a:srgbClr val="000000"/>
              </a:solidFill>
              <a:latin typeface="Arial"/>
              <a:ea typeface="Arial"/>
              <a:cs typeface="Arial"/>
              <a:sym typeface="Arial"/>
            </a:endParaRPr>
          </a:p>
        </p:txBody>
      </p:sp>
      <p:sp>
        <p:nvSpPr>
          <p:cNvPr id="75" name="Google Shape;75;p15"/>
          <p:cNvSpPr txBox="1"/>
          <p:nvPr/>
        </p:nvSpPr>
        <p:spPr>
          <a:xfrm>
            <a:off x="2526900" y="1108500"/>
            <a:ext cx="6366600" cy="366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t>Justification of our </a:t>
            </a:r>
            <a:r>
              <a:rPr b="1" lang="en-GB">
                <a:highlight>
                  <a:schemeClr val="lt1"/>
                </a:highlight>
              </a:rPr>
              <a:t>imputation strategy (Why we did what)</a:t>
            </a:r>
            <a:endParaRPr>
              <a:solidFill>
                <a:srgbClr val="0D0D0D"/>
              </a:solidFill>
            </a:endParaRPr>
          </a:p>
          <a:p>
            <a:pPr indent="-311150" lvl="0" marL="457200" rtl="0" algn="l">
              <a:spcBef>
                <a:spcPts val="1200"/>
              </a:spcBef>
              <a:spcAft>
                <a:spcPts val="0"/>
              </a:spcAft>
              <a:buClr>
                <a:srgbClr val="0D0D0D"/>
              </a:buClr>
              <a:buSzPts val="1300"/>
              <a:buChar char="-"/>
            </a:pPr>
            <a:r>
              <a:rPr lang="en-GB" sz="1300">
                <a:solidFill>
                  <a:srgbClr val="0D0D0D"/>
                </a:solidFill>
              </a:rPr>
              <a:t>Filling missing values at “Year” with data from the Date column, by using pattern search - 4 consecutive digids.</a:t>
            </a:r>
            <a:endParaRPr sz="1300">
              <a:solidFill>
                <a:srgbClr val="0D0D0D"/>
              </a:solidFill>
            </a:endParaRPr>
          </a:p>
          <a:p>
            <a:pPr indent="-311150" lvl="0" marL="457200" rtl="0" algn="l">
              <a:spcBef>
                <a:spcPts val="0"/>
              </a:spcBef>
              <a:spcAft>
                <a:spcPts val="0"/>
              </a:spcAft>
              <a:buClr>
                <a:srgbClr val="0D0D0D"/>
              </a:buClr>
              <a:buSzPts val="1300"/>
              <a:buChar char="-"/>
            </a:pPr>
            <a:r>
              <a:rPr lang="en-GB" sz="1300">
                <a:solidFill>
                  <a:srgbClr val="0D0D0D"/>
                </a:solidFill>
              </a:rPr>
              <a:t>Creating “Month” column, using the “Date” column, </a:t>
            </a:r>
            <a:r>
              <a:rPr lang="en-GB" sz="1300">
                <a:solidFill>
                  <a:srgbClr val="0D0D0D"/>
                </a:solidFill>
              </a:rPr>
              <a:t>by using pattern search - 3 consecutive letters. Cleaning the data prior to that to exclude words that are not months.</a:t>
            </a:r>
            <a:endParaRPr sz="1300">
              <a:solidFill>
                <a:srgbClr val="0D0D0D"/>
              </a:solidFill>
            </a:endParaRPr>
          </a:p>
          <a:p>
            <a:pPr indent="-311150" lvl="0" marL="457200" rtl="0" algn="l">
              <a:spcBef>
                <a:spcPts val="0"/>
              </a:spcBef>
              <a:spcAft>
                <a:spcPts val="0"/>
              </a:spcAft>
              <a:buClr>
                <a:srgbClr val="0D0D0D"/>
              </a:buClr>
              <a:buSzPts val="1300"/>
              <a:buChar char="-"/>
            </a:pPr>
            <a:r>
              <a:rPr lang="en-GB" sz="1300">
                <a:solidFill>
                  <a:srgbClr val="0D0D0D"/>
                </a:solidFill>
              </a:rPr>
              <a:t>Data relevance: keeping in the analysis data from the year 1947 and forward. These data consist the 75% of the total data.</a:t>
            </a:r>
            <a:endParaRPr sz="1300">
              <a:solidFill>
                <a:srgbClr val="0D0D0D"/>
              </a:solidFill>
            </a:endParaRPr>
          </a:p>
          <a:p>
            <a:pPr indent="-311150" lvl="0" marL="457200" rtl="0" algn="l">
              <a:spcBef>
                <a:spcPts val="0"/>
              </a:spcBef>
              <a:spcAft>
                <a:spcPts val="0"/>
              </a:spcAft>
              <a:buClr>
                <a:srgbClr val="0D0D0D"/>
              </a:buClr>
              <a:buSzPts val="1300"/>
              <a:buChar char="-"/>
            </a:pPr>
            <a:r>
              <a:rPr lang="en-GB" sz="1300">
                <a:solidFill>
                  <a:srgbClr val="0D0D0D"/>
                </a:solidFill>
              </a:rPr>
              <a:t>Dropping columns that we know will offer no insight to our analysis, either due to content or excessively missing data.</a:t>
            </a:r>
            <a:endParaRPr sz="1300">
              <a:solidFill>
                <a:srgbClr val="0D0D0D"/>
              </a:solidFill>
            </a:endParaRPr>
          </a:p>
          <a:p>
            <a:pPr indent="-311150" lvl="0" marL="457200" rtl="0" algn="l">
              <a:spcBef>
                <a:spcPts val="0"/>
              </a:spcBef>
              <a:spcAft>
                <a:spcPts val="0"/>
              </a:spcAft>
              <a:buClr>
                <a:srgbClr val="0D0D0D"/>
              </a:buClr>
              <a:buSzPts val="1300"/>
              <a:buChar char="-"/>
            </a:pPr>
            <a:r>
              <a:rPr lang="en-GB" sz="1300">
                <a:solidFill>
                  <a:srgbClr val="0D0D0D"/>
                </a:solidFill>
              </a:rPr>
              <a:t>Deleting rows with all empty values.</a:t>
            </a:r>
            <a:endParaRPr sz="1300">
              <a:solidFill>
                <a:srgbClr val="0D0D0D"/>
              </a:solidFill>
            </a:endParaRPr>
          </a:p>
          <a:p>
            <a:pPr indent="-311150" lvl="0" marL="457200" rtl="0" algn="l">
              <a:spcBef>
                <a:spcPts val="0"/>
              </a:spcBef>
              <a:spcAft>
                <a:spcPts val="0"/>
              </a:spcAft>
              <a:buClr>
                <a:srgbClr val="0D0D0D"/>
              </a:buClr>
              <a:buSzPts val="1300"/>
              <a:buChar char="-"/>
            </a:pPr>
            <a:r>
              <a:rPr lang="en-GB" sz="1300">
                <a:solidFill>
                  <a:srgbClr val="0D0D0D"/>
                </a:solidFill>
              </a:rPr>
              <a:t>Filling empty values in State, Species and activity with unknown or undefined, so as not to reduce our data too much. In age we use the average to fill in the non values, and in name we create anonymous1, 2, 3.</a:t>
            </a:r>
            <a:endParaRPr sz="1300">
              <a:solidFill>
                <a:srgbClr val="0D0D0D"/>
              </a:solidFill>
            </a:endParaRPr>
          </a:p>
          <a:p>
            <a:pPr indent="-311150" lvl="0" marL="457200" rtl="0" algn="l">
              <a:spcBef>
                <a:spcPts val="0"/>
              </a:spcBef>
              <a:spcAft>
                <a:spcPts val="0"/>
              </a:spcAft>
              <a:buClr>
                <a:srgbClr val="0D0D0D"/>
              </a:buClr>
              <a:buSzPts val="1300"/>
              <a:buChar char="-"/>
            </a:pPr>
            <a:r>
              <a:rPr lang="en-GB" sz="1300">
                <a:solidFill>
                  <a:srgbClr val="0D0D0D"/>
                </a:solidFill>
              </a:rPr>
              <a:t>Formatting data, capitalize everything, pass age as integer, remove extra spaces and sort by descending year.</a:t>
            </a:r>
            <a:endParaRPr sz="1300">
              <a:solidFill>
                <a:srgbClr val="0D0D0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165650" y="424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a:t>
            </a:r>
            <a:r>
              <a:rPr lang="en-GB"/>
              <a:t>analysis after cleaning</a:t>
            </a:r>
            <a:r>
              <a:rPr b="0" lang="en-GB" sz="1000">
                <a:solidFill>
                  <a:srgbClr val="000000"/>
                </a:solidFill>
                <a:highlight>
                  <a:srgbClr val="FFFFFF"/>
                </a:highlight>
                <a:latin typeface="Arial"/>
                <a:ea typeface="Arial"/>
                <a:cs typeface="Arial"/>
                <a:sym typeface="Arial"/>
              </a:rPr>
              <a:t> </a:t>
            </a:r>
            <a:endParaRPr/>
          </a:p>
        </p:txBody>
      </p:sp>
      <p:sp>
        <p:nvSpPr>
          <p:cNvPr id="81" name="Google Shape;81;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6"/>
          <p:cNvPicPr preferRelativeResize="0"/>
          <p:nvPr/>
        </p:nvPicPr>
        <p:blipFill>
          <a:blip r:embed="rId3">
            <a:alphaModFix/>
          </a:blip>
          <a:stretch>
            <a:fillRect/>
          </a:stretch>
        </p:blipFill>
        <p:spPr>
          <a:xfrm>
            <a:off x="165650" y="932725"/>
            <a:ext cx="8798425" cy="3674425"/>
          </a:xfrm>
          <a:prstGeom prst="rect">
            <a:avLst/>
          </a:prstGeom>
          <a:noFill/>
          <a:ln cap="flat" cmpd="sng" w="28575">
            <a:solidFill>
              <a:schemeClr val="dk2"/>
            </a:solidFill>
            <a:prstDash val="solid"/>
            <a:round/>
            <a:headEnd len="sm" w="sm" type="none"/>
            <a:tailEnd len="sm" w="sm" type="none"/>
          </a:ln>
        </p:spPr>
      </p:pic>
      <p:grpSp>
        <p:nvGrpSpPr>
          <p:cNvPr id="83" name="Google Shape;83;p16"/>
          <p:cNvGrpSpPr/>
          <p:nvPr/>
        </p:nvGrpSpPr>
        <p:grpSpPr>
          <a:xfrm>
            <a:off x="0" y="843450"/>
            <a:ext cx="5486500" cy="1617025"/>
            <a:chOff x="0" y="843450"/>
            <a:chExt cx="5486500" cy="1617025"/>
          </a:xfrm>
        </p:grpSpPr>
        <p:sp>
          <p:nvSpPr>
            <p:cNvPr id="84" name="Google Shape;84;p16"/>
            <p:cNvSpPr/>
            <p:nvPr/>
          </p:nvSpPr>
          <p:spPr>
            <a:xfrm>
              <a:off x="2298025" y="1277350"/>
              <a:ext cx="862200" cy="160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5" name="Google Shape;85;p16"/>
            <p:cNvSpPr/>
            <p:nvPr/>
          </p:nvSpPr>
          <p:spPr>
            <a:xfrm>
              <a:off x="5185600" y="1068175"/>
              <a:ext cx="300900" cy="1392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86" name="Google Shape;86;p16"/>
            <p:cNvSpPr/>
            <p:nvPr/>
          </p:nvSpPr>
          <p:spPr>
            <a:xfrm>
              <a:off x="0" y="843450"/>
              <a:ext cx="4213200" cy="273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grpSp>
      <p:sp>
        <p:nvSpPr>
          <p:cNvPr id="87" name="Google Shape;87;p16"/>
          <p:cNvSpPr txBox="1"/>
          <p:nvPr/>
        </p:nvSpPr>
        <p:spPr>
          <a:xfrm>
            <a:off x="8260025" y="391775"/>
            <a:ext cx="2829900" cy="6105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Clr>
                <a:srgbClr val="000000"/>
              </a:buClr>
              <a:buSzPts val="358"/>
              <a:buFont typeface="Arial"/>
              <a:buNone/>
            </a:pPr>
            <a:r>
              <a:rPr b="1" lang="en-GB" sz="1290"/>
              <a:t>File link:</a:t>
            </a:r>
            <a:endParaRPr sz="2000">
              <a:solidFill>
                <a:schemeClr val="dk2"/>
              </a:solidFill>
              <a:latin typeface="Source Code Pro"/>
              <a:ea typeface="Source Code Pro"/>
              <a:cs typeface="Source Code Pro"/>
              <a:sym typeface="Source Code Pro"/>
            </a:endParaRPr>
          </a:p>
        </p:txBody>
      </p:sp>
      <p:sp>
        <p:nvSpPr>
          <p:cNvPr id="88" name="Google Shape;88;p16"/>
          <p:cNvSpPr txBox="1"/>
          <p:nvPr/>
        </p:nvSpPr>
        <p:spPr>
          <a:xfrm>
            <a:off x="4185950" y="598875"/>
            <a:ext cx="5044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u="sng">
                <a:solidFill>
                  <a:schemeClr val="hlink"/>
                </a:solidFill>
                <a:hlinkClick r:id="rId4"/>
              </a:rPr>
              <a:t>https://colab.research.google.com/drive/1n1WOvVmrp22mCaJHadxqg86I-gnMMA5n#scrollTo=b013e73a</a:t>
            </a:r>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251125"/>
            <a:ext cx="8520600" cy="8010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GB"/>
              <a:t>Major Obstacle during the project AND LEARNINGS</a:t>
            </a:r>
            <a:endParaRPr/>
          </a:p>
        </p:txBody>
      </p:sp>
      <p:sp>
        <p:nvSpPr>
          <p:cNvPr id="94" name="Google Shape;94;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9250" lvl="0" marL="457200" marR="0" rtl="0" algn="l">
              <a:lnSpc>
                <a:spcPct val="95000"/>
              </a:lnSpc>
              <a:spcBef>
                <a:spcPts val="0"/>
              </a:spcBef>
              <a:spcAft>
                <a:spcPts val="0"/>
              </a:spcAft>
              <a:buSzPts val="1900"/>
              <a:buChar char="●"/>
            </a:pPr>
            <a:r>
              <a:rPr lang="en-GB" sz="1500">
                <a:solidFill>
                  <a:srgbClr val="000000"/>
                </a:solidFill>
                <a:latin typeface="Arial"/>
                <a:ea typeface="Arial"/>
                <a:cs typeface="Arial"/>
                <a:sym typeface="Arial"/>
              </a:rPr>
              <a:t>Data Cleaning was a challenge – a lot of deleted data which we fear may impact the results of our analysis.</a:t>
            </a:r>
            <a:endParaRPr i="1" sz="1500">
              <a:solidFill>
                <a:srgbClr val="000000"/>
              </a:solidFill>
              <a:latin typeface="Arial"/>
              <a:ea typeface="Arial"/>
              <a:cs typeface="Arial"/>
              <a:sym typeface="Arial"/>
            </a:endParaRPr>
          </a:p>
          <a:p>
            <a:pPr indent="0" lvl="0" marL="457200" marR="0" rtl="0" algn="l">
              <a:lnSpc>
                <a:spcPct val="95000"/>
              </a:lnSpc>
              <a:spcBef>
                <a:spcPts val="0"/>
              </a:spcBef>
              <a:spcAft>
                <a:spcPts val="0"/>
              </a:spcAft>
              <a:buNone/>
            </a:pPr>
            <a:r>
              <a:t/>
            </a:r>
            <a:endParaRPr sz="1500">
              <a:solidFill>
                <a:srgbClr val="000000"/>
              </a:solidFill>
              <a:latin typeface="Arial"/>
              <a:ea typeface="Arial"/>
              <a:cs typeface="Arial"/>
              <a:sym typeface="Arial"/>
            </a:endParaRPr>
          </a:p>
          <a:p>
            <a:pPr indent="-349250" lvl="0" marL="457200" marR="0" rtl="0" algn="l">
              <a:lnSpc>
                <a:spcPct val="95000"/>
              </a:lnSpc>
              <a:spcBef>
                <a:spcPts val="0"/>
              </a:spcBef>
              <a:spcAft>
                <a:spcPts val="0"/>
              </a:spcAft>
              <a:buSzPts val="1900"/>
              <a:buChar char="●"/>
            </a:pPr>
            <a:r>
              <a:rPr lang="en-GB" sz="1500">
                <a:solidFill>
                  <a:srgbClr val="000000"/>
                </a:solidFill>
                <a:latin typeface="Arial"/>
                <a:ea typeface="Arial"/>
                <a:cs typeface="Arial"/>
                <a:sym typeface="Arial"/>
              </a:rPr>
              <a:t>Time constraints</a:t>
            </a:r>
            <a:endParaRPr sz="1500">
              <a:solidFill>
                <a:srgbClr val="000000"/>
              </a:solidFill>
              <a:latin typeface="Arial"/>
              <a:ea typeface="Arial"/>
              <a:cs typeface="Arial"/>
              <a:sym typeface="Arial"/>
            </a:endParaRPr>
          </a:p>
          <a:p>
            <a:pPr indent="0" lvl="0" marL="457200" marR="0" rtl="0" algn="l">
              <a:lnSpc>
                <a:spcPct val="95000"/>
              </a:lnSpc>
              <a:spcBef>
                <a:spcPts val="0"/>
              </a:spcBef>
              <a:spcAft>
                <a:spcPts val="0"/>
              </a:spcAft>
              <a:buNone/>
            </a:pPr>
            <a:r>
              <a:t/>
            </a:r>
            <a:endParaRPr sz="1500">
              <a:solidFill>
                <a:srgbClr val="000000"/>
              </a:solidFill>
              <a:latin typeface="Arial"/>
              <a:ea typeface="Arial"/>
              <a:cs typeface="Arial"/>
              <a:sym typeface="Arial"/>
            </a:endParaRPr>
          </a:p>
          <a:p>
            <a:pPr indent="-349250" lvl="0" marL="457200" marR="0" rtl="0" algn="l">
              <a:lnSpc>
                <a:spcPct val="95000"/>
              </a:lnSpc>
              <a:spcBef>
                <a:spcPts val="0"/>
              </a:spcBef>
              <a:spcAft>
                <a:spcPts val="0"/>
              </a:spcAft>
              <a:buSzPts val="1900"/>
              <a:buChar char="●"/>
            </a:pPr>
            <a:r>
              <a:rPr lang="en-GB" sz="1500">
                <a:solidFill>
                  <a:srgbClr val="000000"/>
                </a:solidFill>
                <a:latin typeface="Arial"/>
                <a:ea typeface="Arial"/>
                <a:cs typeface="Arial"/>
                <a:sym typeface="Arial"/>
              </a:rPr>
              <a:t>Challenge</a:t>
            </a:r>
            <a:r>
              <a:rPr lang="en-GB" sz="1500">
                <a:solidFill>
                  <a:srgbClr val="000000"/>
                </a:solidFill>
                <a:latin typeface="Arial"/>
                <a:ea typeface="Arial"/>
                <a:cs typeface="Arial"/>
                <a:sym typeface="Arial"/>
              </a:rPr>
              <a:t> for division of tasks. Sometimes recycling tasks slowed us down because we had to get up to speed with what our </a:t>
            </a:r>
            <a:r>
              <a:rPr lang="en-GB" sz="1500">
                <a:solidFill>
                  <a:srgbClr val="000000"/>
                </a:solidFill>
                <a:latin typeface="Arial"/>
                <a:ea typeface="Arial"/>
                <a:cs typeface="Arial"/>
                <a:sym typeface="Arial"/>
              </a:rPr>
              <a:t>teammates</a:t>
            </a:r>
            <a:r>
              <a:rPr lang="en-GB" sz="1500">
                <a:solidFill>
                  <a:srgbClr val="000000"/>
                </a:solidFill>
                <a:latin typeface="Arial"/>
                <a:ea typeface="Arial"/>
                <a:cs typeface="Arial"/>
                <a:sym typeface="Arial"/>
              </a:rPr>
              <a:t> worked on earlier</a:t>
            </a:r>
            <a:endParaRPr sz="1500">
              <a:solidFill>
                <a:srgbClr val="000000"/>
              </a:solidFill>
              <a:latin typeface="Arial"/>
              <a:ea typeface="Arial"/>
              <a:cs typeface="Arial"/>
              <a:sym typeface="Arial"/>
            </a:endParaRPr>
          </a:p>
          <a:p>
            <a:pPr indent="0" lvl="0" marL="0" marR="0" rtl="0" algn="l">
              <a:lnSpc>
                <a:spcPct val="95000"/>
              </a:lnSpc>
              <a:spcBef>
                <a:spcPts val="0"/>
              </a:spcBef>
              <a:spcAft>
                <a:spcPts val="0"/>
              </a:spcAft>
              <a:buNone/>
            </a:pPr>
            <a:r>
              <a:t/>
            </a:r>
            <a:endParaRPr sz="1500">
              <a:solidFill>
                <a:srgbClr val="000000"/>
              </a:solidFill>
              <a:latin typeface="Arial"/>
              <a:ea typeface="Arial"/>
              <a:cs typeface="Arial"/>
              <a:sym typeface="Arial"/>
            </a:endParaRPr>
          </a:p>
          <a:p>
            <a:pPr indent="0" lvl="0" marL="0" marR="0" rtl="0" algn="ctr">
              <a:lnSpc>
                <a:spcPct val="95000"/>
              </a:lnSpc>
              <a:spcBef>
                <a:spcPts val="0"/>
              </a:spcBef>
              <a:spcAft>
                <a:spcPts val="0"/>
              </a:spcAft>
              <a:buNone/>
            </a:pPr>
            <a:r>
              <a:rPr b="1" i="1" lang="en-GB" sz="1500">
                <a:solidFill>
                  <a:srgbClr val="3D85C6"/>
                </a:solidFill>
                <a:latin typeface="Arial"/>
                <a:ea typeface="Arial"/>
                <a:cs typeface="Arial"/>
                <a:sym typeface="Arial"/>
              </a:rPr>
              <a:t>LEARNINGS</a:t>
            </a:r>
            <a:endParaRPr b="1" i="1" sz="1500">
              <a:solidFill>
                <a:srgbClr val="3D85C6"/>
              </a:solidFill>
              <a:latin typeface="Arial"/>
              <a:ea typeface="Arial"/>
              <a:cs typeface="Arial"/>
              <a:sym typeface="Arial"/>
            </a:endParaRPr>
          </a:p>
          <a:p>
            <a:pPr indent="0" lvl="0" marL="0" marR="0" rtl="0" algn="ctr">
              <a:lnSpc>
                <a:spcPct val="95000"/>
              </a:lnSpc>
              <a:spcBef>
                <a:spcPts val="0"/>
              </a:spcBef>
              <a:spcAft>
                <a:spcPts val="0"/>
              </a:spcAft>
              <a:buNone/>
            </a:pPr>
            <a:r>
              <a:t/>
            </a:r>
            <a:endParaRPr b="1" i="1" sz="1500">
              <a:solidFill>
                <a:srgbClr val="3D85C6"/>
              </a:solidFill>
              <a:latin typeface="Arial"/>
              <a:ea typeface="Arial"/>
              <a:cs typeface="Arial"/>
              <a:sym typeface="Arial"/>
            </a:endParaRPr>
          </a:p>
          <a:p>
            <a:pPr indent="-323850" lvl="0" marL="457200" marR="0" rtl="0" algn="l">
              <a:lnSpc>
                <a:spcPct val="95000"/>
              </a:lnSpc>
              <a:spcBef>
                <a:spcPts val="0"/>
              </a:spcBef>
              <a:spcAft>
                <a:spcPts val="0"/>
              </a:spcAft>
              <a:buClr>
                <a:schemeClr val="accent1"/>
              </a:buClr>
              <a:buSzPts val="1500"/>
              <a:buFont typeface="Arial"/>
              <a:buChar char="●"/>
            </a:pPr>
            <a:r>
              <a:rPr b="1" i="1" lang="en-GB" sz="1500">
                <a:solidFill>
                  <a:schemeClr val="accent1"/>
                </a:solidFill>
                <a:latin typeface="Arial"/>
                <a:ea typeface="Arial"/>
                <a:cs typeface="Arial"/>
                <a:sym typeface="Arial"/>
              </a:rPr>
              <a:t>WORKING ITERATIVELY AND WITH AN AGILE APPROACH!!</a:t>
            </a:r>
            <a:endParaRPr b="1" i="1" sz="1500">
              <a:solidFill>
                <a:schemeClr val="accen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8"/>
          <p:cNvPicPr preferRelativeResize="0"/>
          <p:nvPr/>
        </p:nvPicPr>
        <p:blipFill>
          <a:blip r:embed="rId3">
            <a:alphaModFix/>
          </a:blip>
          <a:stretch>
            <a:fillRect/>
          </a:stretch>
        </p:blipFill>
        <p:spPr>
          <a:xfrm>
            <a:off x="0" y="1480340"/>
            <a:ext cx="6743974" cy="3553925"/>
          </a:xfrm>
          <a:prstGeom prst="rect">
            <a:avLst/>
          </a:prstGeom>
          <a:noFill/>
          <a:ln>
            <a:noFill/>
          </a:ln>
        </p:spPr>
      </p:pic>
      <p:pic>
        <p:nvPicPr>
          <p:cNvPr id="100" name="Google Shape;100;p18"/>
          <p:cNvPicPr preferRelativeResize="0"/>
          <p:nvPr/>
        </p:nvPicPr>
        <p:blipFill>
          <a:blip r:embed="rId4">
            <a:alphaModFix/>
          </a:blip>
          <a:stretch>
            <a:fillRect/>
          </a:stretch>
        </p:blipFill>
        <p:spPr>
          <a:xfrm>
            <a:off x="4413652" y="1480350"/>
            <a:ext cx="8374299" cy="3663149"/>
          </a:xfrm>
          <a:prstGeom prst="rect">
            <a:avLst/>
          </a:prstGeom>
          <a:noFill/>
          <a:ln>
            <a:noFill/>
          </a:ln>
        </p:spPr>
      </p:pic>
      <p:sp>
        <p:nvSpPr>
          <p:cNvPr id="101" name="Google Shape;101;p18"/>
          <p:cNvSpPr txBox="1"/>
          <p:nvPr>
            <p:ph type="title"/>
          </p:nvPr>
        </p:nvSpPr>
        <p:spPr>
          <a:xfrm>
            <a:off x="311700" y="528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HYPOTHESIS 1-   </a:t>
            </a:r>
            <a:r>
              <a:rPr lang="en-GB" sz="2755"/>
              <a:t>Frequency of Shark attacks correlates with geography(country/STATE)</a:t>
            </a:r>
            <a:endParaRPr sz="275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14680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HYPOTHESIS 1-  </a:t>
            </a:r>
            <a:r>
              <a:rPr lang="en-GB" sz="2755"/>
              <a:t>Frequency of Shark attacks is relative to geography(USA)</a:t>
            </a:r>
            <a:endParaRPr sz="2755"/>
          </a:p>
          <a:p>
            <a:pPr indent="0" lvl="0" marL="0" rtl="0" algn="l">
              <a:spcBef>
                <a:spcPts val="0"/>
              </a:spcBef>
              <a:spcAft>
                <a:spcPts val="0"/>
              </a:spcAft>
              <a:buNone/>
            </a:pPr>
            <a:r>
              <a:t/>
            </a:r>
            <a:endParaRPr/>
          </a:p>
        </p:txBody>
      </p:sp>
      <p:pic>
        <p:nvPicPr>
          <p:cNvPr id="107" name="Google Shape;107;p19"/>
          <p:cNvPicPr preferRelativeResize="0"/>
          <p:nvPr/>
        </p:nvPicPr>
        <p:blipFill>
          <a:blip r:embed="rId3">
            <a:alphaModFix/>
          </a:blip>
          <a:stretch>
            <a:fillRect/>
          </a:stretch>
        </p:blipFill>
        <p:spPr>
          <a:xfrm>
            <a:off x="15750" y="947800"/>
            <a:ext cx="9143999" cy="4195700"/>
          </a:xfrm>
          <a:prstGeom prst="rect">
            <a:avLst/>
          </a:prstGeom>
          <a:noFill/>
          <a:ln>
            <a:noFill/>
          </a:ln>
        </p:spPr>
      </p:pic>
      <p:sp>
        <p:nvSpPr>
          <p:cNvPr id="108" name="Google Shape;108;p19"/>
          <p:cNvSpPr/>
          <p:nvPr/>
        </p:nvSpPr>
        <p:spPr>
          <a:xfrm>
            <a:off x="2297350" y="4667750"/>
            <a:ext cx="4121100" cy="4131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grpSp>
        <p:nvGrpSpPr>
          <p:cNvPr id="109" name="Google Shape;109;p19"/>
          <p:cNvGrpSpPr/>
          <p:nvPr/>
        </p:nvGrpSpPr>
        <p:grpSpPr>
          <a:xfrm>
            <a:off x="659500" y="1371025"/>
            <a:ext cx="5936225" cy="2889775"/>
            <a:chOff x="659500" y="1371025"/>
            <a:chExt cx="5936225" cy="2889775"/>
          </a:xfrm>
        </p:grpSpPr>
        <p:cxnSp>
          <p:nvCxnSpPr>
            <p:cNvPr id="110" name="Google Shape;110;p19"/>
            <p:cNvCxnSpPr/>
            <p:nvPr/>
          </p:nvCxnSpPr>
          <p:spPr>
            <a:xfrm flipH="1" rot="10800000">
              <a:off x="2005225" y="1371025"/>
              <a:ext cx="3338700" cy="72900"/>
            </a:xfrm>
            <a:prstGeom prst="straightConnector1">
              <a:avLst/>
            </a:prstGeom>
            <a:noFill/>
            <a:ln cap="flat" cmpd="sng" w="9525">
              <a:solidFill>
                <a:srgbClr val="20124D"/>
              </a:solidFill>
              <a:prstDash val="solid"/>
              <a:round/>
              <a:headEnd len="med" w="med" type="none"/>
              <a:tailEnd len="med" w="med" type="triangle"/>
            </a:ln>
          </p:spPr>
        </p:cxnSp>
        <p:grpSp>
          <p:nvGrpSpPr>
            <p:cNvPr id="111" name="Google Shape;111;p19"/>
            <p:cNvGrpSpPr/>
            <p:nvPr/>
          </p:nvGrpSpPr>
          <p:grpSpPr>
            <a:xfrm>
              <a:off x="659500" y="1412625"/>
              <a:ext cx="5936225" cy="2848175"/>
              <a:chOff x="659500" y="1412625"/>
              <a:chExt cx="5936225" cy="2848175"/>
            </a:xfrm>
          </p:grpSpPr>
          <p:cxnSp>
            <p:nvCxnSpPr>
              <p:cNvPr id="112" name="Google Shape;112;p19"/>
              <p:cNvCxnSpPr/>
              <p:nvPr/>
            </p:nvCxnSpPr>
            <p:spPr>
              <a:xfrm flipH="1">
                <a:off x="1838400" y="1412625"/>
                <a:ext cx="125100" cy="1784100"/>
              </a:xfrm>
              <a:prstGeom prst="straightConnector1">
                <a:avLst/>
              </a:prstGeom>
              <a:noFill/>
              <a:ln cap="flat" cmpd="sng" w="9525">
                <a:solidFill>
                  <a:srgbClr val="20124D"/>
                </a:solidFill>
                <a:prstDash val="solid"/>
                <a:round/>
                <a:headEnd len="med" w="med" type="none"/>
                <a:tailEnd len="med" w="med" type="triangle"/>
              </a:ln>
            </p:spPr>
          </p:cxnSp>
          <p:cxnSp>
            <p:nvCxnSpPr>
              <p:cNvPr id="113" name="Google Shape;113;p19"/>
              <p:cNvCxnSpPr/>
              <p:nvPr/>
            </p:nvCxnSpPr>
            <p:spPr>
              <a:xfrm>
                <a:off x="1973925" y="1443925"/>
                <a:ext cx="427800" cy="960000"/>
              </a:xfrm>
              <a:prstGeom prst="straightConnector1">
                <a:avLst/>
              </a:prstGeom>
              <a:noFill/>
              <a:ln cap="flat" cmpd="sng" w="9525">
                <a:solidFill>
                  <a:srgbClr val="20124D"/>
                </a:solidFill>
                <a:prstDash val="solid"/>
                <a:round/>
                <a:headEnd len="med" w="med" type="none"/>
                <a:tailEnd len="med" w="med" type="triangle"/>
              </a:ln>
            </p:spPr>
          </p:cxnSp>
          <p:cxnSp>
            <p:nvCxnSpPr>
              <p:cNvPr id="114" name="Google Shape;114;p19"/>
              <p:cNvCxnSpPr/>
              <p:nvPr/>
            </p:nvCxnSpPr>
            <p:spPr>
              <a:xfrm>
                <a:off x="1984375" y="1443925"/>
                <a:ext cx="1001700" cy="1387500"/>
              </a:xfrm>
              <a:prstGeom prst="straightConnector1">
                <a:avLst/>
              </a:prstGeom>
              <a:noFill/>
              <a:ln cap="flat" cmpd="sng" w="9525">
                <a:solidFill>
                  <a:srgbClr val="20124D"/>
                </a:solidFill>
                <a:prstDash val="solid"/>
                <a:round/>
                <a:headEnd len="med" w="med" type="none"/>
                <a:tailEnd len="med" w="med" type="triangle"/>
              </a:ln>
            </p:spPr>
          </p:cxnSp>
          <p:cxnSp>
            <p:nvCxnSpPr>
              <p:cNvPr id="115" name="Google Shape;115;p19"/>
              <p:cNvCxnSpPr/>
              <p:nvPr/>
            </p:nvCxnSpPr>
            <p:spPr>
              <a:xfrm>
                <a:off x="1973925" y="1443925"/>
                <a:ext cx="1617000" cy="1022400"/>
              </a:xfrm>
              <a:prstGeom prst="straightConnector1">
                <a:avLst/>
              </a:prstGeom>
              <a:noFill/>
              <a:ln cap="flat" cmpd="sng" w="9525">
                <a:solidFill>
                  <a:srgbClr val="20124D"/>
                </a:solidFill>
                <a:prstDash val="solid"/>
                <a:round/>
                <a:headEnd len="med" w="med" type="none"/>
                <a:tailEnd len="med" w="med" type="triangle"/>
              </a:ln>
            </p:spPr>
          </p:cxnSp>
          <p:cxnSp>
            <p:nvCxnSpPr>
              <p:cNvPr id="116" name="Google Shape;116;p19"/>
              <p:cNvCxnSpPr/>
              <p:nvPr/>
            </p:nvCxnSpPr>
            <p:spPr>
              <a:xfrm>
                <a:off x="1994800" y="1443925"/>
                <a:ext cx="2754300" cy="511200"/>
              </a:xfrm>
              <a:prstGeom prst="straightConnector1">
                <a:avLst/>
              </a:prstGeom>
              <a:noFill/>
              <a:ln cap="flat" cmpd="sng" w="9525">
                <a:solidFill>
                  <a:srgbClr val="20124D"/>
                </a:solidFill>
                <a:prstDash val="solid"/>
                <a:round/>
                <a:headEnd len="med" w="med" type="none"/>
                <a:tailEnd len="med" w="med" type="triangle"/>
              </a:ln>
            </p:spPr>
          </p:cxnSp>
          <p:cxnSp>
            <p:nvCxnSpPr>
              <p:cNvPr id="117" name="Google Shape;117;p19"/>
              <p:cNvCxnSpPr/>
              <p:nvPr/>
            </p:nvCxnSpPr>
            <p:spPr>
              <a:xfrm>
                <a:off x="1973925" y="1423075"/>
                <a:ext cx="2201400" cy="375600"/>
              </a:xfrm>
              <a:prstGeom prst="straightConnector1">
                <a:avLst/>
              </a:prstGeom>
              <a:noFill/>
              <a:ln cap="flat" cmpd="sng" w="9525">
                <a:solidFill>
                  <a:srgbClr val="20124D"/>
                </a:solidFill>
                <a:prstDash val="solid"/>
                <a:round/>
                <a:headEnd len="med" w="med" type="none"/>
                <a:tailEnd len="med" w="med" type="triangle"/>
              </a:ln>
            </p:spPr>
          </p:cxnSp>
          <p:cxnSp>
            <p:nvCxnSpPr>
              <p:cNvPr id="118" name="Google Shape;118;p19"/>
              <p:cNvCxnSpPr/>
              <p:nvPr/>
            </p:nvCxnSpPr>
            <p:spPr>
              <a:xfrm flipH="1">
                <a:off x="1254025" y="1443925"/>
                <a:ext cx="751200" cy="2587500"/>
              </a:xfrm>
              <a:prstGeom prst="straightConnector1">
                <a:avLst/>
              </a:prstGeom>
              <a:noFill/>
              <a:ln cap="flat" cmpd="sng" w="9525">
                <a:solidFill>
                  <a:srgbClr val="20124D"/>
                </a:solidFill>
                <a:prstDash val="solid"/>
                <a:round/>
                <a:headEnd len="med" w="med" type="none"/>
                <a:tailEnd len="med" w="med" type="triangle"/>
              </a:ln>
            </p:spPr>
          </p:cxnSp>
          <p:cxnSp>
            <p:nvCxnSpPr>
              <p:cNvPr id="119" name="Google Shape;119;p19"/>
              <p:cNvCxnSpPr/>
              <p:nvPr/>
            </p:nvCxnSpPr>
            <p:spPr>
              <a:xfrm flipH="1">
                <a:off x="659500" y="1464800"/>
                <a:ext cx="1335300" cy="2796000"/>
              </a:xfrm>
              <a:prstGeom prst="straightConnector1">
                <a:avLst/>
              </a:prstGeom>
              <a:noFill/>
              <a:ln cap="flat" cmpd="sng" w="9525">
                <a:solidFill>
                  <a:srgbClr val="20124D"/>
                </a:solidFill>
                <a:prstDash val="solid"/>
                <a:round/>
                <a:headEnd len="med" w="med" type="none"/>
                <a:tailEnd len="med" w="med" type="triangle"/>
              </a:ln>
            </p:spPr>
          </p:cxnSp>
          <p:cxnSp>
            <p:nvCxnSpPr>
              <p:cNvPr id="120" name="Google Shape;120;p19"/>
              <p:cNvCxnSpPr/>
              <p:nvPr/>
            </p:nvCxnSpPr>
            <p:spPr>
              <a:xfrm>
                <a:off x="1994800" y="1464800"/>
                <a:ext cx="3985500" cy="1064100"/>
              </a:xfrm>
              <a:prstGeom prst="straightConnector1">
                <a:avLst/>
              </a:prstGeom>
              <a:noFill/>
              <a:ln cap="flat" cmpd="sng" w="9525">
                <a:solidFill>
                  <a:srgbClr val="20124D"/>
                </a:solidFill>
                <a:prstDash val="solid"/>
                <a:round/>
                <a:headEnd len="med" w="med" type="none"/>
                <a:tailEnd len="med" w="med" type="triangle"/>
              </a:ln>
            </p:spPr>
          </p:cxnSp>
          <p:cxnSp>
            <p:nvCxnSpPr>
              <p:cNvPr id="121" name="Google Shape;121;p19"/>
              <p:cNvCxnSpPr/>
              <p:nvPr/>
            </p:nvCxnSpPr>
            <p:spPr>
              <a:xfrm>
                <a:off x="1973925" y="1464800"/>
                <a:ext cx="4621800" cy="1992600"/>
              </a:xfrm>
              <a:prstGeom prst="straightConnector1">
                <a:avLst/>
              </a:prstGeom>
              <a:noFill/>
              <a:ln cap="flat" cmpd="sng" w="9525">
                <a:solidFill>
                  <a:srgbClr val="20124D"/>
                </a:solidFill>
                <a:prstDash val="solid"/>
                <a:round/>
                <a:headEnd len="med" w="med" type="none"/>
                <a:tailEnd len="med" w="med" type="triangle"/>
              </a:ln>
            </p:spPr>
          </p:cxn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HYPOTHESIS 1-  </a:t>
            </a:r>
            <a:r>
              <a:rPr lang="en-GB" sz="2755"/>
              <a:t>Frequency of Shark attacks is relative to geography(Australia)</a:t>
            </a:r>
            <a:endParaRPr sz="2755"/>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7" name="Google Shape;127;p20"/>
          <p:cNvPicPr preferRelativeResize="0"/>
          <p:nvPr/>
        </p:nvPicPr>
        <p:blipFill>
          <a:blip r:embed="rId3">
            <a:alphaModFix/>
          </a:blip>
          <a:stretch>
            <a:fillRect/>
          </a:stretch>
        </p:blipFill>
        <p:spPr>
          <a:xfrm>
            <a:off x="0" y="968675"/>
            <a:ext cx="9144001" cy="4049649"/>
          </a:xfrm>
          <a:prstGeom prst="rect">
            <a:avLst/>
          </a:prstGeom>
          <a:noFill/>
          <a:ln>
            <a:noFill/>
          </a:ln>
        </p:spPr>
      </p:pic>
      <p:sp>
        <p:nvSpPr>
          <p:cNvPr id="128" name="Google Shape;128;p20"/>
          <p:cNvSpPr/>
          <p:nvPr/>
        </p:nvSpPr>
        <p:spPr>
          <a:xfrm>
            <a:off x="311700" y="4605225"/>
            <a:ext cx="2340300" cy="4131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29" name="Google Shape;129;p20"/>
          <p:cNvSpPr/>
          <p:nvPr/>
        </p:nvSpPr>
        <p:spPr>
          <a:xfrm>
            <a:off x="5180050" y="4605225"/>
            <a:ext cx="2340300" cy="4131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grpSp>
        <p:nvGrpSpPr>
          <p:cNvPr id="130" name="Google Shape;130;p20"/>
          <p:cNvGrpSpPr/>
          <p:nvPr/>
        </p:nvGrpSpPr>
        <p:grpSpPr>
          <a:xfrm>
            <a:off x="659225" y="1527325"/>
            <a:ext cx="4788950" cy="2264050"/>
            <a:chOff x="659225" y="1527325"/>
            <a:chExt cx="4788950" cy="2264050"/>
          </a:xfrm>
        </p:grpSpPr>
        <p:cxnSp>
          <p:nvCxnSpPr>
            <p:cNvPr id="131" name="Google Shape;131;p20"/>
            <p:cNvCxnSpPr/>
            <p:nvPr/>
          </p:nvCxnSpPr>
          <p:spPr>
            <a:xfrm rot="10800000">
              <a:off x="659225" y="1527325"/>
              <a:ext cx="3297000" cy="10500"/>
            </a:xfrm>
            <a:prstGeom prst="straightConnector1">
              <a:avLst/>
            </a:prstGeom>
            <a:noFill/>
            <a:ln cap="flat" cmpd="sng" w="9525">
              <a:solidFill>
                <a:srgbClr val="20124D"/>
              </a:solidFill>
              <a:prstDash val="solid"/>
              <a:round/>
              <a:headEnd len="med" w="med" type="none"/>
              <a:tailEnd len="med" w="med" type="triangle"/>
            </a:ln>
          </p:spPr>
        </p:cxnSp>
        <p:cxnSp>
          <p:nvCxnSpPr>
            <p:cNvPr id="132" name="Google Shape;132;p20"/>
            <p:cNvCxnSpPr/>
            <p:nvPr/>
          </p:nvCxnSpPr>
          <p:spPr>
            <a:xfrm flipH="1">
              <a:off x="1295650" y="1558700"/>
              <a:ext cx="2639700" cy="448500"/>
            </a:xfrm>
            <a:prstGeom prst="straightConnector1">
              <a:avLst/>
            </a:prstGeom>
            <a:noFill/>
            <a:ln cap="flat" cmpd="sng" w="9525">
              <a:solidFill>
                <a:srgbClr val="20124D"/>
              </a:solidFill>
              <a:prstDash val="solid"/>
              <a:round/>
              <a:headEnd len="med" w="med" type="none"/>
              <a:tailEnd len="med" w="med" type="triangle"/>
            </a:ln>
          </p:spPr>
        </p:cxnSp>
        <p:cxnSp>
          <p:nvCxnSpPr>
            <p:cNvPr id="133" name="Google Shape;133;p20"/>
            <p:cNvCxnSpPr/>
            <p:nvPr/>
          </p:nvCxnSpPr>
          <p:spPr>
            <a:xfrm flipH="1">
              <a:off x="1869550" y="1558700"/>
              <a:ext cx="2065800" cy="1013100"/>
            </a:xfrm>
            <a:prstGeom prst="straightConnector1">
              <a:avLst/>
            </a:prstGeom>
            <a:noFill/>
            <a:ln cap="flat" cmpd="sng" w="9525">
              <a:solidFill>
                <a:srgbClr val="20124D"/>
              </a:solidFill>
              <a:prstDash val="solid"/>
              <a:round/>
              <a:headEnd len="med" w="med" type="none"/>
              <a:tailEnd len="med" w="med" type="triangle"/>
            </a:ln>
          </p:spPr>
        </p:cxnSp>
        <p:cxnSp>
          <p:nvCxnSpPr>
            <p:cNvPr id="134" name="Google Shape;134;p20"/>
            <p:cNvCxnSpPr/>
            <p:nvPr/>
          </p:nvCxnSpPr>
          <p:spPr>
            <a:xfrm flipH="1">
              <a:off x="2495650" y="1537825"/>
              <a:ext cx="1439700" cy="646800"/>
            </a:xfrm>
            <a:prstGeom prst="straightConnector1">
              <a:avLst/>
            </a:prstGeom>
            <a:noFill/>
            <a:ln cap="flat" cmpd="sng" w="9525">
              <a:solidFill>
                <a:srgbClr val="20124D"/>
              </a:solidFill>
              <a:prstDash val="solid"/>
              <a:round/>
              <a:headEnd len="med" w="med" type="none"/>
              <a:tailEnd len="med" w="med" type="triangle"/>
            </a:ln>
          </p:spPr>
        </p:cxnSp>
        <p:cxnSp>
          <p:nvCxnSpPr>
            <p:cNvPr id="135" name="Google Shape;135;p20"/>
            <p:cNvCxnSpPr/>
            <p:nvPr/>
          </p:nvCxnSpPr>
          <p:spPr>
            <a:xfrm flipH="1">
              <a:off x="3053125" y="1558700"/>
              <a:ext cx="871800" cy="2101500"/>
            </a:xfrm>
            <a:prstGeom prst="straightConnector1">
              <a:avLst/>
            </a:prstGeom>
            <a:noFill/>
            <a:ln cap="flat" cmpd="sng" w="9525">
              <a:solidFill>
                <a:srgbClr val="20124D"/>
              </a:solidFill>
              <a:prstDash val="solid"/>
              <a:round/>
              <a:headEnd len="med" w="med" type="none"/>
              <a:tailEnd len="med" w="med" type="triangle"/>
            </a:ln>
          </p:spPr>
        </p:cxnSp>
        <p:cxnSp>
          <p:nvCxnSpPr>
            <p:cNvPr id="136" name="Google Shape;136;p20"/>
            <p:cNvCxnSpPr/>
            <p:nvPr/>
          </p:nvCxnSpPr>
          <p:spPr>
            <a:xfrm flipH="1">
              <a:off x="3674650" y="1569125"/>
              <a:ext cx="260700" cy="2128500"/>
            </a:xfrm>
            <a:prstGeom prst="straightConnector1">
              <a:avLst/>
            </a:prstGeom>
            <a:noFill/>
            <a:ln cap="flat" cmpd="sng" w="9525">
              <a:solidFill>
                <a:srgbClr val="20124D"/>
              </a:solidFill>
              <a:prstDash val="solid"/>
              <a:round/>
              <a:headEnd len="med" w="med" type="none"/>
              <a:tailEnd len="med" w="med" type="triangle"/>
            </a:ln>
          </p:spPr>
        </p:cxnSp>
        <p:cxnSp>
          <p:nvCxnSpPr>
            <p:cNvPr id="137" name="Google Shape;137;p20"/>
            <p:cNvCxnSpPr/>
            <p:nvPr/>
          </p:nvCxnSpPr>
          <p:spPr>
            <a:xfrm>
              <a:off x="3945775" y="1548275"/>
              <a:ext cx="897300" cy="2243100"/>
            </a:xfrm>
            <a:prstGeom prst="straightConnector1">
              <a:avLst/>
            </a:prstGeom>
            <a:noFill/>
            <a:ln cap="flat" cmpd="sng" w="9525">
              <a:solidFill>
                <a:srgbClr val="20124D"/>
              </a:solidFill>
              <a:prstDash val="solid"/>
              <a:round/>
              <a:headEnd len="med" w="med" type="none"/>
              <a:tailEnd len="med" w="med" type="triangle"/>
            </a:ln>
          </p:spPr>
        </p:cxnSp>
        <p:cxnSp>
          <p:nvCxnSpPr>
            <p:cNvPr id="138" name="Google Shape;138;p20"/>
            <p:cNvCxnSpPr/>
            <p:nvPr/>
          </p:nvCxnSpPr>
          <p:spPr>
            <a:xfrm>
              <a:off x="3945775" y="1590000"/>
              <a:ext cx="1502400" cy="2086500"/>
            </a:xfrm>
            <a:prstGeom prst="straightConnector1">
              <a:avLst/>
            </a:prstGeom>
            <a:noFill/>
            <a:ln cap="flat" cmpd="sng" w="9525">
              <a:solidFill>
                <a:srgbClr val="20124D"/>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Hypotheses 1 validation &amp; data-driven conclusions </a:t>
            </a:r>
            <a:endParaRPr/>
          </a:p>
          <a:p>
            <a:pPr indent="0" lvl="0" marL="0" rtl="0" algn="l">
              <a:spcBef>
                <a:spcPts val="0"/>
              </a:spcBef>
              <a:spcAft>
                <a:spcPts val="0"/>
              </a:spcAft>
              <a:buNone/>
            </a:pPr>
            <a:r>
              <a:t/>
            </a:r>
            <a:endParaRPr/>
          </a:p>
        </p:txBody>
      </p:sp>
      <p:sp>
        <p:nvSpPr>
          <p:cNvPr id="144" name="Google Shape;144;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340201" lvl="0" marL="457200" rtl="0" algn="l">
              <a:lnSpc>
                <a:spcPct val="95000"/>
              </a:lnSpc>
              <a:spcBef>
                <a:spcPts val="0"/>
              </a:spcBef>
              <a:spcAft>
                <a:spcPts val="0"/>
              </a:spcAft>
              <a:buSzPct val="126666"/>
              <a:buChar char="●"/>
            </a:pPr>
            <a:r>
              <a:rPr lang="en-GB" sz="1500">
                <a:solidFill>
                  <a:srgbClr val="000000"/>
                </a:solidFill>
                <a:latin typeface="Arial"/>
                <a:ea typeface="Arial"/>
                <a:cs typeface="Arial"/>
                <a:sym typeface="Arial"/>
              </a:rPr>
              <a:t>The</a:t>
            </a:r>
            <a:r>
              <a:rPr lang="en-GB" sz="1500">
                <a:solidFill>
                  <a:srgbClr val="000000"/>
                </a:solidFill>
                <a:latin typeface="Arial"/>
                <a:ea typeface="Arial"/>
                <a:cs typeface="Arial"/>
                <a:sym typeface="Arial"/>
              </a:rPr>
              <a:t> </a:t>
            </a:r>
            <a:r>
              <a:rPr b="1" lang="en-GB" sz="1500">
                <a:solidFill>
                  <a:srgbClr val="000000"/>
                </a:solidFill>
                <a:latin typeface="Arial"/>
                <a:ea typeface="Arial"/>
                <a:cs typeface="Arial"/>
                <a:sym typeface="Arial"/>
              </a:rPr>
              <a:t>Hypothesis Statement 1:</a:t>
            </a:r>
            <a:r>
              <a:rPr lang="en-GB" sz="1500">
                <a:solidFill>
                  <a:srgbClr val="000000"/>
                </a:solidFill>
                <a:latin typeface="Arial"/>
                <a:ea typeface="Arial"/>
                <a:cs typeface="Arial"/>
                <a:sym typeface="Arial"/>
              </a:rPr>
              <a:t> The frequency of shark attacks is influenced by </a:t>
            </a:r>
            <a:r>
              <a:rPr b="1" lang="en-GB" sz="1500">
                <a:solidFill>
                  <a:srgbClr val="000000"/>
                </a:solidFill>
                <a:latin typeface="Arial"/>
                <a:ea typeface="Arial"/>
                <a:cs typeface="Arial"/>
                <a:sym typeface="Arial"/>
              </a:rPr>
              <a:t>geographical factors</a:t>
            </a:r>
            <a:r>
              <a:rPr lang="en-GB" sz="1500">
                <a:solidFill>
                  <a:srgbClr val="000000"/>
                </a:solidFill>
                <a:latin typeface="Arial"/>
                <a:ea typeface="Arial"/>
                <a:cs typeface="Arial"/>
                <a:sym typeface="Arial"/>
              </a:rPr>
              <a:t> such as country and state is </a:t>
            </a:r>
            <a:r>
              <a:rPr b="1" lang="en-GB" sz="1500">
                <a:solidFill>
                  <a:srgbClr val="000000"/>
                </a:solidFill>
                <a:latin typeface="Arial"/>
                <a:ea typeface="Arial"/>
                <a:cs typeface="Arial"/>
                <a:sym typeface="Arial"/>
              </a:rPr>
              <a:t>justified</a:t>
            </a:r>
            <a:r>
              <a:rPr lang="en-GB"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0" lvl="0" marL="457200" rtl="0" algn="l">
              <a:lnSpc>
                <a:spcPct val="95000"/>
              </a:lnSpc>
              <a:spcBef>
                <a:spcPts val="0"/>
              </a:spcBef>
              <a:spcAft>
                <a:spcPts val="0"/>
              </a:spcAft>
              <a:buNone/>
            </a:pPr>
            <a:r>
              <a:t/>
            </a:r>
            <a:endParaRPr sz="1500">
              <a:solidFill>
                <a:srgbClr val="000000"/>
              </a:solidFill>
              <a:latin typeface="Arial"/>
              <a:ea typeface="Arial"/>
              <a:cs typeface="Arial"/>
              <a:sym typeface="Arial"/>
            </a:endParaRPr>
          </a:p>
          <a:p>
            <a:pPr indent="0" lvl="0" marL="0" rtl="0" algn="l">
              <a:lnSpc>
                <a:spcPct val="95000"/>
              </a:lnSpc>
              <a:spcBef>
                <a:spcPts val="0"/>
              </a:spcBef>
              <a:spcAft>
                <a:spcPts val="0"/>
              </a:spcAft>
              <a:buNone/>
            </a:pPr>
            <a:r>
              <a:t/>
            </a:r>
            <a:endParaRPr sz="1500">
              <a:solidFill>
                <a:srgbClr val="000000"/>
              </a:solidFill>
              <a:latin typeface="Arial"/>
              <a:ea typeface="Arial"/>
              <a:cs typeface="Arial"/>
              <a:sym typeface="Arial"/>
            </a:endParaRPr>
          </a:p>
          <a:p>
            <a:pPr indent="-340201" lvl="0" marL="457200" rtl="0" algn="l">
              <a:lnSpc>
                <a:spcPct val="95000"/>
              </a:lnSpc>
              <a:spcBef>
                <a:spcPts val="0"/>
              </a:spcBef>
              <a:spcAft>
                <a:spcPts val="0"/>
              </a:spcAft>
              <a:buSzPct val="126666"/>
              <a:buChar char="●"/>
            </a:pPr>
            <a:r>
              <a:rPr lang="en-GB" sz="1500">
                <a:solidFill>
                  <a:srgbClr val="000000"/>
                </a:solidFill>
                <a:latin typeface="Arial"/>
                <a:ea typeface="Arial"/>
                <a:cs typeface="Arial"/>
                <a:sym typeface="Arial"/>
              </a:rPr>
              <a:t>Business Opportunity: The travel agency, DREN co. specializing in beach vacations could use this information to offer </a:t>
            </a:r>
            <a:r>
              <a:rPr b="1" lang="en-GB" sz="1500">
                <a:solidFill>
                  <a:srgbClr val="000000"/>
                </a:solidFill>
                <a:latin typeface="Arial"/>
                <a:ea typeface="Arial"/>
                <a:cs typeface="Arial"/>
                <a:sym typeface="Arial"/>
              </a:rPr>
              <a:t>safer destinations for their customers </a:t>
            </a:r>
            <a:r>
              <a:rPr lang="en-GB" sz="1500">
                <a:solidFill>
                  <a:srgbClr val="000000"/>
                </a:solidFill>
                <a:latin typeface="Arial"/>
                <a:ea typeface="Arial"/>
                <a:cs typeface="Arial"/>
                <a:sym typeface="Arial"/>
              </a:rPr>
              <a:t>or offer </a:t>
            </a:r>
            <a:r>
              <a:rPr b="1" lang="en-GB" sz="1500">
                <a:solidFill>
                  <a:srgbClr val="000000"/>
                </a:solidFill>
                <a:latin typeface="Arial"/>
                <a:ea typeface="Arial"/>
                <a:cs typeface="Arial"/>
                <a:sym typeface="Arial"/>
              </a:rPr>
              <a:t>tours for shark cage dives</a:t>
            </a:r>
            <a:r>
              <a:rPr lang="en-GB"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0" lvl="0" marL="457200" rtl="0" algn="ctr">
              <a:lnSpc>
                <a:spcPct val="95000"/>
              </a:lnSpc>
              <a:spcBef>
                <a:spcPts val="0"/>
              </a:spcBef>
              <a:spcAft>
                <a:spcPts val="0"/>
              </a:spcAft>
              <a:buNone/>
            </a:pPr>
            <a:r>
              <a:t/>
            </a:r>
            <a:endParaRPr sz="1500">
              <a:solidFill>
                <a:srgbClr val="000000"/>
              </a:solidFill>
              <a:latin typeface="Arial"/>
              <a:ea typeface="Arial"/>
              <a:cs typeface="Arial"/>
              <a:sym typeface="Arial"/>
            </a:endParaRPr>
          </a:p>
          <a:p>
            <a:pPr indent="0" lvl="0" marL="457200" rtl="0" algn="ctr">
              <a:lnSpc>
                <a:spcPct val="95000"/>
              </a:lnSpc>
              <a:spcBef>
                <a:spcPts val="0"/>
              </a:spcBef>
              <a:spcAft>
                <a:spcPts val="0"/>
              </a:spcAft>
              <a:buNone/>
            </a:pPr>
            <a:r>
              <a:rPr b="1" i="1" lang="en-GB" sz="1500">
                <a:solidFill>
                  <a:srgbClr val="3D85C6"/>
                </a:solidFill>
                <a:latin typeface="Arial"/>
                <a:ea typeface="Arial"/>
                <a:cs typeface="Arial"/>
                <a:sym typeface="Arial"/>
              </a:rPr>
              <a:t>INSIGHTS</a:t>
            </a:r>
            <a:endParaRPr b="1" i="1" sz="1500">
              <a:solidFill>
                <a:srgbClr val="3D85C6"/>
              </a:solidFill>
              <a:latin typeface="Arial"/>
              <a:ea typeface="Arial"/>
              <a:cs typeface="Arial"/>
              <a:sym typeface="Arial"/>
            </a:endParaRPr>
          </a:p>
          <a:p>
            <a:pPr indent="0" lvl="0" marL="457200" rtl="0" algn="l">
              <a:lnSpc>
                <a:spcPct val="95000"/>
              </a:lnSpc>
              <a:spcBef>
                <a:spcPts val="0"/>
              </a:spcBef>
              <a:spcAft>
                <a:spcPts val="0"/>
              </a:spcAft>
              <a:buNone/>
            </a:pPr>
            <a:r>
              <a:t/>
            </a:r>
            <a:endParaRPr sz="1500">
              <a:solidFill>
                <a:srgbClr val="000000"/>
              </a:solidFill>
              <a:latin typeface="Arial"/>
              <a:ea typeface="Arial"/>
              <a:cs typeface="Arial"/>
              <a:sym typeface="Arial"/>
            </a:endParaRPr>
          </a:p>
          <a:p>
            <a:pPr indent="-340201" lvl="0" marL="457200" rtl="0" algn="l">
              <a:lnSpc>
                <a:spcPct val="95000"/>
              </a:lnSpc>
              <a:spcBef>
                <a:spcPts val="0"/>
              </a:spcBef>
              <a:spcAft>
                <a:spcPts val="0"/>
              </a:spcAft>
              <a:buSzPct val="126666"/>
              <a:buChar char="●"/>
            </a:pPr>
            <a:r>
              <a:rPr lang="en-GB" sz="1500">
                <a:solidFill>
                  <a:srgbClr val="000000"/>
                </a:solidFill>
                <a:latin typeface="Arial"/>
                <a:ea typeface="Arial"/>
                <a:cs typeface="Arial"/>
                <a:sym typeface="Arial"/>
              </a:rPr>
              <a:t>Additionally, our plots indicate the seasonality of these attacks with respect to months of the year. This helps in more informed decision making for investments, and harm prevention.</a:t>
            </a:r>
            <a:endParaRPr sz="1500">
              <a:solidFill>
                <a:srgbClr val="000000"/>
              </a:solidFill>
              <a:latin typeface="Arial"/>
              <a:ea typeface="Arial"/>
              <a:cs typeface="Arial"/>
              <a:sym typeface="Arial"/>
            </a:endParaRPr>
          </a:p>
          <a:p>
            <a:pPr indent="0" lvl="0" marL="457200" rtl="0" algn="l">
              <a:lnSpc>
                <a:spcPct val="95000"/>
              </a:lnSpc>
              <a:spcBef>
                <a:spcPts val="0"/>
              </a:spcBef>
              <a:spcAft>
                <a:spcPts val="0"/>
              </a:spcAft>
              <a:buNone/>
            </a:pPr>
            <a:r>
              <a:t/>
            </a:r>
            <a:endParaRPr sz="1500">
              <a:solidFill>
                <a:srgbClr val="000000"/>
              </a:solidFill>
              <a:latin typeface="Arial"/>
              <a:ea typeface="Arial"/>
              <a:cs typeface="Arial"/>
              <a:sym typeface="Arial"/>
            </a:endParaRPr>
          </a:p>
          <a:p>
            <a:pPr indent="0" lvl="0" marL="457200" rtl="0" algn="l">
              <a:lnSpc>
                <a:spcPct val="95000"/>
              </a:lnSpc>
              <a:spcBef>
                <a:spcPts val="0"/>
              </a:spcBef>
              <a:spcAft>
                <a:spcPts val="0"/>
              </a:spcAft>
              <a:buNone/>
            </a:pPr>
            <a:r>
              <a:t/>
            </a:r>
            <a:endParaRPr sz="1500">
              <a:solidFill>
                <a:srgbClr val="000000"/>
              </a:solidFill>
              <a:latin typeface="Arial"/>
              <a:ea typeface="Arial"/>
              <a:cs typeface="Arial"/>
              <a:sym typeface="Arial"/>
            </a:endParaRPr>
          </a:p>
          <a:p>
            <a:pPr indent="-340201" lvl="0" marL="457200" marR="0" rtl="0" algn="l">
              <a:lnSpc>
                <a:spcPct val="95000"/>
              </a:lnSpc>
              <a:spcBef>
                <a:spcPts val="0"/>
              </a:spcBef>
              <a:spcAft>
                <a:spcPts val="0"/>
              </a:spcAft>
              <a:buSzPct val="126666"/>
              <a:buChar char="●"/>
            </a:pPr>
            <a:r>
              <a:rPr lang="en-GB" sz="1500">
                <a:solidFill>
                  <a:srgbClr val="000000"/>
                </a:solidFill>
                <a:latin typeface="Arial"/>
                <a:ea typeface="Arial"/>
                <a:cs typeface="Arial"/>
                <a:sym typeface="Arial"/>
              </a:rPr>
              <a:t>Beach resorts and local authorities can implement </a:t>
            </a:r>
            <a:r>
              <a:rPr b="1" lang="en-GB" sz="1500">
                <a:solidFill>
                  <a:srgbClr val="000000"/>
                </a:solidFill>
                <a:latin typeface="Arial"/>
                <a:ea typeface="Arial"/>
                <a:cs typeface="Arial"/>
                <a:sym typeface="Arial"/>
              </a:rPr>
              <a:t>targeted safety protocols</a:t>
            </a:r>
            <a:r>
              <a:rPr lang="en-GB" sz="1500">
                <a:solidFill>
                  <a:srgbClr val="000000"/>
                </a:solidFill>
                <a:latin typeface="Arial"/>
                <a:ea typeface="Arial"/>
                <a:cs typeface="Arial"/>
                <a:sym typeface="Arial"/>
              </a:rPr>
              <a:t> and lifeguard schedules </a:t>
            </a:r>
            <a:r>
              <a:rPr b="1" lang="en-GB" sz="1500">
                <a:solidFill>
                  <a:srgbClr val="000000"/>
                </a:solidFill>
                <a:latin typeface="Arial"/>
                <a:ea typeface="Arial"/>
                <a:cs typeface="Arial"/>
                <a:sym typeface="Arial"/>
              </a:rPr>
              <a:t>during high-risk months </a:t>
            </a:r>
            <a:r>
              <a:rPr lang="en-GB" sz="1500">
                <a:solidFill>
                  <a:srgbClr val="000000"/>
                </a:solidFill>
                <a:latin typeface="Arial"/>
                <a:ea typeface="Arial"/>
                <a:cs typeface="Arial"/>
                <a:sym typeface="Arial"/>
              </a:rPr>
              <a:t>to mitigate shark attack risks.</a:t>
            </a:r>
            <a:endParaRPr sz="1500">
              <a:solidFill>
                <a:srgbClr val="000000"/>
              </a:solidFill>
              <a:latin typeface="Arial"/>
              <a:ea typeface="Arial"/>
              <a:cs typeface="Arial"/>
              <a:sym typeface="Arial"/>
            </a:endParaRPr>
          </a:p>
          <a:p>
            <a:pPr indent="0" lvl="0" marL="0" rtl="0" algn="l">
              <a:spcBef>
                <a:spcPts val="0"/>
              </a:spcBef>
              <a:spcAft>
                <a:spcPts val="1200"/>
              </a:spcAft>
              <a:buNone/>
            </a:pPr>
            <a:r>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