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2"/>
  </p:notesMasterIdLst>
  <p:sldIdLst>
    <p:sldId id="256" r:id="rId3"/>
    <p:sldId id="266" r:id="rId4"/>
    <p:sldId id="267" r:id="rId5"/>
    <p:sldId id="263" r:id="rId6"/>
    <p:sldId id="264" r:id="rId7"/>
    <p:sldId id="265" r:id="rId8"/>
    <p:sldId id="260"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4298" autoAdjust="0"/>
  </p:normalViewPr>
  <p:slideViewPr>
    <p:cSldViewPr snapToGrid="0">
      <p:cViewPr varScale="1">
        <p:scale>
          <a:sx n="95" d="100"/>
          <a:sy n="95" d="100"/>
        </p:scale>
        <p:origin x="119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F0865-F88A-4C0B-AB6B-A9BAD8A93F5F}" type="datetimeFigureOut">
              <a:rPr lang="en-SG" smtClean="0"/>
              <a:t>2/8/2022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F92BB-39A8-4E00-B955-C7F2725F6DFB}" type="slidenum">
              <a:rPr lang="en-SG" smtClean="0"/>
              <a:t>‹#›</a:t>
            </a:fld>
            <a:endParaRPr lang="en-SG"/>
          </a:p>
        </p:txBody>
      </p:sp>
    </p:spTree>
    <p:extLst>
      <p:ext uri="{BB962C8B-B14F-4D97-AF65-F5344CB8AC3E}">
        <p14:creationId xmlns:p14="http://schemas.microsoft.com/office/powerpoint/2010/main" val="251738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23F103-BC34-4FE4-A40E-EDDEECFDA5D0}" type="datetimeFigureOut">
              <a:rPr lang="en-US" smtClean="0"/>
              <a:pPr/>
              <a:t>8/2/2022</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
              </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93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92CC6-7AEF-4CFE-BAB3-E25B331342D2}" type="datetimeFigureOut">
              <a:rPr lang="en-SG" smtClean="0"/>
              <a:t>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373635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92CC6-7AEF-4CFE-BAB3-E25B331342D2}" type="datetimeFigureOut">
              <a:rPr lang="en-SG" smtClean="0"/>
              <a:t>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1032341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01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92CC6-7AEF-4CFE-BAB3-E25B331342D2}" type="datetimeFigureOut">
              <a:rPr lang="en-SG" smtClean="0"/>
              <a:t>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332383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A6A92CC6-7AEF-4CFE-BAB3-E25B331342D2}" type="datetimeFigureOut">
              <a:rPr lang="en-SG" smtClean="0"/>
              <a:t>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142489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A92CC6-7AEF-4CFE-BAB3-E25B331342D2}" type="datetimeFigureOut">
              <a:rPr lang="en-SG" smtClean="0"/>
              <a:t>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25104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A92CC6-7AEF-4CFE-BAB3-E25B331342D2}" type="datetimeFigureOut">
              <a:rPr lang="en-SG" smtClean="0"/>
              <a:t>2/8/2022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80830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8/2/2022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8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92CC6-7AEF-4CFE-BAB3-E25B331342D2}" type="datetimeFigureOut">
              <a:rPr lang="en-SG" smtClean="0"/>
              <a:t>2/8/2022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408232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A92CC6-7AEF-4CFE-BAB3-E25B331342D2}" type="datetimeFigureOut">
              <a:rPr lang="en-SG" smtClean="0"/>
              <a:t>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314944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A92CC6-7AEF-4CFE-BAB3-E25B331342D2}" type="datetimeFigureOut">
              <a:rPr lang="en-SG" smtClean="0"/>
              <a:t>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171603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6A92CC6-7AEF-4CFE-BAB3-E25B331342D2}" type="datetimeFigureOut">
              <a:rPr lang="en-SG" smtClean="0"/>
              <a:t>2/8/2022</a:t>
            </a:fld>
            <a:endParaRPr lang="en-SG"/>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SG"/>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425132D-BBED-4D98-8FBD-9C2116D46DE2}" type="slidenum">
              <a:rPr lang="en-SG" smtClean="0"/>
              <a:t>‹#›</a:t>
            </a:fld>
            <a:endParaRPr lang="en-SG"/>
          </a:p>
        </p:txBody>
      </p:sp>
    </p:spTree>
    <p:extLst>
      <p:ext uri="{BB962C8B-B14F-4D97-AF65-F5344CB8AC3E}">
        <p14:creationId xmlns:p14="http://schemas.microsoft.com/office/powerpoint/2010/main" val="23858800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fontAlgn="base" hangingPunct="1">
        <a:spcBef>
          <a:spcPct val="0"/>
        </a:spcBef>
        <a:spcAft>
          <a:spcPct val="0"/>
        </a:spcAft>
        <a:defRPr sz="3600" kern="12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741573"/>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windows/wsl/install-manual" TargetMode="External"/><Relationship Id="rId2" Type="http://schemas.openxmlformats.org/officeDocument/2006/relationships/hyperlink" Target="https://youtu.be/pkD2S08ra7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windows/terminal/get-started" TargetMode="External"/><Relationship Id="rId2" Type="http://schemas.openxmlformats.org/officeDocument/2006/relationships/hyperlink" Target="https://youtu.be/tMHrU3oupjg" TargetMode="External"/><Relationship Id="rId1" Type="http://schemas.openxmlformats.org/officeDocument/2006/relationships/slideLayout" Target="../slideLayouts/slideLayout7.xml"/><Relationship Id="rId4" Type="http://schemas.openxmlformats.org/officeDocument/2006/relationships/hyperlink" Target="https://support.apple.com/en-sg/guide/terminal/apd5265185d-f365-44cb-8b09-71a064a42125/ma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16411-54EA-0F5B-732D-726268DAAB96}"/>
              </a:ext>
            </a:extLst>
          </p:cNvPr>
          <p:cNvSpPr txBox="1"/>
          <p:nvPr/>
        </p:nvSpPr>
        <p:spPr>
          <a:xfrm>
            <a:off x="6094717" y="2607731"/>
            <a:ext cx="5634329" cy="2123658"/>
          </a:xfrm>
          <a:prstGeom prst="rect">
            <a:avLst/>
          </a:prstGeom>
          <a:noFill/>
        </p:spPr>
        <p:txBody>
          <a:bodyPr wrap="square" rtlCol="0">
            <a:spAutoFit/>
          </a:bodyPr>
          <a:lstStyle/>
          <a:p>
            <a:r>
              <a:rPr lang="en-US" sz="4800">
                <a:solidFill>
                  <a:schemeClr val="tx1">
                    <a:lumMod val="85000"/>
                    <a:lumOff val="15000"/>
                  </a:schemeClr>
                </a:solidFill>
              </a:rPr>
              <a:t>Fin535 </a:t>
            </a:r>
          </a:p>
          <a:p>
            <a:endParaRPr lang="en-US" sz="1200">
              <a:solidFill>
                <a:schemeClr val="tx1">
                  <a:lumMod val="85000"/>
                  <a:lumOff val="15000"/>
                </a:schemeClr>
              </a:solidFill>
            </a:endParaRPr>
          </a:p>
          <a:p>
            <a:r>
              <a:rPr lang="en-US" sz="7200">
                <a:solidFill>
                  <a:schemeClr val="tx1">
                    <a:lumMod val="85000"/>
                    <a:lumOff val="15000"/>
                  </a:schemeClr>
                </a:solidFill>
              </a:rPr>
              <a:t>Preparation</a:t>
            </a:r>
            <a:endParaRPr lang="en-SG" sz="4800" dirty="0">
              <a:solidFill>
                <a:schemeClr val="tx1">
                  <a:lumMod val="85000"/>
                  <a:lumOff val="15000"/>
                </a:schemeClr>
              </a:solidFill>
            </a:endParaRPr>
          </a:p>
        </p:txBody>
      </p:sp>
    </p:spTree>
    <p:extLst>
      <p:ext uri="{BB962C8B-B14F-4D97-AF65-F5344CB8AC3E}">
        <p14:creationId xmlns:p14="http://schemas.microsoft.com/office/powerpoint/2010/main" val="254156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1. Linux Platform</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82529" y="2216537"/>
            <a:ext cx="9763125" cy="3016210"/>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a. Windows Users</a:t>
            </a:r>
          </a:p>
          <a:p>
            <a:pPr marL="57150" indent="0" eaLnBrk="0" hangingPunct="0">
              <a:spcBef>
                <a:spcPct val="0"/>
              </a:spcBef>
              <a:buNone/>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457200" lvl="1" indent="0" eaLnBrk="0" hangingPunct="0">
              <a:spcBef>
                <a:spcPct val="0"/>
              </a:spcBef>
              <a:buNone/>
            </a:pPr>
            <a:r>
              <a:rPr lang="en-US" altLang="en-US" sz="1600">
                <a:latin typeface="Calibri" panose="020F0502020204030204" pitchFamily="34" charset="0"/>
                <a:cs typeface="Calibri" panose="020F0502020204030204" pitchFamily="34" charset="0"/>
              </a:rPr>
              <a:t>Watch this video </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hlinkClick r:id="rId2"/>
              </a:rPr>
              <a:t>https://youtu.be/pkD2S08ra70</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t>
            </a:r>
            <a:r>
              <a:rPr lang="en-US" altLang="en-US" sz="1600">
                <a:latin typeface="Calibri" panose="020F0502020204030204" pitchFamily="34" charset="0"/>
                <a:cs typeface="Calibri" panose="020F0502020204030204" pitchFamily="34" charset="0"/>
              </a:rPr>
              <a:t>to understand how to install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WSL2 with Ubuntu 20.04 LTS</a:t>
            </a:r>
            <a:r>
              <a:rPr kumimoji="0" lang="en-US" altLang="en-US" sz="1600" i="0" u="none" strike="noStrike" cap="none" normalizeH="0" baseline="0">
                <a:ln>
                  <a:noFill/>
                </a:ln>
                <a:effectLst/>
                <a:latin typeface="Calibri" panose="020F0502020204030204" pitchFamily="34" charset="0"/>
                <a:cs typeface="Calibri" panose="020F0502020204030204" pitchFamily="34" charset="0"/>
              </a:rPr>
              <a:t>.</a:t>
            </a:r>
          </a:p>
          <a:p>
            <a:pPr marL="457200" lvl="1" indent="0" eaLnBrk="0" hangingPunct="0">
              <a:spcBef>
                <a:spcPct val="0"/>
              </a:spcBef>
              <a:buNone/>
            </a:pPr>
            <a:r>
              <a:rPr kumimoji="0" lang="en-US" altLang="en-US" sz="1600" i="0" u="none" strike="noStrike" cap="none" normalizeH="0" baseline="0">
                <a:ln>
                  <a:noFill/>
                </a:ln>
                <a:effectLst/>
                <a:latin typeface="Calibri" panose="020F0502020204030204" pitchFamily="34" charset="0"/>
                <a:cs typeface="Calibri" panose="020F0502020204030204" pitchFamily="34" charset="0"/>
              </a:rPr>
              <a:t>You can refer to the Microsoft's instructions for more details. </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hlinkClick r:id="rId3"/>
              </a:rPr>
              <a:t>https://docs.microsoft.com/en-us/windows/wsl/install-manual</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endParaRPr kumimoji="0" lang="en-US" altLang="en-US" sz="1600" i="0" u="none" strike="noStrike" cap="none" normalizeH="0" baseline="0">
              <a:ln>
                <a:noFill/>
              </a:ln>
              <a:effectLst/>
              <a:latin typeface="Calibri" panose="020F0502020204030204" pitchFamily="34" charset="0"/>
              <a:cs typeface="Calibri" panose="020F0502020204030204" pitchFamily="34" charset="0"/>
            </a:endParaRPr>
          </a:p>
          <a:p>
            <a:pPr marL="57150" indent="0" eaLnBrk="0" hangingPunct="0">
              <a:spcBef>
                <a:spcPct val="0"/>
              </a:spcBef>
              <a:buNone/>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57150" indent="0" eaLnBrk="0" hangingPunct="0">
              <a:spcBef>
                <a:spcPct val="0"/>
              </a:spcBef>
              <a:buNone/>
            </a:pPr>
            <a:endParaRPr kumimoji="0" lang="en-US" altLang="en-US" sz="28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b. Mac Users</a:t>
            </a:r>
            <a:endParaRPr lang="en-US" altLang="en-US" sz="2400" b="1">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457200" lvl="1" indent="0" eaLnBrk="0" hangingPunct="0">
              <a:spcBef>
                <a:spcPct val="0"/>
              </a:spcBef>
              <a:buNone/>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For macOS Users, there is no need to do anything since macOS is already a linux-based operating systems.</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C83CC-8FF2-4966-AD89-2ED72124B5C7}"/>
              </a:ext>
            </a:extLst>
          </p:cNvPr>
          <p:cNvSpPr txBox="1"/>
          <p:nvPr/>
        </p:nvSpPr>
        <p:spPr>
          <a:xfrm>
            <a:off x="361949" y="748723"/>
            <a:ext cx="9515475" cy="923330"/>
          </a:xfrm>
          <a:prstGeom prst="rect">
            <a:avLst/>
          </a:prstGeom>
          <a:noFill/>
        </p:spPr>
        <p:txBody>
          <a:bodyPr wrap="square">
            <a:spAutoFit/>
          </a:bodyPr>
          <a:lstStyle/>
          <a:p>
            <a:r>
              <a:rPr kumimoji="0" lang="en-US" altLang="en-US" sz="1800" b="0" i="0" u="none" strike="noStrike" cap="none" normalizeH="0" baseline="0">
                <a:ln>
                  <a:noFill/>
                </a:ln>
                <a:effectLst/>
                <a:latin typeface="Calibri" panose="020F0502020204030204" pitchFamily="34" charset="0"/>
                <a:cs typeface="Calibri" panose="020F0502020204030204" pitchFamily="34" charset="0"/>
              </a:rPr>
              <a:t>This course will be conducted using Linux platform, ie. operating systems commands are linux-based and file/directory names are case sensitive. This is to prevent any interference to your scripts due to platform dependent quirks when running lab sessions in this course.</a:t>
            </a:r>
            <a:endParaRPr lang="en-SG"/>
          </a:p>
        </p:txBody>
      </p:sp>
    </p:spTree>
    <p:extLst>
      <p:ext uri="{BB962C8B-B14F-4D97-AF65-F5344CB8AC3E}">
        <p14:creationId xmlns:p14="http://schemas.microsoft.com/office/powerpoint/2010/main" val="192871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2. Terminal Client Application</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52384" y="2168678"/>
            <a:ext cx="9763125" cy="320087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a. Windows Users</a:t>
            </a:r>
          </a:p>
          <a:p>
            <a:pPr marL="457200" lvl="1" indent="0" eaLnBrk="0" hangingPunct="0">
              <a:spcBef>
                <a:spcPct val="0"/>
              </a:spcBef>
              <a:buNone/>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457200" lvl="1" indent="0" eaLnBrk="0" hangingPunct="0">
              <a:spcBef>
                <a:spcPct val="0"/>
              </a:spcBef>
              <a:buNone/>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After installing WSL for Ubuntu from the previous step, you can login to WSL using a terminal client. Watch this video (</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hlinkClick r:id="rId2"/>
              </a:rPr>
              <a:t>https://youtu.be/tMHrU3oupjg</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on installing Windows Terminal. You can refer to further details from Microsoft (</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hlinkClick r:id="rId3"/>
              </a:rPr>
              <a:t>https://docs.microsoft.com/en-us/windows/terminal/get-started</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endParaRPr kumimoji="0" lang="en-US" altLang="en-US" sz="1600" i="0" u="none" strike="noStrike" cap="none" normalizeH="0" baseline="0">
              <a:ln>
                <a:noFill/>
              </a:ln>
              <a:effectLst/>
              <a:latin typeface="Calibri" panose="020F0502020204030204" pitchFamily="34" charset="0"/>
              <a:cs typeface="Calibri" panose="020F0502020204030204" pitchFamily="34" charset="0"/>
            </a:endParaRPr>
          </a:p>
          <a:p>
            <a:pPr marL="57150" indent="0" eaLnBrk="0" hangingPunct="0">
              <a:spcBef>
                <a:spcPct val="0"/>
              </a:spcBef>
              <a:buNone/>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57150" indent="0" eaLnBrk="0" hangingPunct="0">
              <a:spcBef>
                <a:spcPct val="0"/>
              </a:spcBef>
              <a:buNone/>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b. Mac Users</a:t>
            </a:r>
          </a:p>
          <a:p>
            <a:pPr marL="0" marR="0" lvl="0" indent="0" algn="l" defTabSz="914400" rtl="0" eaLnBrk="0" fontAlgn="base" latinLnBrk="0" hangingPunct="0">
              <a:spcBef>
                <a:spcPct val="0"/>
              </a:spcBef>
              <a:spcAft>
                <a:spcPct val="0"/>
              </a:spcAft>
              <a:buClrTx/>
              <a:buSzTx/>
              <a:buNone/>
              <a:tabLst/>
            </a:pPr>
            <a:endParaRPr kumimoji="0" lang="en-US" altLang="en-US" sz="2400" b="1" i="0" u="none" strike="noStrike" cap="none" normalizeH="0" baseline="0">
              <a:ln>
                <a:noFill/>
              </a:ln>
              <a:effectLst/>
              <a:latin typeface="Calibri" panose="020F0502020204030204" pitchFamily="34" charset="0"/>
              <a:cs typeface="Calibri" panose="020F0502020204030204" pitchFamily="34" charset="0"/>
            </a:endParaRPr>
          </a:p>
          <a:p>
            <a:pPr marL="457200" lvl="1" indent="0" eaLnBrk="0" hangingPunct="0">
              <a:spcBef>
                <a:spcPct val="0"/>
              </a:spcBef>
              <a:buNone/>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For macOS Users, you can use macOS Terminal application (</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hlinkClick r:id="rId4"/>
              </a:rPr>
              <a:t>https://support.apple.com/en-sg/guide/terminal/apd5265185d-f365-44cb-8b09-71a064a42125/mac</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t>
            </a:r>
            <a:endParaRPr kumimoji="0" lang="en-US" altLang="en-US" sz="11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B5C83CC-8FF2-4966-AD89-2ED72124B5C7}"/>
              </a:ext>
            </a:extLst>
          </p:cNvPr>
          <p:cNvSpPr txBox="1"/>
          <p:nvPr/>
        </p:nvSpPr>
        <p:spPr>
          <a:xfrm>
            <a:off x="452384" y="1103725"/>
            <a:ext cx="9515475" cy="369332"/>
          </a:xfrm>
          <a:prstGeom prst="rect">
            <a:avLst/>
          </a:prstGeom>
          <a:noFill/>
        </p:spPr>
        <p:txBody>
          <a:bodyPr wrap="square">
            <a:spAutoFit/>
          </a:bodyPr>
          <a:lstStyle/>
          <a:p>
            <a:r>
              <a:rPr kumimoji="0" lang="en-US" altLang="en-US" sz="1800" b="0" i="0" u="none" strike="noStrike" cap="none" normalizeH="0" baseline="0">
                <a:ln>
                  <a:noFill/>
                </a:ln>
                <a:effectLst/>
                <a:latin typeface="Calibri" panose="020F0502020204030204" pitchFamily="34" charset="0"/>
                <a:cs typeface="Calibri" panose="020F0502020204030204" pitchFamily="34" charset="0"/>
              </a:rPr>
              <a:t>The terminal client application is used for sending shell commands to your operating system. </a:t>
            </a:r>
            <a:endParaRPr lang="en-SG"/>
          </a:p>
        </p:txBody>
      </p:sp>
    </p:spTree>
    <p:extLst>
      <p:ext uri="{BB962C8B-B14F-4D97-AF65-F5344CB8AC3E}">
        <p14:creationId xmlns:p14="http://schemas.microsoft.com/office/powerpoint/2010/main" val="267702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3. Install VS Code and Extensions</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38150" y="1810240"/>
            <a:ext cx="11315700" cy="5151141"/>
          </a:xfrm>
          <a:prstGeom prst="rect">
            <a:avLst/>
          </a:prstGeom>
          <a:noFill/>
          <a:ln>
            <a:noFill/>
          </a:ln>
          <a:effectLst/>
        </p:spPr>
        <p:txBody>
          <a:bodyPr vert="horz" wrap="square" lIns="0" tIns="0" rIns="0" bIns="0" numCol="1" anchor="t" anchorCtr="0" compatLnSpc="1">
            <a:prstTxWarp prst="textNoShape">
              <a:avLst/>
            </a:prstTxWarp>
            <a:noAutofit/>
          </a:bodyPr>
          <a:lstStyle/>
          <a:p>
            <a:pPr marL="0" marR="0" lvl="0" indent="0" algn="l" defTabSz="914400" rtl="0" eaLnBrk="0" fontAlgn="base" latinLnBrk="0" hangingPunct="0">
              <a:spcBef>
                <a:spcPct val="0"/>
              </a:spcBef>
              <a:spcAft>
                <a:spcPts val="120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Reference:</a:t>
            </a:r>
          </a:p>
          <a:p>
            <a:pPr eaLnBrk="0" hangingPunct="0">
              <a:spcBef>
                <a:spcPct val="0"/>
              </a:spcBef>
              <a:buFont typeface="Arial" panose="020B0604020202020204" pitchFamily="34" charset="0"/>
              <a:buChar char="•"/>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https://code.visualstudio.com/download</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ts val="120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Video:</a:t>
            </a:r>
          </a:p>
          <a:p>
            <a:pPr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Install VS Code: https://youtu.be/wCOwc9u7boY</a:t>
            </a:r>
          </a:p>
          <a:p>
            <a:pPr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Install VS Code Development Extension: https://youtu.be/o09JxB0qbjE</a:t>
            </a:r>
          </a:p>
          <a:p>
            <a:pPr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Install VS Code Prettier Extension: https://youtu.be/hjY_Sbq2ZQA</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0" indent="0" eaLnBrk="0" hangingPunct="0">
              <a:spcBef>
                <a:spcPct val="0"/>
              </a:spcBef>
              <a:buNone/>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Instructions:</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1. Download here (https://code.visualstudio.com/download)</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2. Open Visual Studio Code and click on the Extensions icon.</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3. Search for the extension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Remote Development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and install it. This extension is needed for editing your source code in WSL.</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4. Search for the extension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Prettier</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and install it. This extension is useful for formatting your source code with you click save.</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 Press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CTRL</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 Search for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editor.defaultFormatter</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and set to `</a:t>
            </a:r>
            <a:r>
              <a:rPr kumimoji="0" lang="en-US" altLang="en-US" sz="1600" b="0" i="0" u="none" strike="noStrike" cap="none" normalizeH="0" baseline="0">
                <a:ln>
                  <a:noFill/>
                </a:ln>
                <a:effectLst/>
                <a:highlight>
                  <a:srgbClr val="C0C0C0"/>
                </a:highlight>
                <a:latin typeface="Calibri" panose="020F0502020204030204" pitchFamily="34" charset="0"/>
                <a:cs typeface="Calibri" panose="020F0502020204030204" pitchFamily="34" charset="0"/>
              </a:rPr>
              <a:t>Prettier</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 Search for </a:t>
            </a: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editor.format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and turn on `</a:t>
            </a:r>
            <a:r>
              <a:rPr kumimoji="0" lang="en-US" altLang="en-US" sz="1600" b="0" i="0" u="none" strike="noStrike" cap="none" normalizeH="0" baseline="0">
                <a:ln>
                  <a:noFill/>
                </a:ln>
                <a:effectLst/>
                <a:highlight>
                  <a:srgbClr val="C0C0C0"/>
                </a:highlight>
                <a:latin typeface="Calibri" panose="020F0502020204030204" pitchFamily="34" charset="0"/>
                <a:cs typeface="Calibri" panose="020F0502020204030204" pitchFamily="34" charset="0"/>
              </a:rPr>
              <a:t>Editor: Format On Paste</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and `</a:t>
            </a:r>
            <a:r>
              <a:rPr kumimoji="0" lang="en-US" altLang="en-US" sz="1600" b="0" i="0" u="none" strike="noStrike" cap="none" normalizeH="0" baseline="0">
                <a:ln>
                  <a:noFill/>
                </a:ln>
                <a:effectLst/>
                <a:highlight>
                  <a:srgbClr val="C0C0C0"/>
                </a:highlight>
                <a:latin typeface="Calibri" panose="020F0502020204030204" pitchFamily="34" charset="0"/>
                <a:cs typeface="Calibri" panose="020F0502020204030204" pitchFamily="34" charset="0"/>
              </a:rPr>
              <a:t>Editor: Format On Save</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p>
          <a:p>
            <a:pPr marL="0" marR="0" lvl="0" indent="0" algn="l" defTabSz="914400" rtl="0" eaLnBrk="0" fontAlgn="base" latinLnBrk="0" hangingPunct="0">
              <a:spcBef>
                <a:spcPct val="0"/>
              </a:spcBef>
              <a:spcAft>
                <a:spcPct val="0"/>
              </a:spcAft>
              <a:buClrTx/>
              <a:buSzTx/>
              <a:buNone/>
              <a:tabLst/>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D31F1A4-0DA7-AB4A-580D-B2BCB8F9D0A9}"/>
              </a:ext>
            </a:extLst>
          </p:cNvPr>
          <p:cNvSpPr txBox="1"/>
          <p:nvPr/>
        </p:nvSpPr>
        <p:spPr>
          <a:xfrm>
            <a:off x="438150" y="876436"/>
            <a:ext cx="9515475" cy="646331"/>
          </a:xfrm>
          <a:prstGeom prst="rect">
            <a:avLst/>
          </a:prstGeom>
          <a:noFill/>
        </p:spPr>
        <p:txBody>
          <a:bodyPr wrap="square">
            <a:spAutoFit/>
          </a:bodyPr>
          <a:lstStyle/>
          <a:p>
            <a:r>
              <a:rPr lang="en-US">
                <a:latin typeface="Calibri" panose="020F0502020204030204" pitchFamily="34" charset="0"/>
                <a:cs typeface="Calibri" panose="020F0502020204030204" pitchFamily="34" charset="0"/>
              </a:rPr>
              <a:t>We will be using VS Code for this course. This is currently the defacto code editor for cross-platform development in the industry. And its free.</a:t>
            </a:r>
            <a:endParaRPr lang="en-SG"/>
          </a:p>
        </p:txBody>
      </p:sp>
    </p:spTree>
    <p:extLst>
      <p:ext uri="{BB962C8B-B14F-4D97-AF65-F5344CB8AC3E}">
        <p14:creationId xmlns:p14="http://schemas.microsoft.com/office/powerpoint/2010/main" val="294600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4. Install Node.JS (1/2)</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50187" y="1658480"/>
            <a:ext cx="10072426" cy="4304044"/>
          </a:xfrm>
          <a:prstGeom prst="rect">
            <a:avLst/>
          </a:prstGeom>
          <a:noFill/>
          <a:ln>
            <a:noFill/>
          </a:ln>
          <a:effectLst/>
        </p:spPr>
        <p:txBody>
          <a:bodyPr vert="horz" wrap="square" lIns="0" tIns="0" rIns="0" bIns="0" numCol="1" anchor="t" anchorCtr="0" compatLnSpc="1">
            <a:prstTxWarp prst="textNoShape">
              <a:avLst/>
            </a:prstTxWarp>
            <a:noAutofit/>
          </a:bodyPr>
          <a:lstStyle/>
          <a:p>
            <a:pPr marL="0" marR="0" lvl="0" indent="0" algn="l" defTabSz="914400" rtl="0" eaLnBrk="0" fontAlgn="base" latinLnBrk="0" hangingPunct="0">
              <a:spcBef>
                <a:spcPct val="0"/>
              </a:spcBef>
              <a:spcAft>
                <a:spcPts val="1200"/>
              </a:spcAft>
              <a:buClrTx/>
              <a:buSzTx/>
              <a:buNone/>
              <a:tabLst/>
            </a:pP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Instructions for Installing Node.JS for macOS</a:t>
            </a:r>
          </a:p>
          <a:p>
            <a:pPr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https://amanhimself.dev/blog/install-nodejs-using-nvm-on-macos-m1/</a:t>
            </a:r>
          </a:p>
          <a:p>
            <a:pPr marL="0" marR="0" lvl="0" indent="0" algn="l" defTabSz="914400" rtl="0" eaLnBrk="0" fontAlgn="base" latinLnBrk="0" hangingPunct="0">
              <a:spcBef>
                <a:spcPct val="0"/>
              </a:spcBef>
              <a:spcAft>
                <a:spcPct val="0"/>
              </a:spcAft>
              <a:buClrTx/>
              <a:buSzTx/>
              <a:buNone/>
              <a:tabLst/>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0" indent="0" eaLnBrk="0" hangingPunct="0">
              <a:spcBef>
                <a:spcPct val="0"/>
              </a:spcBef>
              <a:buNone/>
            </a:pPr>
            <a:r>
              <a:rPr kumimoji="0" lang="en-US" altLang="en-US" sz="1600" b="1" i="0" u="none" strike="noStrike" cap="none" normalizeH="0" baseline="0">
                <a:ln>
                  <a:noFill/>
                </a:ln>
                <a:effectLst/>
                <a:latin typeface="Calibri" panose="020F0502020204030204" pitchFamily="34" charset="0"/>
                <a:cs typeface="Calibri" panose="020F0502020204030204" pitchFamily="34" charset="0"/>
              </a:rPr>
              <a:t>Instructions for installing Node.JS for WSL/Ubuntu</a:t>
            </a:r>
          </a:p>
          <a:p>
            <a:pPr marL="0" indent="0" eaLnBrk="0" hangingPunct="0">
              <a:spcBef>
                <a:spcPct val="0"/>
              </a:spcBef>
              <a:buNone/>
            </a:pPr>
            <a:r>
              <a:rPr kumimoji="0" lang="en-US" altLang="en-US" sz="1600" i="0" u="none" strike="noStrike" cap="none" normalizeH="0" baseline="0">
                <a:ln>
                  <a:noFill/>
                </a:ln>
                <a:effectLst/>
                <a:latin typeface="Calibri" panose="020F0502020204030204" pitchFamily="34" charset="0"/>
                <a:cs typeface="Calibri" panose="020F0502020204030204" pitchFamily="34" charset="0"/>
              </a:rPr>
              <a:t>(Video: https://youtu.be/rOu-XbY9abA)</a:t>
            </a:r>
          </a:p>
          <a:p>
            <a:pPr marL="0" marR="0" lvl="0" indent="0" algn="l" defTabSz="914400" rtl="0" eaLnBrk="0" fontAlgn="base" latinLnBrk="0" hangingPunct="0">
              <a:spcBef>
                <a:spcPct val="0"/>
              </a:spcBef>
              <a:spcAft>
                <a:spcPct val="0"/>
              </a:spcAft>
              <a:buClrTx/>
              <a:buSzTx/>
              <a:buNone/>
              <a:tabLst/>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228600" marR="0" lvl="0" indent="-228600" algn="l" defTabSz="914400" rtl="0" eaLnBrk="0" fontAlgn="base" latinLnBrk="0" hangingPunct="0">
              <a:spcBef>
                <a:spcPct val="0"/>
              </a:spcBef>
              <a:spcAft>
                <a:spcPct val="0"/>
              </a:spcAft>
              <a:buClrTx/>
              <a:buSzTx/>
              <a:buAutoNum type="arabicPeriod"/>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Open Windows Terminal.</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2. Prepare packages.</a:t>
            </a:r>
          </a:p>
          <a:p>
            <a:pPr marL="0" marR="0" lvl="0" indent="0" algn="l" defTabSz="914400" rtl="0" eaLnBrk="0" fontAlgn="base" latinLnBrk="0" hangingPunct="0">
              <a:spcBef>
                <a:spcPct val="0"/>
              </a:spcBef>
              <a:spcAft>
                <a:spcPct val="0"/>
              </a:spcAft>
              <a:buClrTx/>
              <a:buSzTx/>
              <a:buNone/>
              <a:tabLst/>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 The first command is to get the latest list of packages (`apt update`) and upgrade existing packages (`apt upgrade`). The commands has to be executed as a privileged user (`sudo`).</a:t>
            </a:r>
          </a:p>
          <a:p>
            <a:pPr marL="0" marR="0" lvl="0" indent="0" algn="l" defTabSz="914400" rtl="0" eaLnBrk="0" fontAlgn="base" latinLnBrk="0" hangingPunct="0">
              <a:spcBef>
                <a:spcPct val="0"/>
              </a:spcBef>
              <a:spcAft>
                <a:spcPct val="0"/>
              </a:spcAft>
              <a:buClrTx/>
              <a:buSzTx/>
              <a:buNone/>
              <a:tabLst/>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 The second command is needed to install basic build tools for some node packages to be built during installation.</a:t>
            </a: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3. Install Node Version Manager</a:t>
            </a:r>
          </a:p>
          <a:p>
            <a:pPr marL="0" marR="0" lvl="0" indent="0" algn="l" defTabSz="914400" rtl="0" eaLnBrk="0" fontAlgn="base" latinLnBrk="0" hangingPunct="0">
              <a:spcBef>
                <a:spcPct val="0"/>
              </a:spcBef>
              <a:spcAft>
                <a:spcPct val="0"/>
              </a:spcAft>
              <a:buClrTx/>
              <a:buSzTx/>
              <a:buNone/>
              <a:tabLst/>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 This command will download and install the Node Version Manager (NVM). NVM is used to allow the use of different versions of node in case of compatibility issues when running certain packages.</a:t>
            </a: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Note: If encountered the output '* (HEAD detached at FETCH_HEAD) master' just press 'q' to exit</a:t>
            </a:r>
          </a:p>
          <a:p>
            <a:pPr marL="0" marR="0" lvl="0" indent="0" algn="l" defTabSz="914400" rtl="0" eaLnBrk="0" fontAlgn="base" latinLnBrk="0" hangingPunct="0">
              <a:spcBef>
                <a:spcPct val="0"/>
              </a:spcBef>
              <a:spcAft>
                <a:spcPct val="0"/>
              </a:spcAft>
              <a:buClrTx/>
              <a:buSzTx/>
              <a:buNone/>
              <a:tabLst/>
            </a:pPr>
            <a:endParaRPr kumimoji="0" lang="en-US" altLang="en-US" sz="1050" b="0" i="0" u="none" strike="noStrike" cap="none" normalizeH="0" baseline="0">
              <a:ln>
                <a:noFill/>
              </a:ln>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6AEF828-478C-0C9D-4F8E-59F3C145ECF3}"/>
              </a:ext>
            </a:extLst>
          </p:cNvPr>
          <p:cNvSpPr txBox="1"/>
          <p:nvPr/>
        </p:nvSpPr>
        <p:spPr>
          <a:xfrm>
            <a:off x="361949" y="708223"/>
            <a:ext cx="9515475" cy="830997"/>
          </a:xfrm>
          <a:prstGeom prst="rect">
            <a:avLst/>
          </a:prstGeom>
          <a:noFill/>
        </p:spPr>
        <p:txBody>
          <a:bodyPr wrap="square">
            <a:spAutoFit/>
          </a:bodyPr>
          <a:lstStyle/>
          <a:p>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NOTE: For Windows Users, please install Node.js in WSL and not the Node.js for Windows version. This is to ensure maximum cross-platform compatibility when using third party packages for this course. However, if you are unable to install WSL for whatever reason, then Node.js for Windows is your only option.</a:t>
            </a:r>
            <a:endParaRPr lang="en-SG" sz="1600"/>
          </a:p>
        </p:txBody>
      </p:sp>
      <p:sp>
        <p:nvSpPr>
          <p:cNvPr id="3" name="Rectangle 1">
            <a:extLst>
              <a:ext uri="{FF2B5EF4-FFF2-40B4-BE49-F238E27FC236}">
                <a16:creationId xmlns:a16="http://schemas.microsoft.com/office/drawing/2014/main" id="{7E155EDD-940A-715D-F2C6-E1544A18EE36}"/>
              </a:ext>
            </a:extLst>
          </p:cNvPr>
          <p:cNvSpPr>
            <a:spLocks noChangeArrowheads="1"/>
          </p:cNvSpPr>
          <p:nvPr/>
        </p:nvSpPr>
        <p:spPr bwMode="auto">
          <a:xfrm>
            <a:off x="552448" y="4709294"/>
            <a:ext cx="9134475" cy="425725"/>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sudo</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apt</a:t>
            </a:r>
            <a:r>
              <a:rPr kumimoji="0" lang="en-US" altLang="en-US" sz="1050" b="0" i="0" u="none" strike="noStrike" cap="none" normalizeH="0" baseline="0">
                <a:ln>
                  <a:noFill/>
                </a:ln>
                <a:solidFill>
                  <a:srgbClr val="C5C8C6"/>
                </a:solidFill>
                <a:effectLst/>
                <a:latin typeface="Menlo"/>
              </a:rPr>
              <a:t> update </a:t>
            </a:r>
            <a:r>
              <a:rPr kumimoji="0" lang="en-US" altLang="en-US" sz="1050" b="0" i="0" u="none" strike="noStrike" cap="none" normalizeH="0" baseline="0">
                <a:ln>
                  <a:noFill/>
                </a:ln>
                <a:solidFill>
                  <a:srgbClr val="EDEDED"/>
                </a:solidFill>
                <a:effectLst/>
                <a:latin typeface="Menlo"/>
              </a:rPr>
              <a:t>&amp;&amp;</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sudo</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apt</a:t>
            </a:r>
            <a:r>
              <a:rPr kumimoji="0" lang="en-US" altLang="en-US" sz="1050" b="0" i="0" u="none" strike="noStrike" cap="none" normalizeH="0" baseline="0">
                <a:ln>
                  <a:noFill/>
                </a:ln>
                <a:solidFill>
                  <a:srgbClr val="C5C8C6"/>
                </a:solidFill>
                <a:effectLst/>
                <a:latin typeface="Menlo"/>
              </a:rPr>
              <a:t> upgrade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sudo</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apt</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install</a:t>
            </a:r>
            <a:r>
              <a:rPr kumimoji="0" lang="en-US" altLang="en-US" sz="1050" b="0" i="0" u="none" strike="noStrike" cap="none" normalizeH="0" baseline="0">
                <a:ln>
                  <a:noFill/>
                </a:ln>
                <a:solidFill>
                  <a:srgbClr val="C5C8C6"/>
                </a:solidFill>
                <a:effectLst/>
                <a:latin typeface="Menlo"/>
              </a:rPr>
              <a:t> build-essential</a:t>
            </a:r>
            <a:r>
              <a:rPr kumimoji="0" lang="en-US" altLang="en-US" sz="1050" b="0" i="0" u="none" strike="noStrike" cap="none" normalizeH="0" baseline="0">
                <a:ln>
                  <a:noFill/>
                </a:ln>
                <a:solidFill>
                  <a:schemeClr val="tx1"/>
                </a:solidFill>
                <a:effectLst/>
              </a:rPr>
              <a:t> </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9373CC8-4B7D-695D-8362-91C13C1E91E8}"/>
              </a:ext>
            </a:extLst>
          </p:cNvPr>
          <p:cNvSpPr>
            <a:spLocks noChangeArrowheads="1"/>
          </p:cNvSpPr>
          <p:nvPr/>
        </p:nvSpPr>
        <p:spPr bwMode="auto">
          <a:xfrm>
            <a:off x="552449" y="6037848"/>
            <a:ext cx="9134474" cy="26414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wget</a:t>
            </a:r>
            <a:r>
              <a:rPr kumimoji="0" lang="en-US" altLang="en-US" sz="1050" b="0" i="0" u="none" strike="noStrike" cap="none" normalizeH="0" baseline="0">
                <a:ln>
                  <a:noFill/>
                </a:ln>
                <a:solidFill>
                  <a:srgbClr val="C5C8C6"/>
                </a:solidFill>
                <a:effectLst/>
                <a:latin typeface="Menlo"/>
              </a:rPr>
              <a:t> -qO- https://raw.githubusercontent.com/nvm-sh/nvm/v0.39.0/install.sh </a:t>
            </a:r>
            <a:r>
              <a:rPr kumimoji="0" lang="en-US" altLang="en-US" sz="1050" b="0" i="0" u="none" strike="noStrike" cap="none" normalizeH="0" baseline="0">
                <a:ln>
                  <a:noFill/>
                </a:ln>
                <a:solidFill>
                  <a:srgbClr val="EDEDED"/>
                </a:solidFill>
                <a:effectLst/>
                <a:latin typeface="Menlo"/>
              </a:rPr>
              <a:t>|</a:t>
            </a:r>
            <a:r>
              <a:rPr kumimoji="0" lang="en-US" altLang="en-US" sz="1050" b="0" i="0" u="none" strike="noStrike" cap="none" normalizeH="0" baseline="0">
                <a:ln>
                  <a:noFill/>
                </a:ln>
                <a:solidFill>
                  <a:srgbClr val="C5C8C6"/>
                </a:solidFill>
                <a:effectLst/>
                <a:latin typeface="Menlo"/>
              </a:rPr>
              <a:t> </a:t>
            </a:r>
            <a:r>
              <a:rPr kumimoji="0" lang="en-US" altLang="en-US" sz="1050" b="0" i="0" u="none" strike="noStrike" cap="none" normalizeH="0" baseline="0">
                <a:ln>
                  <a:noFill/>
                </a:ln>
                <a:solidFill>
                  <a:srgbClr val="FFD2A7"/>
                </a:solidFill>
                <a:effectLst/>
                <a:latin typeface="Menlo"/>
              </a:rPr>
              <a:t>bash</a:t>
            </a:r>
            <a:r>
              <a:rPr kumimoji="0" lang="en-US" altLang="en-US" sz="1050" b="0" i="0" u="none" strike="noStrike" cap="none" normalizeH="0" baseline="0">
                <a:ln>
                  <a:noFill/>
                </a:ln>
                <a:solidFill>
                  <a:schemeClr val="tx1"/>
                </a:solidFill>
                <a:effectLst/>
              </a:rPr>
              <a:t> </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53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4. Install Node.JS (2/2)</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38150" y="1028596"/>
            <a:ext cx="11315700" cy="4943474"/>
          </a:xfrm>
          <a:prstGeom prst="rect">
            <a:avLst/>
          </a:prstGeom>
          <a:noFill/>
          <a:ln>
            <a:noFill/>
          </a:ln>
          <a:effectLst/>
        </p:spPr>
        <p:txBody>
          <a:bodyPr vert="horz" wrap="square" lIns="0" tIns="0" rIns="0" bIns="0" numCol="1" anchor="t" anchorCtr="0" compatLnSpc="1">
            <a:prstTxWarp prst="textNoShape">
              <a:avLst/>
            </a:prstTxWarp>
            <a:noAutofit/>
          </a:bodyPr>
          <a:lstStyle/>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4. Restart or open a new terminal session.</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5. Install Node.js and npm</a:t>
            </a:r>
          </a:p>
          <a:p>
            <a:pPr marL="0" indent="0" eaLnBrk="0" hangingPunct="0">
              <a:spcBef>
                <a:spcPct val="0"/>
              </a:spcBef>
              <a:buNone/>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This command will install the latest version of Node.js. It will also install the latest version of Node Package Manager(npm) which is used to download Node packages.</a:t>
            </a: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400050" lvl="1" indent="0" eaLnBrk="0" hangingPunct="0">
              <a:spcBef>
                <a:spcPct val="0"/>
              </a:spcBef>
              <a:buNone/>
            </a:pPr>
            <a:r>
              <a:rPr lang="en-US" altLang="en-US" sz="1400" b="1">
                <a:latin typeface="Calibri" panose="020F0502020204030204" pitchFamily="34" charset="0"/>
                <a:cs typeface="Calibri" panose="020F0502020204030204" pitchFamily="34" charset="0"/>
              </a:rPr>
              <a:t>NOTE:</a:t>
            </a:r>
          </a:p>
          <a:p>
            <a:pPr marL="400050" lvl="1" indent="0" eaLnBrk="0" hangingPunct="0">
              <a:spcBef>
                <a:spcPct val="0"/>
              </a:spcBef>
              <a:buNone/>
            </a:pPr>
            <a:r>
              <a:rPr lang="en-US" altLang="en-US" sz="1400">
                <a:latin typeface="Calibri" panose="020F0502020204030204" pitchFamily="34" charset="0"/>
                <a:cs typeface="Calibri" panose="020F0502020204030204" pitchFamily="34" charset="0"/>
              </a:rPr>
              <a:t>At the time of writing, the latest Node.js version is v17.0.1 and npm is 8.1.0. This version will break certain libraries, such as create-react-app@4.0.3. The following instructions show how to use NVM to switch Node.js to version 16.8.</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lang="en-US" altLang="en-US" sz="14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6. Install Standard Development Packages</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The command `npm i -g` is used to install the list of packages following it into the global directory in ~/.nvm.</a:t>
            </a: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400" b="0" i="0" u="none" strike="noStrike" cap="none" normalizeH="0" baseline="0">
              <a:ln>
                <a:noFill/>
              </a:ln>
              <a:effectLst/>
              <a:latin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68BCD31B-D568-AAD0-E6BF-C5425A61B5B5}"/>
              </a:ext>
            </a:extLst>
          </p:cNvPr>
          <p:cNvSpPr>
            <a:spLocks noChangeArrowheads="1"/>
          </p:cNvSpPr>
          <p:nvPr/>
        </p:nvSpPr>
        <p:spPr bwMode="auto">
          <a:xfrm>
            <a:off x="821138" y="2232602"/>
            <a:ext cx="8867775" cy="256448"/>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nvm </a:t>
            </a:r>
            <a:r>
              <a:rPr kumimoji="0" lang="en-US" altLang="en-US" sz="1000" b="0" i="0" u="none" strike="noStrike" cap="none" normalizeH="0" baseline="0">
                <a:ln>
                  <a:noFill/>
                </a:ln>
                <a:solidFill>
                  <a:srgbClr val="FFD2A7"/>
                </a:solidFill>
                <a:effectLst/>
                <a:latin typeface="Menlo"/>
              </a:rPr>
              <a:t>install</a:t>
            </a:r>
            <a:r>
              <a:rPr kumimoji="0" lang="en-US" altLang="en-US" sz="1000" b="0" i="0" u="none" strike="noStrike" cap="none" normalizeH="0" baseline="0">
                <a:ln>
                  <a:noFill/>
                </a:ln>
                <a:solidFill>
                  <a:srgbClr val="C5C8C6"/>
                </a:solidFill>
                <a:effectLst/>
                <a:latin typeface="Menlo"/>
              </a:rPr>
              <a:t> node --latest-npm</a:t>
            </a:r>
            <a:r>
              <a:rPr kumimoji="0" lang="en-US" altLang="en-US" sz="1000" b="0" i="0" u="none" strike="noStrike" cap="none" normalizeH="0" baseline="0">
                <a:ln>
                  <a:noFill/>
                </a:ln>
                <a:solidFill>
                  <a:schemeClr val="tx1"/>
                </a:solidFill>
                <a:effectLst/>
              </a:rPr>
              <a:t> </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92C3C83-9AF0-A861-ECBF-BECE06C57F54}"/>
              </a:ext>
            </a:extLst>
          </p:cNvPr>
          <p:cNvSpPr>
            <a:spLocks noChangeArrowheads="1"/>
          </p:cNvSpPr>
          <p:nvPr/>
        </p:nvSpPr>
        <p:spPr bwMode="auto">
          <a:xfrm>
            <a:off x="841235" y="3292133"/>
            <a:ext cx="9029700" cy="1025890"/>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nvm </a:t>
            </a:r>
            <a:r>
              <a:rPr kumimoji="0" lang="en-US" altLang="en-US" sz="1000" b="0" i="0" u="none" strike="noStrike" cap="none" normalizeH="0" baseline="0">
                <a:ln>
                  <a:noFill/>
                </a:ln>
                <a:solidFill>
                  <a:srgbClr val="FFD2A7"/>
                </a:solidFill>
                <a:effectLst/>
                <a:latin typeface="Menlo"/>
              </a:rPr>
              <a:t>install</a:t>
            </a:r>
            <a:r>
              <a:rPr kumimoji="0" lang="en-US" altLang="en-US" sz="1000" b="0" i="0" u="none" strike="noStrike" cap="none" normalizeH="0" baseline="0">
                <a:ln>
                  <a:noFill/>
                </a:ln>
                <a:solidFill>
                  <a:srgbClr val="C5C8C6"/>
                </a:solidFill>
                <a:effectLst/>
                <a:latin typeface="Menlo"/>
              </a:rPr>
              <a:t> </a:t>
            </a:r>
            <a:r>
              <a:rPr kumimoji="0" lang="en-US" altLang="en-US" sz="1000" b="0" i="0" u="none" strike="noStrike" cap="none" normalizeH="0" baseline="0">
                <a:ln>
                  <a:noFill/>
                </a:ln>
                <a:solidFill>
                  <a:srgbClr val="FF73FD"/>
                </a:solidFill>
                <a:effectLst/>
                <a:latin typeface="Menlo"/>
              </a:rPr>
              <a:t>16.8</a:t>
            </a:r>
            <a:r>
              <a:rPr kumimoji="0" lang="en-US" altLang="en-US" sz="1000" b="0" i="0" u="none" strike="noStrike" cap="none" normalizeH="0" baseline="0">
                <a:ln>
                  <a:noFill/>
                </a:ln>
                <a:solidFill>
                  <a:srgbClr val="C5C8C6"/>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Now using node v16.8.0 </a:t>
            </a:r>
            <a:r>
              <a:rPr kumimoji="0" lang="en-US" altLang="en-US" sz="1000" b="0" i="0" u="none" strike="noStrike" cap="none" normalizeH="0" baseline="0">
                <a:ln>
                  <a:noFill/>
                </a:ln>
                <a:solidFill>
                  <a:srgbClr val="96CBFE"/>
                </a:solidFill>
                <a:effectLst/>
                <a:latin typeface="Menlo"/>
              </a:rPr>
              <a:t>(</a:t>
            </a:r>
            <a:r>
              <a:rPr kumimoji="0" lang="en-US" altLang="en-US" sz="1000" b="0" i="0" u="none" strike="noStrike" cap="none" normalizeH="0" baseline="0">
                <a:ln>
                  <a:noFill/>
                </a:ln>
                <a:solidFill>
                  <a:srgbClr val="C5C8C6"/>
                </a:solidFill>
                <a:effectLst/>
                <a:latin typeface="Menlo"/>
              </a:rPr>
              <a:t>npm v7.21.0</a:t>
            </a:r>
            <a:r>
              <a:rPr kumimoji="0" lang="en-US" altLang="en-US" sz="1000" b="0" i="0" u="none" strike="noStrike" cap="none" normalizeH="0" baseline="0">
                <a:ln>
                  <a:noFill/>
                </a:ln>
                <a:solidFill>
                  <a:srgbClr val="96CBFE"/>
                </a:solidFill>
                <a:effectLst/>
                <a:latin typeface="Menlo"/>
              </a:rPr>
              <a:t>)</a:t>
            </a:r>
            <a:r>
              <a:rPr kumimoji="0" lang="en-US" altLang="en-US" sz="1000" b="0" i="0" u="none" strike="noStrike" cap="none" normalizeH="0" baseline="0">
                <a:ln>
                  <a:noFill/>
                </a:ln>
                <a:solidFill>
                  <a:srgbClr val="C5C8C6"/>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node --version v16.8.0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a:t>
            </a:r>
            <a:r>
              <a:rPr kumimoji="0" lang="en-US" altLang="en-US" sz="1000" b="0" i="0" u="none" strike="noStrike" cap="none" normalizeH="0" baseline="0">
                <a:ln>
                  <a:noFill/>
                </a:ln>
                <a:solidFill>
                  <a:srgbClr val="FFD2A7"/>
                </a:solidFill>
                <a:effectLst/>
                <a:latin typeface="Menlo"/>
              </a:rPr>
              <a:t>npm</a:t>
            </a:r>
            <a:r>
              <a:rPr kumimoji="0" lang="en-US" altLang="en-US" sz="1000" b="0" i="0" u="none" strike="noStrike" cap="none" normalizeH="0" baseline="0">
                <a:ln>
                  <a:noFill/>
                </a:ln>
                <a:solidFill>
                  <a:srgbClr val="C5C8C6"/>
                </a:solidFill>
                <a:effectLst/>
                <a:latin typeface="Menlo"/>
              </a:rPr>
              <a:t> --version </a:t>
            </a:r>
            <a:r>
              <a:rPr kumimoji="0" lang="en-US" altLang="en-US" sz="1000" b="0" i="0" u="none" strike="noStrike" cap="none" normalizeH="0" baseline="0">
                <a:ln>
                  <a:noFill/>
                </a:ln>
                <a:solidFill>
                  <a:srgbClr val="FF73FD"/>
                </a:solidFill>
                <a:effectLst/>
                <a:latin typeface="Menlo"/>
              </a:rPr>
              <a:t>7.21</a:t>
            </a:r>
            <a:r>
              <a:rPr kumimoji="0" lang="en-US" altLang="en-US" sz="1000" b="0" i="0" u="none" strike="noStrike" cap="none" normalizeH="0" baseline="0">
                <a:ln>
                  <a:noFill/>
                </a:ln>
                <a:solidFill>
                  <a:srgbClr val="C5C8C6"/>
                </a:solidFill>
                <a:effectLst/>
                <a:latin typeface="Menlo"/>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nvm </a:t>
            </a:r>
            <a:r>
              <a:rPr kumimoji="0" lang="en-US" altLang="en-US" sz="1000" b="0" i="0" u="none" strike="noStrike" cap="none" normalizeH="0" baseline="0">
                <a:ln>
                  <a:noFill/>
                </a:ln>
                <a:solidFill>
                  <a:srgbClr val="FFD2A7"/>
                </a:solidFill>
                <a:effectLst/>
                <a:latin typeface="Menlo"/>
              </a:rPr>
              <a:t>alias</a:t>
            </a:r>
            <a:r>
              <a:rPr kumimoji="0" lang="en-US" altLang="en-US" sz="1000" b="0" i="0" u="none" strike="noStrike" cap="none" normalizeH="0" baseline="0">
                <a:ln>
                  <a:noFill/>
                </a:ln>
                <a:solidFill>
                  <a:srgbClr val="C5C8C6"/>
                </a:solidFill>
                <a:effectLst/>
                <a:latin typeface="Menlo"/>
              </a:rPr>
              <a:t> default </a:t>
            </a:r>
            <a:r>
              <a:rPr kumimoji="0" lang="en-US" altLang="en-US" sz="1000" b="0" i="0" u="none" strike="noStrike" cap="none" normalizeH="0" baseline="0">
                <a:ln>
                  <a:noFill/>
                </a:ln>
                <a:solidFill>
                  <a:srgbClr val="FF73FD"/>
                </a:solidFill>
                <a:effectLst/>
                <a:latin typeface="Menlo"/>
              </a:rPr>
              <a:t>16.8</a:t>
            </a:r>
            <a:r>
              <a:rPr kumimoji="0" lang="en-US" altLang="en-US" sz="1000" b="0" i="0" u="none" strike="noStrike" cap="none" normalizeH="0" baseline="0">
                <a:ln>
                  <a:noFill/>
                </a:ln>
                <a:solidFill>
                  <a:srgbClr val="C5C8C6"/>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default -</a:t>
            </a:r>
            <a:r>
              <a:rPr kumimoji="0" lang="en-US" altLang="en-US" sz="1000" b="0" i="0" u="none" strike="noStrike" cap="none" normalizeH="0" baseline="0">
                <a:ln>
                  <a:noFill/>
                </a:ln>
                <a:solidFill>
                  <a:srgbClr val="EDEDED"/>
                </a:solidFill>
                <a:effectLst/>
                <a:latin typeface="Menlo"/>
              </a:rPr>
              <a:t>&gt;</a:t>
            </a:r>
            <a:r>
              <a:rPr kumimoji="0" lang="en-US" altLang="en-US" sz="1000" b="0" i="0" u="none" strike="noStrike" cap="none" normalizeH="0" baseline="0">
                <a:ln>
                  <a:noFill/>
                </a:ln>
                <a:solidFill>
                  <a:srgbClr val="C5C8C6"/>
                </a:solidFill>
                <a:effectLst/>
                <a:latin typeface="Menlo"/>
              </a:rPr>
              <a:t> </a:t>
            </a:r>
            <a:r>
              <a:rPr kumimoji="0" lang="en-US" altLang="en-US" sz="1000" b="0" i="0" u="none" strike="noStrike" cap="none" normalizeH="0" baseline="0">
                <a:ln>
                  <a:noFill/>
                </a:ln>
                <a:solidFill>
                  <a:srgbClr val="FF73FD"/>
                </a:solidFill>
                <a:effectLst/>
                <a:latin typeface="Menlo"/>
              </a:rPr>
              <a:t>16.8</a:t>
            </a:r>
            <a:r>
              <a:rPr kumimoji="0" lang="en-US" altLang="en-US" sz="1000" b="0" i="0" u="none" strike="noStrike" cap="none" normalizeH="0" baseline="0">
                <a:ln>
                  <a:noFill/>
                </a:ln>
                <a:solidFill>
                  <a:srgbClr val="C5C8C6"/>
                </a:solidFill>
                <a:effectLst/>
                <a:latin typeface="Menlo"/>
              </a:rPr>
              <a:t> </a:t>
            </a:r>
            <a:r>
              <a:rPr kumimoji="0" lang="en-US" altLang="en-US" sz="1000" b="0" i="0" u="none" strike="noStrike" cap="none" normalizeH="0" baseline="0">
                <a:ln>
                  <a:noFill/>
                </a:ln>
                <a:solidFill>
                  <a:srgbClr val="96CBFE"/>
                </a:solidFill>
                <a:effectLst/>
                <a:latin typeface="Menlo"/>
              </a:rPr>
              <a:t>(</a:t>
            </a:r>
            <a:r>
              <a:rPr kumimoji="0" lang="en-US" altLang="en-US" sz="1000" b="0" i="0" u="none" strike="noStrike" cap="none" normalizeH="0" baseline="0">
                <a:ln>
                  <a:noFill/>
                </a:ln>
                <a:solidFill>
                  <a:srgbClr val="C5C8C6"/>
                </a:solidFill>
                <a:effectLst/>
                <a:latin typeface="Menlo"/>
              </a:rPr>
              <a:t>-</a:t>
            </a:r>
            <a:r>
              <a:rPr kumimoji="0" lang="en-US" altLang="en-US" sz="1000" b="0" i="0" u="none" strike="noStrike" cap="none" normalizeH="0" baseline="0">
                <a:ln>
                  <a:noFill/>
                </a:ln>
                <a:solidFill>
                  <a:srgbClr val="EDEDED"/>
                </a:solidFill>
                <a:effectLst/>
                <a:latin typeface="Menlo"/>
              </a:rPr>
              <a:t>&gt;</a:t>
            </a:r>
            <a:r>
              <a:rPr kumimoji="0" lang="en-US" altLang="en-US" sz="1000" b="0" i="0" u="none" strike="noStrike" cap="none" normalizeH="0" baseline="0">
                <a:ln>
                  <a:noFill/>
                </a:ln>
                <a:solidFill>
                  <a:srgbClr val="C5C8C6"/>
                </a:solidFill>
                <a:effectLst/>
                <a:latin typeface="Menlo"/>
              </a:rPr>
              <a:t> v16.8.0</a:t>
            </a:r>
            <a:r>
              <a:rPr kumimoji="0" lang="en-US" altLang="en-US" sz="1000" b="0" i="0" u="none" strike="noStrike" cap="none" normalizeH="0" baseline="0">
                <a:ln>
                  <a:noFill/>
                </a:ln>
                <a:solidFill>
                  <a:srgbClr val="96CBFE"/>
                </a:solidFill>
                <a:effectLst/>
                <a:latin typeface="Menlo"/>
              </a:rPr>
              <a:t>)</a:t>
            </a:r>
            <a:r>
              <a:rPr kumimoji="0" lang="en-US" altLang="en-US" sz="1000" b="0" i="0" u="none" strike="noStrike" cap="none" normalizeH="0" baseline="0">
                <a:ln>
                  <a:noFill/>
                </a:ln>
                <a:solidFill>
                  <a:schemeClr val="tx1"/>
                </a:solidFill>
                <a:effectLst/>
              </a:rPr>
              <a:t> </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D98D0F3-1E8A-A24C-4BA9-CCEBEBD68105}"/>
              </a:ext>
            </a:extLst>
          </p:cNvPr>
          <p:cNvSpPr>
            <a:spLocks noChangeArrowheads="1"/>
          </p:cNvSpPr>
          <p:nvPr/>
        </p:nvSpPr>
        <p:spPr bwMode="auto">
          <a:xfrm>
            <a:off x="590027" y="5031449"/>
            <a:ext cx="3238066" cy="256448"/>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Menlo"/>
              </a:rPr>
              <a:t>$ </a:t>
            </a:r>
            <a:r>
              <a:rPr kumimoji="0" lang="en-US" altLang="en-US" sz="1000" b="0" i="0" u="none" strike="noStrike" cap="none" normalizeH="0" baseline="0">
                <a:ln>
                  <a:noFill/>
                </a:ln>
                <a:solidFill>
                  <a:srgbClr val="FFD2A7"/>
                </a:solidFill>
                <a:effectLst/>
                <a:latin typeface="Menlo"/>
              </a:rPr>
              <a:t>npm</a:t>
            </a:r>
            <a:r>
              <a:rPr kumimoji="0" lang="en-US" altLang="en-US" sz="1000" b="0" i="0" u="none" strike="noStrike" cap="none" normalizeH="0" baseline="0">
                <a:ln>
                  <a:noFill/>
                </a:ln>
                <a:solidFill>
                  <a:srgbClr val="C5C8C6"/>
                </a:solidFill>
                <a:effectLst/>
                <a:latin typeface="Menlo"/>
              </a:rPr>
              <a:t> i -g typescript bower grunt gulp </a:t>
            </a:r>
            <a:r>
              <a:rPr kumimoji="0" lang="en-US" altLang="en-US" sz="1000" b="0" i="0" u="none" strike="noStrike" cap="none" normalizeH="0" baseline="0">
                <a:ln>
                  <a:noFill/>
                </a:ln>
                <a:solidFill>
                  <a:srgbClr val="FFD2A7"/>
                </a:solidFill>
                <a:effectLst/>
                <a:latin typeface="Menlo"/>
              </a:rPr>
              <a:t>less</a:t>
            </a:r>
            <a:r>
              <a:rPr kumimoji="0" lang="en-US" altLang="en-US" sz="1000" b="0" i="0" u="none" strike="noStrike" cap="none" normalizeH="0" baseline="0">
                <a:ln>
                  <a:noFill/>
                </a:ln>
                <a:solidFill>
                  <a:srgbClr val="C5C8C6"/>
                </a:solidFill>
                <a:effectLst/>
                <a:latin typeface="Menlo"/>
              </a:rPr>
              <a:t> sass </a:t>
            </a:r>
            <a:r>
              <a:rPr kumimoji="0" lang="en-US" altLang="en-US" sz="1000" b="0" i="0" u="none" strike="noStrike" cap="none" normalizeH="0" baseline="0">
                <a:ln>
                  <a:noFill/>
                </a:ln>
                <a:solidFill>
                  <a:srgbClr val="FFD2A7"/>
                </a:solidFill>
                <a:effectLst/>
                <a:latin typeface="Menlo"/>
              </a:rPr>
              <a:t>yarn</a:t>
            </a:r>
            <a:r>
              <a:rPr kumimoji="0" lang="en-US" altLang="en-US" sz="1000" b="0" i="0" u="none" strike="noStrike" cap="none" normalizeH="0" baseline="0">
                <a:ln>
                  <a:noFill/>
                </a:ln>
                <a:solidFill>
                  <a:srgbClr val="C5C8C6"/>
                </a:solidFill>
                <a:effectLst/>
                <a:latin typeface="Menlo"/>
              </a:rPr>
              <a:t> webpack</a:t>
            </a:r>
            <a:r>
              <a:rPr kumimoji="0" lang="en-US" altLang="en-US" sz="1000" b="0" i="0" u="none" strike="noStrike" cap="none" normalizeH="0" baseline="0">
                <a:ln>
                  <a:noFill/>
                </a:ln>
                <a:solidFill>
                  <a:schemeClr val="tx1"/>
                </a:solidFill>
                <a:effectLst/>
              </a:rPr>
              <a:t> </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11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5. Documentation Convention (1/2)</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38150" y="1818348"/>
            <a:ext cx="11315700" cy="409342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1200"/>
              </a:spcAft>
              <a:buClrTx/>
              <a:buSzTx/>
              <a:buFontTx/>
              <a:buAutoNum type="arabicPeriod"/>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 Terminal Input</a:t>
            </a:r>
          </a:p>
          <a:p>
            <a:pPr eaLnBrk="0" hangingPunct="0">
              <a:spcBef>
                <a:spcPct val="0"/>
              </a:spcBef>
              <a:buFont typeface="Arial" panose="020B0604020202020204" pitchFamily="34" charset="0"/>
              <a:buChar char="•"/>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The code box for terminal input will begin each line with a $ character denoting the command prompt. When reading the instructions, enter the commands that comes after the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but do not include the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character in your input.</a:t>
            </a:r>
          </a:p>
          <a:p>
            <a:pPr eaLnBrk="0" hangingPunct="0">
              <a:spcBef>
                <a:spcPct val="0"/>
              </a:spcBef>
              <a:buFont typeface="Arial" panose="020B0604020202020204" pitchFamily="34" charset="0"/>
              <a:buChar char="•"/>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We will use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to denote the example output that will be returned from running the command. Do not enter anything from the line starting with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p>
          <a:p>
            <a:pPr marL="0" indent="0" eaLnBrk="0" hangingPunct="0">
              <a:spcBef>
                <a:spcPct val="0"/>
              </a:spcBef>
              <a:buNone/>
            </a:pPr>
            <a:endParaRPr lang="en-US" altLang="en-US" sz="1800">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ts val="1200"/>
              </a:spcAft>
              <a:buClrTx/>
              <a:buSzTx/>
              <a:buFontTx/>
              <a:buAutoNum type="arabicPeriod" startAt="2"/>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 Commandline Console</a:t>
            </a:r>
          </a:p>
          <a:p>
            <a:pPr indent="-285750"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Sometimes, we will be issuing command into a command-line console application. Similar to terminal commands, we will precede any instructions with the &gt; which denotes the command prompt in a commandline console. Enter the commands that comes after the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&gt;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but do not include the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&gt;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in your input.</a:t>
            </a:r>
          </a:p>
          <a:p>
            <a:pPr indent="-285750"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We will use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to denote the example output that will be returned from running the command. Do not enter anything from the line starting with </a:t>
            </a:r>
            <a:r>
              <a:rPr kumimoji="0" lang="en-US" altLang="en-US" sz="18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15194D69-C131-8279-1341-C70BBFFC847B}"/>
              </a:ext>
            </a:extLst>
          </p:cNvPr>
          <p:cNvSpPr txBox="1"/>
          <p:nvPr/>
        </p:nvSpPr>
        <p:spPr>
          <a:xfrm>
            <a:off x="724096" y="3469195"/>
            <a:ext cx="6100762" cy="553998"/>
          </a:xfrm>
          <a:prstGeom prst="rect">
            <a:avLst/>
          </a:prstGeom>
          <a:solidFill>
            <a:schemeClr val="tx1"/>
          </a:solidFill>
        </p:spPr>
        <p:txBody>
          <a:bodyPr wrap="square">
            <a:spAutoFit/>
          </a:bodyPr>
          <a:lstStyle/>
          <a:p>
            <a:r>
              <a:rPr lang="en-US" sz="1000" b="0">
                <a:solidFill>
                  <a:srgbClr val="D4D4D4"/>
                </a:solidFill>
                <a:effectLst/>
                <a:latin typeface="Consolas" panose="020B0609020204030204" pitchFamily="49" charset="0"/>
              </a:rPr>
              <a:t>    $ this is a </a:t>
            </a:r>
            <a:r>
              <a:rPr lang="en-US" sz="1000" b="0">
                <a:solidFill>
                  <a:srgbClr val="DCDCAA"/>
                </a:solidFill>
                <a:effectLst/>
                <a:latin typeface="Consolas" panose="020B0609020204030204" pitchFamily="49" charset="0"/>
              </a:rPr>
              <a:t>command</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6A9955"/>
                </a:solidFill>
                <a:effectLst/>
                <a:latin typeface="Consolas" panose="020B0609020204030204" pitchFamily="49" charset="0"/>
              </a:rPr>
              <a:t># this is the output returned from your command</a:t>
            </a:r>
            <a:endParaRPr lang="en-US" sz="1000" b="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D0DBDBAF-AF53-78C0-F57F-989919194026}"/>
              </a:ext>
            </a:extLst>
          </p:cNvPr>
          <p:cNvSpPr txBox="1"/>
          <p:nvPr/>
        </p:nvSpPr>
        <p:spPr>
          <a:xfrm>
            <a:off x="724096" y="5911776"/>
            <a:ext cx="6100762" cy="553998"/>
          </a:xfrm>
          <a:prstGeom prst="rect">
            <a:avLst/>
          </a:prstGeom>
          <a:solidFill>
            <a:schemeClr val="tx1"/>
          </a:solidFill>
        </p:spPr>
        <p:txBody>
          <a:bodyPr wrap="square">
            <a:spAutoFit/>
          </a:bodyPr>
          <a:lstStyle/>
          <a:p>
            <a:r>
              <a:rPr lang="en-US" sz="1000" b="0">
                <a:solidFill>
                  <a:srgbClr val="D4D4D4"/>
                </a:solidFill>
                <a:effectLst/>
                <a:latin typeface="Consolas" panose="020B0609020204030204" pitchFamily="49" charset="0"/>
              </a:rPr>
              <a:t>    &gt; </a:t>
            </a:r>
            <a:r>
              <a:rPr lang="en-US" sz="1000" b="0">
                <a:solidFill>
                  <a:srgbClr val="569CD6"/>
                </a:solidFill>
                <a:effectLst/>
                <a:latin typeface="Consolas" panose="020B0609020204030204" pitchFamily="49" charset="0"/>
              </a:rPr>
              <a:t>let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account</a:t>
            </a:r>
            <a:r>
              <a:rPr lang="en-US" sz="1000" b="0">
                <a:solidFill>
                  <a:srgbClr val="D4D4D4"/>
                </a:solidFill>
                <a:effectLst/>
                <a:latin typeface="Consolas" panose="020B0609020204030204" pitchFamily="49" charset="0"/>
              </a:rPr>
              <a:t> = </a:t>
            </a:r>
            <a:r>
              <a:rPr lang="en-US" sz="1000" b="0">
                <a:solidFill>
                  <a:srgbClr val="9CDCFE"/>
                </a:solidFill>
                <a:effectLst/>
                <a:latin typeface="Consolas" panose="020B0609020204030204" pitchFamily="49" charset="0"/>
              </a:rPr>
              <a:t>ethers</a:t>
            </a:r>
            <a:r>
              <a:rPr lang="en-US" sz="1000" b="0">
                <a:solidFill>
                  <a:srgbClr val="D4D4D4"/>
                </a:solidFill>
                <a:effectLst/>
                <a:latin typeface="Consolas" panose="020B0609020204030204" pitchFamily="49" charset="0"/>
              </a:rPr>
              <a:t>.</a:t>
            </a:r>
            <a:r>
              <a:rPr lang="en-US" sz="1000" b="0">
                <a:solidFill>
                  <a:srgbClr val="DCDCAA"/>
                </a:solidFill>
                <a:effectLst/>
                <a:latin typeface="Consolas" panose="020B0609020204030204" pitchFamily="49" charset="0"/>
              </a:rPr>
              <a:t>getSigner</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&gt; </a:t>
            </a:r>
            <a:r>
              <a:rPr lang="en-US" sz="1000" b="0">
                <a:solidFill>
                  <a:srgbClr val="9CDCFE"/>
                </a:solidFill>
                <a:effectLst/>
                <a:latin typeface="Consolas" panose="020B0609020204030204" pitchFamily="49" charset="0"/>
              </a:rPr>
              <a:t>account</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6A9955"/>
                </a:solidFill>
                <a:effectLst/>
                <a:latin typeface="Consolas" panose="020B0609020204030204" pitchFamily="49" charset="0"/>
              </a:rPr>
              <a:t>// '0x167081A9f679a73ED3984265Ca84b91F8b19Cf15'</a:t>
            </a:r>
            <a:endParaRPr lang="en-US" sz="1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46AEF828-478C-0C9D-4F8E-59F3C145ECF3}"/>
              </a:ext>
            </a:extLst>
          </p:cNvPr>
          <p:cNvSpPr txBox="1"/>
          <p:nvPr/>
        </p:nvSpPr>
        <p:spPr>
          <a:xfrm>
            <a:off x="361949" y="979835"/>
            <a:ext cx="9515475" cy="646331"/>
          </a:xfrm>
          <a:prstGeom prst="rect">
            <a:avLst/>
          </a:prstGeom>
          <a:noFill/>
        </p:spPr>
        <p:txBody>
          <a:bodyPr wrap="square">
            <a:spAutoFit/>
          </a:bodyPr>
          <a:lstStyle/>
          <a:p>
            <a:r>
              <a:rPr kumimoji="0" lang="en-US" altLang="en-US" sz="1800" b="0" i="0" u="none" strike="noStrike" cap="none" normalizeH="0" baseline="0">
                <a:ln>
                  <a:noFill/>
                </a:ln>
                <a:effectLst/>
                <a:latin typeface="Calibri" panose="020F0502020204030204" pitchFamily="34" charset="0"/>
                <a:cs typeface="Calibri" panose="020F0502020204030204" pitchFamily="34" charset="0"/>
              </a:rPr>
              <a:t>The documentation will contain code snippets and instructions for terminal commands shown as code boxes. We will adopt the following convention when explaining the instructions.</a:t>
            </a:r>
            <a:endParaRPr lang="en-SG"/>
          </a:p>
        </p:txBody>
      </p:sp>
    </p:spTree>
    <p:extLst>
      <p:ext uri="{BB962C8B-B14F-4D97-AF65-F5344CB8AC3E}">
        <p14:creationId xmlns:p14="http://schemas.microsoft.com/office/powerpoint/2010/main" val="298163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5. Documentation Convention (2/2)</a:t>
            </a:r>
            <a:endParaRPr lang="en-US" sz="4000" b="1" dirty="0">
              <a:latin typeface="Gilroy-Medium" panose="00000600000000000000" pitchFamily="2" charset="0"/>
            </a:endParaRPr>
          </a:p>
        </p:txBody>
      </p:sp>
      <p:sp>
        <p:nvSpPr>
          <p:cNvPr id="4" name="Rectangle 1">
            <a:extLst>
              <a:ext uri="{FF2B5EF4-FFF2-40B4-BE49-F238E27FC236}">
                <a16:creationId xmlns:a16="http://schemas.microsoft.com/office/drawing/2014/main" id="{82B6DB6F-D9E6-695A-5A35-923A4B50D93A}"/>
              </a:ext>
            </a:extLst>
          </p:cNvPr>
          <p:cNvSpPr>
            <a:spLocks noGrp="1" noChangeArrowheads="1"/>
          </p:cNvSpPr>
          <p:nvPr>
            <p:ph idx="4294967295"/>
          </p:nvPr>
        </p:nvSpPr>
        <p:spPr bwMode="auto">
          <a:xfrm>
            <a:off x="416483" y="1566952"/>
            <a:ext cx="9763125" cy="372409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 Code Snippets</a:t>
            </a:r>
          </a:p>
          <a:p>
            <a:pPr marL="228600" indent="-171450" eaLnBrk="0" hangingPunct="0">
              <a:spcBef>
                <a:spcPct val="0"/>
              </a:spcBef>
              <a:buFont typeface="Arial" panose="020B0604020202020204" pitchFamily="34" charset="0"/>
              <a:buChar char="•"/>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Code snippets can contain </a:t>
            </a:r>
            <a:r>
              <a:rPr kumimoji="0" lang="en-US" altLang="en-US" sz="24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which represent additional code fragment that can exist but is relevant to the current context.</a:t>
            </a:r>
          </a:p>
          <a:p>
            <a:pPr marL="228600" indent="-171450" eaLnBrk="0" hangingPunct="0">
              <a:spcBef>
                <a:spcPct val="0"/>
              </a:spcBef>
              <a:buFont typeface="Arial" panose="020B0604020202020204" pitchFamily="34" charset="0"/>
              <a:buChar char="•"/>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Do not enter the </a:t>
            </a:r>
            <a:r>
              <a:rPr kumimoji="0" lang="en-US" altLang="en-US" sz="2400" b="1"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 as part of your code but replace it with relevant code when required.</a:t>
            </a:r>
          </a:p>
          <a:p>
            <a:pPr indent="-285750" eaLnBrk="0" hangingPunct="0">
              <a:spcBef>
                <a:spcPct val="0"/>
              </a:spcBef>
            </a:pPr>
            <a:endParaRPr kumimoji="0" lang="en-US" altLang="en-US" sz="1600" b="0" i="0" u="none" strike="noStrike" cap="none" normalizeH="0" baseline="0">
              <a:ln>
                <a:noFill/>
              </a:ln>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spcBef>
                <a:spcPct val="0"/>
              </a:spcBef>
              <a:spcAft>
                <a:spcPct val="0"/>
              </a:spcAft>
              <a:buClrTx/>
              <a:buSzTx/>
              <a:buNone/>
              <a:tabLst/>
            </a:pPr>
            <a:endParaRPr lang="en-US" altLang="en-US" sz="2400">
              <a:latin typeface="Calibri" panose="020F0502020204030204" pitchFamily="34" charset="0"/>
              <a:cs typeface="Calibri" panose="020F0502020204030204" pitchFamily="34" charset="0"/>
            </a:endParaRPr>
          </a:p>
          <a:p>
            <a:pPr marL="57150" indent="0" eaLnBrk="0" hangingPunct="0">
              <a:spcBef>
                <a:spcPct val="0"/>
              </a:spcBef>
              <a:buNone/>
            </a:pPr>
            <a:endParaRPr kumimoji="0" lang="en-US" altLang="en-US" sz="2800" b="0" i="0" u="none" strike="noStrike" cap="none" normalizeH="0" baseline="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a:ln>
                  <a:noFill/>
                </a:ln>
                <a:effectLst/>
                <a:latin typeface="Calibri" panose="020F0502020204030204" pitchFamily="34" charset="0"/>
                <a:cs typeface="Calibri" panose="020F0502020204030204" pitchFamily="34" charset="0"/>
              </a:rPr>
              <a:t>4. Quotation Marks</a:t>
            </a:r>
            <a:endParaRPr kumimoji="0" lang="en-US" altLang="en-US" sz="2400" b="1" i="0" u="none" strike="noStrike" cap="none" normalizeH="0" baseline="0">
              <a:ln>
                <a:noFill/>
              </a:ln>
              <a:effectLst/>
              <a:latin typeface="Calibri" panose="020F0502020204030204" pitchFamily="34" charset="0"/>
              <a:cs typeface="Calibri" panose="020F0502020204030204" pitchFamily="34" charset="0"/>
            </a:endParaRPr>
          </a:p>
          <a:p>
            <a:pPr marL="228600" indent="-171450"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Use only straight quotation marks - either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or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or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a:t>
            </a:r>
          </a:p>
          <a:p>
            <a:pPr marL="228600" indent="-171450" eaLnBrk="0" hangingPunct="0">
              <a:spcBef>
                <a:spcPct val="0"/>
              </a:spcBef>
            </a:pPr>
            <a:r>
              <a:rPr kumimoji="0" lang="en-US" altLang="en-US" sz="1600" b="0" i="0" u="none" strike="noStrike" cap="none" normalizeH="0" baseline="0">
                <a:ln>
                  <a:noFill/>
                </a:ln>
                <a:effectLst/>
                <a:latin typeface="Calibri" panose="020F0502020204030204" pitchFamily="34" charset="0"/>
                <a:cs typeface="Calibri" panose="020F0502020204030204" pitchFamily="34" charset="0"/>
              </a:rPr>
              <a:t>Do not use any curly quotation in your lab, eg.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or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or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r>
              <a:rPr kumimoji="0" lang="en-US" altLang="en-US" sz="1400" b="0" i="0" u="none" strike="noStrike" cap="none" normalizeH="0" baseline="0">
                <a:ln>
                  <a:noFill/>
                </a:ln>
                <a:effectLst/>
                <a:latin typeface="Calibri" panose="020F0502020204030204" pitchFamily="34" charset="0"/>
                <a:cs typeface="Calibri" panose="020F0502020204030204" pitchFamily="34" charset="0"/>
              </a:rPr>
              <a:t> and </a:t>
            </a:r>
            <a:r>
              <a:rPr kumimoji="0" lang="en-US" altLang="en-US" sz="2800" b="0" i="0" u="none" strike="noStrike" cap="none" normalizeH="0" baseline="0">
                <a:ln>
                  <a:noFill/>
                </a:ln>
                <a:solidFill>
                  <a:srgbClr val="C00000"/>
                </a:solidFill>
                <a:effectLst/>
                <a:latin typeface="Calibri" panose="020F0502020204030204" pitchFamily="34" charset="0"/>
                <a:cs typeface="Calibri" panose="020F0502020204030204" pitchFamily="34" charset="0"/>
              </a:rPr>
              <a:t>”</a:t>
            </a:r>
            <a:endParaRPr kumimoji="0" lang="en-US" altLang="en-US" sz="1400" b="0" i="0" u="none" strike="noStrike" cap="none" normalizeH="0" baseline="0">
              <a:ln>
                <a:noFill/>
              </a:ln>
              <a:solidFill>
                <a:srgbClr val="C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a:ln>
                <a:noFill/>
              </a:ln>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A1A5CA8-82D4-E281-D440-05C80EFCCEF5}"/>
              </a:ext>
            </a:extLst>
          </p:cNvPr>
          <p:cNvSpPr txBox="1"/>
          <p:nvPr/>
        </p:nvSpPr>
        <p:spPr>
          <a:xfrm>
            <a:off x="628414" y="2994043"/>
            <a:ext cx="6100762" cy="553998"/>
          </a:xfrm>
          <a:prstGeom prst="rect">
            <a:avLst/>
          </a:prstGeom>
          <a:solidFill>
            <a:schemeClr val="tx1"/>
          </a:solidFill>
        </p:spPr>
        <p:txBody>
          <a:bodyPr wrap="square">
            <a:spAutoFit/>
          </a:bodyPr>
          <a:lstStyle/>
          <a:p>
            <a:r>
              <a:rPr lang="en-SG" sz="1000" b="0">
                <a:solidFill>
                  <a:srgbClr val="569CD6"/>
                </a:solidFill>
                <a:effectLst/>
                <a:latin typeface="Consolas" panose="020B0609020204030204" pitchFamily="49" charset="0"/>
              </a:rPr>
              <a:t>function</a:t>
            </a:r>
            <a:r>
              <a:rPr lang="en-SG" sz="1000" b="0">
                <a:solidFill>
                  <a:srgbClr val="D4D4D4"/>
                </a:solidFill>
                <a:effectLst/>
                <a:latin typeface="Consolas" panose="020B0609020204030204" pitchFamily="49" charset="0"/>
              </a:rPr>
              <a:t> </a:t>
            </a:r>
            <a:r>
              <a:rPr lang="en-SG" sz="1000" b="0">
                <a:solidFill>
                  <a:srgbClr val="DCDCAA"/>
                </a:solidFill>
                <a:effectLst/>
                <a:latin typeface="Consolas" panose="020B0609020204030204" pitchFamily="49" charset="0"/>
              </a:rPr>
              <a:t>hello</a:t>
            </a:r>
            <a:r>
              <a:rPr lang="en-SG" sz="1000" b="0">
                <a:solidFill>
                  <a:srgbClr val="D4D4D4"/>
                </a:solidFill>
                <a:effectLst/>
                <a:latin typeface="Consolas" panose="020B0609020204030204" pitchFamily="49" charset="0"/>
              </a:rPr>
              <a:t>() {</a:t>
            </a:r>
          </a:p>
          <a:p>
            <a:r>
              <a:rPr lang="en-SG" sz="1000" b="0">
                <a:solidFill>
                  <a:srgbClr val="D4D4D4"/>
                </a:solidFill>
                <a:effectLst/>
                <a:latin typeface="Consolas" panose="020B0609020204030204" pitchFamily="49" charset="0"/>
              </a:rPr>
              <a:t>  ...</a:t>
            </a:r>
          </a:p>
          <a:p>
            <a:r>
              <a:rPr lang="en-SG" sz="1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286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972800" cy="582613"/>
          </a:xfrm>
          <a:prstGeom prst="rect">
            <a:avLst/>
          </a:prstGeom>
        </p:spPr>
        <p:txBody>
          <a:bodyPr/>
          <a:lstStyle/>
          <a:p>
            <a:r>
              <a:rPr lang="en-US" sz="4000" b="1">
                <a:latin typeface="Gilroy-Medium" panose="00000600000000000000" pitchFamily="2" charset="0"/>
              </a:rPr>
              <a:t>6. Folder Structure</a:t>
            </a:r>
            <a:endParaRPr lang="en-US" sz="4000" b="1" dirty="0">
              <a:latin typeface="Gilroy-Medium" panose="00000600000000000000" pitchFamily="2" charset="0"/>
            </a:endParaRPr>
          </a:p>
        </p:txBody>
      </p:sp>
      <p:sp>
        <p:nvSpPr>
          <p:cNvPr id="5" name="Content Placeholder 2">
            <a:extLst>
              <a:ext uri="{FF2B5EF4-FFF2-40B4-BE49-F238E27FC236}">
                <a16:creationId xmlns:a16="http://schemas.microsoft.com/office/drawing/2014/main" id="{BB5AB29C-3A72-4D57-C0CB-09547A77CE50}"/>
              </a:ext>
            </a:extLst>
          </p:cNvPr>
          <p:cNvSpPr txBox="1">
            <a:spLocks/>
          </p:cNvSpPr>
          <p:nvPr/>
        </p:nvSpPr>
        <p:spPr>
          <a:xfrm>
            <a:off x="609600" y="1174750"/>
            <a:ext cx="10972800" cy="4953000"/>
          </a:xfrm>
          <a:prstGeom prst="rect">
            <a:avLst/>
          </a:prstGeom>
        </p:spPr>
        <p:txBody>
          <a:bodyPr>
            <a:norm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a:t>To make navigation and organising your code easier, this course will begin each lesson by asking you to create a folder named after the lesson.</a:t>
            </a:r>
          </a:p>
          <a:p>
            <a:pPr algn="just"/>
            <a:r>
              <a:rPr lang="en-US" sz="1600"/>
              <a:t>For example, assuming that your development folder is /dev, then the JS code will be organised in such a manner. And within each lesson folder, there will be a lab folder that contains the JS files.</a:t>
            </a:r>
          </a:p>
          <a:p>
            <a:pPr marL="0" indent="0" algn="just">
              <a:buFontTx/>
              <a:buNone/>
            </a:pPr>
            <a:r>
              <a:rPr lang="en-US" sz="1600" i="1">
                <a:solidFill>
                  <a:srgbClr val="FF0000"/>
                </a:solidFill>
              </a:rPr>
              <a:t>	/dev /1-writing-javascript /lab /2-javascript-basic /lab /...</a:t>
            </a:r>
          </a:p>
          <a:p>
            <a:pPr algn="just"/>
            <a:r>
              <a:rPr lang="en-US" sz="1600"/>
              <a:t>We will also use the following convention to name the JS script files for ease of reference.</a:t>
            </a:r>
          </a:p>
          <a:p>
            <a:pPr marL="0" indent="0" algn="just">
              <a:buFontTx/>
              <a:buNone/>
            </a:pPr>
            <a:r>
              <a:rPr lang="en-US" sz="1600">
                <a:solidFill>
                  <a:srgbClr val="FF0000"/>
                </a:solidFill>
              </a:rPr>
              <a:t>	{lesson-no}-{lab-no}-{name-of-the-lab-session}.js</a:t>
            </a:r>
          </a:p>
          <a:p>
            <a:pPr marL="0" indent="0">
              <a:buFontTx/>
              <a:buNone/>
            </a:pPr>
            <a:endParaRPr lang="en-US" dirty="0">
              <a:latin typeface="Gilroy-Regular" panose="00000500000000000000" pitchFamily="2" charset="0"/>
            </a:endParaRPr>
          </a:p>
        </p:txBody>
      </p:sp>
    </p:spTree>
    <p:extLst>
      <p:ext uri="{BB962C8B-B14F-4D97-AF65-F5344CB8AC3E}">
        <p14:creationId xmlns:p14="http://schemas.microsoft.com/office/powerpoint/2010/main" val="648647921"/>
      </p:ext>
    </p:extLst>
  </p:cSld>
  <p:clrMapOvr>
    <a:masterClrMapping/>
  </p:clrMapOvr>
</p:sld>
</file>

<file path=ppt/theme/theme1.xml><?xml version="1.0" encoding="utf-8"?>
<a:theme xmlns:a="http://schemas.openxmlformats.org/drawingml/2006/main" name="Theme1">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F4456AB-3EFA-4D74-A183-ACEEB5F153D6}" vid="{D540EA42-3993-4F89-B055-56B97014A33D}"/>
    </a:ext>
  </a:extLst>
</a:theme>
</file>

<file path=ppt/theme/theme2.xml><?xml version="1.0" encoding="utf-8"?>
<a:theme xmlns:a="http://schemas.openxmlformats.org/drawingml/2006/main" name="Custom Design">
  <a:themeElements>
    <a:clrScheme name="Office">
      <a:dk1>
        <a:sysClr val="windowText" lastClr="5F616C"/>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5F616C"/>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14353</TotalTime>
  <Words>1377</Words>
  <Application>Microsoft Office PowerPoint</Application>
  <PresentationFormat>Widescreen</PresentationFormat>
  <Paragraphs>133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Gilroy-Medium</vt:lpstr>
      <vt:lpstr>Gilroy-Regular</vt:lpstr>
      <vt:lpstr>Menlo</vt:lpstr>
      <vt:lpstr>Theme1</vt:lpstr>
      <vt:lpstr>Custom Design</vt:lpstr>
      <vt:lpstr>PowerPoint Presentation</vt:lpstr>
      <vt:lpstr>1. Linux Platform</vt:lpstr>
      <vt:lpstr>2. Terminal Client Application</vt:lpstr>
      <vt:lpstr>3. Install VS Code and Extensions</vt:lpstr>
      <vt:lpstr>4. Install Node.JS (1/2)</vt:lpstr>
      <vt:lpstr>4. Install Node.JS (2/2)</vt:lpstr>
      <vt:lpstr>5. Documentation Convention (1/2)</vt:lpstr>
      <vt:lpstr>5. Documentation Convention (2/2)</vt:lpstr>
      <vt:lpstr>6. Folder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Chronnet Business Presentation</dc:title>
  <dc:creator>Roy Lai</dc:creator>
  <cp:lastModifiedBy>Roy Lai</cp:lastModifiedBy>
  <cp:revision>180</cp:revision>
  <dcterms:created xsi:type="dcterms:W3CDTF">2021-12-22T03:49:32Z</dcterms:created>
  <dcterms:modified xsi:type="dcterms:W3CDTF">2022-08-02T03:14:37Z</dcterms:modified>
</cp:coreProperties>
</file>