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401" r:id="rId2"/>
    <p:sldId id="430" r:id="rId3"/>
    <p:sldId id="416" r:id="rId4"/>
    <p:sldId id="417" r:id="rId5"/>
    <p:sldId id="418" r:id="rId6"/>
    <p:sldId id="425" r:id="rId7"/>
    <p:sldId id="426" r:id="rId8"/>
    <p:sldId id="427" r:id="rId9"/>
    <p:sldId id="428" r:id="rId10"/>
    <p:sldId id="429" r:id="rId11"/>
    <p:sldId id="431" r:id="rId12"/>
    <p:sldId id="432" r:id="rId13"/>
    <p:sldId id="433" r:id="rId14"/>
    <p:sldId id="434" r:id="rId15"/>
    <p:sldId id="435" r:id="rId16"/>
    <p:sldId id="436" r:id="rId17"/>
    <p:sldId id="437" r:id="rId18"/>
    <p:sldId id="438" r:id="rId19"/>
    <p:sldId id="439" r:id="rId20"/>
    <p:sldId id="441" r:id="rId21"/>
    <p:sldId id="440" r:id="rId22"/>
    <p:sldId id="44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84298" autoAdjust="0"/>
  </p:normalViewPr>
  <p:slideViewPr>
    <p:cSldViewPr snapToGrid="0">
      <p:cViewPr varScale="1">
        <p:scale>
          <a:sx n="101" d="100"/>
          <a:sy n="101" d="100"/>
        </p:scale>
        <p:origin x="99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F0865-F88A-4C0B-AB6B-A9BAD8A93F5F}" type="datetimeFigureOut">
              <a:rPr lang="en-SG" smtClean="0"/>
              <a:t>16/8/2022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F92BB-39A8-4E00-B955-C7F2725F6DFB}" type="slidenum">
              <a:rPr lang="en-SG" smtClean="0"/>
              <a:t>‹#›</a:t>
            </a:fld>
            <a:endParaRPr lang="en-SG"/>
          </a:p>
        </p:txBody>
      </p:sp>
    </p:spTree>
    <p:extLst>
      <p:ext uri="{BB962C8B-B14F-4D97-AF65-F5344CB8AC3E}">
        <p14:creationId xmlns:p14="http://schemas.microsoft.com/office/powerpoint/2010/main" val="251738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23F103-BC34-4FE4-A40E-EDDEECFDA5D0}" type="datetimeFigureOut">
              <a:rPr lang="en-US" smtClean="0"/>
              <a:pPr/>
              <a:t>8/16/2022</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
              </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93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800">
                <a:latin typeface="Gilroy-Regular"/>
              </a:defRPr>
            </a:lvl1pPr>
            <a:lvl2pPr>
              <a:defRPr sz="1600">
                <a:latin typeface="Gilroy-Regular"/>
              </a:defRPr>
            </a:lvl2pPr>
            <a:lvl3pPr>
              <a:defRPr sz="1400">
                <a:latin typeface="Gilroy-Regular"/>
              </a:defRPr>
            </a:lvl3pPr>
            <a:lvl4pPr>
              <a:defRPr sz="1200">
                <a:latin typeface="Gilroy-Regular"/>
              </a:defRPr>
            </a:lvl4pPr>
            <a:lvl5pPr>
              <a:defRPr sz="1000">
                <a:latin typeface="Gilroy-Regul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83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A92CC6-7AEF-4CFE-BAB3-E25B331342D2}" type="datetimeFigureOut">
              <a:rPr lang="en-SG" smtClean="0"/>
              <a:t>16/8/2022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425132D-BBED-4D98-8FBD-9C2116D46DE2}" type="slidenum">
              <a:rPr lang="en-SG" smtClean="0"/>
              <a:t>‹#›</a:t>
            </a:fld>
            <a:endParaRPr lang="en-SG"/>
          </a:p>
        </p:txBody>
      </p:sp>
    </p:spTree>
    <p:extLst>
      <p:ext uri="{BB962C8B-B14F-4D97-AF65-F5344CB8AC3E}">
        <p14:creationId xmlns:p14="http://schemas.microsoft.com/office/powerpoint/2010/main" val="251049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8/16/2022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8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8CE9D1-4939-20F7-A451-D6418862EF40}"/>
              </a:ext>
            </a:extLst>
          </p:cNvPr>
          <p:cNvSpPr>
            <a:spLocks noGrp="1"/>
          </p:cNvSpPr>
          <p:nvPr>
            <p:ph type="body" sz="quarter" idx="13" hasCustomPrompt="1"/>
          </p:nvPr>
        </p:nvSpPr>
        <p:spPr>
          <a:xfrm>
            <a:off x="4030663" y="2123743"/>
            <a:ext cx="4341812" cy="633413"/>
          </a:xfrm>
        </p:spPr>
        <p:txBody>
          <a:bodyPr/>
          <a:lstStyle>
            <a:lvl1pPr marL="0" indent="0" algn="ctr">
              <a:buNone/>
              <a:defRPr sz="3600" cap="all" baseline="0">
                <a:latin typeface="Gilroy-Bold" panose="00000800000000000000"/>
              </a:defRPr>
            </a:lvl1pPr>
          </a:lstStyle>
          <a:p>
            <a:pPr lvl="0"/>
            <a:r>
              <a:rPr lang="en-US"/>
              <a:t>Part 1</a:t>
            </a:r>
            <a:endParaRPr lang="en-SG"/>
          </a:p>
        </p:txBody>
      </p:sp>
      <p:sp>
        <p:nvSpPr>
          <p:cNvPr id="13" name="Text Placeholder 11">
            <a:extLst>
              <a:ext uri="{FF2B5EF4-FFF2-40B4-BE49-F238E27FC236}">
                <a16:creationId xmlns:a16="http://schemas.microsoft.com/office/drawing/2014/main" id="{D5F852E4-8696-FDED-4167-AD72FB28F8D8}"/>
              </a:ext>
            </a:extLst>
          </p:cNvPr>
          <p:cNvSpPr>
            <a:spLocks noGrp="1"/>
          </p:cNvSpPr>
          <p:nvPr>
            <p:ph type="body" sz="quarter" idx="14" hasCustomPrompt="1"/>
          </p:nvPr>
        </p:nvSpPr>
        <p:spPr>
          <a:xfrm>
            <a:off x="4030663" y="2878518"/>
            <a:ext cx="4341812" cy="633413"/>
          </a:xfrm>
        </p:spPr>
        <p:txBody>
          <a:bodyPr/>
          <a:lstStyle>
            <a:lvl1pPr marL="0" indent="0" algn="ctr">
              <a:buNone/>
              <a:defRPr sz="3600" cap="all" baseline="0">
                <a:latin typeface="Gilroy-Bold" panose="00000800000000000000"/>
              </a:defRPr>
            </a:lvl1pPr>
          </a:lstStyle>
          <a:p>
            <a:pPr lvl="0"/>
            <a:r>
              <a:rPr lang="en-US"/>
              <a:t>lesson 1</a:t>
            </a:r>
            <a:endParaRPr lang="en-SG"/>
          </a:p>
        </p:txBody>
      </p:sp>
      <p:sp>
        <p:nvSpPr>
          <p:cNvPr id="6" name="Text Placeholder 5">
            <a:extLst>
              <a:ext uri="{FF2B5EF4-FFF2-40B4-BE49-F238E27FC236}">
                <a16:creationId xmlns:a16="http://schemas.microsoft.com/office/drawing/2014/main" id="{215F3BAF-DE49-C117-C969-B13977E2D429}"/>
              </a:ext>
            </a:extLst>
          </p:cNvPr>
          <p:cNvSpPr>
            <a:spLocks noGrp="1"/>
          </p:cNvSpPr>
          <p:nvPr>
            <p:ph type="body" sz="quarter" idx="16" hasCustomPrompt="1"/>
          </p:nvPr>
        </p:nvSpPr>
        <p:spPr>
          <a:xfrm>
            <a:off x="0" y="3892303"/>
            <a:ext cx="12192000" cy="830699"/>
          </a:xfrm>
        </p:spPr>
        <p:txBody>
          <a:bodyPr/>
          <a:lstStyle>
            <a:lvl1pPr marL="571500" indent="-571500" algn="ctr">
              <a:buFont typeface="Wingdings" panose="05000000000000000000" pitchFamily="2" charset="2"/>
              <a:buChar char="ü"/>
              <a:defRPr sz="4800" b="1" cap="none" baseline="0">
                <a:solidFill>
                  <a:schemeClr val="bg1">
                    <a:lumMod val="50000"/>
                  </a:schemeClr>
                </a:solidFill>
                <a:latin typeface="Gilroy-Bold" panose="00000800000000000000"/>
              </a:defRPr>
            </a:lvl1pPr>
            <a:lvl5pPr marL="1828800" indent="0">
              <a:buNone/>
              <a:defRPr/>
            </a:lvl5pPr>
          </a:lstStyle>
          <a:p>
            <a:pPr lvl="0"/>
            <a:r>
              <a:rPr lang="en-US"/>
              <a:t>title</a:t>
            </a:r>
            <a:endParaRPr lang="en-SG"/>
          </a:p>
        </p:txBody>
      </p:sp>
    </p:spTree>
    <p:extLst>
      <p:ext uri="{BB962C8B-B14F-4D97-AF65-F5344CB8AC3E}">
        <p14:creationId xmlns:p14="http://schemas.microsoft.com/office/powerpoint/2010/main" val="339130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61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8"/>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6A92CC6-7AEF-4CFE-BAB3-E25B331342D2}" type="datetimeFigureOut">
              <a:rPr lang="en-SG" smtClean="0"/>
              <a:t>16/8/2022</a:t>
            </a:fld>
            <a:endParaRPr lang="en-SG"/>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SG"/>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425132D-BBED-4D98-8FBD-9C2116D46DE2}" type="slidenum">
              <a:rPr lang="en-SG" smtClean="0"/>
              <a:t>‹#›</a:t>
            </a:fld>
            <a:endParaRPr lang="en-SG"/>
          </a:p>
        </p:txBody>
      </p:sp>
    </p:spTree>
    <p:extLst>
      <p:ext uri="{BB962C8B-B14F-4D97-AF65-F5344CB8AC3E}">
        <p14:creationId xmlns:p14="http://schemas.microsoft.com/office/powerpoint/2010/main" val="23858800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7" r:id="rId3"/>
    <p:sldLayoutId id="2147483679" r:id="rId4"/>
    <p:sldLayoutId id="2147483680" r:id="rId5"/>
    <p:sldLayoutId id="2147483681" r:id="rId6"/>
  </p:sldLayoutIdLst>
  <p:txStyles>
    <p:titleStyle>
      <a:lvl1pPr algn="l" rtl="0" eaLnBrk="1" fontAlgn="base" hangingPunct="1">
        <a:spcBef>
          <a:spcPct val="0"/>
        </a:spcBef>
        <a:spcAft>
          <a:spcPct val="0"/>
        </a:spcAft>
        <a:defRPr sz="3600" kern="12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8DBE8D-F03F-FE13-C013-62EC84227F0C}"/>
              </a:ext>
            </a:extLst>
          </p:cNvPr>
          <p:cNvSpPr>
            <a:spLocks noGrp="1"/>
          </p:cNvSpPr>
          <p:nvPr>
            <p:ph type="body" sz="quarter" idx="13"/>
          </p:nvPr>
        </p:nvSpPr>
        <p:spPr/>
        <p:txBody>
          <a:bodyPr/>
          <a:lstStyle/>
          <a:p>
            <a:r>
              <a:rPr lang="en-US"/>
              <a:t>part 3</a:t>
            </a:r>
            <a:endParaRPr lang="en-SG"/>
          </a:p>
        </p:txBody>
      </p:sp>
      <p:sp>
        <p:nvSpPr>
          <p:cNvPr id="6" name="Text Placeholder 5">
            <a:extLst>
              <a:ext uri="{FF2B5EF4-FFF2-40B4-BE49-F238E27FC236}">
                <a16:creationId xmlns:a16="http://schemas.microsoft.com/office/drawing/2014/main" id="{4FAB96E2-5371-7DB8-6561-22082B8AA2BA}"/>
              </a:ext>
            </a:extLst>
          </p:cNvPr>
          <p:cNvSpPr>
            <a:spLocks noGrp="1"/>
          </p:cNvSpPr>
          <p:nvPr>
            <p:ph type="body" sz="quarter" idx="14"/>
          </p:nvPr>
        </p:nvSpPr>
        <p:spPr/>
        <p:txBody>
          <a:bodyPr/>
          <a:lstStyle/>
          <a:p>
            <a:r>
              <a:rPr lang="en-US"/>
              <a:t>Lab 10</a:t>
            </a:r>
            <a:endParaRPr lang="en-SG"/>
          </a:p>
        </p:txBody>
      </p:sp>
      <p:sp>
        <p:nvSpPr>
          <p:cNvPr id="7" name="Text Placeholder 6">
            <a:extLst>
              <a:ext uri="{FF2B5EF4-FFF2-40B4-BE49-F238E27FC236}">
                <a16:creationId xmlns:a16="http://schemas.microsoft.com/office/drawing/2014/main" id="{34B5A507-C595-30FD-2132-367E53C95743}"/>
              </a:ext>
            </a:extLst>
          </p:cNvPr>
          <p:cNvSpPr>
            <a:spLocks noGrp="1"/>
          </p:cNvSpPr>
          <p:nvPr>
            <p:ph type="body" sz="quarter" idx="16"/>
          </p:nvPr>
        </p:nvSpPr>
        <p:spPr/>
        <p:txBody>
          <a:bodyPr/>
          <a:lstStyle/>
          <a:p>
            <a:r>
              <a:rPr lang="en-US"/>
              <a:t>REST API</a:t>
            </a:r>
          </a:p>
        </p:txBody>
      </p:sp>
    </p:spTree>
    <p:extLst>
      <p:ext uri="{BB962C8B-B14F-4D97-AF65-F5344CB8AC3E}">
        <p14:creationId xmlns:p14="http://schemas.microsoft.com/office/powerpoint/2010/main" val="18335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a:buAutoNum type="arabicPeriod" startAt="2"/>
            </a:pPr>
            <a:r>
              <a:rPr lang="en-US"/>
              <a:t>We want to extract the USD price from the response data from any provider, so we will replace the line displaying the console.log(json) to the following.</a:t>
            </a:r>
          </a:p>
          <a:p>
            <a:pPr>
              <a:buAutoNum type="arabicPeriod" startAt="2"/>
            </a:pPr>
            <a:endParaRPr lang="en-US"/>
          </a:p>
          <a:p>
            <a:pPr>
              <a:buAutoNum type="arabicPeriod" startAt="2"/>
            </a:pPr>
            <a:endParaRPr lang="en-US"/>
          </a:p>
          <a:p>
            <a:pPr>
              <a:buAutoNum type="arabicPeriod" startAt="2"/>
            </a:pPr>
            <a:endParaRPr lang="en-US"/>
          </a:p>
          <a:p>
            <a:pPr>
              <a:buAutoNum type="arabicPeriod" startAt="2"/>
            </a:pPr>
            <a:endParaRPr lang="en-US"/>
          </a:p>
          <a:p>
            <a:pPr>
              <a:buAutoNum type="arabicPeriod" startAt="2"/>
            </a:pPr>
            <a:endParaRPr lang="en-US"/>
          </a:p>
          <a:p>
            <a:pPr>
              <a:buAutoNum type="arabicPeriod" startAt="2"/>
            </a:pPr>
            <a:r>
              <a:rPr lang="en-US"/>
              <a:t>Run the script again. The result will show something like the following</a:t>
            </a:r>
          </a:p>
          <a:p>
            <a:pPr marL="0" indent="0">
              <a:buNone/>
            </a:pPr>
            <a:endParaRPr lang="en-US"/>
          </a:p>
          <a:p>
            <a:pPr marL="0" indent="0">
              <a:buNone/>
            </a:pPr>
            <a:endParaRPr lang="en-US"/>
          </a:p>
        </p:txBody>
      </p:sp>
      <p:sp>
        <p:nvSpPr>
          <p:cNvPr id="7" name="TextBox 6">
            <a:extLst>
              <a:ext uri="{FF2B5EF4-FFF2-40B4-BE49-F238E27FC236}">
                <a16:creationId xmlns:a16="http://schemas.microsoft.com/office/drawing/2014/main" id="{72A3ED52-1122-4268-F87C-466BDA011A23}"/>
              </a:ext>
            </a:extLst>
          </p:cNvPr>
          <p:cNvSpPr txBox="1"/>
          <p:nvPr/>
        </p:nvSpPr>
        <p:spPr>
          <a:xfrm>
            <a:off x="1015603" y="1938635"/>
            <a:ext cx="10160794" cy="1200329"/>
          </a:xfrm>
          <a:prstGeom prst="rect">
            <a:avLst/>
          </a:prstGeom>
          <a:solidFill>
            <a:schemeClr val="tx1"/>
          </a:solidFill>
        </p:spPr>
        <p:txBody>
          <a:bodyPr wrap="square">
            <a:spAutoFit/>
          </a:bodyPr>
          <a:lstStyle/>
          <a:p>
            <a:r>
              <a:rPr lang="en-SG" sz="1200" b="0">
                <a:solidFill>
                  <a:srgbClr val="6A9955"/>
                </a:solidFill>
                <a:effectLst/>
                <a:latin typeface="Consolas" panose="020B0609020204030204" pitchFamily="49" charset="0"/>
              </a:rPr>
              <a:t>// success</a:t>
            </a:r>
            <a:endParaRPr lang="en-SG" sz="1200" b="0">
              <a:solidFill>
                <a:srgbClr val="D4D4D4"/>
              </a:solidFill>
              <a:effectLst/>
              <a:latin typeface="Consolas" panose="020B0609020204030204" pitchFamily="49" charset="0"/>
            </a:endParaRPr>
          </a:p>
          <a:p>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json</a:t>
            </a:r>
            <a:r>
              <a:rPr lang="en-SG" sz="1200" b="0">
                <a:solidFill>
                  <a:srgbClr val="D4D4D4"/>
                </a:solidFill>
                <a:effectLst/>
                <a:latin typeface="Consolas" panose="020B0609020204030204" pitchFamily="49" charset="0"/>
              </a:rPr>
              <a:t> = </a:t>
            </a:r>
            <a:r>
              <a:rPr lang="en-SG" sz="1200" b="0">
                <a:solidFill>
                  <a:srgbClr val="9CDCFE"/>
                </a:solidFill>
                <a:effectLst/>
                <a:latin typeface="Consolas" panose="020B0609020204030204" pitchFamily="49" charset="0"/>
              </a:rPr>
              <a:t>response</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p>
          <a:p>
            <a:r>
              <a:rPr lang="en-SG" sz="1200" b="0">
                <a:solidFill>
                  <a:srgbClr val="9CDCFE"/>
                </a:solidFill>
                <a:effectLst/>
                <a:latin typeface="Consolas" panose="020B0609020204030204" pitchFamily="49" charset="0"/>
              </a:rPr>
              <a:t>console</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log</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CE9178"/>
                </a:solidFill>
                <a:effectLst/>
                <a:latin typeface="Consolas" panose="020B0609020204030204" pitchFamily="49" charset="0"/>
              </a:rPr>
              <a:t>`The ETH price is </a:t>
            </a:r>
            <a:r>
              <a:rPr lang="en-SG" sz="1200" b="0">
                <a:solidFill>
                  <a:srgbClr val="569CD6"/>
                </a:solidFill>
                <a:effectLst/>
                <a:latin typeface="Consolas" panose="020B0609020204030204" pitchFamily="49" charset="0"/>
              </a:rPr>
              <a:t>${</a:t>
            </a:r>
            <a:r>
              <a:rPr lang="en-SG" sz="1200" b="0">
                <a:solidFill>
                  <a:srgbClr val="9CDCFE"/>
                </a:solidFill>
                <a:effectLst/>
                <a:latin typeface="Consolas" panose="020B0609020204030204" pitchFamily="49" charset="0"/>
              </a:rPr>
              <a:t>response</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r>
              <a:rPr lang="en-SG" sz="1200" b="0">
                <a:solidFill>
                  <a:srgbClr val="4FC1FF"/>
                </a:solidFill>
                <a:effectLst/>
                <a:latin typeface="Consolas" panose="020B0609020204030204" pitchFamily="49" charset="0"/>
              </a:rPr>
              <a:t>ETH</a:t>
            </a:r>
            <a:r>
              <a:rPr lang="en-SG" sz="1200" b="0">
                <a:solidFill>
                  <a:srgbClr val="D4D4D4"/>
                </a:solidFill>
                <a:effectLst/>
                <a:latin typeface="Consolas" panose="020B0609020204030204" pitchFamily="49" charset="0"/>
              </a:rPr>
              <a:t>[</a:t>
            </a:r>
            <a:r>
              <a:rPr lang="en-SG" sz="1200" b="0">
                <a:solidFill>
                  <a:srgbClr val="B5CEA8"/>
                </a:solidFill>
                <a:effectLst/>
                <a:latin typeface="Consolas" panose="020B0609020204030204" pitchFamily="49" charset="0"/>
              </a:rPr>
              <a:t>0</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quote</a:t>
            </a:r>
            <a:r>
              <a:rPr lang="en-SG" sz="1200" b="0">
                <a:solidFill>
                  <a:srgbClr val="D4D4D4"/>
                </a:solidFill>
                <a:effectLst/>
                <a:latin typeface="Consolas" panose="020B0609020204030204" pitchFamily="49" charset="0"/>
              </a:rPr>
              <a:t>.</a:t>
            </a:r>
            <a:r>
              <a:rPr lang="en-SG" sz="1200" b="0">
                <a:solidFill>
                  <a:srgbClr val="4FC1FF"/>
                </a:solidFill>
                <a:effectLst/>
                <a:latin typeface="Consolas" panose="020B0609020204030204" pitchFamily="49" charset="0"/>
              </a:rPr>
              <a:t>USD</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price</a:t>
            </a:r>
            <a:r>
              <a:rPr lang="en-SG" sz="1200" b="0">
                <a:solidFill>
                  <a:srgbClr val="569CD6"/>
                </a:solidFill>
                <a:effectLst/>
                <a:latin typeface="Consolas" panose="020B0609020204030204" pitchFamily="49" charset="0"/>
              </a:rPr>
              <a:t>}</a:t>
            </a:r>
            <a:r>
              <a:rPr lang="en-SG" sz="1200" b="0">
                <a:solidFill>
                  <a:srgbClr val="CE9178"/>
                </a:solidFill>
                <a:effectLst/>
                <a:latin typeface="Consolas" panose="020B0609020204030204" pitchFamily="49" charset="0"/>
              </a:rPr>
              <a:t> quoted at </a:t>
            </a:r>
            <a:r>
              <a:rPr lang="en-SG" sz="1200" b="0">
                <a:solidFill>
                  <a:srgbClr val="569CD6"/>
                </a:solidFill>
                <a:effectLst/>
                <a:latin typeface="Consolas" panose="020B0609020204030204" pitchFamily="49" charset="0"/>
              </a:rPr>
              <a:t>${</a:t>
            </a:r>
            <a:r>
              <a:rPr lang="en-SG" sz="1200" b="0">
                <a:solidFill>
                  <a:srgbClr val="9CDCFE"/>
                </a:solidFill>
                <a:effectLst/>
                <a:latin typeface="Consolas" panose="020B0609020204030204" pitchFamily="49" charset="0"/>
              </a:rPr>
              <a:t>response</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r>
              <a:rPr lang="en-SG" sz="1200" b="0">
                <a:solidFill>
                  <a:srgbClr val="4FC1FF"/>
                </a:solidFill>
                <a:effectLst/>
                <a:latin typeface="Consolas" panose="020B0609020204030204" pitchFamily="49" charset="0"/>
              </a:rPr>
              <a:t>ETH</a:t>
            </a:r>
            <a:r>
              <a:rPr lang="en-SG" sz="1200" b="0">
                <a:solidFill>
                  <a:srgbClr val="D4D4D4"/>
                </a:solidFill>
                <a:effectLst/>
                <a:latin typeface="Consolas" panose="020B0609020204030204" pitchFamily="49" charset="0"/>
              </a:rPr>
              <a:t>[</a:t>
            </a:r>
            <a:r>
              <a:rPr lang="en-SG" sz="1200" b="0">
                <a:solidFill>
                  <a:srgbClr val="B5CEA8"/>
                </a:solidFill>
                <a:effectLst/>
                <a:latin typeface="Consolas" panose="020B0609020204030204" pitchFamily="49" charset="0"/>
              </a:rPr>
              <a:t>0</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last_updated</a:t>
            </a:r>
            <a:r>
              <a:rPr lang="en-SG" sz="1200" b="0">
                <a:solidFill>
                  <a:srgbClr val="569CD6"/>
                </a:solidFill>
                <a:effectLst/>
                <a:latin typeface="Consolas" panose="020B0609020204030204" pitchFamily="49" charset="0"/>
              </a:rPr>
              <a:t>}</a:t>
            </a:r>
            <a:r>
              <a:rPr lang="en-SG" sz="1200" b="0">
                <a:solidFill>
                  <a:srgbClr val="CE9178"/>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4A847BEA-D871-D061-4E14-2C9C8E710D28}"/>
              </a:ext>
            </a:extLst>
          </p:cNvPr>
          <p:cNvSpPr txBox="1"/>
          <p:nvPr/>
        </p:nvSpPr>
        <p:spPr>
          <a:xfrm>
            <a:off x="1015603" y="3987025"/>
            <a:ext cx="6100762" cy="646331"/>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The ETH price is 2027.8790002877977 quoted at 2022-05-20T07:55:00.000Z</a:t>
            </a:r>
          </a:p>
        </p:txBody>
      </p:sp>
    </p:spTree>
    <p:extLst>
      <p:ext uri="{BB962C8B-B14F-4D97-AF65-F5344CB8AC3E}">
        <p14:creationId xmlns:p14="http://schemas.microsoft.com/office/powerpoint/2010/main" val="335505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4B5A507-C595-30FD-2132-367E53C95743}"/>
              </a:ext>
            </a:extLst>
          </p:cNvPr>
          <p:cNvSpPr>
            <a:spLocks noGrp="1"/>
          </p:cNvSpPr>
          <p:nvPr>
            <p:ph type="body" sz="quarter" idx="16"/>
          </p:nvPr>
        </p:nvSpPr>
        <p:spPr>
          <a:xfrm>
            <a:off x="0" y="2434978"/>
            <a:ext cx="12192000" cy="1860797"/>
          </a:xfrm>
        </p:spPr>
        <p:txBody>
          <a:bodyPr anchor="ctr"/>
          <a:lstStyle/>
          <a:p>
            <a:pPr marL="0" indent="0">
              <a:buNone/>
            </a:pPr>
            <a:r>
              <a:rPr lang="en-US" sz="3600"/>
              <a:t>Lab 10c: Create API Service</a:t>
            </a:r>
          </a:p>
        </p:txBody>
      </p:sp>
    </p:spTree>
    <p:extLst>
      <p:ext uri="{BB962C8B-B14F-4D97-AF65-F5344CB8AC3E}">
        <p14:creationId xmlns:p14="http://schemas.microsoft.com/office/powerpoint/2010/main" val="102881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a:t>In the previous section, we have learnt how to call API to get historical price for ETHUSD. In this lesson, we will learn to create our own API service to provide the 10-day moving average price.</a:t>
            </a:r>
          </a:p>
          <a:p>
            <a:endParaRPr lang="en-US"/>
          </a:p>
          <a:p>
            <a:pPr marL="0" indent="0">
              <a:buNone/>
            </a:pPr>
            <a:r>
              <a:rPr lang="en-US" sz="2400" b="1"/>
              <a:t>Install Express package</a:t>
            </a:r>
          </a:p>
          <a:p>
            <a:pPr marL="0" indent="0">
              <a:buNone/>
            </a:pPr>
            <a:endParaRPr lang="en-US"/>
          </a:p>
          <a:p>
            <a:pPr marL="228600" indent="-228600">
              <a:buAutoNum type="arabicPeriod"/>
            </a:pPr>
            <a:r>
              <a:rPr lang="en-US"/>
              <a:t>Open terminal and install Node.JS Express using npm. Express (https://www.npmjs.com/package/express) is the library that will be used for creating the API service for this course.</a:t>
            </a:r>
          </a:p>
          <a:p>
            <a:pPr marL="228600" indent="-228600">
              <a:buAutoNum type="arabicPeriod"/>
            </a:pPr>
            <a:endParaRPr lang="en-US"/>
          </a:p>
          <a:p>
            <a:pPr marL="228600" indent="-228600">
              <a:buAutoNum type="arabicPeriod"/>
            </a:pPr>
            <a:endParaRPr lang="en-US"/>
          </a:p>
          <a:p>
            <a:pPr marL="228600" indent="-228600">
              <a:buAutoNum type="arabicPeriod"/>
            </a:pPr>
            <a:endParaRPr lang="en-US"/>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14399" y="3574798"/>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-g i express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48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000" b="1"/>
              <a:t>Create and run an API Service at http://localhost:5050</a:t>
            </a:r>
          </a:p>
          <a:p>
            <a:pPr marL="0" indent="0">
              <a:buNone/>
            </a:pPr>
            <a:endParaRPr lang="en-US"/>
          </a:p>
          <a:p>
            <a:pPr marL="228600" indent="-228600">
              <a:buAutoNum type="arabicPeriod"/>
            </a:pPr>
            <a:r>
              <a:rPr lang="en-US"/>
              <a:t>Create 10c-ethusd-api.js and import the express function.</a:t>
            </a:r>
          </a:p>
          <a:p>
            <a:pPr marL="228600" indent="-228600">
              <a:buAutoNum type="arabicPeriod"/>
            </a:pPr>
            <a:endParaRPr lang="en-US"/>
          </a:p>
          <a:p>
            <a:pPr marL="228600" indent="-228600">
              <a:buAutoNum type="arabicPeriod"/>
            </a:pPr>
            <a:endParaRPr lang="en-US"/>
          </a:p>
          <a:p>
            <a:pPr marL="228600" indent="-228600">
              <a:buAutoNum type="arabicPeriod"/>
            </a:pPr>
            <a:r>
              <a:rPr lang="en-US"/>
              <a:t>Create an API webservice that runs at port 5050.</a:t>
            </a:r>
          </a:p>
          <a:p>
            <a:pPr marL="400050" lvl="1" indent="0">
              <a:buNone/>
            </a:pPr>
            <a:r>
              <a:rPr lang="en-US"/>
              <a:t>Create an express object and start the service using listen(). The listen method() takes in 2 parameters - the network port number for receiving API requests and the callback to invoke after the service is started.</a:t>
            </a:r>
          </a:p>
          <a:p>
            <a:pPr marL="400050" lvl="1" indent="0">
              <a:buNone/>
            </a:pPr>
            <a:endParaRPr lang="en-US"/>
          </a:p>
          <a:p>
            <a:pPr marL="400050" lvl="1" indent="0">
              <a:buNone/>
            </a:pPr>
            <a:endParaRPr lang="en-US"/>
          </a:p>
          <a:p>
            <a:pPr marL="400050" lvl="1" indent="0">
              <a:buNone/>
            </a:pPr>
            <a:endParaRPr lang="en-US"/>
          </a:p>
          <a:p>
            <a:pPr marL="400050" lvl="1" indent="0">
              <a:buNone/>
            </a:pPr>
            <a:endParaRPr lang="en-US"/>
          </a:p>
          <a:p>
            <a:pPr>
              <a:buAutoNum type="arabicPeriod" startAt="3"/>
            </a:pPr>
            <a:r>
              <a:rPr lang="en-US"/>
              <a:t>Run the service in terminal</a:t>
            </a:r>
          </a:p>
          <a:p>
            <a:pPr>
              <a:buAutoNum type="arabicPeriod" startAt="3"/>
            </a:pPr>
            <a:endParaRPr lang="en-US"/>
          </a:p>
          <a:p>
            <a:pPr>
              <a:buAutoNum type="arabicPeriod" startAt="3"/>
            </a:pPr>
            <a:endParaRPr lang="en-US"/>
          </a:p>
          <a:p>
            <a:pPr>
              <a:buAutoNum type="arabicPeriod" startAt="3"/>
            </a:pPr>
            <a:r>
              <a:rPr lang="en-US"/>
              <a:t>Open your browser at 'http://localhost:5050'</a:t>
            </a:r>
          </a:p>
          <a:p>
            <a:pPr marL="400050" lvl="1" indent="0">
              <a:buNone/>
            </a:pPr>
            <a:r>
              <a:rPr lang="en-US"/>
              <a:t>The page should show `Cannot GET /`. That means your service is running but the function is not provided yet.</a:t>
            </a:r>
            <a:endParaRPr lang="en-US" sz="1800"/>
          </a:p>
          <a:p>
            <a:pPr marL="0" indent="0">
              <a:buNone/>
            </a:pPr>
            <a:endParaRPr lang="en-US"/>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52499" y="2336548"/>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SG" sz="1400" b="0">
                <a:solidFill>
                  <a:srgbClr val="569CD6"/>
                </a:solidFill>
                <a:effectLst/>
                <a:latin typeface="Consolas" panose="020B0609020204030204" pitchFamily="49" charset="0"/>
              </a:rPr>
              <a:t>const</a:t>
            </a:r>
            <a:r>
              <a:rPr lang="en-SG" sz="1400" b="0">
                <a:solidFill>
                  <a:srgbClr val="D4D4D4"/>
                </a:solidFill>
                <a:effectLst/>
                <a:latin typeface="Consolas" panose="020B0609020204030204" pitchFamily="49" charset="0"/>
              </a:rPr>
              <a:t> </a:t>
            </a:r>
            <a:r>
              <a:rPr lang="en-SG" sz="1400" b="0">
                <a:solidFill>
                  <a:srgbClr val="4FC1FF"/>
                </a:solidFill>
                <a:effectLst/>
                <a:latin typeface="Consolas" panose="020B0609020204030204" pitchFamily="49" charset="0"/>
              </a:rPr>
              <a:t>express</a:t>
            </a:r>
            <a:r>
              <a:rPr lang="en-SG" sz="1400" b="0">
                <a:solidFill>
                  <a:srgbClr val="D4D4D4"/>
                </a:solidFill>
                <a:effectLst/>
                <a:latin typeface="Consolas" panose="020B0609020204030204" pitchFamily="49" charset="0"/>
              </a:rPr>
              <a:t> = </a:t>
            </a:r>
            <a:r>
              <a:rPr lang="en-SG" sz="1400" b="0">
                <a:solidFill>
                  <a:srgbClr val="DCDCAA"/>
                </a:solidFill>
                <a:effectLst/>
                <a:latin typeface="Consolas" panose="020B0609020204030204" pitchFamily="49" charset="0"/>
              </a:rPr>
              <a:t>require</a:t>
            </a:r>
            <a:r>
              <a:rPr lang="en-SG" sz="1400" b="0">
                <a:solidFill>
                  <a:srgbClr val="D4D4D4"/>
                </a:solidFill>
                <a:effectLst/>
                <a:latin typeface="Consolas" panose="020B0609020204030204" pitchFamily="49" charset="0"/>
              </a:rPr>
              <a:t>(</a:t>
            </a:r>
            <a:r>
              <a:rPr lang="en-SG" sz="1400" b="0">
                <a:solidFill>
                  <a:srgbClr val="CE9178"/>
                </a:solidFill>
                <a:effectLst/>
                <a:latin typeface="Consolas" panose="020B0609020204030204" pitchFamily="49" charset="0"/>
              </a:rPr>
              <a:t>"express"</a:t>
            </a:r>
            <a:r>
              <a:rPr lang="en-SG" sz="1400" b="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B01C57D2-D0A8-D8EA-0450-CE3BAFC91033}"/>
              </a:ext>
            </a:extLst>
          </p:cNvPr>
          <p:cNvSpPr txBox="1"/>
          <p:nvPr/>
        </p:nvSpPr>
        <p:spPr>
          <a:xfrm>
            <a:off x="952498" y="3728105"/>
            <a:ext cx="8582023" cy="954107"/>
          </a:xfrm>
          <a:prstGeom prst="rect">
            <a:avLst/>
          </a:prstGeom>
          <a:solidFill>
            <a:schemeClr val="tx1"/>
          </a:solidFill>
        </p:spPr>
        <p:txBody>
          <a:bodyPr wrap="square">
            <a:spAutoFit/>
          </a:bodyPr>
          <a:lstStyle/>
          <a:p>
            <a:r>
              <a:rPr lang="en-SG" sz="1400" b="0">
                <a:solidFill>
                  <a:srgbClr val="569CD6"/>
                </a:solidFill>
                <a:effectLst/>
                <a:latin typeface="Consolas" panose="020B0609020204030204" pitchFamily="49" charset="0"/>
              </a:rPr>
              <a:t>const</a:t>
            </a:r>
            <a:r>
              <a:rPr lang="en-SG" sz="1400" b="0">
                <a:solidFill>
                  <a:srgbClr val="D4D4D4"/>
                </a:solidFill>
                <a:effectLst/>
                <a:latin typeface="Consolas" panose="020B0609020204030204" pitchFamily="49" charset="0"/>
              </a:rPr>
              <a:t> </a:t>
            </a:r>
            <a:r>
              <a:rPr lang="en-SG" sz="1400" b="0">
                <a:solidFill>
                  <a:srgbClr val="4FC1FF"/>
                </a:solidFill>
                <a:effectLst/>
                <a:latin typeface="Consolas" panose="020B0609020204030204" pitchFamily="49" charset="0"/>
              </a:rPr>
              <a:t>app</a:t>
            </a:r>
            <a:r>
              <a:rPr lang="en-SG" sz="1400" b="0">
                <a:solidFill>
                  <a:srgbClr val="D4D4D4"/>
                </a:solidFill>
                <a:effectLst/>
                <a:latin typeface="Consolas" panose="020B0609020204030204" pitchFamily="49" charset="0"/>
              </a:rPr>
              <a:t> = </a:t>
            </a:r>
            <a:r>
              <a:rPr lang="en-SG" sz="1400" b="0">
                <a:solidFill>
                  <a:srgbClr val="DCDCAA"/>
                </a:solidFill>
                <a:effectLst/>
                <a:latin typeface="Consolas" panose="020B0609020204030204" pitchFamily="49" charset="0"/>
              </a:rPr>
              <a:t>express</a:t>
            </a:r>
            <a:r>
              <a:rPr lang="en-SG" sz="1400" b="0">
                <a:solidFill>
                  <a:srgbClr val="D4D4D4"/>
                </a:solidFill>
                <a:effectLst/>
                <a:latin typeface="Consolas" panose="020B0609020204030204" pitchFamily="49" charset="0"/>
              </a:rPr>
              <a:t>();</a:t>
            </a:r>
          </a:p>
          <a:p>
            <a:r>
              <a:rPr lang="en-SG" sz="1400" b="0">
                <a:solidFill>
                  <a:srgbClr val="569CD6"/>
                </a:solidFill>
                <a:effectLst/>
                <a:latin typeface="Consolas" panose="020B0609020204030204" pitchFamily="49" charset="0"/>
              </a:rPr>
              <a:t>var</a:t>
            </a:r>
            <a:r>
              <a:rPr lang="en-SG" sz="1400" b="0">
                <a:solidFill>
                  <a:srgbClr val="D4D4D4"/>
                </a:solidFill>
                <a:effectLst/>
                <a:latin typeface="Consolas" panose="020B0609020204030204" pitchFamily="49" charset="0"/>
              </a:rPr>
              <a:t> </a:t>
            </a:r>
            <a:r>
              <a:rPr lang="en-SG" sz="1400" b="0">
                <a:solidFill>
                  <a:srgbClr val="9CDCFE"/>
                </a:solidFill>
                <a:effectLst/>
                <a:latin typeface="Consolas" panose="020B0609020204030204" pitchFamily="49" charset="0"/>
              </a:rPr>
              <a:t>server</a:t>
            </a:r>
            <a:r>
              <a:rPr lang="en-SG" sz="1400" b="0">
                <a:solidFill>
                  <a:srgbClr val="D4D4D4"/>
                </a:solidFill>
                <a:effectLst/>
                <a:latin typeface="Consolas" panose="020B0609020204030204" pitchFamily="49" charset="0"/>
              </a:rPr>
              <a:t> = </a:t>
            </a:r>
            <a:r>
              <a:rPr lang="en-SG" sz="1400" b="0">
                <a:solidFill>
                  <a:srgbClr val="9CDCFE"/>
                </a:solidFill>
                <a:effectLst/>
                <a:latin typeface="Consolas" panose="020B0609020204030204" pitchFamily="49" charset="0"/>
              </a:rPr>
              <a:t>app</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listen</a:t>
            </a:r>
            <a:r>
              <a:rPr lang="en-SG" sz="1400" b="0">
                <a:solidFill>
                  <a:srgbClr val="D4D4D4"/>
                </a:solidFill>
                <a:effectLst/>
                <a:latin typeface="Consolas" panose="020B0609020204030204" pitchFamily="49" charset="0"/>
              </a:rPr>
              <a:t>(</a:t>
            </a:r>
            <a:r>
              <a:rPr lang="en-SG" sz="1400" b="0">
                <a:solidFill>
                  <a:srgbClr val="B5CEA8"/>
                </a:solidFill>
                <a:effectLst/>
                <a:latin typeface="Consolas" panose="020B0609020204030204" pitchFamily="49" charset="0"/>
              </a:rPr>
              <a:t>5050</a:t>
            </a:r>
            <a:r>
              <a:rPr lang="en-SG" sz="1400" b="0">
                <a:solidFill>
                  <a:srgbClr val="D4D4D4"/>
                </a:solidFill>
                <a:effectLst/>
                <a:latin typeface="Consolas" panose="020B0609020204030204" pitchFamily="49" charset="0"/>
              </a:rPr>
              <a:t>, </a:t>
            </a:r>
            <a:r>
              <a:rPr lang="en-SG" sz="1400" b="0">
                <a:solidFill>
                  <a:srgbClr val="569CD6"/>
                </a:solidFill>
                <a:effectLst/>
                <a:latin typeface="Consolas" panose="020B0609020204030204" pitchFamily="49" charset="0"/>
              </a:rPr>
              <a:t>function</a:t>
            </a:r>
            <a:r>
              <a:rPr lang="en-SG" sz="1400" b="0">
                <a:solidFill>
                  <a:srgbClr val="D4D4D4"/>
                </a:solidFill>
                <a:effectLst/>
                <a:latin typeface="Consolas" panose="020B0609020204030204" pitchFamily="49" charset="0"/>
              </a:rPr>
              <a:t> () {</a:t>
            </a:r>
          </a:p>
          <a:p>
            <a:r>
              <a:rPr lang="en-SG" sz="1400" b="0">
                <a:solidFill>
                  <a:srgbClr val="D4D4D4"/>
                </a:solidFill>
                <a:effectLst/>
                <a:latin typeface="Consolas" panose="020B0609020204030204" pitchFamily="49" charset="0"/>
              </a:rPr>
              <a:t>    </a:t>
            </a:r>
            <a:r>
              <a:rPr lang="en-SG" sz="1400" b="0">
                <a:solidFill>
                  <a:srgbClr val="9CDCFE"/>
                </a:solidFill>
                <a:effectLst/>
                <a:latin typeface="Consolas" panose="020B0609020204030204" pitchFamily="49" charset="0"/>
              </a:rPr>
              <a:t>console</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log</a:t>
            </a:r>
            <a:r>
              <a:rPr lang="en-SG" sz="1400" b="0">
                <a:solidFill>
                  <a:srgbClr val="D4D4D4"/>
                </a:solidFill>
                <a:effectLst/>
                <a:latin typeface="Consolas" panose="020B0609020204030204" pitchFamily="49" charset="0"/>
              </a:rPr>
              <a:t>(</a:t>
            </a:r>
            <a:r>
              <a:rPr lang="en-SG" sz="1400" b="0">
                <a:solidFill>
                  <a:srgbClr val="CE9178"/>
                </a:solidFill>
                <a:effectLst/>
                <a:latin typeface="Consolas" panose="020B0609020204030204" pitchFamily="49" charset="0"/>
              </a:rPr>
              <a:t>"Service running at port:"</a:t>
            </a:r>
            <a:r>
              <a:rPr lang="en-SG" sz="1400" b="0">
                <a:solidFill>
                  <a:srgbClr val="D4D4D4"/>
                </a:solidFill>
                <a:effectLst/>
                <a:latin typeface="Consolas" panose="020B0609020204030204" pitchFamily="49" charset="0"/>
              </a:rPr>
              <a:t>, </a:t>
            </a:r>
            <a:r>
              <a:rPr lang="en-SG" sz="1400" b="0">
                <a:solidFill>
                  <a:srgbClr val="9CDCFE"/>
                </a:solidFill>
                <a:effectLst/>
                <a:latin typeface="Consolas" panose="020B0609020204030204" pitchFamily="49" charset="0"/>
              </a:rPr>
              <a:t>server</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address</a:t>
            </a:r>
            <a:r>
              <a:rPr lang="en-SG" sz="1400" b="0">
                <a:solidFill>
                  <a:srgbClr val="D4D4D4"/>
                </a:solidFill>
                <a:effectLst/>
                <a:latin typeface="Consolas" panose="020B0609020204030204" pitchFamily="49" charset="0"/>
              </a:rPr>
              <a:t>().</a:t>
            </a:r>
            <a:r>
              <a:rPr lang="en-SG" sz="1400" b="0">
                <a:solidFill>
                  <a:srgbClr val="9CDCFE"/>
                </a:solidFill>
                <a:effectLst/>
                <a:latin typeface="Consolas" panose="020B0609020204030204" pitchFamily="49" charset="0"/>
              </a:rPr>
              <a:t>port</a:t>
            </a:r>
            <a:r>
              <a:rPr lang="en-SG" sz="1400" b="0">
                <a:solidFill>
                  <a:srgbClr val="D4D4D4"/>
                </a:solidFill>
                <a:effectLst/>
                <a:latin typeface="Consolas" panose="020B0609020204030204" pitchFamily="49" charset="0"/>
              </a:rPr>
              <a:t>);</a:t>
            </a:r>
          </a:p>
          <a:p>
            <a:r>
              <a:rPr lang="en-SG" sz="1400" b="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9C5256D-0E89-2226-B5E3-2202F45C794F}"/>
              </a:ext>
            </a:extLst>
          </p:cNvPr>
          <p:cNvSpPr txBox="1"/>
          <p:nvPr/>
        </p:nvSpPr>
        <p:spPr>
          <a:xfrm>
            <a:off x="952499" y="5232546"/>
            <a:ext cx="8582022" cy="523220"/>
          </a:xfrm>
          <a:prstGeom prst="rect">
            <a:avLst/>
          </a:prstGeom>
          <a:solidFill>
            <a:schemeClr val="tx1"/>
          </a:solidFill>
        </p:spPr>
        <p:txBody>
          <a:bodyPr wrap="square">
            <a:spAutoFit/>
          </a:bodyPr>
          <a:lstStyle/>
          <a:p>
            <a:r>
              <a:rPr lang="en-SG" sz="1400" b="0">
                <a:solidFill>
                  <a:srgbClr val="D4D4D4"/>
                </a:solidFill>
                <a:effectLst/>
                <a:latin typeface="Consolas" panose="020B0609020204030204" pitchFamily="49" charset="0"/>
              </a:rPr>
              <a:t>$ node 10c-ethusd-api.js</a:t>
            </a:r>
          </a:p>
          <a:p>
            <a:r>
              <a:rPr lang="en-SG" sz="1400" b="0">
                <a:solidFill>
                  <a:srgbClr val="6A9955"/>
                </a:solidFill>
                <a:effectLst/>
                <a:latin typeface="Consolas" panose="020B0609020204030204" pitchFamily="49" charset="0"/>
              </a:rPr>
              <a:t># Service running at port: 5050</a:t>
            </a:r>
            <a:endParaRPr lang="en-SG"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4717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000" b="1"/>
              <a:t>Create a DailyPrice Endpoint</a:t>
            </a:r>
          </a:p>
          <a:p>
            <a:pPr marL="0" indent="0">
              <a:buNone/>
            </a:pPr>
            <a:endParaRPr lang="en-US"/>
          </a:p>
          <a:p>
            <a:pPr marL="228600" indent="-228600">
              <a:buAutoNum type="arabicPeriod"/>
            </a:pPr>
            <a:r>
              <a:rPr lang="en-US"/>
              <a:t>Import getDailyPrices from lesson 8 maPrice.js.</a:t>
            </a:r>
          </a:p>
          <a:p>
            <a:pPr marL="228600" indent="-228600">
              <a:buAutoNum type="arabicPeriod"/>
            </a:pPr>
            <a:endParaRPr lang="en-US"/>
          </a:p>
          <a:p>
            <a:pPr marL="228600" indent="-228600">
              <a:buAutoNum type="arabicPeriod"/>
            </a:pPr>
            <a:r>
              <a:rPr lang="en-US"/>
              <a:t>Create an endpoint /daily using getDailyPrices to provide daily price API service using the data from CryptoWatch API.</a:t>
            </a:r>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endParaRPr lang="en-US"/>
          </a:p>
          <a:p>
            <a:pPr marL="228600" indent="-228600">
              <a:buAutoNum type="arabicPeriod"/>
            </a:pPr>
            <a:r>
              <a:rPr lang="en-US"/>
              <a:t>Open the browser at `http://localhost:5050/daily` and you should see the JSON data returned from your API.</a:t>
            </a:r>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52499" y="2243987"/>
            <a:ext cx="8582024" cy="287226"/>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US" sz="1200" b="0">
                <a:solidFill>
                  <a:srgbClr val="569CD6"/>
                </a:solidFill>
                <a:effectLst/>
                <a:latin typeface="Consolas" panose="020B0609020204030204" pitchFamily="49" charset="0"/>
              </a:rPr>
              <a:t>const</a:t>
            </a:r>
            <a:r>
              <a:rPr lang="en-US" sz="1200" b="0">
                <a:solidFill>
                  <a:srgbClr val="D4D4D4"/>
                </a:solidFill>
                <a:effectLst/>
                <a:latin typeface="Consolas" panose="020B0609020204030204" pitchFamily="49" charset="0"/>
              </a:rPr>
              <a:t> { </a:t>
            </a:r>
            <a:r>
              <a:rPr lang="en-US" sz="1200" b="0">
                <a:solidFill>
                  <a:srgbClr val="4FC1FF"/>
                </a:solidFill>
                <a:effectLst/>
                <a:latin typeface="Consolas" panose="020B0609020204030204" pitchFamily="49" charset="0"/>
              </a:rPr>
              <a:t>getDailyPrices</a:t>
            </a:r>
            <a:r>
              <a:rPr lang="en-US" sz="1200" b="0">
                <a:solidFill>
                  <a:srgbClr val="D4D4D4"/>
                </a:solidFill>
                <a:effectLst/>
                <a:latin typeface="Consolas" panose="020B0609020204030204" pitchFamily="49" charset="0"/>
              </a:rPr>
              <a:t> } = </a:t>
            </a:r>
            <a:r>
              <a:rPr lang="en-US" sz="1200" b="0">
                <a:solidFill>
                  <a:srgbClr val="DCDCAA"/>
                </a:solidFill>
                <a:effectLst/>
                <a:latin typeface="Consolas" panose="020B0609020204030204" pitchFamily="49" charset="0"/>
              </a:rPr>
              <a:t>require</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"./maPrices.js"</a:t>
            </a:r>
            <a:r>
              <a:rPr lang="en-US" sz="1200" b="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B01C57D2-D0A8-D8EA-0450-CE3BAFC91033}"/>
              </a:ext>
            </a:extLst>
          </p:cNvPr>
          <p:cNvSpPr txBox="1"/>
          <p:nvPr/>
        </p:nvSpPr>
        <p:spPr>
          <a:xfrm>
            <a:off x="942972" y="3080762"/>
            <a:ext cx="8582023" cy="3046988"/>
          </a:xfrm>
          <a:prstGeom prst="rect">
            <a:avLst/>
          </a:prstGeom>
          <a:solidFill>
            <a:schemeClr val="tx1"/>
          </a:solidFill>
        </p:spPr>
        <p:txBody>
          <a:bodyPr wrap="square">
            <a:spAutoFit/>
          </a:bodyPr>
          <a:lstStyle/>
          <a:p>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app</a:t>
            </a:r>
            <a:r>
              <a:rPr lang="en-SG" sz="1200" b="0">
                <a:solidFill>
                  <a:srgbClr val="D4D4D4"/>
                </a:solidFill>
                <a:effectLst/>
                <a:latin typeface="Consolas" panose="020B0609020204030204" pitchFamily="49" charset="0"/>
              </a:rPr>
              <a:t> = </a:t>
            </a:r>
            <a:r>
              <a:rPr lang="en-SG" sz="1200" b="0">
                <a:solidFill>
                  <a:srgbClr val="DCDCAA"/>
                </a:solidFill>
                <a:effectLst/>
                <a:latin typeface="Consolas" panose="020B0609020204030204" pitchFamily="49" charset="0"/>
              </a:rPr>
              <a:t>express</a:t>
            </a:r>
            <a:r>
              <a:rPr lang="en-SG" sz="1200" b="0">
                <a:solidFill>
                  <a:srgbClr val="D4D4D4"/>
                </a:solidFill>
                <a:effectLst/>
                <a:latin typeface="Consolas" panose="020B0609020204030204" pitchFamily="49" charset="0"/>
              </a:rPr>
              <a:t>();</a:t>
            </a:r>
          </a:p>
          <a:p>
            <a:br>
              <a:rPr lang="en-SG" sz="1200" b="0">
                <a:solidFill>
                  <a:srgbClr val="D4D4D4"/>
                </a:solidFill>
                <a:effectLst/>
                <a:latin typeface="Consolas" panose="020B0609020204030204" pitchFamily="49" charset="0"/>
              </a:rPr>
            </a:br>
            <a:r>
              <a:rPr lang="en-SG" sz="1200" b="0">
                <a:solidFill>
                  <a:srgbClr val="6A9955"/>
                </a:solidFill>
                <a:effectLst/>
                <a:latin typeface="Consolas" panose="020B0609020204030204" pitchFamily="49" charset="0"/>
              </a:rPr>
              <a:t>// Create the daily endpoint</a:t>
            </a:r>
            <a:endParaRPr lang="en-SG" sz="1200" b="0">
              <a:solidFill>
                <a:srgbClr val="D4D4D4"/>
              </a:solidFill>
              <a:effectLst/>
              <a:latin typeface="Consolas" panose="020B0609020204030204" pitchFamily="49" charset="0"/>
            </a:endParaRPr>
          </a:p>
          <a:p>
            <a:r>
              <a:rPr lang="en-SG" sz="1200" b="0">
                <a:solidFill>
                  <a:srgbClr val="9CDCFE"/>
                </a:solidFill>
                <a:effectLst/>
                <a:latin typeface="Consolas" panose="020B0609020204030204" pitchFamily="49" charset="0"/>
              </a:rPr>
              <a:t>app</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get</a:t>
            </a:r>
            <a:r>
              <a:rPr lang="en-SG" sz="1200" b="0">
                <a:solidFill>
                  <a:srgbClr val="D4D4D4"/>
                </a:solidFill>
                <a:effectLst/>
                <a:latin typeface="Consolas" panose="020B0609020204030204" pitchFamily="49" charset="0"/>
              </a:rPr>
              <a:t>(</a:t>
            </a:r>
            <a:r>
              <a:rPr lang="en-SG" sz="1200" b="0">
                <a:solidFill>
                  <a:srgbClr val="CE9178"/>
                </a:solidFill>
                <a:effectLst/>
                <a:latin typeface="Consolas" panose="020B0609020204030204" pitchFamily="49" charset="0"/>
              </a:rPr>
              <a:t>"/daily"</a:t>
            </a:r>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async</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req</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a:t>
            </a:r>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=&gt;</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6A9955"/>
                </a:solidFill>
                <a:effectLst/>
                <a:latin typeface="Consolas" panose="020B0609020204030204" pitchFamily="49" charset="0"/>
              </a:rPr>
              <a:t>// get daily price from CryptoWatch</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response</a:t>
            </a:r>
            <a:r>
              <a:rPr lang="en-SG" sz="1200" b="0">
                <a:solidFill>
                  <a:srgbClr val="D4D4D4"/>
                </a:solidFill>
                <a:effectLst/>
                <a:latin typeface="Consolas" panose="020B0609020204030204" pitchFamily="49" charset="0"/>
              </a:rPr>
              <a:t> = </a:t>
            </a:r>
            <a:r>
              <a:rPr lang="en-SG" sz="1200" b="0">
                <a:solidFill>
                  <a:srgbClr val="C586C0"/>
                </a:solidFill>
                <a:effectLst/>
                <a:latin typeface="Consolas" panose="020B0609020204030204" pitchFamily="49" charset="0"/>
              </a:rPr>
              <a:t>await</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axios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get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CE9178"/>
                </a:solidFill>
                <a:effectLst/>
                <a:latin typeface="Consolas" panose="020B0609020204030204" pitchFamily="49" charset="0"/>
              </a:rPr>
              <a:t>"https://api.cryptowat.ch/markets/bitfinex/ethusd/ohlc?periods=86400"</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json</a:t>
            </a:r>
            <a:r>
              <a:rPr lang="en-SG" sz="1200" b="0">
                <a:solidFill>
                  <a:srgbClr val="D4D4D4"/>
                </a:solidFill>
                <a:effectLst/>
                <a:latin typeface="Consolas" panose="020B0609020204030204" pitchFamily="49" charset="0"/>
              </a:rPr>
              <a:t> = </a:t>
            </a:r>
            <a:r>
              <a:rPr lang="en-SG" sz="1200" b="0">
                <a:solidFill>
                  <a:srgbClr val="9CDCFE"/>
                </a:solidFill>
                <a:effectLst/>
                <a:latin typeface="Consolas" panose="020B0609020204030204" pitchFamily="49" charset="0"/>
              </a:rPr>
              <a:t>response</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result</a:t>
            </a:r>
            <a:r>
              <a:rPr lang="en-SG" sz="1200" b="0">
                <a:solidFill>
                  <a:srgbClr val="D4D4D4"/>
                </a:solidFill>
                <a:effectLst/>
                <a:latin typeface="Consolas" panose="020B0609020204030204" pitchFamily="49" charset="0"/>
              </a:rPr>
              <a:t> = </a:t>
            </a:r>
            <a:r>
              <a:rPr lang="en-SG" sz="1200" b="0">
                <a:solidFill>
                  <a:srgbClr val="DCDCAA"/>
                </a:solidFill>
                <a:effectLst/>
                <a:latin typeface="Consolas" panose="020B0609020204030204" pitchFamily="49" charset="0"/>
              </a:rPr>
              <a:t>getDailyPrices</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json</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send</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result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a:t>
            </a:r>
          </a:p>
          <a:p>
            <a:br>
              <a:rPr lang="en-SG" sz="1200" b="0">
                <a:solidFill>
                  <a:srgbClr val="D4D4D4"/>
                </a:solidFill>
                <a:effectLst/>
                <a:latin typeface="Consolas" panose="020B0609020204030204" pitchFamily="49" charset="0"/>
              </a:rPr>
            </a:br>
            <a:r>
              <a:rPr lang="en-SG" sz="1200" b="0">
                <a:solidFill>
                  <a:srgbClr val="569CD6"/>
                </a:solidFill>
                <a:effectLst/>
                <a:latin typeface="Consolas" panose="020B0609020204030204" pitchFamily="49" charset="0"/>
              </a:rPr>
              <a:t>var</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server</a:t>
            </a:r>
            <a:r>
              <a:rPr lang="en-SG" sz="1200" b="0">
                <a:solidFill>
                  <a:srgbClr val="D4D4D4"/>
                </a:solidFill>
                <a:effectLst/>
                <a:latin typeface="Consolas" panose="020B0609020204030204" pitchFamily="49" charset="0"/>
              </a:rPr>
              <a:t> = </a:t>
            </a:r>
            <a:r>
              <a:rPr lang="en-SG" sz="1200" b="0">
                <a:solidFill>
                  <a:srgbClr val="9CDCFE"/>
                </a:solidFill>
                <a:effectLst/>
                <a:latin typeface="Consolas" panose="020B0609020204030204" pitchFamily="49" charset="0"/>
              </a:rPr>
              <a:t>app</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listen</a:t>
            </a:r>
            <a:r>
              <a:rPr lang="en-SG" sz="1200" b="0">
                <a:solidFill>
                  <a:srgbClr val="D4D4D4"/>
                </a:solidFill>
                <a:effectLst/>
                <a:latin typeface="Consolas" panose="020B0609020204030204" pitchFamily="49" charset="0"/>
              </a:rPr>
              <a:t>(</a:t>
            </a:r>
            <a:r>
              <a:rPr lang="en-SG" sz="1200" b="0">
                <a:solidFill>
                  <a:srgbClr val="B5CEA8"/>
                </a:solidFill>
                <a:effectLst/>
                <a:latin typeface="Consolas" panose="020B0609020204030204" pitchFamily="49" charset="0"/>
              </a:rPr>
              <a:t>5050</a:t>
            </a:r>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function</a:t>
            </a:r>
            <a:r>
              <a:rPr lang="en-SG" sz="1200" b="0">
                <a:solidFill>
                  <a:srgbClr val="D4D4D4"/>
                </a:solidFill>
                <a:effectLst/>
                <a:latin typeface="Consolas" panose="020B0609020204030204" pitchFamily="49" charset="0"/>
              </a:rPr>
              <a:t> ()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console</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log</a:t>
            </a:r>
            <a:r>
              <a:rPr lang="en-SG" sz="1200" b="0">
                <a:solidFill>
                  <a:srgbClr val="D4D4D4"/>
                </a:solidFill>
                <a:effectLst/>
                <a:latin typeface="Consolas" panose="020B0609020204030204" pitchFamily="49" charset="0"/>
              </a:rPr>
              <a:t>(</a:t>
            </a:r>
            <a:r>
              <a:rPr lang="en-SG" sz="1200" b="0">
                <a:solidFill>
                  <a:srgbClr val="CE9178"/>
                </a:solidFill>
                <a:effectLst/>
                <a:latin typeface="Consolas" panose="020B0609020204030204" pitchFamily="49" charset="0"/>
              </a:rPr>
              <a:t>"Service running at port:"</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server</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address</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port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5472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000" b="1"/>
              <a:t>Create Moving Average Endpoint with Parameter</a:t>
            </a:r>
          </a:p>
          <a:p>
            <a:pPr marL="0" indent="0">
              <a:buNone/>
            </a:pPr>
            <a:endParaRPr lang="en-US"/>
          </a:p>
          <a:p>
            <a:pPr marL="0" indent="0">
              <a:buNone/>
            </a:pPr>
            <a:r>
              <a:rPr lang="en-US"/>
              <a:t>In this section, we will add another endpoint that will return the moving average of ETHUSD for any number of days based on an optional parameter. For example, `http://localhost:5050/ma/10` for 10-day m.a. and return daily price if without parameter `http://localhost:5050/ma`</a:t>
            </a:r>
          </a:p>
          <a:p>
            <a:pPr marL="0" indent="0">
              <a:buNone/>
            </a:pPr>
            <a:endParaRPr lang="en-US"/>
          </a:p>
        </p:txBody>
      </p:sp>
    </p:spTree>
    <p:extLst>
      <p:ext uri="{BB962C8B-B14F-4D97-AF65-F5344CB8AC3E}">
        <p14:creationId xmlns:p14="http://schemas.microsoft.com/office/powerpoint/2010/main" val="331641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a:buAutoNum type="arabicPeriod"/>
            </a:pPr>
            <a:r>
              <a:rPr lang="en-US"/>
              <a:t>Create the `ma` endpoint.</a:t>
            </a:r>
          </a:p>
          <a:p>
            <a:pPr lvl="1"/>
            <a:r>
              <a:rPr lang="en-US"/>
              <a:t>To create a parameter for the route, specify the parameter name preceded by a `:`. To make the parameter optional, superseded the name with `?`. Therefore, the route `/ma/:days?` will accept http://localhost:5050/ma/10 or http://localhost:5050/ma</a:t>
            </a:r>
          </a:p>
          <a:p>
            <a:pPr lvl="1"/>
            <a:r>
              <a:rPr lang="en-US"/>
              <a:t>To use the parameter, you can extract it from the `req.params` object.</a:t>
            </a:r>
          </a:p>
          <a:p>
            <a:pPr lvl="1"/>
            <a:r>
              <a:rPr lang="en-US"/>
              <a:t>Because the parameter is passed in as a string, it needs to be converted to a number using `parseInt()`.</a:t>
            </a:r>
          </a:p>
          <a:p>
            <a:pPr lvl="1"/>
            <a:r>
              <a:rPr lang="en-US"/>
              <a:t>If parameter is falsy (ie. null, omitted, 0), then we will return daily price instead.</a:t>
            </a:r>
          </a:p>
        </p:txBody>
      </p:sp>
      <p:sp>
        <p:nvSpPr>
          <p:cNvPr id="6" name="TextBox 5">
            <a:extLst>
              <a:ext uri="{FF2B5EF4-FFF2-40B4-BE49-F238E27FC236}">
                <a16:creationId xmlns:a16="http://schemas.microsoft.com/office/drawing/2014/main" id="{B01C57D2-D0A8-D8EA-0450-CE3BAFC91033}"/>
              </a:ext>
            </a:extLst>
          </p:cNvPr>
          <p:cNvSpPr txBox="1"/>
          <p:nvPr/>
        </p:nvSpPr>
        <p:spPr>
          <a:xfrm>
            <a:off x="1100138" y="3251180"/>
            <a:ext cx="8582023" cy="3416320"/>
          </a:xfrm>
          <a:prstGeom prst="rect">
            <a:avLst/>
          </a:prstGeom>
          <a:solidFill>
            <a:schemeClr val="tx1"/>
          </a:solidFill>
        </p:spPr>
        <p:txBody>
          <a:bodyPr wrap="square">
            <a:spAutoFit/>
          </a:bodyPr>
          <a:lstStyle/>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app</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get</a:t>
            </a:r>
            <a:r>
              <a:rPr lang="en-SG" sz="1200" b="0">
                <a:solidFill>
                  <a:srgbClr val="D4D4D4"/>
                </a:solidFill>
                <a:effectLst/>
                <a:latin typeface="Consolas" panose="020B0609020204030204" pitchFamily="49" charset="0"/>
              </a:rPr>
              <a:t>(</a:t>
            </a:r>
            <a:r>
              <a:rPr lang="en-SG" sz="1200" b="0">
                <a:solidFill>
                  <a:srgbClr val="CE9178"/>
                </a:solidFill>
                <a:effectLst/>
                <a:latin typeface="Consolas" panose="020B0609020204030204" pitchFamily="49" charset="0"/>
              </a:rPr>
              <a:t>"/ma/:days?"</a:t>
            </a:r>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async</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req</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a:t>
            </a:r>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=&gt;</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C586C0"/>
                </a:solidFill>
                <a:effectLst/>
                <a:latin typeface="Consolas" panose="020B0609020204030204" pitchFamily="49" charset="0"/>
              </a:rPr>
              <a:t>try</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6A9955"/>
                </a:solidFill>
                <a:effectLst/>
                <a:latin typeface="Consolas" panose="020B0609020204030204" pitchFamily="49" charset="0"/>
              </a:rPr>
              <a:t>// get daily price from CryptoWatch</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response</a:t>
            </a:r>
            <a:r>
              <a:rPr lang="en-SG" sz="1200" b="0">
                <a:solidFill>
                  <a:srgbClr val="D4D4D4"/>
                </a:solidFill>
                <a:effectLst/>
                <a:latin typeface="Consolas" panose="020B0609020204030204" pitchFamily="49" charset="0"/>
              </a:rPr>
              <a:t> = </a:t>
            </a:r>
            <a:r>
              <a:rPr lang="en-SG" sz="1200" b="0">
                <a:solidFill>
                  <a:srgbClr val="C586C0"/>
                </a:solidFill>
                <a:effectLst/>
                <a:latin typeface="Consolas" panose="020B0609020204030204" pitchFamily="49" charset="0"/>
              </a:rPr>
              <a:t>await</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axios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get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CE9178"/>
                </a:solidFill>
                <a:effectLst/>
                <a:latin typeface="Consolas" panose="020B0609020204030204" pitchFamily="49" charset="0"/>
              </a:rPr>
              <a:t>"https://api.cryptowat.ch/markets/bitfinex/ethusd/ohlc?periods=86400"</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json</a:t>
            </a:r>
            <a:r>
              <a:rPr lang="en-SG" sz="1200" b="0">
                <a:solidFill>
                  <a:srgbClr val="D4D4D4"/>
                </a:solidFill>
                <a:effectLst/>
                <a:latin typeface="Consolas" panose="020B0609020204030204" pitchFamily="49" charset="0"/>
              </a:rPr>
              <a:t> = </a:t>
            </a:r>
            <a:r>
              <a:rPr lang="en-SG" sz="1200" b="0">
                <a:solidFill>
                  <a:srgbClr val="9CDCFE"/>
                </a:solidFill>
                <a:effectLst/>
                <a:latin typeface="Consolas" panose="020B0609020204030204" pitchFamily="49" charset="0"/>
              </a:rPr>
              <a:t>response</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a:t>
            </a:r>
          </a:p>
          <a:p>
            <a:br>
              <a:rPr lang="en-SG" sz="1200" b="0">
                <a:solidFill>
                  <a:srgbClr val="D4D4D4"/>
                </a:solidFill>
                <a:effectLst/>
                <a:latin typeface="Consolas" panose="020B0609020204030204" pitchFamily="49" charset="0"/>
              </a:rPr>
            </a:br>
            <a:r>
              <a:rPr lang="en-SG" sz="1200" b="0">
                <a:solidFill>
                  <a:srgbClr val="D4D4D4"/>
                </a:solidFill>
                <a:effectLst/>
                <a:latin typeface="Consolas" panose="020B0609020204030204" pitchFamily="49" charset="0"/>
              </a:rPr>
              <a:t>            </a:t>
            </a:r>
            <a:r>
              <a:rPr lang="en-SG" sz="1200" b="0">
                <a:solidFill>
                  <a:srgbClr val="6A9955"/>
                </a:solidFill>
                <a:effectLst/>
                <a:latin typeface="Consolas" panose="020B0609020204030204" pitchFamily="49" charset="0"/>
              </a:rPr>
              <a:t>// if days is provided, get the moving average, else return dailyPrice</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r>
              <a:rPr lang="en-SG" sz="1200" b="0">
                <a:solidFill>
                  <a:srgbClr val="569CD6"/>
                </a:solidFill>
                <a:effectLst/>
                <a:latin typeface="Consolas" panose="020B0609020204030204" pitchFamily="49" charset="0"/>
              </a:rPr>
              <a:t>let</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result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C586C0"/>
                </a:solidFill>
                <a:effectLst/>
                <a:latin typeface="Consolas" panose="020B0609020204030204" pitchFamily="49" charset="0"/>
              </a:rPr>
              <a:t>if</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req</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param</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days</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result</a:t>
            </a:r>
            <a:r>
              <a:rPr lang="en-SG" sz="1200" b="0">
                <a:solidFill>
                  <a:srgbClr val="D4D4D4"/>
                </a:solidFill>
                <a:effectLst/>
                <a:latin typeface="Consolas" panose="020B0609020204030204" pitchFamily="49" charset="0"/>
              </a:rPr>
              <a:t> = </a:t>
            </a:r>
            <a:r>
              <a:rPr lang="en-SG" sz="1200" b="0">
                <a:solidFill>
                  <a:srgbClr val="DCDCAA"/>
                </a:solidFill>
                <a:effectLst/>
                <a:latin typeface="Consolas" panose="020B0609020204030204" pitchFamily="49" charset="0"/>
              </a:rPr>
              <a:t>getDailyPrices</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json</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C586C0"/>
                </a:solidFill>
                <a:effectLst/>
                <a:latin typeface="Consolas" panose="020B0609020204030204" pitchFamily="49" charset="0"/>
              </a:rPr>
              <a:t>else</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result</a:t>
            </a:r>
            <a:r>
              <a:rPr lang="en-SG" sz="1200" b="0">
                <a:solidFill>
                  <a:srgbClr val="D4D4D4"/>
                </a:solidFill>
                <a:effectLst/>
                <a:latin typeface="Consolas" panose="020B0609020204030204" pitchFamily="49" charset="0"/>
              </a:rPr>
              <a:t> = </a:t>
            </a:r>
            <a:r>
              <a:rPr lang="en-SG" sz="1200" b="0">
                <a:solidFill>
                  <a:srgbClr val="DCDCAA"/>
                </a:solidFill>
                <a:effectLst/>
                <a:latin typeface="Consolas" panose="020B0609020204030204" pitchFamily="49" charset="0"/>
              </a:rPr>
              <a:t>maPrices</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json</a:t>
            </a:r>
            <a:r>
              <a:rPr lang="en-SG" sz="1200" b="0">
                <a:solidFill>
                  <a:srgbClr val="D4D4D4"/>
                </a:solidFill>
                <a:effectLst/>
                <a:latin typeface="Consolas" panose="020B0609020204030204" pitchFamily="49" charset="0"/>
              </a:rPr>
              <a:t>, </a:t>
            </a:r>
            <a:r>
              <a:rPr lang="en-SG" sz="1200" b="0">
                <a:solidFill>
                  <a:srgbClr val="DCDCAA"/>
                </a:solidFill>
                <a:effectLst/>
                <a:latin typeface="Consolas" panose="020B0609020204030204" pitchFamily="49" charset="0"/>
              </a:rPr>
              <a:t>parseInt</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req</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param</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days</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send</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result</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 </a:t>
            </a:r>
            <a:r>
              <a:rPr lang="en-SG" sz="1200" b="0">
                <a:solidFill>
                  <a:srgbClr val="C586C0"/>
                </a:solidFill>
                <a:effectLst/>
                <a:latin typeface="Consolas" panose="020B0609020204030204" pitchFamily="49" charset="0"/>
              </a:rPr>
              <a:t>catch</a:t>
            </a:r>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e</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console</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error</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e</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res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send</a:t>
            </a:r>
            <a:r>
              <a:rPr lang="en-SG" sz="1200" b="0">
                <a:solidFill>
                  <a:srgbClr val="D4D4D4"/>
                </a:solidFill>
                <a:effectLst/>
                <a:latin typeface="Consolas" panose="020B0609020204030204" pitchFamily="49" charset="0"/>
              </a:rPr>
              <a:t>(</a:t>
            </a:r>
            <a:r>
              <a:rPr lang="en-SG" sz="1200" b="0">
                <a:solidFill>
                  <a:srgbClr val="9CDCFE"/>
                </a:solidFill>
                <a:effectLst/>
                <a:latin typeface="Consolas" panose="020B0609020204030204" pitchFamily="49" charset="0"/>
              </a:rPr>
              <a:t>e</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toString</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93988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10c: Create API Service</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a:buAutoNum type="arabicPeriod" startAt="2"/>
            </a:pPr>
            <a:r>
              <a:rPr lang="en-US"/>
              <a:t>Open the browser at `http://localhost:5050/ma/10` and `http://localhost:5050/ma/30` will return the result for 10-day moving averages and 30-day moving averages respectively.</a:t>
            </a:r>
          </a:p>
          <a:p>
            <a:pPr marL="0" indent="0">
              <a:buNone/>
            </a:pPr>
            <a:endParaRPr lang="en-US" sz="1600"/>
          </a:p>
        </p:txBody>
      </p:sp>
    </p:spTree>
    <p:extLst>
      <p:ext uri="{BB962C8B-B14F-4D97-AF65-F5344CB8AC3E}">
        <p14:creationId xmlns:p14="http://schemas.microsoft.com/office/powerpoint/2010/main" val="201086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4B5A507-C595-30FD-2132-367E53C95743}"/>
              </a:ext>
            </a:extLst>
          </p:cNvPr>
          <p:cNvSpPr>
            <a:spLocks noGrp="1"/>
          </p:cNvSpPr>
          <p:nvPr>
            <p:ph type="body" sz="quarter" idx="16"/>
          </p:nvPr>
        </p:nvSpPr>
        <p:spPr>
          <a:xfrm>
            <a:off x="0" y="2434978"/>
            <a:ext cx="12192000" cy="1860797"/>
          </a:xfrm>
        </p:spPr>
        <p:txBody>
          <a:bodyPr anchor="ctr"/>
          <a:lstStyle/>
          <a:p>
            <a:pPr marL="0" indent="0">
              <a:buNone/>
            </a:pPr>
            <a:r>
              <a:rPr lang="en-US" sz="3600"/>
              <a:t>Lab 10d: Display API data in Front-End</a:t>
            </a:r>
          </a:p>
        </p:txBody>
      </p:sp>
    </p:spTree>
    <p:extLst>
      <p:ext uri="{BB962C8B-B14F-4D97-AF65-F5344CB8AC3E}">
        <p14:creationId xmlns:p14="http://schemas.microsoft.com/office/powerpoint/2010/main" val="2443851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10d: </a:t>
            </a:r>
            <a:r>
              <a:rPr lang="en-US"/>
              <a:t>Display API data in Front-End</a:t>
            </a:r>
            <a:endParaRPr lang="en-SG"/>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a:t>Most modern web applications are no longer developed using vanilla Javascript. Instead, they use web frameworks that can better capitalise on Javascript skills to develop powerful and aesthetic front-end UI.</a:t>
            </a:r>
          </a:p>
          <a:p>
            <a:pPr marL="0" indent="0">
              <a:buNone/>
            </a:pPr>
            <a:endParaRPr lang="en-US"/>
          </a:p>
          <a:p>
            <a:pPr marL="0" indent="0">
              <a:buNone/>
            </a:pPr>
            <a:r>
              <a:rPr lang="en-US"/>
              <a:t>For this final lab, we will not be going through how to develop a single-page app but if you are interested to find out more you can refer to the README.md file in the fin535-chart directory. We will download a ready made front-end that is created to illustrate how the client consumes the API service for ETHUSD daily and moving average prices that you have created.</a:t>
            </a:r>
          </a:p>
          <a:p>
            <a:pPr marL="0" indent="0">
              <a:buNone/>
            </a:pPr>
            <a:endParaRPr lang="en-US"/>
          </a:p>
          <a:p>
            <a:pPr marL="0" indent="0">
              <a:buNone/>
            </a:pPr>
            <a:r>
              <a:rPr lang="en-US" sz="2400" b="1"/>
              <a:t>Download and integrate to web front-end</a:t>
            </a:r>
          </a:p>
          <a:p>
            <a:pPr marL="0" indent="0">
              <a:buNone/>
            </a:pPr>
            <a:endParaRPr lang="en-US"/>
          </a:p>
          <a:p>
            <a:pPr marL="228600" indent="-228600">
              <a:buAutoNum type="arabicPeriod"/>
            </a:pPr>
            <a:r>
              <a:rPr lang="en-US"/>
              <a:t>Create a new directory /lab-react and change directory into it.</a:t>
            </a:r>
          </a:p>
          <a:p>
            <a:pPr marL="228600" indent="-228600">
              <a:buAutoNum type="arabicPeriod"/>
            </a:pPr>
            <a:r>
              <a:rPr lang="en-US"/>
              <a:t>Clone the repository from github</a:t>
            </a:r>
          </a:p>
          <a:p>
            <a:pPr marL="228600" indent="-228600">
              <a:buAutoNum type="arabicPeriod"/>
            </a:pPr>
            <a:endParaRPr lang="en-US"/>
          </a:p>
          <a:p>
            <a:pPr marL="228600" indent="-228600">
              <a:buAutoNum type="arabicPeriod"/>
            </a:pPr>
            <a:endParaRPr lang="en-US"/>
          </a:p>
          <a:p>
            <a:pPr marL="228600" indent="-228600">
              <a:buAutoNum type="arabicPeriod"/>
            </a:pPr>
            <a:r>
              <a:rPr lang="en-US"/>
              <a:t>Install the packages and open the folder in Visual Code.</a:t>
            </a:r>
          </a:p>
          <a:p>
            <a:pPr marL="228600" indent="-228600">
              <a:buAutoNum type="arabicPeriod"/>
            </a:pPr>
            <a:endParaRPr lang="en-US"/>
          </a:p>
          <a:p>
            <a:pPr marL="228600" indent="-228600">
              <a:buAutoNum type="arabicPeriod"/>
            </a:pPr>
            <a:endParaRPr lang="en-US"/>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52499" y="5033664"/>
            <a:ext cx="8582024" cy="533447"/>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git</a:t>
            </a:r>
            <a:r>
              <a:rPr kumimoji="0" lang="en-US" altLang="en-US" sz="1400" b="0" i="0" u="none" strike="noStrike" cap="none" normalizeH="0" baseline="0">
                <a:ln>
                  <a:noFill/>
                </a:ln>
                <a:solidFill>
                  <a:srgbClr val="C5C8C6"/>
                </a:solidFill>
                <a:effectLst/>
                <a:latin typeface="Menlo"/>
              </a:rPr>
              <a:t> clone https://github.com/RoyLai-InfoCorp/fin535</a:t>
            </a:r>
          </a:p>
          <a:p>
            <a:pPr eaLnBrk="0" fontAlgn="base" hangingPunct="0">
              <a:spcBef>
                <a:spcPct val="0"/>
              </a:spcBef>
              <a:spcAft>
                <a:spcPct val="0"/>
              </a:spcAf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cd</a:t>
            </a:r>
            <a:r>
              <a:rPr kumimoji="0" lang="en-US" altLang="en-US" sz="1400" b="0" i="0" u="none" strike="noStrike" cap="none" normalizeH="0" baseline="0">
                <a:ln>
                  <a:noFill/>
                </a:ln>
                <a:solidFill>
                  <a:srgbClr val="C5C8C6"/>
                </a:solidFill>
                <a:effectLst/>
                <a:latin typeface="Menlo"/>
              </a:rPr>
              <a:t> fin535/fin535-chart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771F9DD-48BE-2962-0ADC-607C34D84948}"/>
              </a:ext>
            </a:extLst>
          </p:cNvPr>
          <p:cNvSpPr>
            <a:spLocks noChangeArrowheads="1"/>
          </p:cNvSpPr>
          <p:nvPr/>
        </p:nvSpPr>
        <p:spPr bwMode="auto">
          <a:xfrm>
            <a:off x="952499" y="5968748"/>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i</a:t>
            </a:r>
          </a:p>
        </p:txBody>
      </p:sp>
    </p:spTree>
    <p:extLst>
      <p:ext uri="{BB962C8B-B14F-4D97-AF65-F5344CB8AC3E}">
        <p14:creationId xmlns:p14="http://schemas.microsoft.com/office/powerpoint/2010/main" val="319870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4B5A507-C595-30FD-2132-367E53C95743}"/>
              </a:ext>
            </a:extLst>
          </p:cNvPr>
          <p:cNvSpPr>
            <a:spLocks noGrp="1"/>
          </p:cNvSpPr>
          <p:nvPr>
            <p:ph type="body" sz="quarter" idx="16"/>
          </p:nvPr>
        </p:nvSpPr>
        <p:spPr>
          <a:xfrm>
            <a:off x="0" y="2434978"/>
            <a:ext cx="12192000" cy="1860797"/>
          </a:xfrm>
        </p:spPr>
        <p:txBody>
          <a:bodyPr anchor="ctr"/>
          <a:lstStyle/>
          <a:p>
            <a:pPr marL="0" indent="0">
              <a:buNone/>
            </a:pPr>
            <a:r>
              <a:rPr lang="en-US" sz="3600"/>
              <a:t>Lab 10a: Getting real-time ETHUSD price </a:t>
            </a:r>
          </a:p>
          <a:p>
            <a:pPr marL="0" indent="0">
              <a:buNone/>
            </a:pPr>
            <a:r>
              <a:rPr lang="en-US" sz="3600"/>
              <a:t>using CoinMarketCap API</a:t>
            </a:r>
          </a:p>
        </p:txBody>
      </p:sp>
    </p:spTree>
    <p:extLst>
      <p:ext uri="{BB962C8B-B14F-4D97-AF65-F5344CB8AC3E}">
        <p14:creationId xmlns:p14="http://schemas.microsoft.com/office/powerpoint/2010/main" val="289546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a:t>Lab 10d: Display API data in Front-End</a:t>
            </a:r>
            <a:endParaRPr lang="en-SG"/>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a:buAutoNum type="arabicPeriod" startAt="4"/>
            </a:pPr>
            <a:r>
              <a:rPr lang="en-US"/>
              <a:t>Open the file /src/App.jsx and refer to the logic under the function handleClick. This function is triggered when the Show Chart button is clicked and will call the API Service endpoints daily and ma that was created in the earlier lab session using axios. It will display the data in a chart for the last 300 days.</a:t>
            </a:r>
          </a:p>
          <a:p>
            <a:pPr marL="0" indent="0">
              <a:buNone/>
            </a:pPr>
            <a:endParaRPr lang="en-US"/>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1028699" y="2041011"/>
            <a:ext cx="8582024" cy="4565320"/>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handleClick</a:t>
            </a:r>
            <a:r>
              <a:rPr lang="en-US" sz="1000" b="0">
                <a:solidFill>
                  <a:srgbClr val="D4D4D4"/>
                </a:solidFill>
                <a:effectLst/>
                <a:latin typeface="Consolas" panose="020B0609020204030204" pitchFamily="49" charset="0"/>
              </a:rPr>
              <a:t> = </a:t>
            </a:r>
            <a:r>
              <a:rPr lang="en-US" sz="1000" b="0">
                <a:solidFill>
                  <a:srgbClr val="569CD6"/>
                </a:solidFill>
                <a:effectLst/>
                <a:latin typeface="Consolas" panose="020B0609020204030204" pitchFamily="49" charset="0"/>
              </a:rPr>
              <a:t>async</a:t>
            </a:r>
            <a:r>
              <a:rPr lang="en-US" sz="1000" b="0">
                <a:solidFill>
                  <a:srgbClr val="D4D4D4"/>
                </a:solidFill>
                <a:effectLst/>
                <a:latin typeface="Consolas" panose="020B0609020204030204" pitchFamily="49" charset="0"/>
              </a:rPr>
              <a:t> () </a:t>
            </a:r>
            <a:r>
              <a:rPr lang="en-US" sz="1000" b="0">
                <a:solidFill>
                  <a:srgbClr val="569CD6"/>
                </a:solidFill>
                <a:effectLst/>
                <a:latin typeface="Consolas" panose="020B0609020204030204" pitchFamily="49" charset="0"/>
              </a:rPr>
              <a:t>=&gt;</a:t>
            </a:r>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4FC1FF"/>
                </a:solidFill>
                <a:effectLst/>
                <a:latin typeface="Consolas" panose="020B0609020204030204" pitchFamily="49" charset="0"/>
              </a:rPr>
              <a:t>totalDays</a:t>
            </a:r>
            <a:r>
              <a:rPr lang="en-US" sz="1000" b="0">
                <a:solidFill>
                  <a:srgbClr val="D4D4D4"/>
                </a:solidFill>
                <a:effectLst/>
                <a:latin typeface="Consolas" panose="020B0609020204030204" pitchFamily="49" charset="0"/>
              </a:rPr>
              <a:t> = </a:t>
            </a:r>
            <a:r>
              <a:rPr lang="en-US" sz="1000" b="0">
                <a:solidFill>
                  <a:srgbClr val="B5CEA8"/>
                </a:solidFill>
                <a:effectLst/>
                <a:latin typeface="Consolas" panose="020B0609020204030204" pitchFamily="49" charset="0"/>
              </a:rPr>
              <a:t>300</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let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a:t>
            </a:r>
          </a:p>
          <a:p>
            <a:br>
              <a:rPr lang="en-US" sz="1000" b="0">
                <a:solidFill>
                  <a:srgbClr val="D4D4D4"/>
                </a:solidFill>
                <a:effectLst/>
                <a:latin typeface="Consolas" panose="020B0609020204030204" pitchFamily="49" charset="0"/>
              </a:rPr>
            </a:b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 = </a:t>
            </a:r>
            <a:r>
              <a:rPr lang="en-US" sz="1000" b="0">
                <a:solidFill>
                  <a:srgbClr val="C586C0"/>
                </a:solidFill>
                <a:effectLst/>
                <a:latin typeface="Consolas" panose="020B0609020204030204" pitchFamily="49" charset="0"/>
              </a:rPr>
              <a:t>await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axios</a:t>
            </a:r>
            <a:r>
              <a:rPr lang="en-US" sz="1000" b="0">
                <a:solidFill>
                  <a:srgbClr val="D4D4D4"/>
                </a:solidFill>
                <a:effectLst/>
                <a:latin typeface="Consolas" panose="020B0609020204030204" pitchFamily="49" charset="0"/>
              </a:rPr>
              <a:t>.</a:t>
            </a:r>
            <a:r>
              <a:rPr lang="en-US" sz="1000" b="0">
                <a:solidFill>
                  <a:srgbClr val="DCDCAA"/>
                </a:solidFill>
                <a:effectLst/>
                <a:latin typeface="Consolas" panose="020B0609020204030204" pitchFamily="49" charset="0"/>
              </a:rPr>
              <a:t>get</a:t>
            </a:r>
            <a:r>
              <a:rPr lang="en-US" sz="1000" b="0">
                <a:solidFill>
                  <a:srgbClr val="D4D4D4"/>
                </a:solidFill>
                <a:effectLst/>
                <a:latin typeface="Consolas" panose="020B0609020204030204" pitchFamily="49" charset="0"/>
              </a:rPr>
              <a:t>(</a:t>
            </a:r>
            <a:r>
              <a:rPr lang="en-US" sz="1000" b="0">
                <a:solidFill>
                  <a:srgbClr val="CE9178"/>
                </a:solidFill>
                <a:effectLst/>
                <a:latin typeface="Consolas" panose="020B0609020204030204" pitchFamily="49" charset="0"/>
              </a:rPr>
              <a:t>`http://localhost:5050/daily`</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4FC1FF"/>
                </a:solidFill>
                <a:effectLst/>
                <a:latin typeface="Consolas" panose="020B0609020204030204" pitchFamily="49" charset="0"/>
              </a:rPr>
              <a:t>dates</a:t>
            </a:r>
            <a:r>
              <a:rPr lang="en-US" sz="1000" b="0">
                <a:solidFill>
                  <a:srgbClr val="D4D4D4"/>
                </a:solidFill>
                <a:effectLst/>
                <a:latin typeface="Consolas" panose="020B0609020204030204" pitchFamily="49" charset="0"/>
              </a:rPr>
              <a:t> =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data</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slice</a:t>
            </a:r>
            <a:r>
              <a:rPr lang="en-US" sz="1000" b="0">
                <a:solidFill>
                  <a:srgbClr val="D4D4D4"/>
                </a:solidFill>
                <a:effectLst/>
                <a:latin typeface="Consolas" panose="020B0609020204030204" pitchFamily="49" charset="0"/>
              </a:rPr>
              <a:t>(</a:t>
            </a:r>
            <a:r>
              <a:rPr lang="en-US" sz="1000" b="0">
                <a:solidFill>
                  <a:srgbClr val="B5CEA8"/>
                </a:solidFill>
                <a:effectLst/>
                <a:latin typeface="Consolas" panose="020B0609020204030204" pitchFamily="49" charset="0"/>
              </a:rPr>
              <a:t>0</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totalDays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reverse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map</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=&gt;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date</a:t>
            </a:r>
            <a:r>
              <a:rPr lang="en-US" sz="1000" b="0">
                <a:solidFill>
                  <a:srgbClr val="D4D4D4"/>
                </a:solidFill>
                <a:effectLst/>
                <a:latin typeface="Consolas" panose="020B0609020204030204" pitchFamily="49" charset="0"/>
              </a:rPr>
              <a:t>);</a:t>
            </a:r>
          </a:p>
          <a:p>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4FC1FF"/>
                </a:solidFill>
                <a:effectLst/>
                <a:latin typeface="Consolas" panose="020B0609020204030204" pitchFamily="49" charset="0"/>
              </a:rPr>
              <a:t>dailySeries</a:t>
            </a:r>
            <a:r>
              <a:rPr lang="en-US" sz="1000" b="0">
                <a:solidFill>
                  <a:srgbClr val="D4D4D4"/>
                </a:solidFill>
                <a:effectLst/>
                <a:latin typeface="Consolas" panose="020B0609020204030204" pitchFamily="49" charset="0"/>
              </a:rPr>
              <a:t> = {</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label:</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"daily"</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data:</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data</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slice</a:t>
            </a:r>
            <a:r>
              <a:rPr lang="en-US" sz="1000" b="0">
                <a:solidFill>
                  <a:srgbClr val="D4D4D4"/>
                </a:solidFill>
                <a:effectLst/>
                <a:latin typeface="Consolas" panose="020B0609020204030204" pitchFamily="49" charset="0"/>
              </a:rPr>
              <a:t>(</a:t>
            </a:r>
            <a:r>
              <a:rPr lang="en-US" sz="1000" b="0">
                <a:solidFill>
                  <a:srgbClr val="B5CEA8"/>
                </a:solidFill>
                <a:effectLst/>
                <a:latin typeface="Consolas" panose="020B0609020204030204" pitchFamily="49" charset="0"/>
              </a:rPr>
              <a:t>0</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totalDays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reverse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map</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=&gt;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price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borderColor:</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"rgb(132, 255, 99)"</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p>
          <a:p>
            <a:br>
              <a:rPr lang="en-US" sz="1000" b="0">
                <a:solidFill>
                  <a:srgbClr val="D4D4D4"/>
                </a:solidFill>
                <a:effectLst/>
                <a:latin typeface="Consolas" panose="020B0609020204030204" pitchFamily="49" charset="0"/>
              </a:rPr>
            </a:b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 = </a:t>
            </a:r>
            <a:r>
              <a:rPr lang="en-US" sz="1000" b="0">
                <a:solidFill>
                  <a:srgbClr val="C586C0"/>
                </a:solidFill>
                <a:effectLst/>
                <a:latin typeface="Consolas" panose="020B0609020204030204" pitchFamily="49" charset="0"/>
              </a:rPr>
              <a:t>await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axios</a:t>
            </a:r>
            <a:r>
              <a:rPr lang="en-US" sz="1000" b="0">
                <a:solidFill>
                  <a:srgbClr val="D4D4D4"/>
                </a:solidFill>
                <a:effectLst/>
                <a:latin typeface="Consolas" panose="020B0609020204030204" pitchFamily="49" charset="0"/>
              </a:rPr>
              <a:t>.</a:t>
            </a:r>
            <a:r>
              <a:rPr lang="en-US" sz="1000" b="0">
                <a:solidFill>
                  <a:srgbClr val="DCDCAA"/>
                </a:solidFill>
                <a:effectLst/>
                <a:latin typeface="Consolas" panose="020B0609020204030204" pitchFamily="49" charset="0"/>
              </a:rPr>
              <a:t>get</a:t>
            </a:r>
            <a:r>
              <a:rPr lang="en-US" sz="1000" b="0">
                <a:solidFill>
                  <a:srgbClr val="D4D4D4"/>
                </a:solidFill>
                <a:effectLst/>
                <a:latin typeface="Consolas" panose="020B0609020204030204" pitchFamily="49" charset="0"/>
              </a:rPr>
              <a:t>(</a:t>
            </a:r>
            <a:r>
              <a:rPr lang="en-US" sz="1000" b="0">
                <a:solidFill>
                  <a:srgbClr val="CE9178"/>
                </a:solidFill>
                <a:effectLst/>
                <a:latin typeface="Consolas" panose="020B0609020204030204" pitchFamily="49" charset="0"/>
              </a:rPr>
              <a:t>`http://localhost:5050/ma/10`</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4FC1FF"/>
                </a:solidFill>
                <a:effectLst/>
                <a:latin typeface="Consolas" panose="020B0609020204030204" pitchFamily="49" charset="0"/>
              </a:rPr>
              <a:t>ma10Series</a:t>
            </a:r>
            <a:r>
              <a:rPr lang="en-US" sz="1000" b="0">
                <a:solidFill>
                  <a:srgbClr val="D4D4D4"/>
                </a:solidFill>
                <a:effectLst/>
                <a:latin typeface="Consolas" panose="020B0609020204030204" pitchFamily="49" charset="0"/>
              </a:rPr>
              <a:t> = {</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label:</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"ma10"</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data:</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data</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slice</a:t>
            </a:r>
            <a:r>
              <a:rPr lang="en-US" sz="1000" b="0">
                <a:solidFill>
                  <a:srgbClr val="D4D4D4"/>
                </a:solidFill>
                <a:effectLst/>
                <a:latin typeface="Consolas" panose="020B0609020204030204" pitchFamily="49" charset="0"/>
              </a:rPr>
              <a:t>(</a:t>
            </a:r>
            <a:r>
              <a:rPr lang="en-US" sz="1000" b="0">
                <a:solidFill>
                  <a:srgbClr val="B5CEA8"/>
                </a:solidFill>
                <a:effectLst/>
                <a:latin typeface="Consolas" panose="020B0609020204030204" pitchFamily="49" charset="0"/>
              </a:rPr>
              <a:t>0</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totalDays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reverse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map</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=&gt;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price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borderColor:</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"rgb(132, 99, 255)"</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p>
          <a:p>
            <a:endParaRPr lang="en-US" sz="10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896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a:t>Lab 10d: Display API data in Front-End</a:t>
            </a:r>
            <a:endParaRPr lang="en-SG"/>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1038224" y="1178806"/>
            <a:ext cx="8582024" cy="2718661"/>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 = </a:t>
            </a:r>
            <a:r>
              <a:rPr lang="en-US" sz="1000" b="0">
                <a:solidFill>
                  <a:srgbClr val="C586C0"/>
                </a:solidFill>
                <a:effectLst/>
                <a:latin typeface="Consolas" panose="020B0609020204030204" pitchFamily="49" charset="0"/>
              </a:rPr>
              <a:t>await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axios</a:t>
            </a:r>
            <a:r>
              <a:rPr lang="en-US" sz="1000" b="0">
                <a:solidFill>
                  <a:srgbClr val="D4D4D4"/>
                </a:solidFill>
                <a:effectLst/>
                <a:latin typeface="Consolas" panose="020B0609020204030204" pitchFamily="49" charset="0"/>
              </a:rPr>
              <a:t>.</a:t>
            </a:r>
            <a:r>
              <a:rPr lang="en-US" sz="1000" b="0">
                <a:solidFill>
                  <a:srgbClr val="DCDCAA"/>
                </a:solidFill>
                <a:effectLst/>
                <a:latin typeface="Consolas" panose="020B0609020204030204" pitchFamily="49" charset="0"/>
              </a:rPr>
              <a:t>get</a:t>
            </a:r>
            <a:r>
              <a:rPr lang="en-US" sz="1000" b="0">
                <a:solidFill>
                  <a:srgbClr val="D4D4D4"/>
                </a:solidFill>
                <a:effectLst/>
                <a:latin typeface="Consolas" panose="020B0609020204030204" pitchFamily="49" charset="0"/>
              </a:rPr>
              <a:t>(</a:t>
            </a:r>
            <a:r>
              <a:rPr lang="en-US" sz="1000" b="0">
                <a:solidFill>
                  <a:srgbClr val="CE9178"/>
                </a:solidFill>
                <a:effectLst/>
                <a:latin typeface="Consolas" panose="020B0609020204030204" pitchFamily="49" charset="0"/>
              </a:rPr>
              <a:t>`http://localhost:5050/ma/30`</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const</a:t>
            </a:r>
            <a:r>
              <a:rPr lang="en-US" sz="1000" b="0">
                <a:solidFill>
                  <a:srgbClr val="D4D4D4"/>
                </a:solidFill>
                <a:effectLst/>
                <a:latin typeface="Consolas" panose="020B0609020204030204" pitchFamily="49" charset="0"/>
              </a:rPr>
              <a:t> </a:t>
            </a:r>
            <a:r>
              <a:rPr lang="en-US" sz="1000" b="0">
                <a:solidFill>
                  <a:srgbClr val="4FC1FF"/>
                </a:solidFill>
                <a:effectLst/>
                <a:latin typeface="Consolas" panose="020B0609020204030204" pitchFamily="49" charset="0"/>
              </a:rPr>
              <a:t>ma30Series</a:t>
            </a:r>
            <a:r>
              <a:rPr lang="en-US" sz="1000" b="0">
                <a:solidFill>
                  <a:srgbClr val="D4D4D4"/>
                </a:solidFill>
                <a:effectLst/>
                <a:latin typeface="Consolas" panose="020B0609020204030204" pitchFamily="49" charset="0"/>
              </a:rPr>
              <a:t> = {</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label:</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"ma30"</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data:</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response</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data</a:t>
            </a:r>
            <a:endParaRPr lang="en-US" sz="1000" b="0">
              <a:solidFill>
                <a:srgbClr val="D4D4D4"/>
              </a:solidFill>
              <a:effectLst/>
              <a:latin typeface="Consolas" panose="020B0609020204030204" pitchFamily="49" charset="0"/>
            </a:endParaRP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slice</a:t>
            </a:r>
            <a:r>
              <a:rPr lang="en-US" sz="1000" b="0">
                <a:solidFill>
                  <a:srgbClr val="D4D4D4"/>
                </a:solidFill>
                <a:effectLst/>
                <a:latin typeface="Consolas" panose="020B0609020204030204" pitchFamily="49" charset="0"/>
              </a:rPr>
              <a:t>(</a:t>
            </a:r>
            <a:r>
              <a:rPr lang="en-US" sz="1000" b="0">
                <a:solidFill>
                  <a:srgbClr val="B5CEA8"/>
                </a:solidFill>
                <a:effectLst/>
                <a:latin typeface="Consolas" panose="020B0609020204030204" pitchFamily="49" charset="0"/>
              </a:rPr>
              <a:t>0</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totalDays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reverse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map</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=&gt;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x</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price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borderColor:</a:t>
            </a:r>
            <a:r>
              <a:rPr lang="en-US" sz="1000" b="0">
                <a:solidFill>
                  <a:srgbClr val="D4D4D4"/>
                </a:solidFill>
                <a:effectLst/>
                <a:latin typeface="Consolas" panose="020B0609020204030204" pitchFamily="49" charset="0"/>
              </a:rPr>
              <a:t> </a:t>
            </a:r>
            <a:r>
              <a:rPr lang="en-US" sz="1000" b="0">
                <a:solidFill>
                  <a:srgbClr val="CE9178"/>
                </a:solidFill>
                <a:effectLst/>
                <a:latin typeface="Consolas" panose="020B0609020204030204" pitchFamily="49" charset="0"/>
              </a:rPr>
              <a:t>"rgb(255, 99, 132)"</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p>
          <a:p>
            <a:br>
              <a:rPr lang="en-US" sz="1000" b="0">
                <a:solidFill>
                  <a:srgbClr val="D4D4D4"/>
                </a:solidFill>
                <a:effectLst/>
                <a:latin typeface="Consolas" panose="020B0609020204030204" pitchFamily="49" charset="0"/>
              </a:rPr>
            </a:br>
            <a:r>
              <a:rPr lang="en-US" sz="1000" b="0">
                <a:solidFill>
                  <a:srgbClr val="D4D4D4"/>
                </a:solidFill>
                <a:effectLst/>
                <a:latin typeface="Consolas" panose="020B0609020204030204" pitchFamily="49" charset="0"/>
              </a:rPr>
              <a:t>    </a:t>
            </a:r>
            <a:r>
              <a:rPr lang="en-US" sz="1000" b="0">
                <a:solidFill>
                  <a:srgbClr val="C586C0"/>
                </a:solidFill>
                <a:effectLst/>
                <a:latin typeface="Consolas" panose="020B0609020204030204" pitchFamily="49" charset="0"/>
              </a:rPr>
              <a:t>if</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dates</a:t>
            </a:r>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setData</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labels:</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dates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datasets:</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dailySeries</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ma10Series</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ma30Series</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a:t>
            </a:r>
          </a:p>
        </p:txBody>
      </p:sp>
      <p:sp>
        <p:nvSpPr>
          <p:cNvPr id="8" name="Content Placeholder 2">
            <a:extLst>
              <a:ext uri="{FF2B5EF4-FFF2-40B4-BE49-F238E27FC236}">
                <a16:creationId xmlns:a16="http://schemas.microsoft.com/office/drawing/2014/main" id="{57D6DA90-7D02-6DAD-07DF-044FE42F3F62}"/>
              </a:ext>
            </a:extLst>
          </p:cNvPr>
          <p:cNvSpPr>
            <a:spLocks noGrp="1"/>
          </p:cNvSpPr>
          <p:nvPr>
            <p:ph idx="1"/>
          </p:nvPr>
        </p:nvSpPr>
        <p:spPr>
          <a:xfrm>
            <a:off x="609600" y="1174750"/>
            <a:ext cx="10972800" cy="4953000"/>
          </a:xfrm>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5. Run the React app and open browser at http://localhost:3000 and click on Show Chart when the page is loaded.</a:t>
            </a:r>
          </a:p>
        </p:txBody>
      </p:sp>
      <p:sp>
        <p:nvSpPr>
          <p:cNvPr id="9" name="Rectangle 2">
            <a:extLst>
              <a:ext uri="{FF2B5EF4-FFF2-40B4-BE49-F238E27FC236}">
                <a16:creationId xmlns:a16="http://schemas.microsoft.com/office/drawing/2014/main" id="{5AD9FF7B-B71A-0CAD-21A5-EF4528A2FA95}"/>
              </a:ext>
            </a:extLst>
          </p:cNvPr>
          <p:cNvSpPr>
            <a:spLocks noChangeArrowheads="1"/>
          </p:cNvSpPr>
          <p:nvPr/>
        </p:nvSpPr>
        <p:spPr bwMode="auto">
          <a:xfrm>
            <a:off x="952499" y="4535604"/>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start</a:t>
            </a:r>
          </a:p>
        </p:txBody>
      </p:sp>
    </p:spTree>
    <p:extLst>
      <p:ext uri="{BB962C8B-B14F-4D97-AF65-F5344CB8AC3E}">
        <p14:creationId xmlns:p14="http://schemas.microsoft.com/office/powerpoint/2010/main" val="275170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10d: </a:t>
            </a:r>
            <a:r>
              <a:rPr lang="en-US"/>
              <a:t>Display API data in Front-End</a:t>
            </a:r>
            <a:endParaRPr lang="en-SG"/>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Cross Origin Resource Sharing (CORS)</a:t>
            </a:r>
          </a:p>
          <a:p>
            <a:pPr marL="0" indent="0">
              <a:buNone/>
            </a:pPr>
            <a:endParaRPr lang="en-US"/>
          </a:p>
          <a:p>
            <a:pPr marL="0" indent="0">
              <a:buNone/>
            </a:pPr>
            <a:r>
              <a:rPr lang="en-US"/>
              <a:t>You will encounter the error </a:t>
            </a:r>
            <a:r>
              <a:rPr lang="en-US" b="1">
                <a:solidFill>
                  <a:srgbClr val="FF0000"/>
                </a:solidFill>
              </a:rPr>
              <a:t>... from origin 'http://localhost:3000' has been blocked by CORS policy: No 'Access-Control-Allow-Origin' header is present on the requested resource.</a:t>
            </a:r>
          </a:p>
          <a:p>
            <a:pPr marL="0" indent="0">
              <a:buNone/>
            </a:pPr>
            <a:endParaRPr lang="en-US"/>
          </a:p>
          <a:p>
            <a:pPr marL="0" indent="0">
              <a:buNone/>
            </a:pPr>
            <a:r>
              <a:rPr lang="en-US"/>
              <a:t>Origin refers to the domain in the URL you specified in the browser when you access the service. Because the API is hosted at 'http://localhost:5050' but you are making the call from the react app hosted at 'http://localhost:3000', this results in the violation of the cross-origin security policy. To address this problem, the destination service, ie. the API Service has to allow its API to be accessible from the origin 'http://localhost:3000'.</a:t>
            </a:r>
          </a:p>
          <a:p>
            <a:pPr marL="0" indent="0">
              <a:buNone/>
            </a:pPr>
            <a:endParaRPr lang="en-US" sz="1600"/>
          </a:p>
          <a:p>
            <a:pPr marL="228600" indent="-228600">
              <a:buAutoNum type="arabicPeriod"/>
            </a:pPr>
            <a:r>
              <a:rPr lang="en-US" sz="1600"/>
              <a:t>Install `cors` extension for express in the API service directory.</a:t>
            </a:r>
          </a:p>
          <a:p>
            <a:pPr marL="228600" indent="-228600">
              <a:buAutoNum type="arabicPeriod"/>
            </a:pPr>
            <a:endParaRPr lang="en-US" sz="1600"/>
          </a:p>
          <a:p>
            <a:pPr marL="228600" indent="-228600">
              <a:buAutoNum type="arabicPeriod"/>
            </a:pPr>
            <a:r>
              <a:rPr lang="en-US" sz="1600"/>
              <a:t>Update `10c-ethusd-api.js` to import `cors` and include a line to `app.use(cors())`.</a:t>
            </a:r>
          </a:p>
          <a:p>
            <a:pPr marL="228600" indent="-228600">
              <a:buAutoNum type="arabicPeriod"/>
            </a:pPr>
            <a:endParaRPr lang="en-US" sz="1600"/>
          </a:p>
          <a:p>
            <a:pPr marL="228600" indent="-228600">
              <a:buAutoNum type="arabicPeriod"/>
            </a:pPr>
            <a:endParaRPr lang="en-US"/>
          </a:p>
          <a:p>
            <a:pPr marL="400050" lvl="1" indent="0">
              <a:buNone/>
            </a:pPr>
            <a:r>
              <a:rPr lang="en-US" b="1"/>
              <a:t>NOTE:</a:t>
            </a:r>
            <a:r>
              <a:rPr lang="en-US"/>
              <a:t> For simplicity sake, the above code will allow CORS from anywhere. In practise, you should limit the origin to specific domain names as well as the HTTP method used.</a:t>
            </a:r>
          </a:p>
          <a:p>
            <a:pPr marL="228600" indent="-228600">
              <a:buFontTx/>
              <a:buAutoNum type="arabicPeriod"/>
            </a:pPr>
            <a:r>
              <a:rPr lang="en-US" sz="1600"/>
              <a:t>Restart your app again.</a:t>
            </a:r>
          </a:p>
          <a:p>
            <a:pPr marL="228600" indent="-228600">
              <a:buAutoNum type="arabicPeriod"/>
            </a:pPr>
            <a:endParaRPr lang="en-US"/>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52499" y="5149803"/>
            <a:ext cx="8582024" cy="533447"/>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SG" sz="1400" b="0">
                <a:solidFill>
                  <a:srgbClr val="D4D4D4"/>
                </a:solidFill>
                <a:effectLst/>
                <a:latin typeface="Consolas" panose="020B0609020204030204" pitchFamily="49" charset="0"/>
              </a:rPr>
              <a:t>    </a:t>
            </a:r>
            <a:r>
              <a:rPr lang="en-SG" sz="1400" b="0">
                <a:solidFill>
                  <a:srgbClr val="569CD6"/>
                </a:solidFill>
                <a:effectLst/>
                <a:latin typeface="Consolas" panose="020B0609020204030204" pitchFamily="49" charset="0"/>
              </a:rPr>
              <a:t>const</a:t>
            </a:r>
            <a:r>
              <a:rPr lang="en-SG" sz="1400" b="0">
                <a:solidFill>
                  <a:srgbClr val="D4D4D4"/>
                </a:solidFill>
                <a:effectLst/>
                <a:latin typeface="Consolas" panose="020B0609020204030204" pitchFamily="49" charset="0"/>
              </a:rPr>
              <a:t> </a:t>
            </a:r>
            <a:r>
              <a:rPr lang="en-SG" sz="1400" b="0">
                <a:solidFill>
                  <a:srgbClr val="4FC1FF"/>
                </a:solidFill>
                <a:effectLst/>
                <a:latin typeface="Consolas" panose="020B0609020204030204" pitchFamily="49" charset="0"/>
              </a:rPr>
              <a:t>cors</a:t>
            </a:r>
            <a:r>
              <a:rPr lang="en-SG" sz="1400" b="0">
                <a:solidFill>
                  <a:srgbClr val="D4D4D4"/>
                </a:solidFill>
                <a:effectLst/>
                <a:latin typeface="Consolas" panose="020B0609020204030204" pitchFamily="49" charset="0"/>
              </a:rPr>
              <a:t> = </a:t>
            </a:r>
            <a:r>
              <a:rPr lang="en-SG" sz="1400" b="0">
                <a:solidFill>
                  <a:srgbClr val="DCDCAA"/>
                </a:solidFill>
                <a:effectLst/>
                <a:latin typeface="Consolas" panose="020B0609020204030204" pitchFamily="49" charset="0"/>
              </a:rPr>
              <a:t>require</a:t>
            </a:r>
            <a:r>
              <a:rPr lang="en-SG" sz="1400" b="0">
                <a:solidFill>
                  <a:srgbClr val="D4D4D4"/>
                </a:solidFill>
                <a:effectLst/>
                <a:latin typeface="Consolas" panose="020B0609020204030204" pitchFamily="49" charset="0"/>
              </a:rPr>
              <a:t>(</a:t>
            </a:r>
            <a:r>
              <a:rPr lang="en-SG" sz="1400" b="0">
                <a:solidFill>
                  <a:srgbClr val="CE9178"/>
                </a:solidFill>
                <a:effectLst/>
                <a:latin typeface="Consolas" panose="020B0609020204030204" pitchFamily="49" charset="0"/>
              </a:rPr>
              <a:t>'cors'</a:t>
            </a:r>
            <a:r>
              <a:rPr lang="en-SG" sz="1400" b="0">
                <a:solidFill>
                  <a:srgbClr val="D4D4D4"/>
                </a:solidFill>
                <a:effectLst/>
                <a:latin typeface="Consolas" panose="020B0609020204030204" pitchFamily="49" charset="0"/>
              </a:rPr>
              <a:t>)</a:t>
            </a:r>
          </a:p>
          <a:p>
            <a:r>
              <a:rPr lang="en-SG" sz="1400" b="0">
                <a:solidFill>
                  <a:srgbClr val="D4D4D4"/>
                </a:solidFill>
                <a:effectLst/>
                <a:latin typeface="Consolas" panose="020B0609020204030204" pitchFamily="49" charset="0"/>
              </a:rPr>
              <a:t>    </a:t>
            </a:r>
            <a:r>
              <a:rPr lang="en-SG" sz="1400" b="0">
                <a:solidFill>
                  <a:srgbClr val="9CDCFE"/>
                </a:solidFill>
                <a:effectLst/>
                <a:latin typeface="Consolas" panose="020B0609020204030204" pitchFamily="49" charset="0"/>
              </a:rPr>
              <a:t>app</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use</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cors</a:t>
            </a:r>
            <a:r>
              <a:rPr lang="en-SG" sz="1400" b="0">
                <a:solidFill>
                  <a:srgbClr val="D4D4D4"/>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1771F9DD-48BE-2962-0ADC-607C34D84948}"/>
              </a:ext>
            </a:extLst>
          </p:cNvPr>
          <p:cNvSpPr>
            <a:spLocks noChangeArrowheads="1"/>
          </p:cNvSpPr>
          <p:nvPr/>
        </p:nvSpPr>
        <p:spPr bwMode="auto">
          <a:xfrm>
            <a:off x="952499" y="4594343"/>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i cors</a:t>
            </a:r>
          </a:p>
        </p:txBody>
      </p:sp>
    </p:spTree>
    <p:extLst>
      <p:ext uri="{BB962C8B-B14F-4D97-AF65-F5344CB8AC3E}">
        <p14:creationId xmlns:p14="http://schemas.microsoft.com/office/powerpoint/2010/main" val="10100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SG"/>
              <a:t>Lab 10: Rest API</a:t>
            </a:r>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a:t>In this lesson, we will learn how to use the axios library to make a REST API call. The example will demonstrate calling an API service from CoinMarketCap to get the latest ETH price in USD. This is followed by an exercise to get historical ETH price from another API service from CryptoWatch and use it to create moving averages. Finally, we will provide the moving average services as a REST API service.</a:t>
            </a:r>
          </a:p>
          <a:p>
            <a:endParaRPr lang="en-US"/>
          </a:p>
          <a:p>
            <a:pPr marL="0" indent="0">
              <a:buNone/>
            </a:pPr>
            <a:r>
              <a:rPr lang="en-US" sz="2000" b="1"/>
              <a:t>Create a Node Project</a:t>
            </a:r>
          </a:p>
          <a:p>
            <a:pPr marL="0" indent="0">
              <a:buNone/>
            </a:pPr>
            <a:endParaRPr lang="en-US"/>
          </a:p>
          <a:p>
            <a:pPr marL="228600" indent="-228600">
              <a:buAutoNum type="arabicPeriod"/>
            </a:pPr>
            <a:r>
              <a:rPr lang="en-US"/>
              <a:t>Create lab directory and change directory into it.</a:t>
            </a:r>
          </a:p>
          <a:p>
            <a:pPr marL="228600" indent="-228600">
              <a:buAutoNum type="arabicPeriod"/>
            </a:pPr>
            <a:endParaRPr lang="en-US"/>
          </a:p>
          <a:p>
            <a:pPr marL="228600" indent="-228600">
              <a:buAutoNum type="arabicPeriod"/>
            </a:pPr>
            <a:endParaRPr lang="en-US"/>
          </a:p>
          <a:p>
            <a:pPr marL="228600" indent="-228600">
              <a:buAutoNum type="arabicPeriod"/>
            </a:pPr>
            <a:r>
              <a:rPr lang="en-US"/>
              <a:t>Initialise the project</a:t>
            </a:r>
          </a:p>
          <a:p>
            <a:endParaRPr lang="en-US"/>
          </a:p>
          <a:p>
            <a:endParaRPr lang="en-US"/>
          </a:p>
          <a:p>
            <a:pPr marL="0" indent="0">
              <a:buNone/>
            </a:pPr>
            <a:r>
              <a:rPr lang="en-US"/>
              <a:t>The directory will contain a single file called package.json which will grow when you start installing packages.</a:t>
            </a:r>
          </a:p>
          <a:p>
            <a:endParaRPr lang="en-US"/>
          </a:p>
        </p:txBody>
      </p:sp>
      <p:sp>
        <p:nvSpPr>
          <p:cNvPr id="4" name="Rectangle 1">
            <a:extLst>
              <a:ext uri="{FF2B5EF4-FFF2-40B4-BE49-F238E27FC236}">
                <a16:creationId xmlns:a16="http://schemas.microsoft.com/office/drawing/2014/main" id="{D0C20491-D610-93AD-0346-F2A754C967A1}"/>
              </a:ext>
            </a:extLst>
          </p:cNvPr>
          <p:cNvSpPr>
            <a:spLocks noChangeArrowheads="1"/>
          </p:cNvSpPr>
          <p:nvPr/>
        </p:nvSpPr>
        <p:spPr bwMode="auto">
          <a:xfrm>
            <a:off x="962023" y="3842834"/>
            <a:ext cx="8582025"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md lab </a:t>
            </a:r>
            <a:r>
              <a:rPr kumimoji="0" lang="en-US" altLang="en-US" sz="1400" b="0" i="0" u="none" strike="noStrike" cap="none" normalizeH="0" baseline="0">
                <a:ln>
                  <a:noFill/>
                </a:ln>
                <a:solidFill>
                  <a:srgbClr val="EDEDED"/>
                </a:solidFill>
                <a:effectLst/>
                <a:latin typeface="Menlo"/>
              </a:rPr>
              <a:t>&amp;&amp;</a:t>
            </a: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cd</a:t>
            </a: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C6C5FE"/>
                </a:solidFill>
                <a:effectLst/>
                <a:latin typeface="Menlo"/>
              </a:rPr>
              <a:t>$_</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1B23A9E-1332-ACFD-91F3-ACCEE2E4E0D8}"/>
              </a:ext>
            </a:extLst>
          </p:cNvPr>
          <p:cNvSpPr>
            <a:spLocks noChangeArrowheads="1"/>
          </p:cNvSpPr>
          <p:nvPr/>
        </p:nvSpPr>
        <p:spPr bwMode="auto">
          <a:xfrm>
            <a:off x="962024" y="4755898"/>
            <a:ext cx="8582024"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init -y</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59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Register an account with CoinMarketCap</a:t>
            </a:r>
            <a:endParaRPr lang="en-US" sz="2000" b="1"/>
          </a:p>
          <a:p>
            <a:pPr>
              <a:buAutoNum type="arabicPeriod"/>
            </a:pPr>
            <a:r>
              <a:rPr lang="en-US"/>
              <a:t>Sign up for an account with CoinMarketCap (https://coinmarketcap.com) and login your account.</a:t>
            </a:r>
          </a:p>
          <a:p>
            <a:pPr>
              <a:buAutoNum type="arabicPeriod"/>
            </a:pPr>
            <a:r>
              <a:rPr lang="en-US"/>
              <a:t>Under API Key box, copy the API key.</a:t>
            </a:r>
          </a:p>
          <a:p>
            <a:pPr marL="400050" lvl="1" indent="0">
              <a:buNone/>
            </a:pPr>
            <a:r>
              <a:rPr lang="en-US"/>
              <a:t>eg. XXXXXXXX-XXXX-XXXX-XXXXXXXX</a:t>
            </a:r>
            <a:endParaRPr lang="en-SG"/>
          </a:p>
          <a:p>
            <a:pPr marL="0" indent="0">
              <a:buNone/>
            </a:pPr>
            <a:endParaRPr lang="en-SG"/>
          </a:p>
          <a:p>
            <a:pPr marL="0" indent="0">
              <a:buNone/>
            </a:pPr>
            <a:r>
              <a:rPr lang="en-SG" sz="2400" b="1"/>
              <a:t>Install axios package</a:t>
            </a:r>
          </a:p>
          <a:p>
            <a:pPr>
              <a:buAutoNum type="arabicPeriod"/>
            </a:pPr>
            <a:r>
              <a:rPr lang="en-US"/>
              <a:t>Open terminal and install axios using npm i. axios (https://www.npmjs.com/package/axios) is a Promise-based HTTP client for node.js and browser.</a:t>
            </a:r>
          </a:p>
          <a:p>
            <a:pPr>
              <a:buAutoNum type="arabicPeriod"/>
            </a:pPr>
            <a:endParaRPr lang="en-US"/>
          </a:p>
          <a:p>
            <a:pPr>
              <a:buAutoNum type="arabicPeriod"/>
            </a:pPr>
            <a:r>
              <a:rPr lang="en-US"/>
              <a:t>Open package.json and you should find a line for the package dependency.</a:t>
            </a:r>
          </a:p>
          <a:p>
            <a:pPr>
              <a:buAutoNum type="arabicPeriod"/>
            </a:pPr>
            <a:endParaRPr lang="en-US"/>
          </a:p>
          <a:p>
            <a:pPr>
              <a:buAutoNum type="arabicPeriod"/>
            </a:pPr>
            <a:endParaRPr lang="en-US"/>
          </a:p>
          <a:p>
            <a:pPr>
              <a:buAutoNum type="arabicPeriod"/>
            </a:pPr>
            <a:endParaRPr lang="en-US"/>
          </a:p>
          <a:p>
            <a:pPr marL="0" indent="0">
              <a:buNone/>
            </a:pPr>
            <a:r>
              <a:rPr lang="en-US" b="1"/>
              <a:t>NOTE:</a:t>
            </a:r>
            <a:r>
              <a:rPr lang="en-US"/>
              <a:t> The version number is important. It is very common for packages to fail due to breaking changes introduced by the dependent packages and their dependencies. To ensure that your node application is behaving consistently, make sure you are using the same version of package.</a:t>
            </a:r>
          </a:p>
        </p:txBody>
      </p:sp>
      <p:sp>
        <p:nvSpPr>
          <p:cNvPr id="4" name="Rectangle 1">
            <a:extLst>
              <a:ext uri="{FF2B5EF4-FFF2-40B4-BE49-F238E27FC236}">
                <a16:creationId xmlns:a16="http://schemas.microsoft.com/office/drawing/2014/main" id="{C4F59F51-344D-C89B-5F4F-B92B57C90217}"/>
              </a:ext>
            </a:extLst>
          </p:cNvPr>
          <p:cNvSpPr>
            <a:spLocks noChangeArrowheads="1"/>
          </p:cNvSpPr>
          <p:nvPr/>
        </p:nvSpPr>
        <p:spPr bwMode="auto">
          <a:xfrm>
            <a:off x="1066800" y="3965323"/>
            <a:ext cx="8305800" cy="318003"/>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FFD2A7"/>
                </a:solidFill>
                <a:effectLst/>
                <a:latin typeface="Menlo"/>
              </a:rPr>
              <a:t>npm</a:t>
            </a:r>
            <a:r>
              <a:rPr kumimoji="0" lang="en-US" altLang="en-US" sz="1400" b="0" i="0" u="none" strike="noStrike" cap="none" normalizeH="0" baseline="0">
                <a:ln>
                  <a:noFill/>
                </a:ln>
                <a:solidFill>
                  <a:srgbClr val="C5C8C6"/>
                </a:solidFill>
                <a:effectLst/>
                <a:latin typeface="Menlo"/>
              </a:rPr>
              <a:t> i axios</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DBBF157-C72D-EF93-F77A-C6A5987CD19C}"/>
              </a:ext>
            </a:extLst>
          </p:cNvPr>
          <p:cNvSpPr>
            <a:spLocks noChangeArrowheads="1"/>
          </p:cNvSpPr>
          <p:nvPr/>
        </p:nvSpPr>
        <p:spPr bwMode="auto">
          <a:xfrm>
            <a:off x="1066800" y="4684963"/>
            <a:ext cx="8305800" cy="748891"/>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5C8C6"/>
                </a:solidFill>
                <a:effectLst/>
                <a:latin typeface="Menlo"/>
              </a:rPr>
              <a:t>"dependencies"</a:t>
            </a:r>
            <a:r>
              <a:rPr kumimoji="0" lang="en-US" altLang="en-US" sz="1400" b="0" i="0" u="none" strike="noStrike" cap="none" normalizeH="0" baseline="0">
                <a:ln>
                  <a:noFill/>
                </a:ln>
                <a:solidFill>
                  <a:srgbClr val="EDEDED"/>
                </a:solidFill>
                <a:effectLst/>
                <a:latin typeface="Menlo"/>
              </a:rPr>
              <a:t>:</a:t>
            </a: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96CBFE"/>
                </a:solidFill>
                <a:effectLst/>
                <a:latin typeface="Menlo"/>
              </a:rPr>
              <a:t>{</a:t>
            </a:r>
            <a:r>
              <a:rPr kumimoji="0" lang="en-US" altLang="en-US" sz="1400" b="0" i="0" u="none" strike="noStrike" cap="none" normalizeH="0" baseline="0">
                <a:ln>
                  <a:noFill/>
                </a:ln>
                <a:solidFill>
                  <a:srgbClr val="C5C8C6"/>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C5C8C6"/>
                </a:solidFill>
                <a:latin typeface="Menlo"/>
              </a:rPr>
              <a:t>     </a:t>
            </a:r>
            <a:r>
              <a:rPr kumimoji="0" lang="en-US" altLang="en-US" sz="1400" b="0" i="0" u="none" strike="noStrike" cap="none" normalizeH="0" baseline="0">
                <a:ln>
                  <a:noFill/>
                </a:ln>
                <a:solidFill>
                  <a:srgbClr val="C5C8C6"/>
                </a:solidFill>
                <a:effectLst/>
                <a:latin typeface="Menlo"/>
              </a:rPr>
              <a:t>"axios"</a:t>
            </a:r>
            <a:r>
              <a:rPr kumimoji="0" lang="en-US" altLang="en-US" sz="1400" b="0" i="0" u="none" strike="noStrike" cap="none" normalizeH="0" baseline="0">
                <a:ln>
                  <a:noFill/>
                </a:ln>
                <a:solidFill>
                  <a:srgbClr val="EDEDED"/>
                </a:solidFill>
                <a:effectLst/>
                <a:latin typeface="Menlo"/>
              </a:rPr>
              <a:t>:</a:t>
            </a:r>
            <a:r>
              <a:rPr kumimoji="0" lang="en-US" altLang="en-US" sz="1400" b="0" i="0" u="none" strike="noStrike" cap="none" normalizeH="0" baseline="0">
                <a:ln>
                  <a:noFill/>
                </a:ln>
                <a:solidFill>
                  <a:srgbClr val="C5C8C6"/>
                </a:solidFill>
                <a:effectLst/>
                <a:latin typeface="Menlo"/>
              </a:rPr>
              <a:t> </a:t>
            </a:r>
            <a:r>
              <a:rPr kumimoji="0" lang="en-US" altLang="en-US" sz="1400" b="0" i="0" u="none" strike="noStrike" cap="none" normalizeH="0" baseline="0">
                <a:ln>
                  <a:noFill/>
                </a:ln>
                <a:solidFill>
                  <a:srgbClr val="A8FF60"/>
                </a:solidFill>
                <a:effectLst/>
                <a:latin typeface="Menlo"/>
              </a:rPr>
              <a:t>"^0.27.2"</a:t>
            </a:r>
            <a:r>
              <a:rPr kumimoji="0" lang="en-US" altLang="en-US" sz="1400" b="0" i="0" u="none" strike="noStrike" cap="none" normalizeH="0" baseline="0">
                <a:ln>
                  <a:noFill/>
                </a:ln>
                <a:solidFill>
                  <a:srgbClr val="C5C8C6"/>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96CBFE"/>
                </a:solidFill>
                <a:effectLst/>
                <a:latin typeface="Menlo"/>
              </a:rPr>
              <a: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148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Getting Data from API Service</a:t>
            </a:r>
            <a:endParaRPr lang="en-US" b="1"/>
          </a:p>
          <a:p>
            <a:pPr>
              <a:buAutoNum type="arabicPeriod"/>
            </a:pPr>
            <a:r>
              <a:rPr lang="en-US"/>
              <a:t>Create the file 10a-ethusd-latest.js and import axios.</a:t>
            </a:r>
          </a:p>
          <a:p>
            <a:pPr>
              <a:buAutoNum type="arabicPeriod"/>
            </a:pPr>
            <a:endParaRPr lang="en-US"/>
          </a:p>
          <a:p>
            <a:pPr>
              <a:buAutoNum type="arabicPeriod"/>
            </a:pPr>
            <a:r>
              <a:rPr lang="en-US"/>
              <a:t>Copy the sample for node.js from (https://coinmarketcap.com/api/documentation/v1/#section/Quick-Start-Guide) into the file.</a:t>
            </a:r>
          </a:p>
          <a:p>
            <a:endParaRPr lang="en-US"/>
          </a:p>
        </p:txBody>
      </p:sp>
      <p:sp>
        <p:nvSpPr>
          <p:cNvPr id="5" name="Rectangle 2">
            <a:extLst>
              <a:ext uri="{FF2B5EF4-FFF2-40B4-BE49-F238E27FC236}">
                <a16:creationId xmlns:a16="http://schemas.microsoft.com/office/drawing/2014/main" id="{D5C9240E-DEB9-9394-7B8E-52F1DE047B66}"/>
              </a:ext>
            </a:extLst>
          </p:cNvPr>
          <p:cNvSpPr>
            <a:spLocks noChangeArrowheads="1"/>
          </p:cNvSpPr>
          <p:nvPr/>
        </p:nvSpPr>
        <p:spPr bwMode="auto">
          <a:xfrm>
            <a:off x="1057274" y="1935759"/>
            <a:ext cx="9972675" cy="287226"/>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SG" sz="1200" b="0">
                <a:solidFill>
                  <a:srgbClr val="569CD6"/>
                </a:solidFill>
                <a:effectLst/>
                <a:latin typeface="Consolas" panose="020B0609020204030204" pitchFamily="49" charset="0"/>
              </a:rPr>
              <a:t>const</a:t>
            </a:r>
            <a:r>
              <a:rPr lang="en-SG" sz="1200" b="0">
                <a:solidFill>
                  <a:srgbClr val="D4D4D4"/>
                </a:solidFill>
                <a:effectLst/>
                <a:latin typeface="Consolas" panose="020B0609020204030204" pitchFamily="49" charset="0"/>
              </a:rPr>
              <a:t> </a:t>
            </a:r>
            <a:r>
              <a:rPr lang="en-SG" sz="1200" b="0">
                <a:solidFill>
                  <a:srgbClr val="4FC1FF"/>
                </a:solidFill>
                <a:effectLst/>
                <a:latin typeface="Consolas" panose="020B0609020204030204" pitchFamily="49" charset="0"/>
              </a:rPr>
              <a:t>axios</a:t>
            </a:r>
            <a:r>
              <a:rPr lang="en-SG" sz="1200" b="0">
                <a:solidFill>
                  <a:srgbClr val="D4D4D4"/>
                </a:solidFill>
                <a:effectLst/>
                <a:latin typeface="Consolas" panose="020B0609020204030204" pitchFamily="49" charset="0"/>
              </a:rPr>
              <a:t>=</a:t>
            </a:r>
            <a:r>
              <a:rPr lang="en-SG" sz="1200" b="0">
                <a:solidFill>
                  <a:srgbClr val="DCDCAA"/>
                </a:solidFill>
                <a:effectLst/>
                <a:latin typeface="Consolas" panose="020B0609020204030204" pitchFamily="49" charset="0"/>
              </a:rPr>
              <a:t>require</a:t>
            </a:r>
            <a:r>
              <a:rPr lang="en-SG" sz="1200" b="0">
                <a:solidFill>
                  <a:srgbClr val="D4D4D4"/>
                </a:solidFill>
                <a:effectLst/>
                <a:latin typeface="Consolas" panose="020B0609020204030204" pitchFamily="49" charset="0"/>
              </a:rPr>
              <a:t>(</a:t>
            </a:r>
            <a:r>
              <a:rPr lang="en-SG" sz="1200" b="0">
                <a:solidFill>
                  <a:srgbClr val="CE9178"/>
                </a:solidFill>
                <a:effectLst/>
                <a:latin typeface="Consolas" panose="020B0609020204030204" pitchFamily="49" charset="0"/>
              </a:rPr>
              <a:t>'axios'</a:t>
            </a:r>
            <a:r>
              <a:rPr lang="en-SG" sz="1200" b="0">
                <a:solidFill>
                  <a:srgbClr val="D4D4D4"/>
                </a:solidFill>
                <a:effectLst/>
                <a:latin typeface="Consolas" panose="020B0609020204030204" pitchFamily="49" charset="0"/>
              </a:rPr>
              <a:t>);</a:t>
            </a:r>
          </a:p>
        </p:txBody>
      </p:sp>
      <p:sp>
        <p:nvSpPr>
          <p:cNvPr id="6" name="Rectangle 3">
            <a:extLst>
              <a:ext uri="{FF2B5EF4-FFF2-40B4-BE49-F238E27FC236}">
                <a16:creationId xmlns:a16="http://schemas.microsoft.com/office/drawing/2014/main" id="{FDF673A1-B17F-0E82-4623-5AFA5D14F415}"/>
              </a:ext>
            </a:extLst>
          </p:cNvPr>
          <p:cNvSpPr>
            <a:spLocks noChangeArrowheads="1"/>
          </p:cNvSpPr>
          <p:nvPr/>
        </p:nvSpPr>
        <p:spPr bwMode="auto">
          <a:xfrm>
            <a:off x="1057273" y="2841161"/>
            <a:ext cx="9972675" cy="3334214"/>
          </a:xfrm>
          <a:prstGeom prst="rect">
            <a:avLst/>
          </a:prstGeom>
          <a:solidFill>
            <a:srgbClr val="27292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r>
              <a:rPr lang="en-SG" sz="1000" b="0">
                <a:solidFill>
                  <a:srgbClr val="569CD6"/>
                </a:solidFill>
                <a:effectLst/>
                <a:latin typeface="Consolas" panose="020B0609020204030204" pitchFamily="49" charset="0"/>
              </a:rPr>
              <a:t>let</a:t>
            </a:r>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response</a:t>
            </a:r>
            <a:r>
              <a:rPr lang="en-SG" sz="1000" b="0">
                <a:solidFill>
                  <a:srgbClr val="D4D4D4"/>
                </a:solidFill>
                <a:effectLst/>
                <a:latin typeface="Consolas" panose="020B0609020204030204" pitchFamily="49" charset="0"/>
              </a:rPr>
              <a:t> = </a:t>
            </a:r>
            <a:r>
              <a:rPr lang="en-SG" sz="1000" b="0">
                <a:solidFill>
                  <a:srgbClr val="569CD6"/>
                </a:solidFill>
                <a:effectLst/>
                <a:latin typeface="Consolas" panose="020B0609020204030204" pitchFamily="49" charset="0"/>
              </a:rPr>
              <a:t>null</a:t>
            </a:r>
            <a:r>
              <a:rPr lang="en-SG" sz="1000" b="0">
                <a:solidFill>
                  <a:srgbClr val="D4D4D4"/>
                </a:solidFill>
                <a:effectLst/>
                <a:latin typeface="Consolas" panose="020B0609020204030204" pitchFamily="49" charset="0"/>
              </a:rPr>
              <a:t>;</a:t>
            </a:r>
          </a:p>
          <a:p>
            <a:r>
              <a:rPr lang="en-SG" sz="1000" b="0">
                <a:solidFill>
                  <a:srgbClr val="569CD6"/>
                </a:solidFill>
                <a:effectLst/>
                <a:latin typeface="Consolas" panose="020B0609020204030204" pitchFamily="49" charset="0"/>
              </a:rPr>
              <a:t>new</a:t>
            </a:r>
            <a:r>
              <a:rPr lang="en-SG" sz="1000" b="0">
                <a:solidFill>
                  <a:srgbClr val="D4D4D4"/>
                </a:solidFill>
                <a:effectLst/>
                <a:latin typeface="Consolas" panose="020B0609020204030204" pitchFamily="49" charset="0"/>
              </a:rPr>
              <a:t> </a:t>
            </a:r>
            <a:r>
              <a:rPr lang="en-SG" sz="1000" b="0">
                <a:solidFill>
                  <a:srgbClr val="4EC9B0"/>
                </a:solidFill>
                <a:effectLst/>
                <a:latin typeface="Consolas" panose="020B0609020204030204" pitchFamily="49" charset="0"/>
              </a:rPr>
              <a:t>Promise</a:t>
            </a:r>
            <a:r>
              <a:rPr lang="en-SG" sz="1000" b="0">
                <a:solidFill>
                  <a:srgbClr val="D4D4D4"/>
                </a:solidFill>
                <a:effectLst/>
                <a:latin typeface="Consolas" panose="020B0609020204030204" pitchFamily="49" charset="0"/>
              </a:rPr>
              <a:t>(</a:t>
            </a:r>
            <a:r>
              <a:rPr lang="en-SG" sz="1000" b="0">
                <a:solidFill>
                  <a:srgbClr val="569CD6"/>
                </a:solidFill>
                <a:effectLst/>
                <a:latin typeface="Consolas" panose="020B0609020204030204" pitchFamily="49" charset="0"/>
              </a:rPr>
              <a:t>async</a:t>
            </a:r>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resolve</a:t>
            </a:r>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reject</a:t>
            </a:r>
            <a:r>
              <a:rPr lang="en-SG" sz="1000" b="0">
                <a:solidFill>
                  <a:srgbClr val="D4D4D4"/>
                </a:solidFill>
                <a:effectLst/>
                <a:latin typeface="Consolas" panose="020B0609020204030204" pitchFamily="49" charset="0"/>
              </a:rPr>
              <a:t>) </a:t>
            </a:r>
            <a:r>
              <a:rPr lang="en-SG" sz="1000" b="0">
                <a:solidFill>
                  <a:srgbClr val="569CD6"/>
                </a:solidFill>
                <a:effectLst/>
                <a:latin typeface="Consolas" panose="020B0609020204030204" pitchFamily="49" charset="0"/>
              </a:rPr>
              <a:t>=&gt;</a:t>
            </a:r>
            <a:r>
              <a:rPr lang="en-SG" sz="1000" b="0">
                <a:solidFill>
                  <a:srgbClr val="D4D4D4"/>
                </a:solidFill>
                <a:effectLst/>
                <a:latin typeface="Consolas" panose="020B0609020204030204" pitchFamily="49" charset="0"/>
              </a:rPr>
              <a:t> {</a:t>
            </a:r>
          </a:p>
          <a:p>
            <a:pPr lvl="1"/>
            <a:r>
              <a:rPr lang="en-SG" sz="1000" b="0">
                <a:solidFill>
                  <a:srgbClr val="C586C0"/>
                </a:solidFill>
                <a:effectLst/>
                <a:latin typeface="Consolas" panose="020B0609020204030204" pitchFamily="49" charset="0"/>
              </a:rPr>
              <a:t>try</a:t>
            </a:r>
            <a:r>
              <a:rPr lang="en-SG" sz="1000" b="0">
                <a:solidFill>
                  <a:srgbClr val="D4D4D4"/>
                </a:solidFill>
                <a:effectLst/>
                <a:latin typeface="Consolas" panose="020B0609020204030204" pitchFamily="49" charset="0"/>
              </a:rPr>
              <a:t> {</a:t>
            </a:r>
          </a:p>
          <a:p>
            <a:pPr lvl="1"/>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response</a:t>
            </a:r>
            <a:r>
              <a:rPr lang="en-SG" sz="1000" b="0">
                <a:solidFill>
                  <a:srgbClr val="D4D4D4"/>
                </a:solidFill>
                <a:effectLst/>
                <a:latin typeface="Consolas" panose="020B0609020204030204" pitchFamily="49" charset="0"/>
              </a:rPr>
              <a:t> = </a:t>
            </a:r>
            <a:r>
              <a:rPr lang="en-SG" sz="1000" b="0">
                <a:solidFill>
                  <a:srgbClr val="C586C0"/>
                </a:solidFill>
                <a:effectLst/>
                <a:latin typeface="Consolas" panose="020B0609020204030204" pitchFamily="49" charset="0"/>
              </a:rPr>
              <a:t>await</a:t>
            </a:r>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axios</a:t>
            </a:r>
            <a:r>
              <a:rPr lang="en-SG" sz="1000" b="0">
                <a:solidFill>
                  <a:srgbClr val="D4D4D4"/>
                </a:solidFill>
                <a:effectLst/>
                <a:latin typeface="Consolas" panose="020B0609020204030204" pitchFamily="49" charset="0"/>
              </a:rPr>
              <a:t>.</a:t>
            </a:r>
            <a:r>
              <a:rPr lang="en-SG" sz="1000" b="0">
                <a:solidFill>
                  <a:srgbClr val="DCDCAA"/>
                </a:solidFill>
                <a:effectLst/>
                <a:latin typeface="Consolas" panose="020B0609020204030204" pitchFamily="49" charset="0"/>
              </a:rPr>
              <a:t>get</a:t>
            </a:r>
            <a:r>
              <a:rPr lang="en-SG" sz="1000" b="0">
                <a:solidFill>
                  <a:srgbClr val="D4D4D4"/>
                </a:solidFill>
                <a:effectLst/>
                <a:latin typeface="Consolas" panose="020B0609020204030204" pitchFamily="49" charset="0"/>
              </a:rPr>
              <a:t>(</a:t>
            </a:r>
            <a:r>
              <a:rPr lang="en-SG" sz="1000" b="0">
                <a:solidFill>
                  <a:srgbClr val="CE9178"/>
                </a:solidFill>
                <a:effectLst/>
                <a:latin typeface="Consolas" panose="020B0609020204030204" pitchFamily="49" charset="0"/>
              </a:rPr>
              <a:t>'https://sandbox-api.coinmarketcap.com/v1/cryptocurrency/listings/latest'</a:t>
            </a:r>
            <a:r>
              <a:rPr lang="en-SG" sz="1000" b="0">
                <a:solidFill>
                  <a:srgbClr val="D4D4D4"/>
                </a:solidFill>
                <a:effectLst/>
                <a:latin typeface="Consolas" panose="020B0609020204030204" pitchFamily="49" charset="0"/>
              </a:rPr>
              <a:t>, {</a:t>
            </a:r>
          </a:p>
          <a:p>
            <a:pPr lvl="2"/>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headers:</a:t>
            </a:r>
            <a:r>
              <a:rPr lang="en-SG" sz="1000" b="0">
                <a:solidFill>
                  <a:srgbClr val="D4D4D4"/>
                </a:solidFill>
                <a:effectLst/>
                <a:latin typeface="Consolas" panose="020B0609020204030204" pitchFamily="49" charset="0"/>
              </a:rPr>
              <a:t> {</a:t>
            </a:r>
          </a:p>
          <a:p>
            <a:pPr lvl="2"/>
            <a:r>
              <a:rPr lang="en-SG" sz="1000" b="0">
                <a:solidFill>
                  <a:srgbClr val="D4D4D4"/>
                </a:solidFill>
                <a:effectLst/>
                <a:latin typeface="Consolas" panose="020B0609020204030204" pitchFamily="49" charset="0"/>
              </a:rPr>
              <a:t>        </a:t>
            </a:r>
            <a:r>
              <a:rPr lang="en-SG" sz="1000" b="0">
                <a:solidFill>
                  <a:srgbClr val="CE9178"/>
                </a:solidFill>
                <a:effectLst/>
                <a:latin typeface="Consolas" panose="020B0609020204030204" pitchFamily="49" charset="0"/>
              </a:rPr>
              <a:t>'X-CMC_PRO_API_KEY'</a:t>
            </a:r>
            <a:r>
              <a:rPr lang="en-SG" sz="1000" b="0">
                <a:solidFill>
                  <a:srgbClr val="9CDCFE"/>
                </a:solidFill>
                <a:effectLst/>
                <a:latin typeface="Consolas" panose="020B0609020204030204" pitchFamily="49" charset="0"/>
              </a:rPr>
              <a:t>:</a:t>
            </a:r>
            <a:r>
              <a:rPr lang="en-SG" sz="1000" b="0">
                <a:solidFill>
                  <a:srgbClr val="D4D4D4"/>
                </a:solidFill>
                <a:effectLst/>
                <a:latin typeface="Consolas" panose="020B0609020204030204" pitchFamily="49" charset="0"/>
              </a:rPr>
              <a:t> </a:t>
            </a:r>
            <a:r>
              <a:rPr lang="en-SG" sz="1000" b="0">
                <a:solidFill>
                  <a:srgbClr val="CE9178"/>
                </a:solidFill>
                <a:effectLst/>
                <a:latin typeface="Consolas" panose="020B0609020204030204" pitchFamily="49" charset="0"/>
              </a:rPr>
              <a:t>'b54bcf4d-1bca-4e8e-9a24-22ff2c3d462c'</a:t>
            </a:r>
            <a:r>
              <a:rPr lang="en-SG" sz="1000" b="0">
                <a:solidFill>
                  <a:srgbClr val="D4D4D4"/>
                </a:solidFill>
                <a:effectLst/>
                <a:latin typeface="Consolas" panose="020B0609020204030204" pitchFamily="49" charset="0"/>
              </a:rPr>
              <a:t>,</a:t>
            </a:r>
          </a:p>
          <a:p>
            <a:pPr lvl="2"/>
            <a:r>
              <a:rPr lang="en-SG" sz="1000" b="0">
                <a:solidFill>
                  <a:srgbClr val="D4D4D4"/>
                </a:solidFill>
                <a:effectLst/>
                <a:latin typeface="Consolas" panose="020B0609020204030204" pitchFamily="49" charset="0"/>
              </a:rPr>
              <a:t>    },</a:t>
            </a:r>
          </a:p>
          <a:p>
            <a:pPr lvl="1"/>
            <a:r>
              <a:rPr lang="en-SG" sz="1000" b="0">
                <a:solidFill>
                  <a:srgbClr val="D4D4D4"/>
                </a:solidFill>
                <a:effectLst/>
                <a:latin typeface="Consolas" panose="020B0609020204030204" pitchFamily="49" charset="0"/>
              </a:rPr>
              <a:t>    });</a:t>
            </a:r>
          </a:p>
          <a:p>
            <a:pPr lvl="1"/>
            <a:r>
              <a:rPr lang="en-SG" sz="1000" b="0">
                <a:solidFill>
                  <a:srgbClr val="D4D4D4"/>
                </a:solidFill>
                <a:effectLst/>
                <a:latin typeface="Consolas" panose="020B0609020204030204" pitchFamily="49" charset="0"/>
              </a:rPr>
              <a:t>} </a:t>
            </a:r>
            <a:r>
              <a:rPr lang="en-SG" sz="1000" b="0">
                <a:solidFill>
                  <a:srgbClr val="C586C0"/>
                </a:solidFill>
                <a:effectLst/>
                <a:latin typeface="Consolas" panose="020B0609020204030204" pitchFamily="49" charset="0"/>
              </a:rPr>
              <a:t>catch</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ex</a:t>
            </a:r>
            <a:r>
              <a:rPr lang="en-SG" sz="1000" b="0">
                <a:solidFill>
                  <a:srgbClr val="D4D4D4"/>
                </a:solidFill>
                <a:effectLst/>
                <a:latin typeface="Consolas" panose="020B0609020204030204" pitchFamily="49" charset="0"/>
              </a:rPr>
              <a:t>) {</a:t>
            </a:r>
          </a:p>
          <a:p>
            <a:pPr lvl="1"/>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response</a:t>
            </a:r>
            <a:r>
              <a:rPr lang="en-SG" sz="1000" b="0">
                <a:solidFill>
                  <a:srgbClr val="D4D4D4"/>
                </a:solidFill>
                <a:effectLst/>
                <a:latin typeface="Consolas" panose="020B0609020204030204" pitchFamily="49" charset="0"/>
              </a:rPr>
              <a:t> = </a:t>
            </a:r>
            <a:r>
              <a:rPr lang="en-SG" sz="1000" b="0">
                <a:solidFill>
                  <a:srgbClr val="569CD6"/>
                </a:solidFill>
                <a:effectLst/>
                <a:latin typeface="Consolas" panose="020B0609020204030204" pitchFamily="49" charset="0"/>
              </a:rPr>
              <a:t>null</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    </a:t>
            </a:r>
            <a:r>
              <a:rPr lang="en-SG" sz="1000" b="0">
                <a:solidFill>
                  <a:srgbClr val="6A9955"/>
                </a:solidFill>
                <a:effectLst/>
                <a:latin typeface="Consolas" panose="020B0609020204030204" pitchFamily="49" charset="0"/>
              </a:rPr>
              <a:t>// error</a:t>
            </a:r>
            <a:endParaRPr lang="en-SG" sz="1000" b="0">
              <a:solidFill>
                <a:srgbClr val="D4D4D4"/>
              </a:solidFill>
              <a:effectLst/>
              <a:latin typeface="Consolas" panose="020B0609020204030204" pitchFamily="49" charset="0"/>
            </a:endParaRPr>
          </a:p>
          <a:p>
            <a:pPr lvl="1"/>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console</a:t>
            </a:r>
            <a:r>
              <a:rPr lang="en-SG" sz="1000" b="0">
                <a:solidFill>
                  <a:srgbClr val="D4D4D4"/>
                </a:solidFill>
                <a:effectLst/>
                <a:latin typeface="Consolas" panose="020B0609020204030204" pitchFamily="49" charset="0"/>
              </a:rPr>
              <a:t>.</a:t>
            </a:r>
            <a:r>
              <a:rPr lang="en-SG" sz="1000" b="0">
                <a:solidFill>
                  <a:srgbClr val="DCDCAA"/>
                </a:solidFill>
                <a:effectLst/>
                <a:latin typeface="Consolas" panose="020B0609020204030204" pitchFamily="49" charset="0"/>
              </a:rPr>
              <a:t>log</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ex</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    </a:t>
            </a:r>
            <a:r>
              <a:rPr lang="en-SG" sz="1000" b="0">
                <a:solidFill>
                  <a:srgbClr val="DCDCAA"/>
                </a:solidFill>
                <a:effectLst/>
                <a:latin typeface="Consolas" panose="020B0609020204030204" pitchFamily="49" charset="0"/>
              </a:rPr>
              <a:t>reject</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ex</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a:t>
            </a:r>
          </a:p>
          <a:p>
            <a:pPr lvl="1"/>
            <a:r>
              <a:rPr lang="en-SG" sz="1000" b="0">
                <a:solidFill>
                  <a:srgbClr val="C586C0"/>
                </a:solidFill>
                <a:effectLst/>
                <a:latin typeface="Consolas" panose="020B0609020204030204" pitchFamily="49" charset="0"/>
              </a:rPr>
              <a:t>if</a:t>
            </a:r>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response</a:t>
            </a:r>
            <a:r>
              <a:rPr lang="en-SG" sz="1000" b="0">
                <a:solidFill>
                  <a:srgbClr val="D4D4D4"/>
                </a:solidFill>
                <a:effectLst/>
                <a:latin typeface="Consolas" panose="020B0609020204030204" pitchFamily="49" charset="0"/>
              </a:rPr>
              <a:t>) {</a:t>
            </a:r>
          </a:p>
          <a:p>
            <a:pPr lvl="1"/>
            <a:r>
              <a:rPr lang="en-SG" sz="1000" b="0">
                <a:solidFill>
                  <a:srgbClr val="D4D4D4"/>
                </a:solidFill>
                <a:effectLst/>
                <a:latin typeface="Consolas" panose="020B0609020204030204" pitchFamily="49" charset="0"/>
              </a:rPr>
              <a:t>    </a:t>
            </a:r>
            <a:r>
              <a:rPr lang="en-SG" sz="1000" b="0">
                <a:solidFill>
                  <a:srgbClr val="6A9955"/>
                </a:solidFill>
                <a:effectLst/>
                <a:latin typeface="Consolas" panose="020B0609020204030204" pitchFamily="49" charset="0"/>
              </a:rPr>
              <a:t>// success</a:t>
            </a:r>
            <a:endParaRPr lang="en-SG" sz="1000" b="0">
              <a:solidFill>
                <a:srgbClr val="D4D4D4"/>
              </a:solidFill>
              <a:effectLst/>
              <a:latin typeface="Consolas" panose="020B0609020204030204" pitchFamily="49" charset="0"/>
            </a:endParaRPr>
          </a:p>
          <a:p>
            <a:pPr lvl="1"/>
            <a:r>
              <a:rPr lang="en-SG" sz="1000" b="0">
                <a:solidFill>
                  <a:srgbClr val="D4D4D4"/>
                </a:solidFill>
                <a:effectLst/>
                <a:latin typeface="Consolas" panose="020B0609020204030204" pitchFamily="49" charset="0"/>
              </a:rPr>
              <a:t>    </a:t>
            </a:r>
            <a:r>
              <a:rPr lang="en-SG" sz="1000" b="0">
                <a:solidFill>
                  <a:srgbClr val="569CD6"/>
                </a:solidFill>
                <a:effectLst/>
                <a:latin typeface="Consolas" panose="020B0609020204030204" pitchFamily="49" charset="0"/>
              </a:rPr>
              <a:t>const</a:t>
            </a:r>
            <a:r>
              <a:rPr lang="en-SG" sz="1000" b="0">
                <a:solidFill>
                  <a:srgbClr val="D4D4D4"/>
                </a:solidFill>
                <a:effectLst/>
                <a:latin typeface="Consolas" panose="020B0609020204030204" pitchFamily="49" charset="0"/>
              </a:rPr>
              <a:t> </a:t>
            </a:r>
            <a:r>
              <a:rPr lang="en-SG" sz="1000" b="0">
                <a:solidFill>
                  <a:srgbClr val="4FC1FF"/>
                </a:solidFill>
                <a:effectLst/>
                <a:latin typeface="Consolas" panose="020B0609020204030204" pitchFamily="49" charset="0"/>
              </a:rPr>
              <a:t>json</a:t>
            </a:r>
            <a:r>
              <a:rPr lang="en-SG" sz="1000" b="0">
                <a:solidFill>
                  <a:srgbClr val="D4D4D4"/>
                </a:solidFill>
                <a:effectLst/>
                <a:latin typeface="Consolas" panose="020B0609020204030204" pitchFamily="49" charset="0"/>
              </a:rPr>
              <a:t> = </a:t>
            </a:r>
            <a:r>
              <a:rPr lang="en-SG" sz="1000" b="0">
                <a:solidFill>
                  <a:srgbClr val="9CDCFE"/>
                </a:solidFill>
                <a:effectLst/>
                <a:latin typeface="Consolas" panose="020B0609020204030204" pitchFamily="49" charset="0"/>
              </a:rPr>
              <a:t>response</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data</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    </a:t>
            </a:r>
            <a:r>
              <a:rPr lang="en-SG" sz="1000" b="0">
                <a:solidFill>
                  <a:srgbClr val="9CDCFE"/>
                </a:solidFill>
                <a:effectLst/>
                <a:latin typeface="Consolas" panose="020B0609020204030204" pitchFamily="49" charset="0"/>
              </a:rPr>
              <a:t>console</a:t>
            </a:r>
            <a:r>
              <a:rPr lang="en-SG" sz="1000" b="0">
                <a:solidFill>
                  <a:srgbClr val="D4D4D4"/>
                </a:solidFill>
                <a:effectLst/>
                <a:latin typeface="Consolas" panose="020B0609020204030204" pitchFamily="49" charset="0"/>
              </a:rPr>
              <a:t>.</a:t>
            </a:r>
            <a:r>
              <a:rPr lang="en-SG" sz="1000" b="0">
                <a:solidFill>
                  <a:srgbClr val="DCDCAA"/>
                </a:solidFill>
                <a:effectLst/>
                <a:latin typeface="Consolas" panose="020B0609020204030204" pitchFamily="49" charset="0"/>
              </a:rPr>
              <a:t>log</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json</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    </a:t>
            </a:r>
            <a:r>
              <a:rPr lang="en-SG" sz="1000" b="0">
                <a:solidFill>
                  <a:srgbClr val="DCDCAA"/>
                </a:solidFill>
                <a:effectLst/>
                <a:latin typeface="Consolas" panose="020B0609020204030204" pitchFamily="49" charset="0"/>
              </a:rPr>
              <a:t>resolve</a:t>
            </a:r>
            <a:r>
              <a:rPr lang="en-SG" sz="1000" b="0">
                <a:solidFill>
                  <a:srgbClr val="D4D4D4"/>
                </a:solidFill>
                <a:effectLst/>
                <a:latin typeface="Consolas" panose="020B0609020204030204" pitchFamily="49" charset="0"/>
              </a:rPr>
              <a:t>(</a:t>
            </a:r>
            <a:r>
              <a:rPr lang="en-SG" sz="1000" b="0">
                <a:solidFill>
                  <a:srgbClr val="9CDCFE"/>
                </a:solidFill>
                <a:effectLst/>
                <a:latin typeface="Consolas" panose="020B0609020204030204" pitchFamily="49" charset="0"/>
              </a:rPr>
              <a:t>json</a:t>
            </a:r>
            <a:r>
              <a:rPr lang="en-SG" sz="1000" b="0">
                <a:solidFill>
                  <a:srgbClr val="D4D4D4"/>
                </a:solidFill>
                <a:effectLst/>
                <a:latin typeface="Consolas" panose="020B0609020204030204" pitchFamily="49" charset="0"/>
              </a:rPr>
              <a:t>);</a:t>
            </a:r>
          </a:p>
          <a:p>
            <a:pPr lvl="1"/>
            <a:r>
              <a:rPr lang="en-SG" sz="1000" b="0">
                <a:solidFill>
                  <a:srgbClr val="D4D4D4"/>
                </a:solidFill>
                <a:effectLst/>
                <a:latin typeface="Consolas" panose="020B0609020204030204" pitchFamily="49" charset="0"/>
              </a:rPr>
              <a:t>}</a:t>
            </a:r>
          </a:p>
          <a:p>
            <a:r>
              <a:rPr lang="en-SG" sz="1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134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Getting Data from API Service</a:t>
            </a:r>
            <a:endParaRPr lang="en-US" b="1"/>
          </a:p>
          <a:p>
            <a:pPr>
              <a:buAutoNum type="arabicPeriod" startAt="3"/>
            </a:pPr>
            <a:r>
              <a:rPr lang="en-US"/>
              <a:t>Go to the API reference from CoinMarketCap (https://coinmarketcap.com/api/documentation/v1/#operation/getV2CryptocurrencyQuotesLatest). Look for the API endpoint that will return latest cryptocurrency quote.</a:t>
            </a:r>
          </a:p>
          <a:p>
            <a:pPr>
              <a:buAutoNum type="arabicPeriod" startAt="3"/>
            </a:pPr>
            <a:r>
              <a:rPr lang="en-US"/>
              <a:t>Update the API URL.</a:t>
            </a:r>
          </a:p>
          <a:p>
            <a:pPr lvl="1"/>
            <a:r>
              <a:rPr lang="en-US"/>
              <a:t>According to the API specification, the base URL for the sample is `https://sandbox-api.coinmarketcap.com` but you should use the actual base URL when making real API calls `</a:t>
            </a:r>
            <a:r>
              <a:rPr lang="en-US" b="1"/>
              <a:t>https://pro-api.coinmarketcap.com</a:t>
            </a:r>
            <a:r>
              <a:rPr lang="en-US"/>
              <a:t>`.</a:t>
            </a:r>
          </a:p>
          <a:p>
            <a:pPr lvl="1"/>
            <a:r>
              <a:rPr lang="en-US"/>
              <a:t>The endpoint we are interested in is the one we will use to fetch latest ETHUSD quotes which, in this case, is `</a:t>
            </a:r>
            <a:r>
              <a:rPr lang="en-US" b="1"/>
              <a:t>/v2/cryptocurrency/quotes/latest</a:t>
            </a:r>
            <a:r>
              <a:rPr lang="en-US"/>
              <a:t>`.</a:t>
            </a:r>
          </a:p>
          <a:p>
            <a:pPr lvl="1"/>
            <a:r>
              <a:rPr lang="en-US"/>
              <a:t>Finally, the API specification requires a symbol to be provided as a query parameter. Since we are interested in the current price for ETH, we will append `</a:t>
            </a:r>
            <a:r>
              <a:rPr lang="en-US" b="1"/>
              <a:t>?symbol=eth</a:t>
            </a:r>
            <a:r>
              <a:rPr lang="en-US"/>
              <a:t>` to the endpoint.  </a:t>
            </a:r>
          </a:p>
          <a:p>
            <a:pPr lvl="1"/>
            <a:r>
              <a:rPr lang="en-US"/>
              <a:t>Therefore, the final API URL is `</a:t>
            </a:r>
            <a:r>
              <a:rPr lang="en-US" b="1"/>
              <a:t>https://api-pro.coinmarketcap.com/v2/cryptocurrency/quotes/latest?symbol=eth</a:t>
            </a:r>
            <a:r>
              <a:rPr lang="en-US"/>
              <a:t>`.</a:t>
            </a:r>
          </a:p>
          <a:p>
            <a:pPr lvl="1"/>
            <a:r>
              <a:rPr lang="en-US"/>
              <a:t>Change the sample file's API url to the following.</a:t>
            </a:r>
          </a:p>
          <a:p>
            <a:pPr lvl="1"/>
            <a:endParaRPr lang="en-US"/>
          </a:p>
          <a:p>
            <a:pPr lvl="1"/>
            <a:endParaRPr lang="en-US"/>
          </a:p>
          <a:p>
            <a:pPr lvl="1"/>
            <a:r>
              <a:rPr lang="en-US"/>
              <a:t>According to CoinMarketCap, this API endpoint is available for free.</a:t>
            </a:r>
          </a:p>
          <a:p>
            <a:pPr marL="0" indent="0">
              <a:buNone/>
            </a:pPr>
            <a:endParaRPr lang="en-US"/>
          </a:p>
          <a:p>
            <a:pPr marL="0" indent="0">
              <a:buNone/>
            </a:pPr>
            <a:endParaRPr lang="en-US"/>
          </a:p>
        </p:txBody>
      </p:sp>
      <p:sp>
        <p:nvSpPr>
          <p:cNvPr id="7" name="TextBox 6">
            <a:extLst>
              <a:ext uri="{FF2B5EF4-FFF2-40B4-BE49-F238E27FC236}">
                <a16:creationId xmlns:a16="http://schemas.microsoft.com/office/drawing/2014/main" id="{72A3ED52-1122-4268-F87C-466BDA011A23}"/>
              </a:ext>
            </a:extLst>
          </p:cNvPr>
          <p:cNvSpPr txBox="1"/>
          <p:nvPr/>
        </p:nvSpPr>
        <p:spPr>
          <a:xfrm>
            <a:off x="1421606" y="5024735"/>
            <a:ext cx="10160794" cy="523220"/>
          </a:xfrm>
          <a:prstGeom prst="rect">
            <a:avLst/>
          </a:prstGeom>
          <a:solidFill>
            <a:schemeClr val="tx1"/>
          </a:solidFill>
        </p:spPr>
        <p:txBody>
          <a:bodyPr wrap="square">
            <a:spAutoFit/>
          </a:bodyPr>
          <a:lstStyle/>
          <a:p>
            <a:r>
              <a:rPr lang="en-SG" sz="1400" b="0">
                <a:solidFill>
                  <a:srgbClr val="9CDCFE"/>
                </a:solidFill>
                <a:effectLst/>
                <a:latin typeface="Consolas" panose="020B0609020204030204" pitchFamily="49" charset="0"/>
              </a:rPr>
              <a:t>response</a:t>
            </a:r>
            <a:r>
              <a:rPr lang="en-SG" sz="1400" b="0">
                <a:solidFill>
                  <a:srgbClr val="D4D4D4"/>
                </a:solidFill>
                <a:effectLst/>
                <a:latin typeface="Consolas" panose="020B0609020204030204" pitchFamily="49" charset="0"/>
              </a:rPr>
              <a:t> = </a:t>
            </a:r>
            <a:r>
              <a:rPr lang="en-SG" sz="1400" b="0">
                <a:solidFill>
                  <a:srgbClr val="C586C0"/>
                </a:solidFill>
                <a:effectLst/>
                <a:latin typeface="Consolas" panose="020B0609020204030204" pitchFamily="49" charset="0"/>
              </a:rPr>
              <a:t>await</a:t>
            </a:r>
            <a:r>
              <a:rPr lang="en-SG" sz="1400" b="0">
                <a:solidFill>
                  <a:srgbClr val="D4D4D4"/>
                </a:solidFill>
                <a:effectLst/>
                <a:latin typeface="Consolas" panose="020B0609020204030204" pitchFamily="49" charset="0"/>
              </a:rPr>
              <a:t> </a:t>
            </a:r>
            <a:r>
              <a:rPr lang="en-SG" sz="1400" b="0">
                <a:solidFill>
                  <a:srgbClr val="9CDCFE"/>
                </a:solidFill>
                <a:effectLst/>
                <a:latin typeface="Consolas" panose="020B0609020204030204" pitchFamily="49" charset="0"/>
              </a:rPr>
              <a:t>axios</a:t>
            </a:r>
            <a:r>
              <a:rPr lang="en-SG" sz="1400" b="0">
                <a:solidFill>
                  <a:srgbClr val="D4D4D4"/>
                </a:solidFill>
                <a:effectLst/>
                <a:latin typeface="Consolas" panose="020B0609020204030204" pitchFamily="49" charset="0"/>
              </a:rPr>
              <a:t>.</a:t>
            </a:r>
            <a:r>
              <a:rPr lang="en-SG" sz="1400" b="0">
                <a:solidFill>
                  <a:srgbClr val="DCDCAA"/>
                </a:solidFill>
                <a:effectLst/>
                <a:latin typeface="Consolas" panose="020B0609020204030204" pitchFamily="49" charset="0"/>
              </a:rPr>
              <a:t>get</a:t>
            </a:r>
            <a:r>
              <a:rPr lang="en-SG" sz="1400" b="0">
                <a:solidFill>
                  <a:srgbClr val="D4D4D4"/>
                </a:solidFill>
                <a:effectLst/>
                <a:latin typeface="Consolas" panose="020B0609020204030204" pitchFamily="49" charset="0"/>
              </a:rPr>
              <a:t>(</a:t>
            </a:r>
            <a:r>
              <a:rPr lang="en-SG" sz="1400" b="0">
                <a:solidFill>
                  <a:srgbClr val="CE9178"/>
                </a:solidFill>
                <a:effectLst/>
                <a:latin typeface="Consolas" panose="020B0609020204030204" pitchFamily="49" charset="0"/>
              </a:rPr>
              <a:t>'https://pro-api.coinmarketcap.com/v2/cryptocurrency/quotes/latest?symbol=eth'</a:t>
            </a:r>
            <a:r>
              <a:rPr lang="en-SG"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2081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a:buAutoNum type="arabicPeriod" startAt="5"/>
            </a:pPr>
            <a:r>
              <a:rPr lang="en-US"/>
              <a:t>Replace the API key in the sample with the one you are registered with.</a:t>
            </a:r>
          </a:p>
          <a:p>
            <a:pPr>
              <a:buAutoNum type="arabicPeriod" startAt="5"/>
            </a:pPr>
            <a:endParaRPr lang="en-US"/>
          </a:p>
          <a:p>
            <a:pPr>
              <a:buAutoNum type="arabicPeriod" startAt="5"/>
            </a:pPr>
            <a:endParaRPr lang="en-US"/>
          </a:p>
          <a:p>
            <a:pPr>
              <a:buAutoNum type="arabicPeriod" startAt="5"/>
            </a:pPr>
            <a:endParaRPr lang="en-US"/>
          </a:p>
          <a:p>
            <a:pPr>
              <a:buAutoNum type="arabicPeriod" startAt="6"/>
            </a:pPr>
            <a:r>
              <a:rPr lang="en-US"/>
              <a:t>Run the script and the output should look like this</a:t>
            </a:r>
          </a:p>
          <a:p>
            <a:pPr marL="0" indent="0">
              <a:buNone/>
            </a:pPr>
            <a:endParaRPr lang="en-US"/>
          </a:p>
        </p:txBody>
      </p:sp>
      <p:sp>
        <p:nvSpPr>
          <p:cNvPr id="7" name="TextBox 6">
            <a:extLst>
              <a:ext uri="{FF2B5EF4-FFF2-40B4-BE49-F238E27FC236}">
                <a16:creationId xmlns:a16="http://schemas.microsoft.com/office/drawing/2014/main" id="{72A3ED52-1122-4268-F87C-466BDA011A23}"/>
              </a:ext>
            </a:extLst>
          </p:cNvPr>
          <p:cNvSpPr txBox="1"/>
          <p:nvPr/>
        </p:nvSpPr>
        <p:spPr>
          <a:xfrm>
            <a:off x="1015603" y="3038941"/>
            <a:ext cx="10160794" cy="2462213"/>
          </a:xfrm>
          <a:prstGeom prst="rect">
            <a:avLst/>
          </a:prstGeom>
          <a:solidFill>
            <a:schemeClr val="tx1"/>
          </a:solidFill>
        </p:spPr>
        <p:txBody>
          <a:bodyPr wrap="square">
            <a:spAutoFit/>
          </a:bodyPr>
          <a:lstStyle/>
          <a:p>
            <a:r>
              <a:rPr lang="en-SG" sz="1400" b="0">
                <a:solidFill>
                  <a:srgbClr val="D4D4D4"/>
                </a:solidFill>
                <a:effectLst/>
                <a:latin typeface="Consolas" panose="020B0609020204030204" pitchFamily="49" charset="0"/>
              </a:rPr>
              <a:t>{</a:t>
            </a:r>
          </a:p>
          <a:p>
            <a:r>
              <a:rPr lang="en-SG" sz="1400" b="0">
                <a:solidFill>
                  <a:srgbClr val="D4D4D4"/>
                </a:solidFill>
                <a:effectLst/>
                <a:latin typeface="Consolas" panose="020B0609020204030204" pitchFamily="49" charset="0"/>
              </a:rPr>
              <a:t>    status: {</a:t>
            </a:r>
          </a:p>
          <a:p>
            <a:r>
              <a:rPr lang="en-SG" sz="1400" b="0">
                <a:solidFill>
                  <a:srgbClr val="D4D4D4"/>
                </a:solidFill>
                <a:effectLst/>
                <a:latin typeface="Consolas" panose="020B0609020204030204" pitchFamily="49" charset="0"/>
              </a:rPr>
              <a:t>        timestamp: </a:t>
            </a:r>
            <a:r>
              <a:rPr lang="en-SG" sz="1400" b="0">
                <a:solidFill>
                  <a:srgbClr val="CE9178"/>
                </a:solidFill>
                <a:effectLst/>
                <a:latin typeface="Consolas" panose="020B0609020204030204" pitchFamily="49" charset="0"/>
              </a:rPr>
              <a:t>'2022-05-20T07:40:43.893Z'</a:t>
            </a:r>
            <a:r>
              <a:rPr lang="en-SG" sz="1400" b="0">
                <a:solidFill>
                  <a:srgbClr val="D4D4D4"/>
                </a:solidFill>
                <a:effectLst/>
                <a:latin typeface="Consolas" panose="020B0609020204030204" pitchFamily="49" charset="0"/>
              </a:rPr>
              <a:t>,</a:t>
            </a:r>
          </a:p>
          <a:p>
            <a:r>
              <a:rPr lang="en-SG" sz="1400" b="0">
                <a:solidFill>
                  <a:srgbClr val="D4D4D4"/>
                </a:solidFill>
                <a:effectLst/>
                <a:latin typeface="Consolas" panose="020B0609020204030204" pitchFamily="49" charset="0"/>
              </a:rPr>
              <a:t>        error_code: 0,</a:t>
            </a:r>
          </a:p>
          <a:p>
            <a:r>
              <a:rPr lang="en-SG" sz="1400" b="0">
                <a:solidFill>
                  <a:srgbClr val="D4D4D4"/>
                </a:solidFill>
                <a:effectLst/>
                <a:latin typeface="Consolas" panose="020B0609020204030204" pitchFamily="49" charset="0"/>
              </a:rPr>
              <a:t>        error_message: null,</a:t>
            </a:r>
          </a:p>
          <a:p>
            <a:r>
              <a:rPr lang="en-SG" sz="1400" b="0">
                <a:solidFill>
                  <a:srgbClr val="D4D4D4"/>
                </a:solidFill>
                <a:effectLst/>
                <a:latin typeface="Consolas" panose="020B0609020204030204" pitchFamily="49" charset="0"/>
              </a:rPr>
              <a:t>        elapsed: 33,</a:t>
            </a:r>
          </a:p>
          <a:p>
            <a:r>
              <a:rPr lang="en-SG" sz="1400" b="0">
                <a:solidFill>
                  <a:srgbClr val="D4D4D4"/>
                </a:solidFill>
                <a:effectLst/>
                <a:latin typeface="Consolas" panose="020B0609020204030204" pitchFamily="49" charset="0"/>
              </a:rPr>
              <a:t>        credit_count: 1,</a:t>
            </a:r>
          </a:p>
          <a:p>
            <a:r>
              <a:rPr lang="en-SG" sz="1400" b="0">
                <a:solidFill>
                  <a:srgbClr val="D4D4D4"/>
                </a:solidFill>
                <a:effectLst/>
                <a:latin typeface="Consolas" panose="020B0609020204030204" pitchFamily="49" charset="0"/>
              </a:rPr>
              <a:t>        notice: null</a:t>
            </a:r>
          </a:p>
          <a:p>
            <a:r>
              <a:rPr lang="en-SG" sz="1400" b="0">
                <a:solidFill>
                  <a:srgbClr val="D4D4D4"/>
                </a:solidFill>
                <a:effectLst/>
                <a:latin typeface="Consolas" panose="020B0609020204030204" pitchFamily="49" charset="0"/>
              </a:rPr>
              <a:t>    },</a:t>
            </a:r>
          </a:p>
          <a:p>
            <a:r>
              <a:rPr lang="en-SG" sz="1400" b="0">
                <a:solidFill>
                  <a:srgbClr val="D4D4D4"/>
                </a:solidFill>
                <a:effectLst/>
                <a:latin typeface="Consolas" panose="020B0609020204030204" pitchFamily="49" charset="0"/>
              </a:rPr>
              <a:t>    data: { ETH: [ [Object] ] }</a:t>
            </a:r>
          </a:p>
          <a:p>
            <a:r>
              <a:rPr lang="en-SG" sz="1400" b="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F00E75B-F2B8-F112-2214-70CB6519AF52}"/>
              </a:ext>
            </a:extLst>
          </p:cNvPr>
          <p:cNvSpPr txBox="1"/>
          <p:nvPr/>
        </p:nvSpPr>
        <p:spPr>
          <a:xfrm>
            <a:off x="1015603" y="1548110"/>
            <a:ext cx="10160794" cy="738664"/>
          </a:xfrm>
          <a:prstGeom prst="rect">
            <a:avLst/>
          </a:prstGeom>
          <a:solidFill>
            <a:schemeClr val="tx1"/>
          </a:solidFill>
        </p:spPr>
        <p:txBody>
          <a:bodyPr wrap="square">
            <a:spAutoFit/>
          </a:bodyPr>
          <a:lstStyle/>
          <a:p>
            <a:r>
              <a:rPr lang="en-SG" sz="1400" b="0">
                <a:solidFill>
                  <a:srgbClr val="C8C8C8"/>
                </a:solidFill>
                <a:effectLst/>
                <a:latin typeface="Consolas" panose="020B0609020204030204" pitchFamily="49" charset="0"/>
              </a:rPr>
              <a:t>headers</a:t>
            </a:r>
            <a:r>
              <a:rPr lang="en-SG" sz="1400" b="0">
                <a:solidFill>
                  <a:srgbClr val="D4D4D4"/>
                </a:solidFill>
                <a:effectLst/>
                <a:latin typeface="Consolas" panose="020B0609020204030204" pitchFamily="49" charset="0"/>
              </a:rPr>
              <a:t>: {</a:t>
            </a:r>
          </a:p>
          <a:p>
            <a:r>
              <a:rPr lang="en-SG" sz="1400" b="0">
                <a:solidFill>
                  <a:srgbClr val="D4D4D4"/>
                </a:solidFill>
                <a:effectLst/>
                <a:latin typeface="Consolas" panose="020B0609020204030204" pitchFamily="49" charset="0"/>
              </a:rPr>
              <a:t>    </a:t>
            </a:r>
            <a:r>
              <a:rPr lang="en-SG" sz="1400" b="0">
                <a:solidFill>
                  <a:srgbClr val="CE9178"/>
                </a:solidFill>
                <a:effectLst/>
                <a:latin typeface="Consolas" panose="020B0609020204030204" pitchFamily="49" charset="0"/>
              </a:rPr>
              <a:t>"X-CMC_PRO_API_KEY"</a:t>
            </a:r>
            <a:r>
              <a:rPr lang="en-SG" sz="1400" b="0">
                <a:solidFill>
                  <a:srgbClr val="D4D4D4"/>
                </a:solidFill>
                <a:effectLst/>
                <a:latin typeface="Consolas" panose="020B0609020204030204" pitchFamily="49" charset="0"/>
              </a:rPr>
              <a:t>: </a:t>
            </a:r>
            <a:r>
              <a:rPr lang="en-SG" sz="1400" b="0">
                <a:solidFill>
                  <a:srgbClr val="CE9178"/>
                </a:solidFill>
                <a:effectLst/>
                <a:latin typeface="Consolas" panose="020B0609020204030204" pitchFamily="49" charset="0"/>
              </a:rPr>
              <a:t>"XXXXXXXX-XXXX-XXXX-XXXXXXXX"</a:t>
            </a:r>
            <a:r>
              <a:rPr lang="en-SG" sz="1400" b="0">
                <a:solidFill>
                  <a:srgbClr val="D4D4D4"/>
                </a:solidFill>
                <a:effectLst/>
                <a:latin typeface="Consolas" panose="020B0609020204030204" pitchFamily="49" charset="0"/>
              </a:rPr>
              <a:t>,</a:t>
            </a:r>
          </a:p>
          <a:p>
            <a:r>
              <a:rPr lang="en-SG"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73817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Using Data from API Call</a:t>
            </a:r>
          </a:p>
          <a:p>
            <a:pPr marL="0" indent="0">
              <a:buNone/>
            </a:pPr>
            <a:endParaRPr lang="en-US" b="1"/>
          </a:p>
          <a:p>
            <a:pPr>
              <a:buAutoNum type="arabicPeriod"/>
            </a:pPr>
            <a:r>
              <a:rPr lang="en-US"/>
              <a:t>Extract the pricing data from the response object. </a:t>
            </a:r>
          </a:p>
          <a:p>
            <a:pPr marL="400050" lvl="1" indent="0">
              <a:buNone/>
            </a:pPr>
            <a:r>
              <a:rPr lang="en-US" sz="1800"/>
              <a:t>From the API reference, a 200 success response should return a JSON in the form of the following:</a:t>
            </a:r>
          </a:p>
          <a:p>
            <a:pPr>
              <a:buAutoNum type="arabicPeriod"/>
            </a:pPr>
            <a:endParaRPr lang="en-US"/>
          </a:p>
        </p:txBody>
      </p:sp>
      <p:sp>
        <p:nvSpPr>
          <p:cNvPr id="7" name="TextBox 6">
            <a:extLst>
              <a:ext uri="{FF2B5EF4-FFF2-40B4-BE49-F238E27FC236}">
                <a16:creationId xmlns:a16="http://schemas.microsoft.com/office/drawing/2014/main" id="{72A3ED52-1122-4268-F87C-466BDA011A23}"/>
              </a:ext>
            </a:extLst>
          </p:cNvPr>
          <p:cNvSpPr txBox="1"/>
          <p:nvPr/>
        </p:nvSpPr>
        <p:spPr>
          <a:xfrm>
            <a:off x="1015603" y="2986385"/>
            <a:ext cx="10160794" cy="2862322"/>
          </a:xfrm>
          <a:prstGeom prst="rect">
            <a:avLst/>
          </a:prstGeom>
          <a:solidFill>
            <a:schemeClr val="tx1"/>
          </a:solidFill>
        </p:spPr>
        <p:txBody>
          <a:bodyPr wrap="square">
            <a:spAutoFit/>
          </a:bodyPr>
          <a:lstStyle/>
          <a:p>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"1"</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"quote"</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"USD"</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"price"</a:t>
            </a:r>
            <a:r>
              <a:rPr lang="en-SG" sz="1200" b="0">
                <a:solidFill>
                  <a:srgbClr val="D4D4D4"/>
                </a:solidFill>
                <a:effectLst/>
                <a:latin typeface="Consolas" panose="020B0609020204030204" pitchFamily="49" charset="0"/>
              </a:rPr>
              <a:t>:</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"status"</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4066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DEE-88D2-F697-4850-0756C5994CB5}"/>
              </a:ext>
            </a:extLst>
          </p:cNvPr>
          <p:cNvSpPr>
            <a:spLocks noGrp="1"/>
          </p:cNvSpPr>
          <p:nvPr>
            <p:ph type="title"/>
          </p:nvPr>
        </p:nvSpPr>
        <p:spPr/>
        <p:txBody>
          <a:bodyPr/>
          <a:lstStyle/>
          <a:p>
            <a:r>
              <a:rPr lang="en-US" sz="2800"/>
              <a:t>Lab 10a: Getting real-time ETHUSD price using CoinMarketCap API</a:t>
            </a:r>
            <a:endParaRPr lang="en-SG" sz="2800"/>
          </a:p>
        </p:txBody>
      </p:sp>
      <p:sp>
        <p:nvSpPr>
          <p:cNvPr id="3" name="Content Placeholder 2">
            <a:extLst>
              <a:ext uri="{FF2B5EF4-FFF2-40B4-BE49-F238E27FC236}">
                <a16:creationId xmlns:a16="http://schemas.microsoft.com/office/drawing/2014/main" id="{3C37EF39-D6A6-4630-D65C-49A759842298}"/>
              </a:ext>
            </a:extLst>
          </p:cNvPr>
          <p:cNvSpPr>
            <a:spLocks noGrp="1"/>
          </p:cNvSpPr>
          <p:nvPr>
            <p:ph idx="1"/>
          </p:nvPr>
        </p:nvSpPr>
        <p:spPr/>
        <p:txBody>
          <a:bodyPr/>
          <a:lstStyle/>
          <a:p>
            <a:pPr marL="0" indent="0">
              <a:buNone/>
            </a:pPr>
            <a:r>
              <a:rPr lang="en-US" sz="2400" b="1"/>
              <a:t>Using Data from API Call</a:t>
            </a:r>
          </a:p>
          <a:p>
            <a:pPr marL="0" indent="0">
              <a:buNone/>
            </a:pPr>
            <a:endParaRPr lang="en-US" b="1"/>
          </a:p>
          <a:p>
            <a:pPr>
              <a:buAutoNum type="arabicPeriod"/>
            </a:pPr>
            <a:r>
              <a:rPr lang="en-US"/>
              <a:t>Extract the pricing data from the response object. </a:t>
            </a:r>
          </a:p>
          <a:p>
            <a:pPr marL="400050" lvl="1" indent="0">
              <a:buNone/>
            </a:pPr>
            <a:r>
              <a:rPr lang="en-US" sz="1800"/>
              <a:t>From the API reference, a 200 success response should return a JSON in the form of the following:</a:t>
            </a:r>
          </a:p>
          <a:p>
            <a:pPr>
              <a:buAutoNum type="arabicPeriod"/>
            </a:pPr>
            <a:endParaRPr lang="en-US"/>
          </a:p>
        </p:txBody>
      </p:sp>
      <p:sp>
        <p:nvSpPr>
          <p:cNvPr id="7" name="TextBox 6">
            <a:extLst>
              <a:ext uri="{FF2B5EF4-FFF2-40B4-BE49-F238E27FC236}">
                <a16:creationId xmlns:a16="http://schemas.microsoft.com/office/drawing/2014/main" id="{72A3ED52-1122-4268-F87C-466BDA011A23}"/>
              </a:ext>
            </a:extLst>
          </p:cNvPr>
          <p:cNvSpPr txBox="1"/>
          <p:nvPr/>
        </p:nvSpPr>
        <p:spPr>
          <a:xfrm>
            <a:off x="1015603" y="2986385"/>
            <a:ext cx="10160794" cy="2862322"/>
          </a:xfrm>
          <a:prstGeom prst="rect">
            <a:avLst/>
          </a:prstGeom>
          <a:solidFill>
            <a:schemeClr val="tx1"/>
          </a:solidFill>
        </p:spPr>
        <p:txBody>
          <a:bodyPr wrap="square">
            <a:spAutoFit/>
          </a:bodyPr>
          <a:lstStyle/>
          <a:p>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"data"</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"1"</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"quote"</a:t>
            </a:r>
            <a:r>
              <a:rPr lang="en-SG" sz="1200" b="0">
                <a:solidFill>
                  <a:srgbClr val="D4D4D4"/>
                </a:solidFill>
                <a:effectLst/>
                <a:latin typeface="Consolas" panose="020B0609020204030204" pitchFamily="49" charset="0"/>
              </a:rPr>
              <a:t>:{</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"USD"</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"price"</a:t>
            </a:r>
            <a:r>
              <a:rPr lang="en-SG" sz="1200" b="0">
                <a:solidFill>
                  <a:srgbClr val="D4D4D4"/>
                </a:solidFill>
                <a:effectLst/>
                <a:latin typeface="Consolas" panose="020B0609020204030204" pitchFamily="49" charset="0"/>
              </a:rPr>
              <a:t>:</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9CDCFE"/>
                </a:solidFill>
                <a:effectLst/>
                <a:latin typeface="Consolas" panose="020B0609020204030204" pitchFamily="49" charset="0"/>
              </a:rPr>
              <a:t>"status"</a:t>
            </a:r>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        </a:t>
            </a:r>
            <a:r>
              <a:rPr lang="en-SG" sz="1200" b="0">
                <a:solidFill>
                  <a:srgbClr val="F44747"/>
                </a:solidFill>
                <a:effectLst/>
                <a:latin typeface="Consolas" panose="020B0609020204030204" pitchFamily="49" charset="0"/>
              </a:rPr>
              <a:t>...</a:t>
            </a:r>
            <a:endParaRPr lang="en-SG" sz="1200" b="0">
              <a:solidFill>
                <a:srgbClr val="D4D4D4"/>
              </a:solidFill>
              <a:effectLst/>
              <a:latin typeface="Consolas" panose="020B0609020204030204" pitchFamily="49" charset="0"/>
            </a:endParaRPr>
          </a:p>
          <a:p>
            <a:r>
              <a:rPr lang="en-SG" sz="1200" b="0">
                <a:solidFill>
                  <a:srgbClr val="D4D4D4"/>
                </a:solidFill>
                <a:effectLst/>
                <a:latin typeface="Consolas" panose="020B0609020204030204" pitchFamily="49" charset="0"/>
              </a:rPr>
              <a:t>    }</a:t>
            </a:r>
          </a:p>
          <a:p>
            <a:r>
              <a:rPr lang="en-SG" sz="12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29026520"/>
      </p:ext>
    </p:extLst>
  </p:cSld>
  <p:clrMapOvr>
    <a:masterClrMapping/>
  </p:clrMapOvr>
</p:sld>
</file>

<file path=ppt/theme/theme1.xml><?xml version="1.0" encoding="utf-8"?>
<a:theme xmlns:a="http://schemas.openxmlformats.org/drawingml/2006/main" name="Theme1">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F4456AB-3EFA-4D74-A183-ACEEB5F153D6}" vid="{D540EA42-3993-4F89-B055-56B97014A3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12290</TotalTime>
  <Words>2821</Words>
  <Application>Microsoft Office PowerPoint</Application>
  <PresentationFormat>Widescreen</PresentationFormat>
  <Paragraphs>333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Gilroy-Bold</vt:lpstr>
      <vt:lpstr>Gilroy-Regular</vt:lpstr>
      <vt:lpstr>Menlo</vt:lpstr>
      <vt:lpstr>Wingdings</vt:lpstr>
      <vt:lpstr>Theme1</vt:lpstr>
      <vt:lpstr>PowerPoint Presentation</vt:lpstr>
      <vt:lpstr>PowerPoint Presentation</vt:lpstr>
      <vt:lpstr>Lab 10: Rest API</vt:lpstr>
      <vt:lpstr>Lab 10a: Getting real-time ETHUSD price using CoinMarketCap API</vt:lpstr>
      <vt:lpstr>Lab 10a: Getting real-time ETHUSD price using CoinMarketCap API</vt:lpstr>
      <vt:lpstr>Lab 10a: Getting real-time ETHUSD price using CoinMarketCap API</vt:lpstr>
      <vt:lpstr>Lab 10a: Getting real-time ETHUSD price using CoinMarketCap API</vt:lpstr>
      <vt:lpstr>Lab 10a: Getting real-time ETHUSD price using CoinMarketCap API</vt:lpstr>
      <vt:lpstr>Lab 10a: Getting real-time ETHUSD price using CoinMarketCap API</vt:lpstr>
      <vt:lpstr>Lab 10a: Getting real-time ETHUSD price using CoinMarketCap API</vt:lpstr>
      <vt:lpstr>PowerPoint Presentation</vt:lpstr>
      <vt:lpstr>Lab 10c: Create API Service</vt:lpstr>
      <vt:lpstr>Lab 10c: Create API Service</vt:lpstr>
      <vt:lpstr>Lab 10c: Create API Service</vt:lpstr>
      <vt:lpstr>Lab 10c: Create API Service</vt:lpstr>
      <vt:lpstr>Lab 10c: Create API Service</vt:lpstr>
      <vt:lpstr>Lab 10c: Create API Service</vt:lpstr>
      <vt:lpstr>PowerPoint Presentation</vt:lpstr>
      <vt:lpstr>Lab 10d: Display API data in Front-End</vt:lpstr>
      <vt:lpstr>Lab 10d: Display API data in Front-End</vt:lpstr>
      <vt:lpstr>Lab 10d: Display API data in Front-End</vt:lpstr>
      <vt:lpstr>Lab 10d: Display API data in Front-End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Chronnet Business Presentation</dc:title>
  <dc:creator>Roy Lai</dc:creator>
  <cp:lastModifiedBy>Roy Lai</cp:lastModifiedBy>
  <cp:revision>205</cp:revision>
  <dcterms:created xsi:type="dcterms:W3CDTF">2021-12-22T03:49:32Z</dcterms:created>
  <dcterms:modified xsi:type="dcterms:W3CDTF">2022-08-16T04:56:28Z</dcterms:modified>
</cp:coreProperties>
</file>