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D128BC8-5ADB-49F6-9D58-D1087E4D406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278417-AE56-457B-8175-00027E3CCA7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8" descr=""/>
          <p:cNvPicPr/>
          <p:nvPr/>
        </p:nvPicPr>
        <p:blipFill>
          <a:blip r:embed="rId2"/>
          <a:stretch/>
        </p:blipFill>
        <p:spPr>
          <a:xfrm>
            <a:off x="10962000" y="276840"/>
            <a:ext cx="891000" cy="9982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169640"/>
            <a:ext cx="12191040" cy="210600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12191040" cy="1168560"/>
          </a:xfrm>
          <a:prstGeom prst="rect">
            <a:avLst/>
          </a:prstGeom>
          <a:solidFill>
            <a:srgbClr val="0b2a51"/>
          </a:solidFill>
          <a:ln w="22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5" descr=""/>
          <p:cNvPicPr/>
          <p:nvPr/>
        </p:nvPicPr>
        <p:blipFill>
          <a:blip r:embed="rId3"/>
          <a:stretch/>
        </p:blipFill>
        <p:spPr>
          <a:xfrm>
            <a:off x="541080" y="480240"/>
            <a:ext cx="2515680" cy="54576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1257120" y="1166400"/>
            <a:ext cx="95749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Elektrotechnik &amp; Informationstechnik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, Institut für Automatisierungstechnik, Professur Prozessleittechnik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0" y="1169640"/>
            <a:ext cx="12191040" cy="210600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0" y="0"/>
            <a:ext cx="12191040" cy="1168560"/>
          </a:xfrm>
          <a:prstGeom prst="rect">
            <a:avLst/>
          </a:prstGeom>
          <a:solidFill>
            <a:srgbClr val="0b2a51"/>
          </a:solidFill>
          <a:ln w="22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1257120" y="1166400"/>
            <a:ext cx="95749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Elektrotechnik &amp; Informationstechnik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, Institut für Automatisierungstechnik, Professur für Prozessleittechnik / AG Systemverfahrenstechnik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Grafik 18" descr=""/>
          <p:cNvPicPr/>
          <p:nvPr/>
        </p:nvPicPr>
        <p:blipFill>
          <a:blip r:embed="rId4"/>
          <a:stretch/>
        </p:blipFill>
        <p:spPr>
          <a:xfrm>
            <a:off x="10728360" y="5834880"/>
            <a:ext cx="437760" cy="876600"/>
          </a:xfrm>
          <a:prstGeom prst="rect">
            <a:avLst/>
          </a:prstGeom>
          <a:ln>
            <a:noFill/>
          </a:ln>
        </p:spPr>
      </p:pic>
      <p:pic>
        <p:nvPicPr>
          <p:cNvPr id="9" name="Grafik 19" descr=""/>
          <p:cNvPicPr/>
          <p:nvPr/>
        </p:nvPicPr>
        <p:blipFill>
          <a:blip r:embed="rId5"/>
          <a:stretch/>
        </p:blipFill>
        <p:spPr>
          <a:xfrm>
            <a:off x="9654840" y="5774040"/>
            <a:ext cx="891000" cy="998280"/>
          </a:xfrm>
          <a:prstGeom prst="rect">
            <a:avLst/>
          </a:prstGeom>
          <a:ln>
            <a:noFill/>
          </a:ln>
        </p:spPr>
      </p:pic>
      <p:pic>
        <p:nvPicPr>
          <p:cNvPr id="10" name="Grafik 20" descr=""/>
          <p:cNvPicPr/>
          <p:nvPr/>
        </p:nvPicPr>
        <p:blipFill>
          <a:blip r:embed="rId6"/>
          <a:stretch/>
        </p:blipFill>
        <p:spPr>
          <a:xfrm>
            <a:off x="752040" y="480240"/>
            <a:ext cx="1886400" cy="54576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8" descr=""/>
          <p:cNvPicPr/>
          <p:nvPr/>
        </p:nvPicPr>
        <p:blipFill>
          <a:blip r:embed="rId2"/>
          <a:stretch/>
        </p:blipFill>
        <p:spPr>
          <a:xfrm>
            <a:off x="10962000" y="276840"/>
            <a:ext cx="891000" cy="99828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8" descr=""/>
          <p:cNvPicPr/>
          <p:nvPr/>
        </p:nvPicPr>
        <p:blipFill>
          <a:blip r:embed="rId2"/>
          <a:stretch/>
        </p:blipFill>
        <p:spPr>
          <a:xfrm>
            <a:off x="10962000" y="276840"/>
            <a:ext cx="891000" cy="998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9040680" y="4402440"/>
            <a:ext cx="2158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Besucheradresse: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Barkhausen-Bau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Georg-Schumann-Str.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01187 Dresden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034560" y="2637000"/>
            <a:ext cx="215892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Prof. Dr.-Ing. habil. Leon Urbas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Technische Universität Dresden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Fakultät Elektrotechnik 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Informationstechnik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Institut für Automatisierungstechnik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040680" y="3789000"/>
            <a:ext cx="21589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Tel.:   +49 351 463-34604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Fax:   +49 351 463-39681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031320" y="5207400"/>
            <a:ext cx="2158920" cy="11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Postanschrift (Briefe):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Technische Universität Dresden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Fakultät Elektrotechnik und Informationstechnik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Institut für Automatisierungstechnik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01062 Dresden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911880" y="3357000"/>
            <a:ext cx="71992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Für spätere Fragen: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911880" y="1565280"/>
            <a:ext cx="7199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2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Vielen Dank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für Ihre Aufmerksamkeit!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911880" y="3357000"/>
            <a:ext cx="71992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Für spätere Fragen: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Grafik 25" descr=""/>
          <p:cNvPicPr/>
          <p:nvPr/>
        </p:nvPicPr>
        <p:blipFill>
          <a:blip r:embed="rId3"/>
          <a:stretch/>
        </p:blipFill>
        <p:spPr>
          <a:xfrm>
            <a:off x="9040680" y="157680"/>
            <a:ext cx="2158920" cy="2418480"/>
          </a:xfrm>
          <a:prstGeom prst="rect">
            <a:avLst/>
          </a:prstGeom>
          <a:ln>
            <a:noFill/>
          </a:ln>
        </p:spPr>
      </p:pic>
      <p:sp>
        <p:nvSpPr>
          <p:cNvPr id="93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roy@fsret.de" TargetMode="External"/><Relationship Id="rId2" Type="http://schemas.openxmlformats.org/officeDocument/2006/relationships/hyperlink" Target="mailto:Daniel.keller@mailbox.tu-dresden.de" TargetMode="External"/><Relationship Id="rId3" Type="http://schemas.openxmlformats.org/officeDocument/2006/relationships/hyperlink" Target="mailto:David.zimmermann@mailbox.tu-dresden.de" TargetMode="External"/><Relationship Id="rId4" Type="http://schemas.openxmlformats.org/officeDocument/2006/relationships/hyperlink" Target="mailto:Florian.van_triel@mailbox.tu-dresden.de" TargetMode="External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52800" y="1845000"/>
            <a:ext cx="99306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Entwurf einer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52800" y="3610440"/>
            <a:ext cx="993060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Abschlusspräsentation Gruppe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CAE-PA 11.07.2017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Roy Ledermüller, David Zimmermann, Florian van Triel, Daniel Keller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5520" y="268200"/>
            <a:ext cx="960012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Konzepthase – Variante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5520" y="6393960"/>
            <a:ext cx="259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64B9658-0B4D-4792-80E4-BE75FF7CD86E}" type="datetime1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07/11/2017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215520" y="6393960"/>
            <a:ext cx="575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CAE—PA - Abschlusspräsentation Gruppe 1 -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9696240" y="6387480"/>
            <a:ext cx="215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7ACA9C9-50C4-4E71-9913-A766A7F1AB57}" type="slidenum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604360" y="3285000"/>
            <a:ext cx="266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63040" y="2129400"/>
            <a:ext cx="11076840" cy="22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268200"/>
            <a:ext cx="960012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Konzepthase – Variante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6393960"/>
            <a:ext cx="259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EE4BF8B-07E2-471A-86CE-BF3492B04B59}" type="datetime1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07/11/2017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215520" y="6393960"/>
            <a:ext cx="575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CAE—PA - Abschlusspräsentation Gruppe 1 -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9696240" y="6387480"/>
            <a:ext cx="215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0D7FB12-15F6-4927-99A4-6F7925D19DB2}" type="slidenum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8604360" y="3285000"/>
            <a:ext cx="266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Grafik 99" descr=""/>
          <p:cNvPicPr/>
          <p:nvPr/>
        </p:nvPicPr>
        <p:blipFill>
          <a:blip r:embed="rId1"/>
          <a:stretch/>
        </p:blipFill>
        <p:spPr>
          <a:xfrm>
            <a:off x="2098440" y="1805040"/>
            <a:ext cx="8142480" cy="450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5520" y="268200"/>
            <a:ext cx="960012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Konzepthase – Variante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35520" y="6393960"/>
            <a:ext cx="259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2F79246-5E06-4D79-BFD0-9D8F48BDF6B9}" type="datetime1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07/11/2017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215520" y="6393960"/>
            <a:ext cx="575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CAE—PA - Abschlusspräsentation Gruppe 1 -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9696240" y="6387480"/>
            <a:ext cx="215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890F35C-4FFE-433F-A193-61ABCD4A635C}" type="slidenum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8604360" y="3285000"/>
            <a:ext cx="266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3" name="Table 6"/>
          <p:cNvGraphicFramePr/>
          <p:nvPr/>
        </p:nvGraphicFramePr>
        <p:xfrm>
          <a:off x="1217160" y="1840680"/>
          <a:ext cx="9600840" cy="349560"/>
        </p:xfrm>
        <a:graphic>
          <a:graphicData uri="http://schemas.openxmlformats.org/drawingml/2006/table">
            <a:tbl>
              <a:tblPr/>
              <a:tblGrid>
                <a:gridCol w="1740960"/>
                <a:gridCol w="2925360"/>
                <a:gridCol w="49348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Vorteile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Nachteile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Variante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abstrakte Dienste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einfache Rezepterstellung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verminderter Freiheitsgrad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geringe Fehlerrate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manuelle Parallelisierung schwierig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gute Modularisierung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Python Kenntnisse für API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Erweiterung notwendig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externe Python API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35520" y="268200"/>
            <a:ext cx="960012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Konzepthase – Variante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35520" y="6393960"/>
            <a:ext cx="259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6ACBE8A-EC25-44CC-983A-384E9CA40197}" type="datetime1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07/11/2017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215520" y="6393960"/>
            <a:ext cx="575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CAE—PA - Abschlusspräsentation Gruppe 1 -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9696240" y="6387480"/>
            <a:ext cx="215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F1D978-AA4B-43B0-9773-B46B19882D52}" type="slidenum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604360" y="3285000"/>
            <a:ext cx="266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9" name="Table 6"/>
          <p:cNvGraphicFramePr/>
          <p:nvPr/>
        </p:nvGraphicFramePr>
        <p:xfrm>
          <a:off x="1371600" y="1338480"/>
          <a:ext cx="9384480" cy="5128560"/>
        </p:xfrm>
        <a:graphic>
          <a:graphicData uri="http://schemas.openxmlformats.org/drawingml/2006/table">
            <a:tbl>
              <a:tblPr/>
              <a:tblGrid>
                <a:gridCol w="1455840"/>
                <a:gridCol w="3807720"/>
                <a:gridCol w="4121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Vorteile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Nachteile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Variante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Konkrete Dienste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konkrete Rezeptplanung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hoher Planungsaufwand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hoher Freiehitsgrad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höhere Fehlerrate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gut manuell Parallelisierbar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Erweiterung direkt in COMOS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Variante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abstrakte Dienste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einfache Rezepterstellung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verminderter Freiheitsgrad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geringe Fehlerrate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manuelle Parallelisierung schwierig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gute Modularisierung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Python Kenntnisse für API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Erweiterung notwendig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 externe Python API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35520" y="268200"/>
            <a:ext cx="960012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Von COMOS zum OPCUA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35520" y="6393960"/>
            <a:ext cx="259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358E559-1451-4CE3-80AF-C69E26925451}" type="datetime1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07/11/2017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215520" y="6393960"/>
            <a:ext cx="575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CAE—PA - Abschlusspräsentation Gruppe 1 -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9696240" y="6387480"/>
            <a:ext cx="215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DF3DF3C-026A-4E0E-B6A8-C04E4E2251DC}" type="slidenum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8604360" y="3285000"/>
            <a:ext cx="266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Bild 7" descr=""/>
          <p:cNvPicPr/>
          <p:nvPr/>
        </p:nvPicPr>
        <p:blipFill>
          <a:blip r:embed="rId1"/>
          <a:stretch/>
        </p:blipFill>
        <p:spPr>
          <a:xfrm>
            <a:off x="2627280" y="2926080"/>
            <a:ext cx="1761840" cy="2096640"/>
          </a:xfrm>
          <a:prstGeom prst="rect">
            <a:avLst/>
          </a:prstGeom>
          <a:ln>
            <a:noFill/>
          </a:ln>
        </p:spPr>
      </p:pic>
      <p:sp>
        <p:nvSpPr>
          <p:cNvPr id="166" name="CustomShape 6"/>
          <p:cNvSpPr/>
          <p:nvPr/>
        </p:nvSpPr>
        <p:spPr>
          <a:xfrm>
            <a:off x="7202520" y="3085200"/>
            <a:ext cx="2032920" cy="194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35c9d"/>
              </a:gs>
              <a:gs pos="100000">
                <a:srgbClr val="1977cd"/>
              </a:gs>
            </a:gsLst>
            <a:lin ang="16200000"/>
          </a:gradFill>
          <a:ln w="9360">
            <a:solidFill>
              <a:srgbClr val="2b77bc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Applikation auf Prozessführungs-ebene (PFE)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Line 7"/>
          <p:cNvSpPr/>
          <p:nvPr/>
        </p:nvSpPr>
        <p:spPr>
          <a:xfrm>
            <a:off x="4754880" y="3931920"/>
            <a:ext cx="20116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5029200" y="1920240"/>
            <a:ext cx="1188720" cy="17373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35520" y="268200"/>
            <a:ext cx="960012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COMOS XML Export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35520" y="6393960"/>
            <a:ext cx="259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38C2AA6-8F1F-45FD-B93A-8539D462CA95}" type="datetime1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07/11/2017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215520" y="6393960"/>
            <a:ext cx="575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CAE—PA - Abschlusspräsentation Gruppe 1 -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9696240" y="6387480"/>
            <a:ext cx="215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270E171-29A9-4291-B606-FC0DCE4372BE}" type="slidenum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604360" y="3285000"/>
            <a:ext cx="266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40080" y="1371600"/>
            <a:ext cx="10643040" cy="512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5520" y="268200"/>
            <a:ext cx="960012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XML Parsing in Python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35520" y="6393960"/>
            <a:ext cx="259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138BF84-80F9-42BC-B14C-5B58267E075E}" type="datetime1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07/11/2017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215520" y="6393960"/>
            <a:ext cx="575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CAE—PA - Abschlusspräsentation Gruppe 1 -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9696240" y="6387480"/>
            <a:ext cx="215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5DB0598-BCEB-4234-A961-5DB7B3646B8B}" type="slidenum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8604360" y="3285000"/>
            <a:ext cx="266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6"/>
          <p:cNvSpPr txBox="1"/>
          <p:nvPr/>
        </p:nvSpPr>
        <p:spPr>
          <a:xfrm>
            <a:off x="1737360" y="2011680"/>
            <a:ext cx="6258600" cy="34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Root-Node-Schema in der XML Datei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|_opservice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|_recipe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|_recipestep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|_service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7"/>
          <p:cNvSpPr/>
          <p:nvPr/>
        </p:nvSpPr>
        <p:spPr>
          <a:xfrm flipH="1">
            <a:off x="4114800" y="3840480"/>
            <a:ext cx="310896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8"/>
          <p:cNvSpPr/>
          <p:nvPr/>
        </p:nvSpPr>
        <p:spPr>
          <a:xfrm flipH="1" flipV="1">
            <a:off x="3749040" y="4846320"/>
            <a:ext cx="310896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9"/>
          <p:cNvSpPr/>
          <p:nvPr/>
        </p:nvSpPr>
        <p:spPr>
          <a:xfrm>
            <a:off x="7223760" y="3017520"/>
            <a:ext cx="3108960" cy="13716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Dienstaufruf,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ParallerBlock,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SeriellerBlock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6858000" y="4572000"/>
            <a:ext cx="3108960" cy="13716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Timeout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Verweis auf Schnittstelle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Line 11"/>
          <p:cNvSpPr/>
          <p:nvPr/>
        </p:nvSpPr>
        <p:spPr>
          <a:xfrm flipH="1">
            <a:off x="4114800" y="1828800"/>
            <a:ext cx="3291840" cy="182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7406640" y="1280160"/>
            <a:ext cx="3566160" cy="128016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OPCUA – Dienstbezeichnungen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Parametertypen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911880" y="3645000"/>
            <a:ext cx="7199280" cy="25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4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1"/>
              </a:rPr>
              <a:t>roy@fsret.de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2"/>
              </a:rPr>
              <a:t>Daniel.keller@mailbox.tu-dresden.de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3"/>
              </a:rPr>
              <a:t>David.zimmermann@mailbox.tu-dresden.de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4"/>
              </a:rPr>
              <a:t>Florian.van_triel@mailbox.tu-dresden.de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35520" y="6393960"/>
            <a:ext cx="259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935730B-47A2-4D28-A646-71B3C676FFF8}" type="datetime1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07/11/2017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215520" y="6393960"/>
            <a:ext cx="575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CAE—PA - Abschlusspräsentation Gruppe 1 - Rezeptsteuerung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9696240" y="6387480"/>
            <a:ext cx="2156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B5FE2B5-10E4-4887-9072-3F1FCE6038B9}" type="slidenum">
              <a:rPr b="0" lang="en-US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20160208_bwtwf_plt_16_9</Template>
  <TotalTime>30</TotalTime>
  <Application>LibreOffice/5.2.2.2$Linux_X86_64 LibreOffice_project/20m0$Build-2</Application>
  <Words>440</Words>
  <Paragraphs>123</Paragraphs>
  <Company>TU-Dresden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2016-02-16T14:59:28Z</dcterms:created>
  <dc:creator>Jan Funke, Michael Ahrens, Markus Rudolph</dc:creator>
  <dc:description/>
  <dc:language>en-US</dc:language>
  <cp:lastModifiedBy/>
  <cp:lastPrinted>2011-09-22T08:24:40Z</cp:lastPrinted>
  <dcterms:modified xsi:type="dcterms:W3CDTF">2017-07-11T11:09:56Z</dcterms:modified>
  <cp:revision>228</cp:revision>
  <dc:subject>CAE-PA Reading Assignment</dc:subject>
  <dc:title>Industrie 4.0 Komponente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TU-Dresden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