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73" r:id="rId4"/>
    <p:sldId id="257" r:id="rId5"/>
    <p:sldId id="274" r:id="rId6"/>
    <p:sldId id="268" r:id="rId7"/>
    <p:sldId id="270" r:id="rId8"/>
    <p:sldId id="271" r:id="rId9"/>
    <p:sldId id="275" r:id="rId10"/>
    <p:sldId id="260" r:id="rId11"/>
    <p:sldId id="261" r:id="rId12"/>
    <p:sldId id="277" r:id="rId13"/>
    <p:sldId id="269" r:id="rId14"/>
  </p:sldIdLst>
  <p:sldSz cx="23409275" cy="13166725"/>
  <p:notesSz cx="7010400" cy="9296400"/>
  <p:defaultTextStyle>
    <a:defPPr>
      <a:defRPr lang="en-US"/>
    </a:defPPr>
    <a:lvl1pPr marL="0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47">
          <p15:clr>
            <a:srgbClr val="A4A3A4"/>
          </p15:clr>
        </p15:guide>
        <p15:guide id="2" pos="73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267"/>
    <a:srgbClr val="F85E82"/>
    <a:srgbClr val="945E82"/>
    <a:srgbClr val="FEC3C2"/>
    <a:srgbClr val="EE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81400" autoAdjust="0"/>
  </p:normalViewPr>
  <p:slideViewPr>
    <p:cSldViewPr>
      <p:cViewPr>
        <p:scale>
          <a:sx n="30" d="100"/>
          <a:sy n="30" d="100"/>
        </p:scale>
        <p:origin x="-1613" y="-470"/>
      </p:cViewPr>
      <p:guideLst>
        <p:guide orient="horz" pos="4147"/>
        <p:guide pos="73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A5598B-184D-4DDD-BA01-DAF470271CB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0179C9F9-9B32-4D31-9177-2E38B3A34916}">
      <dgm:prSet phldrT="[Text]" custT="1"/>
      <dgm:spPr/>
      <dgm:t>
        <a:bodyPr/>
        <a:lstStyle/>
        <a:p>
          <a:r>
            <a:rPr lang="en-US" sz="2400" dirty="0">
              <a:solidFill>
                <a:srgbClr val="FA3267"/>
              </a:solidFill>
            </a:rPr>
            <a:t>XG BOOST</a:t>
          </a:r>
        </a:p>
      </dgm:t>
    </dgm:pt>
    <dgm:pt modelId="{442989C3-FC2F-4BB1-B26B-A31AB767AE89}" type="parTrans" cxnId="{0EE1FB03-21E2-42C0-88C4-6F86F3DC8E50}">
      <dgm:prSet/>
      <dgm:spPr/>
      <dgm:t>
        <a:bodyPr/>
        <a:lstStyle/>
        <a:p>
          <a:endParaRPr lang="en-US"/>
        </a:p>
      </dgm:t>
    </dgm:pt>
    <dgm:pt modelId="{05C29C0F-D676-41E6-A7F5-609E27A0B9BF}" type="sibTrans" cxnId="{0EE1FB03-21E2-42C0-88C4-6F86F3DC8E50}">
      <dgm:prSet/>
      <dgm:spPr/>
      <dgm:t>
        <a:bodyPr/>
        <a:lstStyle/>
        <a:p>
          <a:endParaRPr lang="en-US"/>
        </a:p>
      </dgm:t>
    </dgm:pt>
    <dgm:pt modelId="{EE6652FE-57C3-4F4D-A300-BB1A14DCA758}">
      <dgm:prSet phldrT="[Text]" custT="1"/>
      <dgm:spPr/>
      <dgm:t>
        <a:bodyPr/>
        <a:lstStyle/>
        <a:p>
          <a:r>
            <a:rPr lang="en-US" sz="2400" dirty="0">
              <a:solidFill>
                <a:srgbClr val="FA3267"/>
              </a:solidFill>
            </a:rPr>
            <a:t>Light GBM</a:t>
          </a:r>
        </a:p>
      </dgm:t>
    </dgm:pt>
    <dgm:pt modelId="{7F717F87-8F62-4765-8B2E-0AD2DBA9B292}" type="parTrans" cxnId="{6B380CBE-3BDE-47F4-AC68-558A7B48BF3C}">
      <dgm:prSet/>
      <dgm:spPr/>
      <dgm:t>
        <a:bodyPr/>
        <a:lstStyle/>
        <a:p>
          <a:endParaRPr lang="en-US"/>
        </a:p>
      </dgm:t>
    </dgm:pt>
    <dgm:pt modelId="{E162F5FA-F039-479E-84C4-E6F2E7654AF1}" type="sibTrans" cxnId="{6B380CBE-3BDE-47F4-AC68-558A7B48BF3C}">
      <dgm:prSet/>
      <dgm:spPr/>
      <dgm:t>
        <a:bodyPr/>
        <a:lstStyle/>
        <a:p>
          <a:endParaRPr lang="en-US"/>
        </a:p>
      </dgm:t>
    </dgm:pt>
    <dgm:pt modelId="{18E213A1-6DA9-47FC-A801-866203A377ED}">
      <dgm:prSet phldrT="[Text]" custT="1"/>
      <dgm:spPr/>
      <dgm:t>
        <a:bodyPr/>
        <a:lstStyle/>
        <a:p>
          <a:r>
            <a:rPr lang="en-US" sz="2400" dirty="0">
              <a:solidFill>
                <a:srgbClr val="FA3267"/>
              </a:solidFill>
            </a:rPr>
            <a:t>Random Forest</a:t>
          </a:r>
        </a:p>
      </dgm:t>
    </dgm:pt>
    <dgm:pt modelId="{0DA067CB-C33A-4D60-9F04-9D1E96417C7F}" type="parTrans" cxnId="{847C86EF-B356-432B-9E64-CDBE33349E8D}">
      <dgm:prSet/>
      <dgm:spPr/>
      <dgm:t>
        <a:bodyPr/>
        <a:lstStyle/>
        <a:p>
          <a:endParaRPr lang="en-US"/>
        </a:p>
      </dgm:t>
    </dgm:pt>
    <dgm:pt modelId="{8B674C27-70C6-434C-88E8-1683D3B6EF26}" type="sibTrans" cxnId="{847C86EF-B356-432B-9E64-CDBE33349E8D}">
      <dgm:prSet/>
      <dgm:spPr/>
      <dgm:t>
        <a:bodyPr/>
        <a:lstStyle/>
        <a:p>
          <a:endParaRPr lang="en-US"/>
        </a:p>
      </dgm:t>
    </dgm:pt>
    <dgm:pt modelId="{0675777B-26F3-4BE9-B5B5-A27412C10453}">
      <dgm:prSet phldrT="[Text]" custT="1"/>
      <dgm:spPr/>
      <dgm:t>
        <a:bodyPr/>
        <a:lstStyle/>
        <a:p>
          <a:r>
            <a:rPr lang="en-US" sz="2400" dirty="0">
              <a:solidFill>
                <a:srgbClr val="FA3267"/>
              </a:solidFill>
            </a:rPr>
            <a:t>Logistic Regression</a:t>
          </a:r>
        </a:p>
      </dgm:t>
    </dgm:pt>
    <dgm:pt modelId="{1FDC2523-C4A5-4163-85C5-225E15DD5961}" type="parTrans" cxnId="{65E59158-F0D3-42AB-9BC8-B0047EB90611}">
      <dgm:prSet/>
      <dgm:spPr/>
      <dgm:t>
        <a:bodyPr/>
        <a:lstStyle/>
        <a:p>
          <a:endParaRPr lang="en-CA"/>
        </a:p>
      </dgm:t>
    </dgm:pt>
    <dgm:pt modelId="{31D2DFD7-6614-48B0-9496-19A3FC0F4083}" type="sibTrans" cxnId="{65E59158-F0D3-42AB-9BC8-B0047EB90611}">
      <dgm:prSet/>
      <dgm:spPr/>
      <dgm:t>
        <a:bodyPr/>
        <a:lstStyle/>
        <a:p>
          <a:endParaRPr lang="en-CA"/>
        </a:p>
      </dgm:t>
    </dgm:pt>
    <dgm:pt modelId="{55E099E0-DF54-4B47-BC2F-070DE43E8699}">
      <dgm:prSet phldrT="[Text]" custT="1"/>
      <dgm:spPr/>
      <dgm:t>
        <a:bodyPr/>
        <a:lstStyle/>
        <a:p>
          <a:r>
            <a:rPr lang="en-US" sz="2400" dirty="0">
              <a:solidFill>
                <a:srgbClr val="FA3267"/>
              </a:solidFill>
            </a:rPr>
            <a:t>Best Model</a:t>
          </a:r>
        </a:p>
      </dgm:t>
    </dgm:pt>
    <dgm:pt modelId="{FFA07045-D71E-4E79-959C-89117568AE1D}" type="parTrans" cxnId="{C0336B22-A743-4936-BFD5-566A41A2D896}">
      <dgm:prSet/>
      <dgm:spPr/>
      <dgm:t>
        <a:bodyPr/>
        <a:lstStyle/>
        <a:p>
          <a:endParaRPr lang="en-CA"/>
        </a:p>
      </dgm:t>
    </dgm:pt>
    <dgm:pt modelId="{42FB2B0F-E2AE-4862-858F-18806AE5B587}" type="sibTrans" cxnId="{C0336B22-A743-4936-BFD5-566A41A2D896}">
      <dgm:prSet/>
      <dgm:spPr/>
      <dgm:t>
        <a:bodyPr/>
        <a:lstStyle/>
        <a:p>
          <a:endParaRPr lang="en-CA"/>
        </a:p>
      </dgm:t>
    </dgm:pt>
    <dgm:pt modelId="{7170925F-DE8B-47BB-8BD6-26C02A5AC926}" type="pres">
      <dgm:prSet presAssocID="{1CA5598B-184D-4DDD-BA01-DAF470271CBD}" presName="arrowDiagram" presStyleCnt="0">
        <dgm:presLayoutVars>
          <dgm:chMax val="5"/>
          <dgm:dir/>
          <dgm:resizeHandles val="exact"/>
        </dgm:presLayoutVars>
      </dgm:prSet>
      <dgm:spPr/>
    </dgm:pt>
    <dgm:pt modelId="{C0DCB3EE-BE2F-46A3-9B91-0770DF317BD3}" type="pres">
      <dgm:prSet presAssocID="{1CA5598B-184D-4DDD-BA01-DAF470271CBD}" presName="arrow" presStyleLbl="bgShp" presStyleIdx="0" presStyleCnt="1" custScaleX="102718"/>
      <dgm:spPr>
        <a:solidFill>
          <a:srgbClr val="FEC3C2"/>
        </a:solidFill>
      </dgm:spPr>
    </dgm:pt>
    <dgm:pt modelId="{276EBF7F-2CAA-4EDF-A46C-316EB2F8FB7C}" type="pres">
      <dgm:prSet presAssocID="{1CA5598B-184D-4DDD-BA01-DAF470271CBD}" presName="arrowDiagram5" presStyleCnt="0"/>
      <dgm:spPr/>
    </dgm:pt>
    <dgm:pt modelId="{41486D1A-A905-468D-B48E-B4C192480B2D}" type="pres">
      <dgm:prSet presAssocID="{0179C9F9-9B32-4D31-9177-2E38B3A34916}" presName="bullet5a" presStyleLbl="node1" presStyleIdx="0" presStyleCnt="5" custLinFactNeighborY="-37132"/>
      <dgm:spPr>
        <a:solidFill>
          <a:srgbClr val="F85E82"/>
        </a:solidFill>
      </dgm:spPr>
    </dgm:pt>
    <dgm:pt modelId="{7E294A36-D560-4460-92E5-6A1DF4F4FA41}" type="pres">
      <dgm:prSet presAssocID="{0179C9F9-9B32-4D31-9177-2E38B3A34916}" presName="textBox5a" presStyleLbl="revTx" presStyleIdx="0" presStyleCnt="5" custScaleX="197768" custScaleY="60034" custLinFactNeighborX="54265" custLinFactNeighborY="-3110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DDADD4B-51A5-48E3-BC85-C6281D20ED23}" type="pres">
      <dgm:prSet presAssocID="{EE6652FE-57C3-4F4D-A300-BB1A14DCA758}" presName="bullet5b" presStyleLbl="node1" presStyleIdx="1" presStyleCnt="5"/>
      <dgm:spPr>
        <a:solidFill>
          <a:srgbClr val="FA3267"/>
        </a:solidFill>
      </dgm:spPr>
    </dgm:pt>
    <dgm:pt modelId="{013B1317-F3A6-49C8-A765-E9F7D2FF2150}" type="pres">
      <dgm:prSet presAssocID="{EE6652FE-57C3-4F4D-A300-BB1A14DCA758}" presName="textBox5b" presStyleLbl="revTx" presStyleIdx="1" presStyleCnt="5" custScaleY="28167" custLinFactX="12278" custLinFactNeighborX="100000" custLinFactNeighborY="-7966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0CE9214-F088-4E4D-8525-5B149065DD59}" type="pres">
      <dgm:prSet presAssocID="{18E213A1-6DA9-47FC-A801-866203A377ED}" presName="bullet5c" presStyleLbl="node1" presStyleIdx="2" presStyleCnt="5"/>
      <dgm:spPr>
        <a:solidFill>
          <a:srgbClr val="F85E82"/>
        </a:solidFill>
      </dgm:spPr>
    </dgm:pt>
    <dgm:pt modelId="{B5C6D94C-DCB1-4F79-979D-9E70BC58886A}" type="pres">
      <dgm:prSet presAssocID="{18E213A1-6DA9-47FC-A801-866203A377ED}" presName="textBox5c" presStyleLbl="revTx" presStyleIdx="2" presStyleCnt="5" custScaleX="165228" custScaleY="8270" custLinFactNeighborX="-48056" custLinFactNeighborY="-21051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90F31BB-1FD7-4C60-8E2C-F531BF7D00F0}" type="pres">
      <dgm:prSet presAssocID="{0675777B-26F3-4BE9-B5B5-A27412C10453}" presName="bullet5d" presStyleLbl="node1" presStyleIdx="3" presStyleCnt="5"/>
      <dgm:spPr>
        <a:solidFill>
          <a:srgbClr val="FA3267"/>
        </a:solidFill>
      </dgm:spPr>
    </dgm:pt>
    <dgm:pt modelId="{17D474F1-3A3D-4F3D-B50D-4A8B3BDA26C8}" type="pres">
      <dgm:prSet presAssocID="{0675777B-26F3-4BE9-B5B5-A27412C10453}" presName="textBox5d" presStyleLbl="revTx" presStyleIdx="3" presStyleCnt="5" custScaleY="17843" custLinFactNeighborX="4397" custLinFactNeighborY="-4917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F037884-80CF-41E8-AD32-26B731EFF06E}" type="pres">
      <dgm:prSet presAssocID="{55E099E0-DF54-4B47-BC2F-070DE43E8699}" presName="bullet5e" presStyleLbl="node1" presStyleIdx="4" presStyleCnt="5"/>
      <dgm:spPr>
        <a:solidFill>
          <a:srgbClr val="F85E82"/>
        </a:solidFill>
      </dgm:spPr>
    </dgm:pt>
    <dgm:pt modelId="{C152FFE1-E3A1-4F99-B63B-50CC6E77B356}" type="pres">
      <dgm:prSet presAssocID="{55E099E0-DF54-4B47-BC2F-070DE43E8699}" presName="textBox5e" presStyleLbl="revTx" presStyleIdx="4" presStyleCnt="5" custScaleX="97779" custScaleY="83941" custLinFactNeighborX="1909" custLinFactNeighborY="-17631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D82C65C-925B-4DE6-B19B-4C230D2D67D0}" type="presOf" srcId="{55E099E0-DF54-4B47-BC2F-070DE43E8699}" destId="{C152FFE1-E3A1-4F99-B63B-50CC6E77B356}" srcOrd="0" destOrd="0" presId="urn:microsoft.com/office/officeart/2005/8/layout/arrow2"/>
    <dgm:cxn modelId="{548F207E-4F7F-4116-8A18-25B3ABE83109}" type="presOf" srcId="{0675777B-26F3-4BE9-B5B5-A27412C10453}" destId="{17D474F1-3A3D-4F3D-B50D-4A8B3BDA26C8}" srcOrd="0" destOrd="0" presId="urn:microsoft.com/office/officeart/2005/8/layout/arrow2"/>
    <dgm:cxn modelId="{A3D81916-F24D-462F-8BFA-BDAB21629160}" type="presOf" srcId="{18E213A1-6DA9-47FC-A801-866203A377ED}" destId="{B5C6D94C-DCB1-4F79-979D-9E70BC58886A}" srcOrd="0" destOrd="0" presId="urn:microsoft.com/office/officeart/2005/8/layout/arrow2"/>
    <dgm:cxn modelId="{6B380CBE-3BDE-47F4-AC68-558A7B48BF3C}" srcId="{1CA5598B-184D-4DDD-BA01-DAF470271CBD}" destId="{EE6652FE-57C3-4F4D-A300-BB1A14DCA758}" srcOrd="1" destOrd="0" parTransId="{7F717F87-8F62-4765-8B2E-0AD2DBA9B292}" sibTransId="{E162F5FA-F039-479E-84C4-E6F2E7654AF1}"/>
    <dgm:cxn modelId="{C0336B22-A743-4936-BFD5-566A41A2D896}" srcId="{1CA5598B-184D-4DDD-BA01-DAF470271CBD}" destId="{55E099E0-DF54-4B47-BC2F-070DE43E8699}" srcOrd="4" destOrd="0" parTransId="{FFA07045-D71E-4E79-959C-89117568AE1D}" sibTransId="{42FB2B0F-E2AE-4862-858F-18806AE5B587}"/>
    <dgm:cxn modelId="{847C86EF-B356-432B-9E64-CDBE33349E8D}" srcId="{1CA5598B-184D-4DDD-BA01-DAF470271CBD}" destId="{18E213A1-6DA9-47FC-A801-866203A377ED}" srcOrd="2" destOrd="0" parTransId="{0DA067CB-C33A-4D60-9F04-9D1E96417C7F}" sibTransId="{8B674C27-70C6-434C-88E8-1683D3B6EF26}"/>
    <dgm:cxn modelId="{8848BF91-DF4D-4FAE-8843-800688578B3B}" type="presOf" srcId="{EE6652FE-57C3-4F4D-A300-BB1A14DCA758}" destId="{013B1317-F3A6-49C8-A765-E9F7D2FF2150}" srcOrd="0" destOrd="0" presId="urn:microsoft.com/office/officeart/2005/8/layout/arrow2"/>
    <dgm:cxn modelId="{9D08C192-307E-49DD-B81B-4025DC5D5E33}" type="presOf" srcId="{0179C9F9-9B32-4D31-9177-2E38B3A34916}" destId="{7E294A36-D560-4460-92E5-6A1DF4F4FA41}" srcOrd="0" destOrd="0" presId="urn:microsoft.com/office/officeart/2005/8/layout/arrow2"/>
    <dgm:cxn modelId="{0EE1FB03-21E2-42C0-88C4-6F86F3DC8E50}" srcId="{1CA5598B-184D-4DDD-BA01-DAF470271CBD}" destId="{0179C9F9-9B32-4D31-9177-2E38B3A34916}" srcOrd="0" destOrd="0" parTransId="{442989C3-FC2F-4BB1-B26B-A31AB767AE89}" sibTransId="{05C29C0F-D676-41E6-A7F5-609E27A0B9BF}"/>
    <dgm:cxn modelId="{65E59158-F0D3-42AB-9BC8-B0047EB90611}" srcId="{1CA5598B-184D-4DDD-BA01-DAF470271CBD}" destId="{0675777B-26F3-4BE9-B5B5-A27412C10453}" srcOrd="3" destOrd="0" parTransId="{1FDC2523-C4A5-4163-85C5-225E15DD5961}" sibTransId="{31D2DFD7-6614-48B0-9496-19A3FC0F4083}"/>
    <dgm:cxn modelId="{6A37ABFF-3E50-499A-9572-342C3DDD85D5}" type="presOf" srcId="{1CA5598B-184D-4DDD-BA01-DAF470271CBD}" destId="{7170925F-DE8B-47BB-8BD6-26C02A5AC926}" srcOrd="0" destOrd="0" presId="urn:microsoft.com/office/officeart/2005/8/layout/arrow2"/>
    <dgm:cxn modelId="{76A80FF0-A9D1-4F7A-9C3A-4EA14A0C8BFC}" type="presParOf" srcId="{7170925F-DE8B-47BB-8BD6-26C02A5AC926}" destId="{C0DCB3EE-BE2F-46A3-9B91-0770DF317BD3}" srcOrd="0" destOrd="0" presId="urn:microsoft.com/office/officeart/2005/8/layout/arrow2"/>
    <dgm:cxn modelId="{B03F4CF1-3142-416B-A03F-E9EF69DF4B4F}" type="presParOf" srcId="{7170925F-DE8B-47BB-8BD6-26C02A5AC926}" destId="{276EBF7F-2CAA-4EDF-A46C-316EB2F8FB7C}" srcOrd="1" destOrd="0" presId="urn:microsoft.com/office/officeart/2005/8/layout/arrow2"/>
    <dgm:cxn modelId="{FCF40FF5-17A6-4DDA-8AA6-5B2A69ED635A}" type="presParOf" srcId="{276EBF7F-2CAA-4EDF-A46C-316EB2F8FB7C}" destId="{41486D1A-A905-468D-B48E-B4C192480B2D}" srcOrd="0" destOrd="0" presId="urn:microsoft.com/office/officeart/2005/8/layout/arrow2"/>
    <dgm:cxn modelId="{B5CED77D-3953-422E-A770-DB701E39CF98}" type="presParOf" srcId="{276EBF7F-2CAA-4EDF-A46C-316EB2F8FB7C}" destId="{7E294A36-D560-4460-92E5-6A1DF4F4FA41}" srcOrd="1" destOrd="0" presId="urn:microsoft.com/office/officeart/2005/8/layout/arrow2"/>
    <dgm:cxn modelId="{0E872E4F-EB46-4812-A542-8735C2018491}" type="presParOf" srcId="{276EBF7F-2CAA-4EDF-A46C-316EB2F8FB7C}" destId="{0DDADD4B-51A5-48E3-BC85-C6281D20ED23}" srcOrd="2" destOrd="0" presId="urn:microsoft.com/office/officeart/2005/8/layout/arrow2"/>
    <dgm:cxn modelId="{484BFFCE-70B7-452C-BADA-CFAED0F88154}" type="presParOf" srcId="{276EBF7F-2CAA-4EDF-A46C-316EB2F8FB7C}" destId="{013B1317-F3A6-49C8-A765-E9F7D2FF2150}" srcOrd="3" destOrd="0" presId="urn:microsoft.com/office/officeart/2005/8/layout/arrow2"/>
    <dgm:cxn modelId="{E3E98DFB-19CC-4951-AFB6-E1E2AEDCC6C6}" type="presParOf" srcId="{276EBF7F-2CAA-4EDF-A46C-316EB2F8FB7C}" destId="{D0CE9214-F088-4E4D-8525-5B149065DD59}" srcOrd="4" destOrd="0" presId="urn:microsoft.com/office/officeart/2005/8/layout/arrow2"/>
    <dgm:cxn modelId="{A8D2C441-9FDA-4286-B0A3-3A892C62CFDA}" type="presParOf" srcId="{276EBF7F-2CAA-4EDF-A46C-316EB2F8FB7C}" destId="{B5C6D94C-DCB1-4F79-979D-9E70BC58886A}" srcOrd="5" destOrd="0" presId="urn:microsoft.com/office/officeart/2005/8/layout/arrow2"/>
    <dgm:cxn modelId="{D3E14495-72C4-4E33-885D-56539115216B}" type="presParOf" srcId="{276EBF7F-2CAA-4EDF-A46C-316EB2F8FB7C}" destId="{B90F31BB-1FD7-4C60-8E2C-F531BF7D00F0}" srcOrd="6" destOrd="0" presId="urn:microsoft.com/office/officeart/2005/8/layout/arrow2"/>
    <dgm:cxn modelId="{E2F7565E-6700-49D6-9501-0F4C67D83B99}" type="presParOf" srcId="{276EBF7F-2CAA-4EDF-A46C-316EB2F8FB7C}" destId="{17D474F1-3A3D-4F3D-B50D-4A8B3BDA26C8}" srcOrd="7" destOrd="0" presId="urn:microsoft.com/office/officeart/2005/8/layout/arrow2"/>
    <dgm:cxn modelId="{6ADF1D3E-A1ED-4812-BAF8-1A7C34CA61F9}" type="presParOf" srcId="{276EBF7F-2CAA-4EDF-A46C-316EB2F8FB7C}" destId="{CF037884-80CF-41E8-AD32-26B731EFF06E}" srcOrd="8" destOrd="0" presId="urn:microsoft.com/office/officeart/2005/8/layout/arrow2"/>
    <dgm:cxn modelId="{2EF9E78E-82BB-421E-AC64-75E2DC9F7A49}" type="presParOf" srcId="{276EBF7F-2CAA-4EDF-A46C-316EB2F8FB7C}" destId="{C152FFE1-E3A1-4F99-B63B-50CC6E77B356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CB3EE-BE2F-46A3-9B91-0770DF317BD3}">
      <dsp:nvSpPr>
        <dsp:cNvPr id="0" name=""/>
        <dsp:cNvSpPr/>
      </dsp:nvSpPr>
      <dsp:spPr>
        <a:xfrm>
          <a:off x="948699" y="0"/>
          <a:ext cx="10436742" cy="6350361"/>
        </a:xfrm>
        <a:prstGeom prst="swooshArrow">
          <a:avLst>
            <a:gd name="adj1" fmla="val 25000"/>
            <a:gd name="adj2" fmla="val 25000"/>
          </a:avLst>
        </a:prstGeom>
        <a:solidFill>
          <a:srgbClr val="FEC3C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86D1A-A905-468D-B48E-B4C192480B2D}">
      <dsp:nvSpPr>
        <dsp:cNvPr id="0" name=""/>
        <dsp:cNvSpPr/>
      </dsp:nvSpPr>
      <dsp:spPr>
        <a:xfrm>
          <a:off x="2087599" y="4635353"/>
          <a:ext cx="233693" cy="233693"/>
        </a:xfrm>
        <a:prstGeom prst="ellipse">
          <a:avLst/>
        </a:prstGeom>
        <a:solidFill>
          <a:srgbClr val="F85E8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94A36-D560-4460-92E5-6A1DF4F4FA41}">
      <dsp:nvSpPr>
        <dsp:cNvPr id="0" name=""/>
        <dsp:cNvSpPr/>
      </dsp:nvSpPr>
      <dsp:spPr>
        <a:xfrm>
          <a:off x="2276068" y="4670818"/>
          <a:ext cx="2632362" cy="90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9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rgbClr val="FA3267"/>
              </a:solidFill>
            </a:rPr>
            <a:t>XG BOOST</a:t>
          </a:r>
        </a:p>
      </dsp:txBody>
      <dsp:txXfrm>
        <a:off x="2276068" y="4670818"/>
        <a:ext cx="2632362" cy="907345"/>
      </dsp:txXfrm>
    </dsp:sp>
    <dsp:sp modelId="{0DDADD4B-51A5-48E3-BC85-C6281D20ED23}">
      <dsp:nvSpPr>
        <dsp:cNvPr id="0" name=""/>
        <dsp:cNvSpPr/>
      </dsp:nvSpPr>
      <dsp:spPr>
        <a:xfrm>
          <a:off x="3352591" y="3506669"/>
          <a:ext cx="365780" cy="365780"/>
        </a:xfrm>
        <a:prstGeom prst="ellipse">
          <a:avLst/>
        </a:prstGeom>
        <a:solidFill>
          <a:srgbClr val="FA326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B1317-F3A6-49C8-A765-E9F7D2FF2150}">
      <dsp:nvSpPr>
        <dsp:cNvPr id="0" name=""/>
        <dsp:cNvSpPr/>
      </dsp:nvSpPr>
      <dsp:spPr>
        <a:xfrm>
          <a:off x="5429224" y="2525578"/>
          <a:ext cx="1686655" cy="749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820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rgbClr val="FA3267"/>
              </a:solidFill>
            </a:rPr>
            <a:t>Light GBM</a:t>
          </a:r>
        </a:p>
      </dsp:txBody>
      <dsp:txXfrm>
        <a:off x="5429224" y="2525578"/>
        <a:ext cx="1686655" cy="749467"/>
      </dsp:txXfrm>
    </dsp:sp>
    <dsp:sp modelId="{D0CE9214-F088-4E4D-8525-5B149065DD59}">
      <dsp:nvSpPr>
        <dsp:cNvPr id="0" name=""/>
        <dsp:cNvSpPr/>
      </dsp:nvSpPr>
      <dsp:spPr>
        <a:xfrm>
          <a:off x="4978283" y="2537604"/>
          <a:ext cx="487707" cy="487707"/>
        </a:xfrm>
        <a:prstGeom prst="ellipse">
          <a:avLst/>
        </a:prstGeom>
        <a:solidFill>
          <a:srgbClr val="F85E8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D94C-DCB1-4F79-979D-9E70BC58886A}">
      <dsp:nvSpPr>
        <dsp:cNvPr id="0" name=""/>
        <dsp:cNvSpPr/>
      </dsp:nvSpPr>
      <dsp:spPr>
        <a:xfrm>
          <a:off x="3640205" y="3667045"/>
          <a:ext cx="3240106" cy="29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426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rgbClr val="FA3267"/>
              </a:solidFill>
            </a:rPr>
            <a:t>Random Forest</a:t>
          </a:r>
        </a:p>
      </dsp:txBody>
      <dsp:txXfrm>
        <a:off x="3640205" y="3667045"/>
        <a:ext cx="3240106" cy="295148"/>
      </dsp:txXfrm>
    </dsp:sp>
    <dsp:sp modelId="{B90F31BB-1FD7-4C60-8E2C-F531BF7D00F0}">
      <dsp:nvSpPr>
        <dsp:cNvPr id="0" name=""/>
        <dsp:cNvSpPr/>
      </dsp:nvSpPr>
      <dsp:spPr>
        <a:xfrm>
          <a:off x="6868150" y="1780641"/>
          <a:ext cx="629955" cy="629955"/>
        </a:xfrm>
        <a:prstGeom prst="ellipse">
          <a:avLst/>
        </a:prstGeom>
        <a:solidFill>
          <a:srgbClr val="FA326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474F1-3A3D-4F3D-B50D-4A8B3BDA26C8}">
      <dsp:nvSpPr>
        <dsp:cNvPr id="0" name=""/>
        <dsp:cNvSpPr/>
      </dsp:nvSpPr>
      <dsp:spPr>
        <a:xfrm>
          <a:off x="7272480" y="1751048"/>
          <a:ext cx="2032115" cy="759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01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rgbClr val="FA3267"/>
              </a:solidFill>
            </a:rPr>
            <a:t>Logistic Regression</a:t>
          </a:r>
        </a:p>
      </dsp:txBody>
      <dsp:txXfrm>
        <a:off x="7272480" y="1751048"/>
        <a:ext cx="2032115" cy="759173"/>
      </dsp:txXfrm>
    </dsp:sp>
    <dsp:sp modelId="{CF037884-80CF-41E8-AD32-26B731EFF06E}">
      <dsp:nvSpPr>
        <dsp:cNvPr id="0" name=""/>
        <dsp:cNvSpPr/>
      </dsp:nvSpPr>
      <dsp:spPr>
        <a:xfrm>
          <a:off x="8813901" y="1275152"/>
          <a:ext cx="802685" cy="802685"/>
        </a:xfrm>
        <a:prstGeom prst="ellipse">
          <a:avLst/>
        </a:prstGeom>
        <a:solidFill>
          <a:srgbClr val="F85E8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2FFE1-E3A1-4F99-B63B-50CC6E77B356}">
      <dsp:nvSpPr>
        <dsp:cNvPr id="0" name=""/>
        <dsp:cNvSpPr/>
      </dsp:nvSpPr>
      <dsp:spPr>
        <a:xfrm>
          <a:off x="9276604" y="1227734"/>
          <a:ext cx="1986982" cy="392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5326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rgbClr val="FA3267"/>
              </a:solidFill>
            </a:rPr>
            <a:t>Best Model</a:t>
          </a:r>
        </a:p>
      </dsp:txBody>
      <dsp:txXfrm>
        <a:off x="9276604" y="1227734"/>
        <a:ext cx="1986982" cy="3923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F5371F-7169-4667-8400-96A0C7CFEA1E}" type="datetimeFigureOut">
              <a:rPr lang="en-CA" smtClean="0"/>
              <a:t>01/08/2018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5146C28-E702-430F-B7C0-B1AB35650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703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5EB31D4-1D20-4B0C-B17E-B21DEEDDA40C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571F538-855F-4CEA-8384-223755B8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1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1F538-855F-4CEA-8384-223755B84C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4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1F538-855F-4CEA-8384-223755B84C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0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1F538-855F-4CEA-8384-223755B84C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22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True positives are how often the model correctly predicted a tumour was malignant </a:t>
            </a:r>
          </a:p>
          <a:p>
            <a:r>
              <a:rPr lang="en-CA" dirty="0"/>
              <a:t>False positives are how often the model predicted a tumour was malignant when it was benign </a:t>
            </a:r>
          </a:p>
          <a:p>
            <a:r>
              <a:rPr lang="en-CA" dirty="0"/>
              <a:t>False negatives indicate how the model correctly predicted a tumour was benign </a:t>
            </a:r>
          </a:p>
          <a:p>
            <a:r>
              <a:rPr lang="en-CA" dirty="0"/>
              <a:t>False Positive indicate how often the model predicted a tumour was benign when in fact it was </a:t>
            </a:r>
            <a:r>
              <a:rPr lang="en-CA" dirty="0" smtClean="0"/>
              <a:t>malignant</a:t>
            </a:r>
          </a:p>
          <a:p>
            <a:endParaRPr lang="en-CA" dirty="0" smtClean="0"/>
          </a:p>
          <a:p>
            <a:r>
              <a:rPr lang="en-CA" dirty="0" smtClean="0"/>
              <a:t>Precision = TP / ( TP + FP), Recall = TP / (TP + FN)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1F538-855F-4CEA-8384-223755B84C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1F538-855F-4CEA-8384-223755B84C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7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1F538-855F-4CEA-8384-223755B84C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8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1F538-855F-4CEA-8384-223755B84C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96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Features are computed from a digitized image of a fine needle size of a breast mass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 variables are </a:t>
            </a:r>
          </a:p>
          <a:p>
            <a:endParaRPr lang="en-CA" dirty="0"/>
          </a:p>
          <a:p>
            <a:r>
              <a:rPr lang="en-CA" dirty="0"/>
              <a:t>a) radius (mean of distances from center to points on the perimeter) </a:t>
            </a:r>
          </a:p>
          <a:p>
            <a:r>
              <a:rPr lang="en-CA" dirty="0"/>
              <a:t>b) texture (standard deviation of gray-scale values) </a:t>
            </a:r>
          </a:p>
          <a:p>
            <a:r>
              <a:rPr lang="en-CA" dirty="0"/>
              <a:t>c) perimeter </a:t>
            </a:r>
          </a:p>
          <a:p>
            <a:r>
              <a:rPr lang="en-CA" dirty="0"/>
              <a:t>d) area </a:t>
            </a:r>
          </a:p>
          <a:p>
            <a:r>
              <a:rPr lang="en-CA" dirty="0"/>
              <a:t>e) smoothness (local variation in radius lengths) </a:t>
            </a:r>
          </a:p>
          <a:p>
            <a:r>
              <a:rPr lang="en-CA" dirty="0"/>
              <a:t>f) compactness (perimeter^2 / area - 1.0) </a:t>
            </a:r>
          </a:p>
          <a:p>
            <a:r>
              <a:rPr lang="en-CA" dirty="0"/>
              <a:t>g) concavity (severity of concave portions of the contour) </a:t>
            </a:r>
          </a:p>
          <a:p>
            <a:endParaRPr lang="en-CA" smtClean="0"/>
          </a:p>
          <a:p>
            <a:r>
              <a:rPr lang="en-CA" smtClean="0"/>
              <a:t>Worst is the</a:t>
            </a:r>
            <a:r>
              <a:rPr lang="en-CA" smtClean="0">
                <a:latin typeface="Trebuchet MS" panose="020B0603020202020204" pitchFamily="34" charset="0"/>
              </a:rPr>
              <a:t> (mean of the three largest values) </a:t>
            </a:r>
            <a:endParaRPr lang="en-CA" smtClean="0"/>
          </a:p>
          <a:p>
            <a:r>
              <a:rPr lang="en-CA" smtClean="0"/>
              <a:t>h</a:t>
            </a:r>
            <a:r>
              <a:rPr lang="en-CA" dirty="0"/>
              <a:t>) concave points (number of concave portions of the contour) </a:t>
            </a:r>
          </a:p>
          <a:p>
            <a:r>
              <a:rPr lang="en-CA" dirty="0" err="1"/>
              <a:t>i</a:t>
            </a:r>
            <a:r>
              <a:rPr lang="en-CA" dirty="0"/>
              <a:t>) symmetry </a:t>
            </a:r>
          </a:p>
          <a:p>
            <a:r>
              <a:rPr lang="en-CA" dirty="0"/>
              <a:t>j) fractal dimension ("coastline approximation" - </a:t>
            </a:r>
            <a:r>
              <a:rPr lang="en-CA"/>
              <a:t>1</a:t>
            </a:r>
            <a:r>
              <a:rPr lang="en-CA" smtClean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1F538-855F-4CEA-8384-223755B84C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11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1F538-855F-4CEA-8384-223755B84C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39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 obviously knew that for every x variable, the worst scenario values will be higher than mean and standard error. So performing exploratory data analysis was a challenge. The goal was to find some key variables that differentiate Benign tumor to Malignant Cancer.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1F538-855F-4CEA-8384-223755B84C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2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 obviously knew that for every x variable, the worst scenario values will be higher than mean and standard error. So performing exploratory data analysis was a challenge. The goal was to find some key variables that differentiate Benign tumor to Malignant Cancer.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1F538-855F-4CEA-8384-223755B84C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82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Once the important variables were identified, the next step was to apply standard Scaler to standardize the features. I also applied PCA to reduce the existing dimensionality, However it resulted in lower accuracy – indicating that some important features were lost.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1F538-855F-4CEA-8384-223755B84C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30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1F538-855F-4CEA-8384-223755B84C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2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696" y="4090220"/>
            <a:ext cx="19897884" cy="2822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1391" y="7461144"/>
            <a:ext cx="16386493" cy="33648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5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71724" y="527281"/>
            <a:ext cx="5267087" cy="112343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0464" y="527281"/>
            <a:ext cx="15411106" cy="112343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171" y="8460841"/>
            <a:ext cx="19897884" cy="2615058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9171" y="5580621"/>
            <a:ext cx="19897884" cy="2880220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502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0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50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0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1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1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1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17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64" y="3072237"/>
            <a:ext cx="10339096" cy="8689430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5" y="3072237"/>
            <a:ext cx="10339096" cy="8689430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64" y="2947275"/>
            <a:ext cx="10343162" cy="1228284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464" y="4175559"/>
            <a:ext cx="10343162" cy="7586107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91588" y="2947275"/>
            <a:ext cx="10347225" cy="1228284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91588" y="4175559"/>
            <a:ext cx="10347225" cy="7586107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5" y="524231"/>
            <a:ext cx="7701490" cy="2231028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376" y="524232"/>
            <a:ext cx="13086435" cy="11237435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465" y="2755260"/>
            <a:ext cx="7701490" cy="9006407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382" y="9216708"/>
            <a:ext cx="14045565" cy="108808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88382" y="1176471"/>
            <a:ext cx="14045565" cy="7900035"/>
          </a:xfrm>
        </p:spPr>
        <p:txBody>
          <a:bodyPr/>
          <a:lstStyle>
            <a:lvl1pPr marL="0" indent="0">
              <a:buNone/>
              <a:defRPr sz="7300"/>
            </a:lvl1pPr>
            <a:lvl2pPr marL="1045022" indent="0">
              <a:buNone/>
              <a:defRPr sz="6400"/>
            </a:lvl2pPr>
            <a:lvl3pPr marL="2090044" indent="0">
              <a:buNone/>
              <a:defRPr sz="5500"/>
            </a:lvl3pPr>
            <a:lvl4pPr marL="3135066" indent="0">
              <a:buNone/>
              <a:defRPr sz="4600"/>
            </a:lvl4pPr>
            <a:lvl5pPr marL="4180088" indent="0">
              <a:buNone/>
              <a:defRPr sz="4600"/>
            </a:lvl5pPr>
            <a:lvl6pPr marL="5225110" indent="0">
              <a:buNone/>
              <a:defRPr sz="4600"/>
            </a:lvl6pPr>
            <a:lvl7pPr marL="6270132" indent="0">
              <a:buNone/>
              <a:defRPr sz="4600"/>
            </a:lvl7pPr>
            <a:lvl8pPr marL="7315154" indent="0">
              <a:buNone/>
              <a:defRPr sz="4600"/>
            </a:lvl8pPr>
            <a:lvl9pPr marL="836017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8382" y="10304792"/>
            <a:ext cx="14045565" cy="1545261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0464" y="527280"/>
            <a:ext cx="21068348" cy="2194454"/>
          </a:xfrm>
          <a:prstGeom prst="rect">
            <a:avLst/>
          </a:prstGeom>
        </p:spPr>
        <p:txBody>
          <a:bodyPr vert="horz" lIns="209004" tIns="104502" rIns="209004" bIns="10450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64" y="3072237"/>
            <a:ext cx="21068348" cy="8689430"/>
          </a:xfrm>
          <a:prstGeom prst="rect">
            <a:avLst/>
          </a:prstGeom>
        </p:spPr>
        <p:txBody>
          <a:bodyPr vert="horz" lIns="209004" tIns="104502" rIns="209004" bIns="10450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0464" y="12203605"/>
            <a:ext cx="5462164" cy="701006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8169" y="12203605"/>
            <a:ext cx="7412937" cy="701006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76647" y="12203605"/>
            <a:ext cx="5462164" cy="701006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90044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67" indent="-783767" algn="l" defTabSz="2090044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61" indent="-653139" algn="l" defTabSz="2090044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55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77" indent="-522511" algn="l" defTabSz="2090044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599" indent="-522511" algn="l" defTabSz="2090044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621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643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665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687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5022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0044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5066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80088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5110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70132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154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60176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180636" y="11536362"/>
            <a:ext cx="128917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800" b="1" dirty="0">
                <a:solidFill>
                  <a:srgbClr val="FA3267"/>
                </a:solidFill>
                <a:latin typeface="Trebuchet MS" panose="020B0603020202020204" pitchFamily="34" charset="0"/>
              </a:rPr>
              <a:t>Breast Cancer Diagnosis in Wisconsin</a:t>
            </a:r>
            <a:r>
              <a:rPr lang="en-US" altLang="en-US" sz="5800" dirty="0">
                <a:solidFill>
                  <a:srgbClr val="FA3267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65798" y="12454729"/>
            <a:ext cx="890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A3267"/>
                </a:solidFill>
                <a:latin typeface="Comic Sans MS" panose="030F0702030302020204" pitchFamily="66" charset="0"/>
                <a:ea typeface="Adobe Gothic Std B" pitchFamily="34" charset="-128"/>
                <a:cs typeface="Open Sans" pitchFamily="34" charset="0"/>
              </a:rPr>
              <a:t>Using the magical ingredients of Spark and Scala!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871" y="12200792"/>
            <a:ext cx="6338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Presented by : Ashish Gupta</a:t>
            </a:r>
          </a:p>
        </p:txBody>
      </p:sp>
    </p:spTree>
    <p:extLst>
      <p:ext uri="{BB962C8B-B14F-4D97-AF65-F5344CB8AC3E}">
        <p14:creationId xmlns:p14="http://schemas.microsoft.com/office/powerpoint/2010/main" val="211786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32237" y="1555727"/>
            <a:ext cx="15011400" cy="9891588"/>
            <a:chOff x="3170237" y="1197927"/>
            <a:chExt cx="16154400" cy="11081687"/>
          </a:xfrm>
        </p:grpSpPr>
        <p:grpSp>
          <p:nvGrpSpPr>
            <p:cNvPr id="29" name="Group 28"/>
            <p:cNvGrpSpPr/>
            <p:nvPr/>
          </p:nvGrpSpPr>
          <p:grpSpPr>
            <a:xfrm>
              <a:off x="3170237" y="8495701"/>
              <a:ext cx="16154400" cy="3783913"/>
              <a:chOff x="-888867" y="7721658"/>
              <a:chExt cx="16154400" cy="3783913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888867" y="7721658"/>
                <a:ext cx="16154400" cy="3783913"/>
                <a:chOff x="342900" y="4572000"/>
                <a:chExt cx="8458200" cy="1981200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342900" y="4572000"/>
                  <a:ext cx="8458200" cy="1981200"/>
                </a:xfrm>
                <a:prstGeom prst="roundRect">
                  <a:avLst>
                    <a:gd name="adj" fmla="val 7971"/>
                  </a:avLst>
                </a:prstGeom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n>
                  <a:solidFill>
                    <a:schemeClr val="bg1">
                      <a:lumMod val="65000"/>
                      <a:alpha val="19000"/>
                    </a:schemeClr>
                  </a:solidFill>
                </a:ln>
                <a:scene3d>
                  <a:camera prst="orthographicFront"/>
                  <a:lightRig rig="soft" dir="t"/>
                </a:scene3d>
                <a:sp3d prstMaterial="translucentPowder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57450" y="4876800"/>
                  <a:ext cx="4229100" cy="1371600"/>
                  <a:chOff x="2457450" y="4876800"/>
                  <a:chExt cx="4229100" cy="1371600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2457450" y="4876800"/>
                    <a:ext cx="0" cy="13716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  <a:effectLst>
                    <a:outerShdw blurRad="50800" dist="50800" dir="5400000" sx="36000" sy="36000" algn="ctr" rotWithShape="0">
                      <a:schemeClr val="bg1">
                        <a:alpha val="84000"/>
                      </a:scheme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4572000" y="4876800"/>
                    <a:ext cx="0" cy="13716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  <a:effectLst>
                    <a:outerShdw blurRad="50800" dist="50800" dir="5400000" sx="36000" sy="36000" algn="ctr" rotWithShape="0">
                      <a:schemeClr val="bg1">
                        <a:alpha val="84000"/>
                      </a:scheme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686550" y="4876800"/>
                    <a:ext cx="0" cy="13716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  <a:effectLst>
                    <a:outerShdw blurRad="50800" dist="50800" dir="5400000" sx="36000" sy="36000" algn="ctr" rotWithShape="0">
                      <a:schemeClr val="bg1">
                        <a:alpha val="84000"/>
                      </a:scheme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-306726" y="7966136"/>
                <a:ext cx="3405521" cy="2427314"/>
                <a:chOff x="647700" y="4700009"/>
                <a:chExt cx="1783079" cy="1270906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647700" y="5029200"/>
                  <a:ext cx="1554480" cy="365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  <a:gs pos="50000">
                      <a:schemeClr val="bg1">
                        <a:lumMod val="75000"/>
                      </a:scheme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943165" y="4700009"/>
                  <a:ext cx="963550" cy="3069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rgbClr val="FA3267"/>
                      </a:solidFill>
                    </a:rPr>
                    <a:t>XG BOOST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62940" y="5257800"/>
                  <a:ext cx="1767839" cy="713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2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libri" charset="0"/>
                      <a:ea typeface="ＭＳ Ｐゴシック" charset="0"/>
                      <a:cs typeface="ＭＳ Ｐゴシック" charset="0"/>
                    </a:rPr>
                    <a:t>Training Accuracy : 97.5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US" sz="2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libri" charset="0"/>
                      <a:ea typeface="ＭＳ Ｐゴシック" charset="0"/>
                      <a:cs typeface="ＭＳ Ｐゴシック" charset="0"/>
                    </a:rPr>
                    <a:t>Validation Accuracy : 95.54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US" sz="2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libri" charset="0"/>
                      <a:ea typeface="ＭＳ Ｐゴシック" charset="0"/>
                      <a:cs typeface="ＭＳ Ｐゴシック" charset="0"/>
                    </a:rPr>
                    <a:t>Test Accuracy : 90.10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695490" y="7968676"/>
                <a:ext cx="2968917" cy="696068"/>
                <a:chOff x="647700" y="4701326"/>
                <a:chExt cx="1554480" cy="36445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47700" y="5029200"/>
                  <a:ext cx="1554480" cy="365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  <a:gs pos="50000">
                      <a:schemeClr val="bg1">
                        <a:lumMod val="75000"/>
                      </a:scheme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738298" y="4701326"/>
                  <a:ext cx="1373284" cy="3069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rgbClr val="FA3267"/>
                      </a:solidFill>
                    </a:rPr>
                    <a:t>Random Forest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7697706" y="8039280"/>
                <a:ext cx="2968917" cy="625452"/>
                <a:chOff x="647700" y="4738299"/>
                <a:chExt cx="1554480" cy="327477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647700" y="5029200"/>
                  <a:ext cx="1554480" cy="365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  <a:gs pos="50000">
                      <a:schemeClr val="bg1">
                        <a:lumMod val="75000"/>
                      </a:scheme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911981" y="4738299"/>
                  <a:ext cx="926879" cy="2708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A3267"/>
                      </a:solidFill>
                    </a:rPr>
                    <a:t>LIGHT GBM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1699922" y="8039279"/>
                <a:ext cx="2968917" cy="625450"/>
                <a:chOff x="647700" y="4738300"/>
                <a:chExt cx="1554480" cy="327476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647700" y="5029200"/>
                  <a:ext cx="1554480" cy="365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  <a:gs pos="50000">
                      <a:schemeClr val="bg1">
                        <a:lumMod val="75000"/>
                      </a:scheme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96912" y="4738300"/>
                  <a:ext cx="1456055" cy="2708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A3267"/>
                      </a:solidFill>
                    </a:rPr>
                    <a:t>Logistic Regression</a:t>
                  </a:r>
                </a:p>
              </p:txBody>
            </p:sp>
          </p:grpSp>
        </p:grpSp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2413425576"/>
                </p:ext>
              </p:extLst>
            </p:nvPr>
          </p:nvGraphicFramePr>
          <p:xfrm>
            <a:off x="4821840" y="1197927"/>
            <a:ext cx="13273290" cy="711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3AF6AD8-8D0B-4210-AEF5-4681F066553F}"/>
              </a:ext>
            </a:extLst>
          </p:cNvPr>
          <p:cNvSpPr txBox="1"/>
          <p:nvPr/>
        </p:nvSpPr>
        <p:spPr>
          <a:xfrm>
            <a:off x="8988614" y="455777"/>
            <a:ext cx="6753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A3267"/>
                </a:solidFill>
              </a:rPr>
              <a:t>Model Development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674D743-2346-4CC1-89BD-35908BFEC842}"/>
              </a:ext>
            </a:extLst>
          </p:cNvPr>
          <p:cNvSpPr txBox="1"/>
          <p:nvPr/>
        </p:nvSpPr>
        <p:spPr>
          <a:xfrm>
            <a:off x="7794999" y="9238913"/>
            <a:ext cx="313751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Training Accuracy : 99.24</a:t>
            </a:r>
          </a:p>
          <a:p>
            <a:pPr>
              <a:spcAft>
                <a:spcPts val="600"/>
              </a:spcAft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Validation Accuracy : 94.26</a:t>
            </a:r>
          </a:p>
          <a:p>
            <a:pPr>
              <a:spcAft>
                <a:spcPts val="600"/>
              </a:spcAft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Test Accuracy : 96.29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0AE61D9-2C92-467D-B542-EF1F1B2EDB87}"/>
              </a:ext>
            </a:extLst>
          </p:cNvPr>
          <p:cNvSpPr txBox="1"/>
          <p:nvPr/>
        </p:nvSpPr>
        <p:spPr>
          <a:xfrm>
            <a:off x="11634052" y="9238913"/>
            <a:ext cx="313751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Training Accuracy : 1.0</a:t>
            </a:r>
          </a:p>
          <a:p>
            <a:pPr>
              <a:spcAft>
                <a:spcPts val="600"/>
              </a:spcAft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Validation Accuracy : 95.21</a:t>
            </a:r>
          </a:p>
          <a:p>
            <a:pPr>
              <a:spcAft>
                <a:spcPts val="600"/>
              </a:spcAft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Test Accuracy : 96.88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687CC64-5D21-4174-8F96-D2BD6467ACD0}"/>
              </a:ext>
            </a:extLst>
          </p:cNvPr>
          <p:cNvSpPr txBox="1"/>
          <p:nvPr/>
        </p:nvSpPr>
        <p:spPr>
          <a:xfrm>
            <a:off x="15386901" y="9170540"/>
            <a:ext cx="313751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Training Accuracy : 97.60</a:t>
            </a:r>
          </a:p>
          <a:p>
            <a:pPr>
              <a:spcAft>
                <a:spcPts val="600"/>
              </a:spcAft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Validation Accuracy : 93.66</a:t>
            </a:r>
          </a:p>
          <a:p>
            <a:pPr>
              <a:spcAft>
                <a:spcPts val="600"/>
              </a:spcAft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Test Accuracy : 97.46</a:t>
            </a:r>
          </a:p>
        </p:txBody>
      </p:sp>
    </p:spTree>
    <p:extLst>
      <p:ext uri="{BB962C8B-B14F-4D97-AF65-F5344CB8AC3E}">
        <p14:creationId xmlns:p14="http://schemas.microsoft.com/office/powerpoint/2010/main" val="117115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961892" y="346788"/>
            <a:ext cx="12615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A3267"/>
                </a:solidFill>
              </a:rPr>
              <a:t>The Winner is Support Vector Classifier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840D6B75-125E-42B3-B6E8-3F3F6737F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50784" y="3869534"/>
            <a:ext cx="4838095" cy="4571429"/>
          </a:xfrm>
          <a:prstGeom prst="rect">
            <a:avLst/>
          </a:prstGeom>
        </p:spPr>
      </p:pic>
      <p:sp>
        <p:nvSpPr>
          <p:cNvPr id="29" name="Speech Bubble: Oval 28">
            <a:extLst>
              <a:ext uri="{FF2B5EF4-FFF2-40B4-BE49-F238E27FC236}">
                <a16:creationId xmlns="" xmlns:a16="http://schemas.microsoft.com/office/drawing/2014/main" id="{CC27D030-1110-49AF-AE8B-9ED93EEBA8AF}"/>
              </a:ext>
            </a:extLst>
          </p:cNvPr>
          <p:cNvSpPr/>
          <p:nvPr/>
        </p:nvSpPr>
        <p:spPr>
          <a:xfrm>
            <a:off x="5986158" y="1579225"/>
            <a:ext cx="6553200" cy="3480137"/>
          </a:xfrm>
          <a:prstGeom prst="wedgeEllipseCallout">
            <a:avLst>
              <a:gd name="adj1" fmla="val -63278"/>
              <a:gd name="adj2" fmla="val 515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dirty="0">
                <a:solidFill>
                  <a:srgbClr val="F85E82"/>
                </a:solidFill>
              </a:rPr>
              <a:t>Wow. Amazing – Finally I can show something to our Director!! We did it!! What else do you know?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="" xmlns:a16="http://schemas.microsoft.com/office/drawing/2014/main" id="{8015CB74-04B7-4844-BB37-B5ECEDF09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637" y="3364138"/>
            <a:ext cx="7620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peech Bubble: Oval 29">
            <a:extLst>
              <a:ext uri="{FF2B5EF4-FFF2-40B4-BE49-F238E27FC236}">
                <a16:creationId xmlns="" xmlns:a16="http://schemas.microsoft.com/office/drawing/2014/main" id="{4F1E5CB0-8D37-4A27-9B9B-3C39B8F086CA}"/>
              </a:ext>
            </a:extLst>
          </p:cNvPr>
          <p:cNvSpPr/>
          <p:nvPr/>
        </p:nvSpPr>
        <p:spPr>
          <a:xfrm>
            <a:off x="13609637" y="1579225"/>
            <a:ext cx="6553200" cy="3937337"/>
          </a:xfrm>
          <a:prstGeom prst="wedgeEllipseCallout">
            <a:avLst>
              <a:gd name="adj1" fmla="val 48436"/>
              <a:gd name="adj2" fmla="val 467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dirty="0">
                <a:solidFill>
                  <a:srgbClr val="FA3267"/>
                </a:solidFill>
              </a:rPr>
              <a:t>SVC is my best model, Training Accuracy : 97.06  Validation Accuracy : 95.21</a:t>
            </a:r>
          </a:p>
          <a:p>
            <a:r>
              <a:rPr lang="en-CA" sz="3200" dirty="0">
                <a:solidFill>
                  <a:srgbClr val="FA3267"/>
                </a:solidFill>
              </a:rPr>
              <a:t>Test Accuracy : 99.36</a:t>
            </a:r>
          </a:p>
          <a:p>
            <a:endParaRPr lang="en-CA" sz="3200" dirty="0">
              <a:solidFill>
                <a:srgbClr val="FA3267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20B4745-7D3A-4422-8AB1-4BA04DC47C75}"/>
              </a:ext>
            </a:extLst>
          </p:cNvPr>
          <p:cNvSpPr txBox="1"/>
          <p:nvPr/>
        </p:nvSpPr>
        <p:spPr>
          <a:xfrm>
            <a:off x="2455104" y="8449354"/>
            <a:ext cx="3229733" cy="7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Dr. Lindy, MD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0A57A2A-0751-4E30-B0AC-9957DAC30B31}"/>
              </a:ext>
            </a:extLst>
          </p:cNvPr>
          <p:cNvSpPr txBox="1"/>
          <p:nvPr/>
        </p:nvSpPr>
        <p:spPr>
          <a:xfrm>
            <a:off x="19019837" y="8449354"/>
            <a:ext cx="3733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Dr. Sindy, PHD  </a:t>
            </a:r>
          </a:p>
        </p:txBody>
      </p:sp>
    </p:spTree>
    <p:extLst>
      <p:ext uri="{BB962C8B-B14F-4D97-AF65-F5344CB8AC3E}">
        <p14:creationId xmlns:p14="http://schemas.microsoft.com/office/powerpoint/2010/main" val="11607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D732D842-2F42-4369-A477-85BAD65DE6F6}"/>
              </a:ext>
            </a:extLst>
          </p:cNvPr>
          <p:cNvGrpSpPr/>
          <p:nvPr/>
        </p:nvGrpSpPr>
        <p:grpSpPr>
          <a:xfrm>
            <a:off x="2255837" y="868362"/>
            <a:ext cx="19766235" cy="9393773"/>
            <a:chOff x="1926089" y="639762"/>
            <a:chExt cx="19766235" cy="9393773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E80511A-FE7F-4862-8090-44A0BB414981}"/>
                </a:ext>
              </a:extLst>
            </p:cNvPr>
            <p:cNvSpPr txBox="1"/>
            <p:nvPr/>
          </p:nvSpPr>
          <p:spPr>
            <a:xfrm>
              <a:off x="8767775" y="639762"/>
              <a:ext cx="74660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rgbClr val="FA3267"/>
                  </a:solidFill>
                </a:rPr>
                <a:t>Confusion Matrix : SVC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2E447750-F5AA-4A9D-A6FB-525F789ADAF0}"/>
                </a:ext>
              </a:extLst>
            </p:cNvPr>
            <p:cNvGrpSpPr/>
            <p:nvPr/>
          </p:nvGrpSpPr>
          <p:grpSpPr>
            <a:xfrm>
              <a:off x="1926089" y="3298829"/>
              <a:ext cx="5934303" cy="4724401"/>
              <a:chOff x="2713038" y="2697161"/>
              <a:chExt cx="5934303" cy="472440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8B637C2B-02F9-4C26-9701-2922EB5FEE2A}"/>
                  </a:ext>
                </a:extLst>
              </p:cNvPr>
              <p:cNvSpPr/>
              <p:nvPr/>
            </p:nvSpPr>
            <p:spPr>
              <a:xfrm rot="16200000">
                <a:off x="1388157" y="5507941"/>
                <a:ext cx="3238501" cy="588739"/>
              </a:xfrm>
              <a:prstGeom prst="rect">
                <a:avLst/>
              </a:prstGeom>
              <a:solidFill>
                <a:srgbClr val="F85E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Actuals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F8CEEDF1-64CF-492C-B351-11A95842171B}"/>
                  </a:ext>
                </a:extLst>
              </p:cNvPr>
              <p:cNvSpPr/>
              <p:nvPr/>
            </p:nvSpPr>
            <p:spPr>
              <a:xfrm>
                <a:off x="4108905" y="2697161"/>
                <a:ext cx="4535942" cy="631825"/>
              </a:xfrm>
              <a:prstGeom prst="rect">
                <a:avLst/>
              </a:prstGeom>
              <a:solidFill>
                <a:srgbClr val="FA32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Predicted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="" xmlns:a16="http://schemas.microsoft.com/office/drawing/2014/main" id="{867EDAB9-C474-4A3A-A40B-738B025C3C97}"/>
                  </a:ext>
                </a:extLst>
              </p:cNvPr>
              <p:cNvSpPr/>
              <p:nvPr/>
            </p:nvSpPr>
            <p:spPr>
              <a:xfrm rot="16200000">
                <a:off x="2974522" y="4592294"/>
                <a:ext cx="1485902" cy="6372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3D9FAA57-0B4C-436F-A570-C586495FD716}"/>
                  </a:ext>
                </a:extLst>
              </p:cNvPr>
              <p:cNvSpPr/>
              <p:nvPr/>
            </p:nvSpPr>
            <p:spPr>
              <a:xfrm rot="16200000">
                <a:off x="2861699" y="6247150"/>
                <a:ext cx="1711552" cy="63727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BD0A85B6-1024-416D-A1EF-0E9FEFE52D00}"/>
                  </a:ext>
                </a:extLst>
              </p:cNvPr>
              <p:cNvSpPr/>
              <p:nvPr/>
            </p:nvSpPr>
            <p:spPr>
              <a:xfrm>
                <a:off x="4108905" y="3413123"/>
                <a:ext cx="2255838" cy="68580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="" xmlns:a16="http://schemas.microsoft.com/office/drawing/2014/main" id="{1ABB94F2-C995-46B7-8180-2BE4DBABA97D}"/>
                  </a:ext>
                </a:extLst>
              </p:cNvPr>
              <p:cNvSpPr/>
              <p:nvPr/>
            </p:nvSpPr>
            <p:spPr>
              <a:xfrm>
                <a:off x="6389009" y="3413123"/>
                <a:ext cx="2255838" cy="68580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="" xmlns:a16="http://schemas.microsoft.com/office/drawing/2014/main" id="{E97DB721-8C64-4814-A1D0-2C8988E96DEF}"/>
                  </a:ext>
                </a:extLst>
              </p:cNvPr>
              <p:cNvSpPr/>
              <p:nvPr/>
            </p:nvSpPr>
            <p:spPr>
              <a:xfrm>
                <a:off x="4133171" y="4183061"/>
                <a:ext cx="2231572" cy="148590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126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="" xmlns:a16="http://schemas.microsoft.com/office/drawing/2014/main" id="{CDAFD836-2122-4E5D-9D08-6F1F7356BAE4}"/>
                  </a:ext>
                </a:extLst>
              </p:cNvPr>
              <p:cNvSpPr/>
              <p:nvPr/>
            </p:nvSpPr>
            <p:spPr>
              <a:xfrm>
                <a:off x="4133171" y="5729283"/>
                <a:ext cx="2255838" cy="169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6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="" xmlns:a16="http://schemas.microsoft.com/office/drawing/2014/main" id="{07A74B2C-801C-4C26-8ACD-4B11F0C02379}"/>
                  </a:ext>
                </a:extLst>
              </p:cNvPr>
              <p:cNvSpPr/>
              <p:nvPr/>
            </p:nvSpPr>
            <p:spPr>
              <a:xfrm>
                <a:off x="6435384" y="4191452"/>
                <a:ext cx="2209463" cy="148590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3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="" xmlns:a16="http://schemas.microsoft.com/office/drawing/2014/main" id="{61523973-5694-4344-B723-965088691DAB}"/>
                  </a:ext>
                </a:extLst>
              </p:cNvPr>
              <p:cNvSpPr/>
              <p:nvPr/>
            </p:nvSpPr>
            <p:spPr>
              <a:xfrm>
                <a:off x="6391503" y="5710009"/>
                <a:ext cx="2255838" cy="17115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222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766C4DE4-FA60-4AB0-9806-87BE3724AD61}"/>
                </a:ext>
              </a:extLst>
            </p:cNvPr>
            <p:cNvGrpSpPr/>
            <p:nvPr/>
          </p:nvGrpSpPr>
          <p:grpSpPr>
            <a:xfrm>
              <a:off x="8842055" y="3298828"/>
              <a:ext cx="5934303" cy="4724401"/>
              <a:chOff x="2713038" y="2697161"/>
              <a:chExt cx="5934303" cy="472440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="" xmlns:a16="http://schemas.microsoft.com/office/drawing/2014/main" id="{38FB5393-6BF4-4441-B84B-7B9F858C32D7}"/>
                  </a:ext>
                </a:extLst>
              </p:cNvPr>
              <p:cNvSpPr/>
              <p:nvPr/>
            </p:nvSpPr>
            <p:spPr>
              <a:xfrm rot="16200000">
                <a:off x="1388157" y="5507941"/>
                <a:ext cx="3238501" cy="588739"/>
              </a:xfrm>
              <a:prstGeom prst="rect">
                <a:avLst/>
              </a:prstGeom>
              <a:solidFill>
                <a:srgbClr val="FA32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Actuals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="" xmlns:a16="http://schemas.microsoft.com/office/drawing/2014/main" id="{023622E3-6E12-400C-BEE1-DECAEC89DB2B}"/>
                  </a:ext>
                </a:extLst>
              </p:cNvPr>
              <p:cNvSpPr/>
              <p:nvPr/>
            </p:nvSpPr>
            <p:spPr>
              <a:xfrm>
                <a:off x="4108905" y="2697161"/>
                <a:ext cx="4535942" cy="631825"/>
              </a:xfrm>
              <a:prstGeom prst="rect">
                <a:avLst/>
              </a:prstGeom>
              <a:solidFill>
                <a:srgbClr val="FA32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Predicted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="" xmlns:a16="http://schemas.microsoft.com/office/drawing/2014/main" id="{50D7FBA1-07A7-4C41-95BA-11FA57D2564D}"/>
                  </a:ext>
                </a:extLst>
              </p:cNvPr>
              <p:cNvSpPr/>
              <p:nvPr/>
            </p:nvSpPr>
            <p:spPr>
              <a:xfrm rot="16200000">
                <a:off x="2974522" y="4592294"/>
                <a:ext cx="1485902" cy="6372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="" xmlns:a16="http://schemas.microsoft.com/office/drawing/2014/main" id="{25A10E3B-F07F-4230-84DC-77623194A2A3}"/>
                  </a:ext>
                </a:extLst>
              </p:cNvPr>
              <p:cNvSpPr/>
              <p:nvPr/>
            </p:nvSpPr>
            <p:spPr>
              <a:xfrm rot="16200000">
                <a:off x="2861699" y="6247150"/>
                <a:ext cx="1711552" cy="63727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0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="" xmlns:a16="http://schemas.microsoft.com/office/drawing/2014/main" id="{67770368-3839-40AD-9F28-8E9D5C9D80E6}"/>
                  </a:ext>
                </a:extLst>
              </p:cNvPr>
              <p:cNvSpPr/>
              <p:nvPr/>
            </p:nvSpPr>
            <p:spPr>
              <a:xfrm>
                <a:off x="4108905" y="3413123"/>
                <a:ext cx="2255838" cy="68580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="" xmlns:a16="http://schemas.microsoft.com/office/drawing/2014/main" id="{B4A46B87-822A-4B2B-88AD-70C3FD2857CB}"/>
                  </a:ext>
                </a:extLst>
              </p:cNvPr>
              <p:cNvSpPr/>
              <p:nvPr/>
            </p:nvSpPr>
            <p:spPr>
              <a:xfrm>
                <a:off x="6389009" y="3413123"/>
                <a:ext cx="2255838" cy="68580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0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="" xmlns:a16="http://schemas.microsoft.com/office/drawing/2014/main" id="{3943CFF6-3464-4F97-8259-E412313F14C4}"/>
                  </a:ext>
                </a:extLst>
              </p:cNvPr>
              <p:cNvSpPr/>
              <p:nvPr/>
            </p:nvSpPr>
            <p:spPr>
              <a:xfrm>
                <a:off x="4133171" y="4183061"/>
                <a:ext cx="2231572" cy="148590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36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="" xmlns:a16="http://schemas.microsoft.com/office/drawing/2014/main" id="{B0C90B5A-AD44-43AE-A59D-E7FCAB075D2E}"/>
                  </a:ext>
                </a:extLst>
              </p:cNvPr>
              <p:cNvSpPr/>
              <p:nvPr/>
            </p:nvSpPr>
            <p:spPr>
              <a:xfrm>
                <a:off x="4133171" y="5729283"/>
                <a:ext cx="2255838" cy="169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3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17668EEF-2FD0-4D95-9237-EC9B7A630666}"/>
                  </a:ext>
                </a:extLst>
              </p:cNvPr>
              <p:cNvSpPr/>
              <p:nvPr/>
            </p:nvSpPr>
            <p:spPr>
              <a:xfrm>
                <a:off x="6435384" y="4191452"/>
                <a:ext cx="2209463" cy="148590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04B94317-E110-4A9E-BA70-BDF2CC2102F9}"/>
                  </a:ext>
                </a:extLst>
              </p:cNvPr>
              <p:cNvSpPr/>
              <p:nvPr/>
            </p:nvSpPr>
            <p:spPr>
              <a:xfrm>
                <a:off x="6391503" y="5710009"/>
                <a:ext cx="2255838" cy="17115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52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424E2CEA-2F0B-4268-9FC8-E00D53DFEE1A}"/>
                </a:ext>
              </a:extLst>
            </p:cNvPr>
            <p:cNvGrpSpPr/>
            <p:nvPr/>
          </p:nvGrpSpPr>
          <p:grpSpPr>
            <a:xfrm>
              <a:off x="15758021" y="3298827"/>
              <a:ext cx="5934303" cy="4724401"/>
              <a:chOff x="2713038" y="2697161"/>
              <a:chExt cx="5934303" cy="472440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03FE6539-0F95-4440-A08F-E0D66629D53E}"/>
                  </a:ext>
                </a:extLst>
              </p:cNvPr>
              <p:cNvSpPr/>
              <p:nvPr/>
            </p:nvSpPr>
            <p:spPr>
              <a:xfrm rot="16200000">
                <a:off x="1388157" y="5507941"/>
                <a:ext cx="3238501" cy="588739"/>
              </a:xfrm>
              <a:prstGeom prst="rect">
                <a:avLst/>
              </a:prstGeom>
              <a:solidFill>
                <a:srgbClr val="FA32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Actuals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9F82CF60-2D63-41E1-B1AB-D6D330760367}"/>
                  </a:ext>
                </a:extLst>
              </p:cNvPr>
              <p:cNvSpPr/>
              <p:nvPr/>
            </p:nvSpPr>
            <p:spPr>
              <a:xfrm>
                <a:off x="4108905" y="2697161"/>
                <a:ext cx="4535942" cy="631825"/>
              </a:xfrm>
              <a:prstGeom prst="rect">
                <a:avLst/>
              </a:prstGeom>
              <a:solidFill>
                <a:srgbClr val="FA32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Predicted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F87757E7-1845-4FBD-9ADF-BE6A2A716D7F}"/>
                  </a:ext>
                </a:extLst>
              </p:cNvPr>
              <p:cNvSpPr/>
              <p:nvPr/>
            </p:nvSpPr>
            <p:spPr>
              <a:xfrm rot="16200000">
                <a:off x="2974522" y="4592294"/>
                <a:ext cx="1485902" cy="6372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D2FE693D-942A-417D-B009-AB7FC882707B}"/>
                  </a:ext>
                </a:extLst>
              </p:cNvPr>
              <p:cNvSpPr/>
              <p:nvPr/>
            </p:nvSpPr>
            <p:spPr>
              <a:xfrm rot="16200000">
                <a:off x="2861699" y="6247150"/>
                <a:ext cx="1711552" cy="63727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0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43CA2EF8-4B3E-41C6-A6FA-E655611A4543}"/>
                  </a:ext>
                </a:extLst>
              </p:cNvPr>
              <p:cNvSpPr/>
              <p:nvPr/>
            </p:nvSpPr>
            <p:spPr>
              <a:xfrm>
                <a:off x="4108905" y="3413123"/>
                <a:ext cx="2255838" cy="68580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="" xmlns:a16="http://schemas.microsoft.com/office/drawing/2014/main" id="{D8921827-43AD-4482-876A-CCA6966E93A7}"/>
                  </a:ext>
                </a:extLst>
              </p:cNvPr>
              <p:cNvSpPr/>
              <p:nvPr/>
            </p:nvSpPr>
            <p:spPr>
              <a:xfrm>
                <a:off x="6389009" y="3413123"/>
                <a:ext cx="2255838" cy="68580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0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="" xmlns:a16="http://schemas.microsoft.com/office/drawing/2014/main" id="{E7F34E4E-D816-414F-8F08-19667ED6478C}"/>
                  </a:ext>
                </a:extLst>
              </p:cNvPr>
              <p:cNvSpPr/>
              <p:nvPr/>
            </p:nvSpPr>
            <p:spPr>
              <a:xfrm>
                <a:off x="4133170" y="4183061"/>
                <a:ext cx="2255837" cy="148590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41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58895396-1E15-4EA2-BC97-CE11F93257C9}"/>
                  </a:ext>
                </a:extLst>
              </p:cNvPr>
              <p:cNvSpPr/>
              <p:nvPr/>
            </p:nvSpPr>
            <p:spPr>
              <a:xfrm>
                <a:off x="4133171" y="5729283"/>
                <a:ext cx="2255838" cy="169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0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4BD92A9C-7588-42EB-8D07-E8C216478830}"/>
                  </a:ext>
                </a:extLst>
              </p:cNvPr>
              <p:cNvSpPr/>
              <p:nvPr/>
            </p:nvSpPr>
            <p:spPr>
              <a:xfrm>
                <a:off x="6435384" y="4191452"/>
                <a:ext cx="2209463" cy="148590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="" xmlns:a16="http://schemas.microsoft.com/office/drawing/2014/main" id="{063DE0FA-4D0B-49B7-8724-3CA14E0D75CC}"/>
                  </a:ext>
                </a:extLst>
              </p:cNvPr>
              <p:cNvSpPr/>
              <p:nvPr/>
            </p:nvSpPr>
            <p:spPr>
              <a:xfrm>
                <a:off x="6391503" y="5710009"/>
                <a:ext cx="2255838" cy="17115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78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5627C3B-621C-440D-B71F-E80CDCD1F30F}"/>
                </a:ext>
              </a:extLst>
            </p:cNvPr>
            <p:cNvSpPr/>
            <p:nvPr/>
          </p:nvSpPr>
          <p:spPr>
            <a:xfrm>
              <a:off x="3692641" y="8679318"/>
              <a:ext cx="3911587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dirty="0">
                  <a:solidFill>
                    <a:srgbClr val="555555"/>
                  </a:solidFill>
                  <a:latin typeface="Trebuchet MS" panose="020B0603020202020204" pitchFamily="34" charset="0"/>
                </a:rPr>
                <a:t>Precision: 0.95 </a:t>
              </a:r>
            </a:p>
            <a:p>
              <a:r>
                <a:rPr lang="en-CA" dirty="0">
                  <a:solidFill>
                    <a:srgbClr val="555555"/>
                  </a:solidFill>
                  <a:latin typeface="Trebuchet MS" panose="020B0603020202020204" pitchFamily="34" charset="0"/>
                </a:rPr>
                <a:t>Recall: 0.36</a:t>
              </a:r>
              <a:endParaRPr lang="en-CA" dirty="0">
                <a:latin typeface="Trebuchet MS" panose="020B0603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32C57B6-CE4F-4284-99C5-64317D28B237}"/>
                </a:ext>
              </a:extLst>
            </p:cNvPr>
            <p:cNvSpPr/>
            <p:nvPr/>
          </p:nvSpPr>
          <p:spPr>
            <a:xfrm>
              <a:off x="4111028" y="2384430"/>
              <a:ext cx="2957797" cy="723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555555"/>
                  </a:solidFill>
                  <a:latin typeface="Trebuchet MS" panose="020B0603020202020204" pitchFamily="34" charset="0"/>
                </a:rPr>
                <a:t>Training Set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C98F9797-4771-4E27-8464-629CC8553B32}"/>
                </a:ext>
              </a:extLst>
            </p:cNvPr>
            <p:cNvSpPr/>
            <p:nvPr/>
          </p:nvSpPr>
          <p:spPr>
            <a:xfrm>
              <a:off x="10844859" y="2383725"/>
              <a:ext cx="3439083" cy="723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555555"/>
                  </a:solidFill>
                  <a:latin typeface="Trebuchet MS" panose="020B0603020202020204" pitchFamily="34" charset="0"/>
                </a:rPr>
                <a:t>Validation Set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61A1330E-6C3D-4717-B2ED-52EC5BD3CF4D}"/>
                </a:ext>
              </a:extLst>
            </p:cNvPr>
            <p:cNvSpPr/>
            <p:nvPr/>
          </p:nvSpPr>
          <p:spPr>
            <a:xfrm>
              <a:off x="18389927" y="2383726"/>
              <a:ext cx="2039597" cy="723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555555"/>
                  </a:solidFill>
                  <a:latin typeface="Trebuchet MS" panose="020B0603020202020204" pitchFamily="34" charset="0"/>
                </a:rPr>
                <a:t>Test Set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CF54DAE5-6B3F-45CE-8664-4C7D1A7618D7}"/>
                </a:ext>
              </a:extLst>
            </p:cNvPr>
            <p:cNvSpPr/>
            <p:nvPr/>
          </p:nvSpPr>
          <p:spPr>
            <a:xfrm>
              <a:off x="10608606" y="8679318"/>
              <a:ext cx="3911587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dirty="0">
                  <a:solidFill>
                    <a:srgbClr val="555555"/>
                  </a:solidFill>
                  <a:latin typeface="Trebuchet MS" panose="020B0603020202020204" pitchFamily="34" charset="0"/>
                </a:rPr>
                <a:t>Precision: 0.92 </a:t>
              </a:r>
            </a:p>
            <a:p>
              <a:r>
                <a:rPr lang="en-CA" dirty="0">
                  <a:solidFill>
                    <a:srgbClr val="555555"/>
                  </a:solidFill>
                  <a:latin typeface="Trebuchet MS" panose="020B0603020202020204" pitchFamily="34" charset="0"/>
                </a:rPr>
                <a:t>Recall: 0.40</a:t>
              </a:r>
              <a:endParaRPr lang="en-CA" dirty="0">
                <a:latin typeface="Trebuchet MS" panose="020B0603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A308E0C-E2FC-4940-A509-4AE998442291}"/>
                </a:ext>
              </a:extLst>
            </p:cNvPr>
            <p:cNvSpPr/>
            <p:nvPr/>
          </p:nvSpPr>
          <p:spPr>
            <a:xfrm>
              <a:off x="17453931" y="8679318"/>
              <a:ext cx="3911587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dirty="0">
                  <a:solidFill>
                    <a:srgbClr val="555555"/>
                  </a:solidFill>
                  <a:latin typeface="Trebuchet MS" panose="020B0603020202020204" pitchFamily="34" charset="0"/>
                </a:rPr>
                <a:t>Precision: 1 </a:t>
              </a:r>
            </a:p>
            <a:p>
              <a:r>
                <a:rPr lang="en-CA" dirty="0">
                  <a:solidFill>
                    <a:srgbClr val="555555"/>
                  </a:solidFill>
                  <a:latin typeface="Trebuchet MS" panose="020B0603020202020204" pitchFamily="34" charset="0"/>
                </a:rPr>
                <a:t>Recall: 0.34</a:t>
              </a:r>
              <a:endParaRPr lang="en-CA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34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7285037" y="4965151"/>
            <a:ext cx="10896600" cy="3236422"/>
            <a:chOff x="7658021" y="5777893"/>
            <a:chExt cx="10896600" cy="3145143"/>
          </a:xfrm>
        </p:grpSpPr>
        <p:sp>
          <p:nvSpPr>
            <p:cNvPr id="3" name="TextBox 2"/>
            <p:cNvSpPr txBox="1"/>
            <p:nvPr/>
          </p:nvSpPr>
          <p:spPr>
            <a:xfrm>
              <a:off x="7658021" y="5777893"/>
              <a:ext cx="10896600" cy="14057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>
                  <a:ln w="0" cmpd="sng">
                    <a:solidFill>
                      <a:srgbClr val="FA3267"/>
                    </a:solidFill>
                    <a:prstDash val="solid"/>
                    <a:round/>
                  </a:ln>
                  <a:solidFill>
                    <a:srgbClr val="F85E82"/>
                  </a:solidFill>
                  <a:latin typeface="Stalemate" pitchFamily="2" charset="0"/>
                </a:rPr>
                <a:t>Thank you! 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754942" y="8022926"/>
              <a:ext cx="10679522" cy="900110"/>
              <a:chOff x="6459950" y="8022926"/>
              <a:chExt cx="10679522" cy="900110"/>
            </a:xfrm>
          </p:grpSpPr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6483187" y="8022926"/>
                <a:ext cx="10656285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6459950" y="8213171"/>
                <a:ext cx="9758012" cy="709865"/>
                <a:chOff x="2231892" y="4841202"/>
                <a:chExt cx="6346184" cy="461665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231892" y="4866763"/>
                  <a:ext cx="3410122" cy="264098"/>
                  <a:chOff x="1700285" y="4819376"/>
                  <a:chExt cx="3410122" cy="264098"/>
                </a:xfrm>
              </p:grpSpPr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017245" y="4830599"/>
                    <a:ext cx="3093162" cy="252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charset="0"/>
                        <a:ea typeface="ＭＳ Ｐゴシック" charset="0"/>
                        <a:cs typeface="ＭＳ Ｐゴシック" charset="0"/>
                      </a:rPr>
                      <a:t>https://github.com/RoyMachineLearning</a:t>
                    </a:r>
                    <a:endParaRPr lang="en-US" sz="2000" dirty="0"/>
                  </a:p>
                </p:txBody>
              </p:sp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00285" y="4819376"/>
                    <a:ext cx="261937" cy="26193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6177572" y="4841202"/>
                  <a:ext cx="2400504" cy="461665"/>
                  <a:chOff x="8539772" y="3953145"/>
                  <a:chExt cx="2400504" cy="461665"/>
                </a:xfrm>
              </p:grpSpPr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8539772" y="3953145"/>
                    <a:ext cx="46198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rgbClr val="444444"/>
                        </a:solidFill>
                        <a:latin typeface="+mj-lt"/>
                      </a:rPr>
                      <a:t>@</a:t>
                    </a: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842086" y="3982593"/>
                    <a:ext cx="2098190" cy="2602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charset="0"/>
                        <a:ea typeface="ＭＳ Ｐゴシック" charset="0"/>
                      </a:rPr>
                      <a:t>ashish.gupta@queensu.ca</a:t>
                    </a:r>
                    <a:endParaRPr lang="en-US" sz="2000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64093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16657637" y="2431635"/>
            <a:ext cx="4947501" cy="1112376"/>
            <a:chOff x="3555637" y="2937918"/>
            <a:chExt cx="2032727" cy="457030"/>
          </a:xfrm>
        </p:grpSpPr>
        <p:sp>
          <p:nvSpPr>
            <p:cNvPr id="109" name="TextBox 108"/>
            <p:cNvSpPr txBox="1"/>
            <p:nvPr/>
          </p:nvSpPr>
          <p:spPr>
            <a:xfrm>
              <a:off x="3607163" y="3230559"/>
              <a:ext cx="1981201" cy="164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ＭＳ Ｐゴシック" charset="0"/>
                </a:rPr>
                <a:t>What is the story behind the data? 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913537" y="2937918"/>
              <a:ext cx="1316928" cy="392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Exploratory Analysis</a:t>
              </a:r>
            </a:p>
            <a:p>
              <a:pPr algn="ctr"/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3555637" y="3203550"/>
              <a:ext cx="2032727" cy="1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4906399" y="1765623"/>
            <a:ext cx="12187361" cy="10380339"/>
            <a:chOff x="10154237" y="4523377"/>
            <a:chExt cx="5702245" cy="4856772"/>
          </a:xfrm>
        </p:grpSpPr>
        <p:grpSp>
          <p:nvGrpSpPr>
            <p:cNvPr id="85" name="Group 84"/>
            <p:cNvGrpSpPr/>
            <p:nvPr/>
          </p:nvGrpSpPr>
          <p:grpSpPr>
            <a:xfrm>
              <a:off x="10154237" y="4523377"/>
              <a:ext cx="5702245" cy="4856772"/>
              <a:chOff x="1676400" y="1498866"/>
              <a:chExt cx="6132041" cy="5222842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3120160" y="2662358"/>
                <a:ext cx="3604322" cy="2920701"/>
                <a:chOff x="3120160" y="2336655"/>
                <a:chExt cx="3604322" cy="2920701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19" name="Left-Right Arrow 14"/>
                <p:cNvSpPr/>
                <p:nvPr/>
              </p:nvSpPr>
              <p:spPr>
                <a:xfrm rot="18725042">
                  <a:off x="5504880" y="2358313"/>
                  <a:ext cx="634565" cy="591250"/>
                </a:xfrm>
                <a:custGeom>
                  <a:avLst/>
                  <a:gdLst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42316 w 1216152"/>
                    <a:gd name="connsiteY2" fmla="*/ 121158 h 484632"/>
                    <a:gd name="connsiteX3" fmla="*/ 973836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73836 w 1216152"/>
                    <a:gd name="connsiteY7" fmla="*/ 363474 h 484632"/>
                    <a:gd name="connsiteX8" fmla="*/ 242316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73836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73836 w 1216152"/>
                    <a:gd name="connsiteY7" fmla="*/ 363474 h 484632"/>
                    <a:gd name="connsiteX8" fmla="*/ 242316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73836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73836 w 1216152"/>
                    <a:gd name="connsiteY7" fmla="*/ 363474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38055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73836 w 1216152"/>
                    <a:gd name="connsiteY7" fmla="*/ 363474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38055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9276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9276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06569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06569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06569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05655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06569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05655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6905 h 489221"/>
                    <a:gd name="connsiteX1" fmla="*/ 219372 w 1216152"/>
                    <a:gd name="connsiteY1" fmla="*/ 0 h 489221"/>
                    <a:gd name="connsiteX2" fmla="*/ 307754 w 1216152"/>
                    <a:gd name="connsiteY2" fmla="*/ 125747 h 489221"/>
                    <a:gd name="connsiteX3" fmla="*/ 906569 w 1216152"/>
                    <a:gd name="connsiteY3" fmla="*/ 125747 h 489221"/>
                    <a:gd name="connsiteX4" fmla="*/ 973836 w 1216152"/>
                    <a:gd name="connsiteY4" fmla="*/ 4589 h 489221"/>
                    <a:gd name="connsiteX5" fmla="*/ 1216152 w 1216152"/>
                    <a:gd name="connsiteY5" fmla="*/ 246905 h 489221"/>
                    <a:gd name="connsiteX6" fmla="*/ 973836 w 1216152"/>
                    <a:gd name="connsiteY6" fmla="*/ 489221 h 489221"/>
                    <a:gd name="connsiteX7" fmla="*/ 905655 w 1216152"/>
                    <a:gd name="connsiteY7" fmla="*/ 364088 h 489221"/>
                    <a:gd name="connsiteX8" fmla="*/ 307437 w 1216152"/>
                    <a:gd name="connsiteY8" fmla="*/ 368063 h 489221"/>
                    <a:gd name="connsiteX9" fmla="*/ 242316 w 1216152"/>
                    <a:gd name="connsiteY9" fmla="*/ 489221 h 489221"/>
                    <a:gd name="connsiteX10" fmla="*/ 0 w 1216152"/>
                    <a:gd name="connsiteY10" fmla="*/ 246905 h 489221"/>
                    <a:gd name="connsiteX0" fmla="*/ 0 w 1216152"/>
                    <a:gd name="connsiteY0" fmla="*/ 246905 h 489221"/>
                    <a:gd name="connsiteX1" fmla="*/ 219372 w 1216152"/>
                    <a:gd name="connsiteY1" fmla="*/ 0 h 489221"/>
                    <a:gd name="connsiteX2" fmla="*/ 307754 w 1216152"/>
                    <a:gd name="connsiteY2" fmla="*/ 125747 h 489221"/>
                    <a:gd name="connsiteX3" fmla="*/ 906569 w 1216152"/>
                    <a:gd name="connsiteY3" fmla="*/ 125747 h 489221"/>
                    <a:gd name="connsiteX4" fmla="*/ 973836 w 1216152"/>
                    <a:gd name="connsiteY4" fmla="*/ 4589 h 489221"/>
                    <a:gd name="connsiteX5" fmla="*/ 1216152 w 1216152"/>
                    <a:gd name="connsiteY5" fmla="*/ 246905 h 489221"/>
                    <a:gd name="connsiteX6" fmla="*/ 973836 w 1216152"/>
                    <a:gd name="connsiteY6" fmla="*/ 489221 h 489221"/>
                    <a:gd name="connsiteX7" fmla="*/ 905655 w 1216152"/>
                    <a:gd name="connsiteY7" fmla="*/ 364088 h 489221"/>
                    <a:gd name="connsiteX8" fmla="*/ 307437 w 1216152"/>
                    <a:gd name="connsiteY8" fmla="*/ 368063 h 489221"/>
                    <a:gd name="connsiteX9" fmla="*/ 217078 w 1216152"/>
                    <a:gd name="connsiteY9" fmla="*/ 489221 h 489221"/>
                    <a:gd name="connsiteX10" fmla="*/ 0 w 1216152"/>
                    <a:gd name="connsiteY10" fmla="*/ 246905 h 489221"/>
                    <a:gd name="connsiteX0" fmla="*/ 0 w 1216152"/>
                    <a:gd name="connsiteY0" fmla="*/ 269849 h 512165"/>
                    <a:gd name="connsiteX1" fmla="*/ 219372 w 1216152"/>
                    <a:gd name="connsiteY1" fmla="*/ 22944 h 512165"/>
                    <a:gd name="connsiteX2" fmla="*/ 307754 w 1216152"/>
                    <a:gd name="connsiteY2" fmla="*/ 148691 h 512165"/>
                    <a:gd name="connsiteX3" fmla="*/ 906569 w 1216152"/>
                    <a:gd name="connsiteY3" fmla="*/ 148691 h 512165"/>
                    <a:gd name="connsiteX4" fmla="*/ 996779 w 1216152"/>
                    <a:gd name="connsiteY4" fmla="*/ 0 h 512165"/>
                    <a:gd name="connsiteX5" fmla="*/ 1216152 w 1216152"/>
                    <a:gd name="connsiteY5" fmla="*/ 269849 h 512165"/>
                    <a:gd name="connsiteX6" fmla="*/ 973836 w 1216152"/>
                    <a:gd name="connsiteY6" fmla="*/ 512165 h 512165"/>
                    <a:gd name="connsiteX7" fmla="*/ 905655 w 1216152"/>
                    <a:gd name="connsiteY7" fmla="*/ 387032 h 512165"/>
                    <a:gd name="connsiteX8" fmla="*/ 307437 w 1216152"/>
                    <a:gd name="connsiteY8" fmla="*/ 391007 h 512165"/>
                    <a:gd name="connsiteX9" fmla="*/ 217078 w 1216152"/>
                    <a:gd name="connsiteY9" fmla="*/ 512165 h 512165"/>
                    <a:gd name="connsiteX10" fmla="*/ 0 w 1216152"/>
                    <a:gd name="connsiteY10" fmla="*/ 269849 h 512165"/>
                    <a:gd name="connsiteX0" fmla="*/ 0 w 1216152"/>
                    <a:gd name="connsiteY0" fmla="*/ 269849 h 525932"/>
                    <a:gd name="connsiteX1" fmla="*/ 219372 w 1216152"/>
                    <a:gd name="connsiteY1" fmla="*/ 22944 h 525932"/>
                    <a:gd name="connsiteX2" fmla="*/ 307754 w 1216152"/>
                    <a:gd name="connsiteY2" fmla="*/ 148691 h 525932"/>
                    <a:gd name="connsiteX3" fmla="*/ 906569 w 1216152"/>
                    <a:gd name="connsiteY3" fmla="*/ 148691 h 525932"/>
                    <a:gd name="connsiteX4" fmla="*/ 996779 w 1216152"/>
                    <a:gd name="connsiteY4" fmla="*/ 0 h 525932"/>
                    <a:gd name="connsiteX5" fmla="*/ 1216152 w 1216152"/>
                    <a:gd name="connsiteY5" fmla="*/ 269849 h 525932"/>
                    <a:gd name="connsiteX6" fmla="*/ 996780 w 1216152"/>
                    <a:gd name="connsiteY6" fmla="*/ 525932 h 525932"/>
                    <a:gd name="connsiteX7" fmla="*/ 905655 w 1216152"/>
                    <a:gd name="connsiteY7" fmla="*/ 387032 h 525932"/>
                    <a:gd name="connsiteX8" fmla="*/ 307437 w 1216152"/>
                    <a:gd name="connsiteY8" fmla="*/ 391007 h 525932"/>
                    <a:gd name="connsiteX9" fmla="*/ 217078 w 1216152"/>
                    <a:gd name="connsiteY9" fmla="*/ 512165 h 525932"/>
                    <a:gd name="connsiteX10" fmla="*/ 0 w 1216152"/>
                    <a:gd name="connsiteY10" fmla="*/ 269849 h 525932"/>
                    <a:gd name="connsiteX0" fmla="*/ 0 w 1216152"/>
                    <a:gd name="connsiteY0" fmla="*/ 269849 h 525932"/>
                    <a:gd name="connsiteX1" fmla="*/ 201016 w 1216152"/>
                    <a:gd name="connsiteY1" fmla="*/ 18355 h 525932"/>
                    <a:gd name="connsiteX2" fmla="*/ 307754 w 1216152"/>
                    <a:gd name="connsiteY2" fmla="*/ 148691 h 525932"/>
                    <a:gd name="connsiteX3" fmla="*/ 906569 w 1216152"/>
                    <a:gd name="connsiteY3" fmla="*/ 148691 h 525932"/>
                    <a:gd name="connsiteX4" fmla="*/ 996779 w 1216152"/>
                    <a:gd name="connsiteY4" fmla="*/ 0 h 525932"/>
                    <a:gd name="connsiteX5" fmla="*/ 1216152 w 1216152"/>
                    <a:gd name="connsiteY5" fmla="*/ 269849 h 525932"/>
                    <a:gd name="connsiteX6" fmla="*/ 996780 w 1216152"/>
                    <a:gd name="connsiteY6" fmla="*/ 525932 h 525932"/>
                    <a:gd name="connsiteX7" fmla="*/ 905655 w 1216152"/>
                    <a:gd name="connsiteY7" fmla="*/ 387032 h 525932"/>
                    <a:gd name="connsiteX8" fmla="*/ 307437 w 1216152"/>
                    <a:gd name="connsiteY8" fmla="*/ 391007 h 525932"/>
                    <a:gd name="connsiteX9" fmla="*/ 217078 w 1216152"/>
                    <a:gd name="connsiteY9" fmla="*/ 512165 h 525932"/>
                    <a:gd name="connsiteX10" fmla="*/ 0 w 1216152"/>
                    <a:gd name="connsiteY10" fmla="*/ 269849 h 525932"/>
                    <a:gd name="connsiteX0" fmla="*/ 0 w 1216152"/>
                    <a:gd name="connsiteY0" fmla="*/ 269849 h 525932"/>
                    <a:gd name="connsiteX1" fmla="*/ 201016 w 1216152"/>
                    <a:gd name="connsiteY1" fmla="*/ 18355 h 525932"/>
                    <a:gd name="connsiteX2" fmla="*/ 307754 w 1216152"/>
                    <a:gd name="connsiteY2" fmla="*/ 148691 h 525932"/>
                    <a:gd name="connsiteX3" fmla="*/ 906569 w 1216152"/>
                    <a:gd name="connsiteY3" fmla="*/ 148691 h 525932"/>
                    <a:gd name="connsiteX4" fmla="*/ 996779 w 1216152"/>
                    <a:gd name="connsiteY4" fmla="*/ 0 h 525932"/>
                    <a:gd name="connsiteX5" fmla="*/ 1216152 w 1216152"/>
                    <a:gd name="connsiteY5" fmla="*/ 269849 h 525932"/>
                    <a:gd name="connsiteX6" fmla="*/ 996780 w 1216152"/>
                    <a:gd name="connsiteY6" fmla="*/ 525932 h 525932"/>
                    <a:gd name="connsiteX7" fmla="*/ 905655 w 1216152"/>
                    <a:gd name="connsiteY7" fmla="*/ 387032 h 525932"/>
                    <a:gd name="connsiteX8" fmla="*/ 307437 w 1216152"/>
                    <a:gd name="connsiteY8" fmla="*/ 391007 h 525932"/>
                    <a:gd name="connsiteX9" fmla="*/ 198723 w 1216152"/>
                    <a:gd name="connsiteY9" fmla="*/ 516754 h 525932"/>
                    <a:gd name="connsiteX10" fmla="*/ 0 w 1216152"/>
                    <a:gd name="connsiteY10" fmla="*/ 269849 h 525932"/>
                    <a:gd name="connsiteX0" fmla="*/ 0 w 1216152"/>
                    <a:gd name="connsiteY0" fmla="*/ 269849 h 530521"/>
                    <a:gd name="connsiteX1" fmla="*/ 201016 w 1216152"/>
                    <a:gd name="connsiteY1" fmla="*/ 18355 h 530521"/>
                    <a:gd name="connsiteX2" fmla="*/ 307754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996779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307437 w 1216152"/>
                    <a:gd name="connsiteY8" fmla="*/ 391007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201016 w 1216152"/>
                    <a:gd name="connsiteY1" fmla="*/ 18355 h 530521"/>
                    <a:gd name="connsiteX2" fmla="*/ 307754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307437 w 1216152"/>
                    <a:gd name="connsiteY8" fmla="*/ 391007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201016 w 1216152"/>
                    <a:gd name="connsiteY1" fmla="*/ 18355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307437 w 1216152"/>
                    <a:gd name="connsiteY8" fmla="*/ 391007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460530 w 1216152"/>
                    <a:gd name="connsiteY1" fmla="*/ 22170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307437 w 1216152"/>
                    <a:gd name="connsiteY8" fmla="*/ 391007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460530 w 1216152"/>
                    <a:gd name="connsiteY1" fmla="*/ 22170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586033 w 1216152"/>
                    <a:gd name="connsiteY8" fmla="*/ 387191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460530 w 1216152"/>
                    <a:gd name="connsiteY1" fmla="*/ 22170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586033 w 1216152"/>
                    <a:gd name="connsiteY8" fmla="*/ 387191 h 530521"/>
                    <a:gd name="connsiteX9" fmla="*/ 446787 w 1216152"/>
                    <a:gd name="connsiteY9" fmla="*/ 524388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460530 w 1216152"/>
                    <a:gd name="connsiteY1" fmla="*/ 22170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586033 w 1216152"/>
                    <a:gd name="connsiteY8" fmla="*/ 387191 h 530521"/>
                    <a:gd name="connsiteX9" fmla="*/ 446787 w 1216152"/>
                    <a:gd name="connsiteY9" fmla="*/ 524388 h 530521"/>
                    <a:gd name="connsiteX10" fmla="*/ 0 w 1216152"/>
                    <a:gd name="connsiteY10" fmla="*/ 269849 h 530521"/>
                    <a:gd name="connsiteX0" fmla="*/ 0 w 899392"/>
                    <a:gd name="connsiteY0" fmla="*/ 269849 h 530521"/>
                    <a:gd name="connsiteX1" fmla="*/ 143770 w 899392"/>
                    <a:gd name="connsiteY1" fmla="*/ 22170 h 530521"/>
                    <a:gd name="connsiteX2" fmla="*/ 269590 w 899392"/>
                    <a:gd name="connsiteY2" fmla="*/ 148691 h 530521"/>
                    <a:gd name="connsiteX3" fmla="*/ 589809 w 899392"/>
                    <a:gd name="connsiteY3" fmla="*/ 148691 h 530521"/>
                    <a:gd name="connsiteX4" fmla="*/ 698374 w 899392"/>
                    <a:gd name="connsiteY4" fmla="*/ 0 h 530521"/>
                    <a:gd name="connsiteX5" fmla="*/ 899392 w 899392"/>
                    <a:gd name="connsiteY5" fmla="*/ 269849 h 530521"/>
                    <a:gd name="connsiteX6" fmla="*/ 700670 w 899392"/>
                    <a:gd name="connsiteY6" fmla="*/ 530521 h 530521"/>
                    <a:gd name="connsiteX7" fmla="*/ 588895 w 899392"/>
                    <a:gd name="connsiteY7" fmla="*/ 387032 h 530521"/>
                    <a:gd name="connsiteX8" fmla="*/ 269273 w 899392"/>
                    <a:gd name="connsiteY8" fmla="*/ 387191 h 530521"/>
                    <a:gd name="connsiteX9" fmla="*/ 130027 w 899392"/>
                    <a:gd name="connsiteY9" fmla="*/ 524388 h 530521"/>
                    <a:gd name="connsiteX10" fmla="*/ 0 w 899392"/>
                    <a:gd name="connsiteY10" fmla="*/ 269849 h 530521"/>
                    <a:gd name="connsiteX0" fmla="*/ 0 w 762003"/>
                    <a:gd name="connsiteY0" fmla="*/ 269849 h 530521"/>
                    <a:gd name="connsiteX1" fmla="*/ 143770 w 762003"/>
                    <a:gd name="connsiteY1" fmla="*/ 22170 h 530521"/>
                    <a:gd name="connsiteX2" fmla="*/ 269590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269273 w 762003"/>
                    <a:gd name="connsiteY8" fmla="*/ 387191 h 530521"/>
                    <a:gd name="connsiteX9" fmla="*/ 130027 w 762003"/>
                    <a:gd name="connsiteY9" fmla="*/ 524388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143770 w 762003"/>
                    <a:gd name="connsiteY1" fmla="*/ 22170 h 530521"/>
                    <a:gd name="connsiteX2" fmla="*/ 420934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269273 w 762003"/>
                    <a:gd name="connsiteY8" fmla="*/ 387191 h 530521"/>
                    <a:gd name="connsiteX9" fmla="*/ 130027 w 762003"/>
                    <a:gd name="connsiteY9" fmla="*/ 524388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143770 w 762003"/>
                    <a:gd name="connsiteY1" fmla="*/ 22170 h 530521"/>
                    <a:gd name="connsiteX2" fmla="*/ 420934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415888 w 762003"/>
                    <a:gd name="connsiteY8" fmla="*/ 377732 h 530521"/>
                    <a:gd name="connsiteX9" fmla="*/ 130027 w 762003"/>
                    <a:gd name="connsiteY9" fmla="*/ 524388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304572 w 762003"/>
                    <a:gd name="connsiteY1" fmla="*/ 50547 h 530521"/>
                    <a:gd name="connsiteX2" fmla="*/ 420934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415888 w 762003"/>
                    <a:gd name="connsiteY8" fmla="*/ 377732 h 530521"/>
                    <a:gd name="connsiteX9" fmla="*/ 130027 w 762003"/>
                    <a:gd name="connsiteY9" fmla="*/ 524388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304572 w 762003"/>
                    <a:gd name="connsiteY1" fmla="*/ 50547 h 530521"/>
                    <a:gd name="connsiteX2" fmla="*/ 420934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415888 w 762003"/>
                    <a:gd name="connsiteY8" fmla="*/ 377732 h 530521"/>
                    <a:gd name="connsiteX9" fmla="*/ 130027 w 762003"/>
                    <a:gd name="connsiteY9" fmla="*/ 524388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280925 w 762003"/>
                    <a:gd name="connsiteY1" fmla="*/ 17440 h 530521"/>
                    <a:gd name="connsiteX2" fmla="*/ 420934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415888 w 762003"/>
                    <a:gd name="connsiteY8" fmla="*/ 377732 h 530521"/>
                    <a:gd name="connsiteX9" fmla="*/ 130027 w 762003"/>
                    <a:gd name="connsiteY9" fmla="*/ 524388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280925 w 762003"/>
                    <a:gd name="connsiteY1" fmla="*/ 17440 h 530521"/>
                    <a:gd name="connsiteX2" fmla="*/ 420934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415888 w 762003"/>
                    <a:gd name="connsiteY8" fmla="*/ 377732 h 530521"/>
                    <a:gd name="connsiteX9" fmla="*/ 130027 w 762003"/>
                    <a:gd name="connsiteY9" fmla="*/ 524388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280925 w 762003"/>
                    <a:gd name="connsiteY1" fmla="*/ 17440 h 530521"/>
                    <a:gd name="connsiteX2" fmla="*/ 420934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415888 w 762003"/>
                    <a:gd name="connsiteY8" fmla="*/ 377732 h 530521"/>
                    <a:gd name="connsiteX9" fmla="*/ 257723 w 762003"/>
                    <a:gd name="connsiteY9" fmla="*/ 496011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280925 w 762003"/>
                    <a:gd name="connsiteY1" fmla="*/ 17440 h 530521"/>
                    <a:gd name="connsiteX2" fmla="*/ 420934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74706 w 762003"/>
                    <a:gd name="connsiteY7" fmla="*/ 372844 h 530521"/>
                    <a:gd name="connsiteX8" fmla="*/ 415888 w 762003"/>
                    <a:gd name="connsiteY8" fmla="*/ 377732 h 530521"/>
                    <a:gd name="connsiteX9" fmla="*/ 257723 w 762003"/>
                    <a:gd name="connsiteY9" fmla="*/ 496011 h 530521"/>
                    <a:gd name="connsiteX10" fmla="*/ 0 w 762003"/>
                    <a:gd name="connsiteY10" fmla="*/ 269849 h 530521"/>
                    <a:gd name="connsiteX0" fmla="*/ 0 w 534986"/>
                    <a:gd name="connsiteY0" fmla="*/ 265120 h 530521"/>
                    <a:gd name="connsiteX1" fmla="*/ 53908 w 534986"/>
                    <a:gd name="connsiteY1" fmla="*/ 17440 h 530521"/>
                    <a:gd name="connsiteX2" fmla="*/ 193917 w 534986"/>
                    <a:gd name="connsiteY2" fmla="*/ 148691 h 530521"/>
                    <a:gd name="connsiteX3" fmla="*/ 362792 w 534986"/>
                    <a:gd name="connsiteY3" fmla="*/ 148691 h 530521"/>
                    <a:gd name="connsiteX4" fmla="*/ 471357 w 534986"/>
                    <a:gd name="connsiteY4" fmla="*/ 0 h 530521"/>
                    <a:gd name="connsiteX5" fmla="*/ 534986 w 534986"/>
                    <a:gd name="connsiteY5" fmla="*/ 262217 h 530521"/>
                    <a:gd name="connsiteX6" fmla="*/ 473653 w 534986"/>
                    <a:gd name="connsiteY6" fmla="*/ 530521 h 530521"/>
                    <a:gd name="connsiteX7" fmla="*/ 347689 w 534986"/>
                    <a:gd name="connsiteY7" fmla="*/ 372844 h 530521"/>
                    <a:gd name="connsiteX8" fmla="*/ 188871 w 534986"/>
                    <a:gd name="connsiteY8" fmla="*/ 377732 h 530521"/>
                    <a:gd name="connsiteX9" fmla="*/ 30706 w 534986"/>
                    <a:gd name="connsiteY9" fmla="*/ 496011 h 530521"/>
                    <a:gd name="connsiteX10" fmla="*/ 0 w 534986"/>
                    <a:gd name="connsiteY10" fmla="*/ 265120 h 530521"/>
                    <a:gd name="connsiteX0" fmla="*/ 0 w 534986"/>
                    <a:gd name="connsiteY0" fmla="*/ 251251 h 516652"/>
                    <a:gd name="connsiteX1" fmla="*/ 53908 w 534986"/>
                    <a:gd name="connsiteY1" fmla="*/ 3571 h 516652"/>
                    <a:gd name="connsiteX2" fmla="*/ 193917 w 534986"/>
                    <a:gd name="connsiteY2" fmla="*/ 134822 h 516652"/>
                    <a:gd name="connsiteX3" fmla="*/ 362792 w 534986"/>
                    <a:gd name="connsiteY3" fmla="*/ 134822 h 516652"/>
                    <a:gd name="connsiteX4" fmla="*/ 495891 w 534986"/>
                    <a:gd name="connsiteY4" fmla="*/ 0 h 516652"/>
                    <a:gd name="connsiteX5" fmla="*/ 534986 w 534986"/>
                    <a:gd name="connsiteY5" fmla="*/ 248348 h 516652"/>
                    <a:gd name="connsiteX6" fmla="*/ 473653 w 534986"/>
                    <a:gd name="connsiteY6" fmla="*/ 516652 h 516652"/>
                    <a:gd name="connsiteX7" fmla="*/ 347689 w 534986"/>
                    <a:gd name="connsiteY7" fmla="*/ 358975 h 516652"/>
                    <a:gd name="connsiteX8" fmla="*/ 188871 w 534986"/>
                    <a:gd name="connsiteY8" fmla="*/ 363863 h 516652"/>
                    <a:gd name="connsiteX9" fmla="*/ 30706 w 534986"/>
                    <a:gd name="connsiteY9" fmla="*/ 482142 h 516652"/>
                    <a:gd name="connsiteX10" fmla="*/ 0 w 534986"/>
                    <a:gd name="connsiteY10" fmla="*/ 251251 h 516652"/>
                    <a:gd name="connsiteX0" fmla="*/ 0 w 534986"/>
                    <a:gd name="connsiteY0" fmla="*/ 251251 h 502040"/>
                    <a:gd name="connsiteX1" fmla="*/ 53908 w 534986"/>
                    <a:gd name="connsiteY1" fmla="*/ 3571 h 502040"/>
                    <a:gd name="connsiteX2" fmla="*/ 193917 w 534986"/>
                    <a:gd name="connsiteY2" fmla="*/ 134822 h 502040"/>
                    <a:gd name="connsiteX3" fmla="*/ 362792 w 534986"/>
                    <a:gd name="connsiteY3" fmla="*/ 134822 h 502040"/>
                    <a:gd name="connsiteX4" fmla="*/ 495891 w 534986"/>
                    <a:gd name="connsiteY4" fmla="*/ 0 h 502040"/>
                    <a:gd name="connsiteX5" fmla="*/ 534986 w 534986"/>
                    <a:gd name="connsiteY5" fmla="*/ 248348 h 502040"/>
                    <a:gd name="connsiteX6" fmla="*/ 496482 w 534986"/>
                    <a:gd name="connsiteY6" fmla="*/ 502040 h 502040"/>
                    <a:gd name="connsiteX7" fmla="*/ 347689 w 534986"/>
                    <a:gd name="connsiteY7" fmla="*/ 358975 h 502040"/>
                    <a:gd name="connsiteX8" fmla="*/ 188871 w 534986"/>
                    <a:gd name="connsiteY8" fmla="*/ 363863 h 502040"/>
                    <a:gd name="connsiteX9" fmla="*/ 30706 w 534986"/>
                    <a:gd name="connsiteY9" fmla="*/ 482142 h 502040"/>
                    <a:gd name="connsiteX10" fmla="*/ 0 w 534986"/>
                    <a:gd name="connsiteY10" fmla="*/ 251251 h 502040"/>
                    <a:gd name="connsiteX0" fmla="*/ 0 w 534986"/>
                    <a:gd name="connsiteY0" fmla="*/ 247680 h 498469"/>
                    <a:gd name="connsiteX1" fmla="*/ 53908 w 534986"/>
                    <a:gd name="connsiteY1" fmla="*/ 0 h 498469"/>
                    <a:gd name="connsiteX2" fmla="*/ 193917 w 534986"/>
                    <a:gd name="connsiteY2" fmla="*/ 131251 h 498469"/>
                    <a:gd name="connsiteX3" fmla="*/ 362792 w 534986"/>
                    <a:gd name="connsiteY3" fmla="*/ 131251 h 498469"/>
                    <a:gd name="connsiteX4" fmla="*/ 507838 w 534986"/>
                    <a:gd name="connsiteY4" fmla="*/ 9658 h 498469"/>
                    <a:gd name="connsiteX5" fmla="*/ 534986 w 534986"/>
                    <a:gd name="connsiteY5" fmla="*/ 244777 h 498469"/>
                    <a:gd name="connsiteX6" fmla="*/ 496482 w 534986"/>
                    <a:gd name="connsiteY6" fmla="*/ 498469 h 498469"/>
                    <a:gd name="connsiteX7" fmla="*/ 347689 w 534986"/>
                    <a:gd name="connsiteY7" fmla="*/ 355404 h 498469"/>
                    <a:gd name="connsiteX8" fmla="*/ 188871 w 534986"/>
                    <a:gd name="connsiteY8" fmla="*/ 360292 h 498469"/>
                    <a:gd name="connsiteX9" fmla="*/ 30706 w 534986"/>
                    <a:gd name="connsiteY9" fmla="*/ 478571 h 498469"/>
                    <a:gd name="connsiteX10" fmla="*/ 0 w 534986"/>
                    <a:gd name="connsiteY10" fmla="*/ 247680 h 498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34986" h="498469">
                      <a:moveTo>
                        <a:pt x="0" y="247680"/>
                      </a:moveTo>
                      <a:lnTo>
                        <a:pt x="53908" y="0"/>
                      </a:lnTo>
                      <a:cubicBezTo>
                        <a:pt x="53543" y="116059"/>
                        <a:pt x="121576" y="127539"/>
                        <a:pt x="193917" y="131251"/>
                      </a:cubicBezTo>
                      <a:lnTo>
                        <a:pt x="362792" y="131251"/>
                      </a:lnTo>
                      <a:cubicBezTo>
                        <a:pt x="444708" y="129984"/>
                        <a:pt x="491935" y="50044"/>
                        <a:pt x="507838" y="9658"/>
                      </a:cubicBezTo>
                      <a:lnTo>
                        <a:pt x="534986" y="244777"/>
                      </a:lnTo>
                      <a:lnTo>
                        <a:pt x="496482" y="498469"/>
                      </a:lnTo>
                      <a:cubicBezTo>
                        <a:pt x="473755" y="456758"/>
                        <a:pt x="431539" y="353107"/>
                        <a:pt x="347689" y="355404"/>
                      </a:cubicBezTo>
                      <a:lnTo>
                        <a:pt x="188871" y="360292"/>
                      </a:lnTo>
                      <a:cubicBezTo>
                        <a:pt x="120711" y="354225"/>
                        <a:pt x="47523" y="384755"/>
                        <a:pt x="30706" y="478571"/>
                      </a:cubicBezTo>
                      <a:lnTo>
                        <a:pt x="0" y="2476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20" name="Left-Right Arrow 14"/>
                <p:cNvSpPr/>
                <p:nvPr/>
              </p:nvSpPr>
              <p:spPr>
                <a:xfrm rot="2170846">
                  <a:off x="3182758" y="2452766"/>
                  <a:ext cx="773908" cy="718812"/>
                </a:xfrm>
                <a:custGeom>
                  <a:avLst/>
                  <a:gdLst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42316 w 1216152"/>
                    <a:gd name="connsiteY2" fmla="*/ 121158 h 484632"/>
                    <a:gd name="connsiteX3" fmla="*/ 973836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73836 w 1216152"/>
                    <a:gd name="connsiteY7" fmla="*/ 363474 h 484632"/>
                    <a:gd name="connsiteX8" fmla="*/ 242316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73836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73836 w 1216152"/>
                    <a:gd name="connsiteY7" fmla="*/ 363474 h 484632"/>
                    <a:gd name="connsiteX8" fmla="*/ 242316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73836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73836 w 1216152"/>
                    <a:gd name="connsiteY7" fmla="*/ 363474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38055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73836 w 1216152"/>
                    <a:gd name="connsiteY7" fmla="*/ 363474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38055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9276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9276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06569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06569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06569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05655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06569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05655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6905 h 489221"/>
                    <a:gd name="connsiteX1" fmla="*/ 219372 w 1216152"/>
                    <a:gd name="connsiteY1" fmla="*/ 0 h 489221"/>
                    <a:gd name="connsiteX2" fmla="*/ 307754 w 1216152"/>
                    <a:gd name="connsiteY2" fmla="*/ 125747 h 489221"/>
                    <a:gd name="connsiteX3" fmla="*/ 906569 w 1216152"/>
                    <a:gd name="connsiteY3" fmla="*/ 125747 h 489221"/>
                    <a:gd name="connsiteX4" fmla="*/ 973836 w 1216152"/>
                    <a:gd name="connsiteY4" fmla="*/ 4589 h 489221"/>
                    <a:gd name="connsiteX5" fmla="*/ 1216152 w 1216152"/>
                    <a:gd name="connsiteY5" fmla="*/ 246905 h 489221"/>
                    <a:gd name="connsiteX6" fmla="*/ 973836 w 1216152"/>
                    <a:gd name="connsiteY6" fmla="*/ 489221 h 489221"/>
                    <a:gd name="connsiteX7" fmla="*/ 905655 w 1216152"/>
                    <a:gd name="connsiteY7" fmla="*/ 364088 h 489221"/>
                    <a:gd name="connsiteX8" fmla="*/ 307437 w 1216152"/>
                    <a:gd name="connsiteY8" fmla="*/ 368063 h 489221"/>
                    <a:gd name="connsiteX9" fmla="*/ 242316 w 1216152"/>
                    <a:gd name="connsiteY9" fmla="*/ 489221 h 489221"/>
                    <a:gd name="connsiteX10" fmla="*/ 0 w 1216152"/>
                    <a:gd name="connsiteY10" fmla="*/ 246905 h 489221"/>
                    <a:gd name="connsiteX0" fmla="*/ 0 w 1216152"/>
                    <a:gd name="connsiteY0" fmla="*/ 246905 h 489221"/>
                    <a:gd name="connsiteX1" fmla="*/ 219372 w 1216152"/>
                    <a:gd name="connsiteY1" fmla="*/ 0 h 489221"/>
                    <a:gd name="connsiteX2" fmla="*/ 307754 w 1216152"/>
                    <a:gd name="connsiteY2" fmla="*/ 125747 h 489221"/>
                    <a:gd name="connsiteX3" fmla="*/ 906569 w 1216152"/>
                    <a:gd name="connsiteY3" fmla="*/ 125747 h 489221"/>
                    <a:gd name="connsiteX4" fmla="*/ 973836 w 1216152"/>
                    <a:gd name="connsiteY4" fmla="*/ 4589 h 489221"/>
                    <a:gd name="connsiteX5" fmla="*/ 1216152 w 1216152"/>
                    <a:gd name="connsiteY5" fmla="*/ 246905 h 489221"/>
                    <a:gd name="connsiteX6" fmla="*/ 973836 w 1216152"/>
                    <a:gd name="connsiteY6" fmla="*/ 489221 h 489221"/>
                    <a:gd name="connsiteX7" fmla="*/ 905655 w 1216152"/>
                    <a:gd name="connsiteY7" fmla="*/ 364088 h 489221"/>
                    <a:gd name="connsiteX8" fmla="*/ 307437 w 1216152"/>
                    <a:gd name="connsiteY8" fmla="*/ 368063 h 489221"/>
                    <a:gd name="connsiteX9" fmla="*/ 217078 w 1216152"/>
                    <a:gd name="connsiteY9" fmla="*/ 489221 h 489221"/>
                    <a:gd name="connsiteX10" fmla="*/ 0 w 1216152"/>
                    <a:gd name="connsiteY10" fmla="*/ 246905 h 489221"/>
                    <a:gd name="connsiteX0" fmla="*/ 0 w 1216152"/>
                    <a:gd name="connsiteY0" fmla="*/ 269849 h 512165"/>
                    <a:gd name="connsiteX1" fmla="*/ 219372 w 1216152"/>
                    <a:gd name="connsiteY1" fmla="*/ 22944 h 512165"/>
                    <a:gd name="connsiteX2" fmla="*/ 307754 w 1216152"/>
                    <a:gd name="connsiteY2" fmla="*/ 148691 h 512165"/>
                    <a:gd name="connsiteX3" fmla="*/ 906569 w 1216152"/>
                    <a:gd name="connsiteY3" fmla="*/ 148691 h 512165"/>
                    <a:gd name="connsiteX4" fmla="*/ 996779 w 1216152"/>
                    <a:gd name="connsiteY4" fmla="*/ 0 h 512165"/>
                    <a:gd name="connsiteX5" fmla="*/ 1216152 w 1216152"/>
                    <a:gd name="connsiteY5" fmla="*/ 269849 h 512165"/>
                    <a:gd name="connsiteX6" fmla="*/ 973836 w 1216152"/>
                    <a:gd name="connsiteY6" fmla="*/ 512165 h 512165"/>
                    <a:gd name="connsiteX7" fmla="*/ 905655 w 1216152"/>
                    <a:gd name="connsiteY7" fmla="*/ 387032 h 512165"/>
                    <a:gd name="connsiteX8" fmla="*/ 307437 w 1216152"/>
                    <a:gd name="connsiteY8" fmla="*/ 391007 h 512165"/>
                    <a:gd name="connsiteX9" fmla="*/ 217078 w 1216152"/>
                    <a:gd name="connsiteY9" fmla="*/ 512165 h 512165"/>
                    <a:gd name="connsiteX10" fmla="*/ 0 w 1216152"/>
                    <a:gd name="connsiteY10" fmla="*/ 269849 h 512165"/>
                    <a:gd name="connsiteX0" fmla="*/ 0 w 1216152"/>
                    <a:gd name="connsiteY0" fmla="*/ 269849 h 525932"/>
                    <a:gd name="connsiteX1" fmla="*/ 219372 w 1216152"/>
                    <a:gd name="connsiteY1" fmla="*/ 22944 h 525932"/>
                    <a:gd name="connsiteX2" fmla="*/ 307754 w 1216152"/>
                    <a:gd name="connsiteY2" fmla="*/ 148691 h 525932"/>
                    <a:gd name="connsiteX3" fmla="*/ 906569 w 1216152"/>
                    <a:gd name="connsiteY3" fmla="*/ 148691 h 525932"/>
                    <a:gd name="connsiteX4" fmla="*/ 996779 w 1216152"/>
                    <a:gd name="connsiteY4" fmla="*/ 0 h 525932"/>
                    <a:gd name="connsiteX5" fmla="*/ 1216152 w 1216152"/>
                    <a:gd name="connsiteY5" fmla="*/ 269849 h 525932"/>
                    <a:gd name="connsiteX6" fmla="*/ 996780 w 1216152"/>
                    <a:gd name="connsiteY6" fmla="*/ 525932 h 525932"/>
                    <a:gd name="connsiteX7" fmla="*/ 905655 w 1216152"/>
                    <a:gd name="connsiteY7" fmla="*/ 387032 h 525932"/>
                    <a:gd name="connsiteX8" fmla="*/ 307437 w 1216152"/>
                    <a:gd name="connsiteY8" fmla="*/ 391007 h 525932"/>
                    <a:gd name="connsiteX9" fmla="*/ 217078 w 1216152"/>
                    <a:gd name="connsiteY9" fmla="*/ 512165 h 525932"/>
                    <a:gd name="connsiteX10" fmla="*/ 0 w 1216152"/>
                    <a:gd name="connsiteY10" fmla="*/ 269849 h 525932"/>
                    <a:gd name="connsiteX0" fmla="*/ 0 w 1216152"/>
                    <a:gd name="connsiteY0" fmla="*/ 269849 h 525932"/>
                    <a:gd name="connsiteX1" fmla="*/ 201016 w 1216152"/>
                    <a:gd name="connsiteY1" fmla="*/ 18355 h 525932"/>
                    <a:gd name="connsiteX2" fmla="*/ 307754 w 1216152"/>
                    <a:gd name="connsiteY2" fmla="*/ 148691 h 525932"/>
                    <a:gd name="connsiteX3" fmla="*/ 906569 w 1216152"/>
                    <a:gd name="connsiteY3" fmla="*/ 148691 h 525932"/>
                    <a:gd name="connsiteX4" fmla="*/ 996779 w 1216152"/>
                    <a:gd name="connsiteY4" fmla="*/ 0 h 525932"/>
                    <a:gd name="connsiteX5" fmla="*/ 1216152 w 1216152"/>
                    <a:gd name="connsiteY5" fmla="*/ 269849 h 525932"/>
                    <a:gd name="connsiteX6" fmla="*/ 996780 w 1216152"/>
                    <a:gd name="connsiteY6" fmla="*/ 525932 h 525932"/>
                    <a:gd name="connsiteX7" fmla="*/ 905655 w 1216152"/>
                    <a:gd name="connsiteY7" fmla="*/ 387032 h 525932"/>
                    <a:gd name="connsiteX8" fmla="*/ 307437 w 1216152"/>
                    <a:gd name="connsiteY8" fmla="*/ 391007 h 525932"/>
                    <a:gd name="connsiteX9" fmla="*/ 217078 w 1216152"/>
                    <a:gd name="connsiteY9" fmla="*/ 512165 h 525932"/>
                    <a:gd name="connsiteX10" fmla="*/ 0 w 1216152"/>
                    <a:gd name="connsiteY10" fmla="*/ 269849 h 525932"/>
                    <a:gd name="connsiteX0" fmla="*/ 0 w 1216152"/>
                    <a:gd name="connsiteY0" fmla="*/ 269849 h 525932"/>
                    <a:gd name="connsiteX1" fmla="*/ 201016 w 1216152"/>
                    <a:gd name="connsiteY1" fmla="*/ 18355 h 525932"/>
                    <a:gd name="connsiteX2" fmla="*/ 307754 w 1216152"/>
                    <a:gd name="connsiteY2" fmla="*/ 148691 h 525932"/>
                    <a:gd name="connsiteX3" fmla="*/ 906569 w 1216152"/>
                    <a:gd name="connsiteY3" fmla="*/ 148691 h 525932"/>
                    <a:gd name="connsiteX4" fmla="*/ 996779 w 1216152"/>
                    <a:gd name="connsiteY4" fmla="*/ 0 h 525932"/>
                    <a:gd name="connsiteX5" fmla="*/ 1216152 w 1216152"/>
                    <a:gd name="connsiteY5" fmla="*/ 269849 h 525932"/>
                    <a:gd name="connsiteX6" fmla="*/ 996780 w 1216152"/>
                    <a:gd name="connsiteY6" fmla="*/ 525932 h 525932"/>
                    <a:gd name="connsiteX7" fmla="*/ 905655 w 1216152"/>
                    <a:gd name="connsiteY7" fmla="*/ 387032 h 525932"/>
                    <a:gd name="connsiteX8" fmla="*/ 307437 w 1216152"/>
                    <a:gd name="connsiteY8" fmla="*/ 391007 h 525932"/>
                    <a:gd name="connsiteX9" fmla="*/ 198723 w 1216152"/>
                    <a:gd name="connsiteY9" fmla="*/ 516754 h 525932"/>
                    <a:gd name="connsiteX10" fmla="*/ 0 w 1216152"/>
                    <a:gd name="connsiteY10" fmla="*/ 269849 h 525932"/>
                    <a:gd name="connsiteX0" fmla="*/ 0 w 1216152"/>
                    <a:gd name="connsiteY0" fmla="*/ 269849 h 530521"/>
                    <a:gd name="connsiteX1" fmla="*/ 201016 w 1216152"/>
                    <a:gd name="connsiteY1" fmla="*/ 18355 h 530521"/>
                    <a:gd name="connsiteX2" fmla="*/ 307754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996779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307437 w 1216152"/>
                    <a:gd name="connsiteY8" fmla="*/ 391007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201016 w 1216152"/>
                    <a:gd name="connsiteY1" fmla="*/ 18355 h 530521"/>
                    <a:gd name="connsiteX2" fmla="*/ 307754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307437 w 1216152"/>
                    <a:gd name="connsiteY8" fmla="*/ 391007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201016 w 1216152"/>
                    <a:gd name="connsiteY1" fmla="*/ 18355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307437 w 1216152"/>
                    <a:gd name="connsiteY8" fmla="*/ 391007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460530 w 1216152"/>
                    <a:gd name="connsiteY1" fmla="*/ 22170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307437 w 1216152"/>
                    <a:gd name="connsiteY8" fmla="*/ 391007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460530 w 1216152"/>
                    <a:gd name="connsiteY1" fmla="*/ 22170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586033 w 1216152"/>
                    <a:gd name="connsiteY8" fmla="*/ 387191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460530 w 1216152"/>
                    <a:gd name="connsiteY1" fmla="*/ 22170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586033 w 1216152"/>
                    <a:gd name="connsiteY8" fmla="*/ 387191 h 530521"/>
                    <a:gd name="connsiteX9" fmla="*/ 446787 w 1216152"/>
                    <a:gd name="connsiteY9" fmla="*/ 524388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460530 w 1216152"/>
                    <a:gd name="connsiteY1" fmla="*/ 22170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586033 w 1216152"/>
                    <a:gd name="connsiteY8" fmla="*/ 387191 h 530521"/>
                    <a:gd name="connsiteX9" fmla="*/ 446787 w 1216152"/>
                    <a:gd name="connsiteY9" fmla="*/ 524388 h 530521"/>
                    <a:gd name="connsiteX10" fmla="*/ 0 w 1216152"/>
                    <a:gd name="connsiteY10" fmla="*/ 269849 h 530521"/>
                    <a:gd name="connsiteX0" fmla="*/ 0 w 899392"/>
                    <a:gd name="connsiteY0" fmla="*/ 269849 h 530521"/>
                    <a:gd name="connsiteX1" fmla="*/ 143770 w 899392"/>
                    <a:gd name="connsiteY1" fmla="*/ 22170 h 530521"/>
                    <a:gd name="connsiteX2" fmla="*/ 269590 w 899392"/>
                    <a:gd name="connsiteY2" fmla="*/ 148691 h 530521"/>
                    <a:gd name="connsiteX3" fmla="*/ 589809 w 899392"/>
                    <a:gd name="connsiteY3" fmla="*/ 148691 h 530521"/>
                    <a:gd name="connsiteX4" fmla="*/ 698374 w 899392"/>
                    <a:gd name="connsiteY4" fmla="*/ 0 h 530521"/>
                    <a:gd name="connsiteX5" fmla="*/ 899392 w 899392"/>
                    <a:gd name="connsiteY5" fmla="*/ 269849 h 530521"/>
                    <a:gd name="connsiteX6" fmla="*/ 700670 w 899392"/>
                    <a:gd name="connsiteY6" fmla="*/ 530521 h 530521"/>
                    <a:gd name="connsiteX7" fmla="*/ 588895 w 899392"/>
                    <a:gd name="connsiteY7" fmla="*/ 387032 h 530521"/>
                    <a:gd name="connsiteX8" fmla="*/ 269273 w 899392"/>
                    <a:gd name="connsiteY8" fmla="*/ 387191 h 530521"/>
                    <a:gd name="connsiteX9" fmla="*/ 130027 w 899392"/>
                    <a:gd name="connsiteY9" fmla="*/ 524388 h 530521"/>
                    <a:gd name="connsiteX10" fmla="*/ 0 w 899392"/>
                    <a:gd name="connsiteY10" fmla="*/ 269849 h 530521"/>
                    <a:gd name="connsiteX0" fmla="*/ 0 w 762003"/>
                    <a:gd name="connsiteY0" fmla="*/ 269849 h 530521"/>
                    <a:gd name="connsiteX1" fmla="*/ 143770 w 762003"/>
                    <a:gd name="connsiteY1" fmla="*/ 22170 h 530521"/>
                    <a:gd name="connsiteX2" fmla="*/ 269590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269273 w 762003"/>
                    <a:gd name="connsiteY8" fmla="*/ 387191 h 530521"/>
                    <a:gd name="connsiteX9" fmla="*/ 130027 w 762003"/>
                    <a:gd name="connsiteY9" fmla="*/ 524388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143770 w 762003"/>
                    <a:gd name="connsiteY1" fmla="*/ 22170 h 530521"/>
                    <a:gd name="connsiteX2" fmla="*/ 376448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269273 w 762003"/>
                    <a:gd name="connsiteY8" fmla="*/ 387191 h 530521"/>
                    <a:gd name="connsiteX9" fmla="*/ 130027 w 762003"/>
                    <a:gd name="connsiteY9" fmla="*/ 524388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143770 w 762003"/>
                    <a:gd name="connsiteY1" fmla="*/ 22170 h 530521"/>
                    <a:gd name="connsiteX2" fmla="*/ 376448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379948 w 762003"/>
                    <a:gd name="connsiteY8" fmla="*/ 383375 h 530521"/>
                    <a:gd name="connsiteX9" fmla="*/ 130027 w 762003"/>
                    <a:gd name="connsiteY9" fmla="*/ 524388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143770 w 762003"/>
                    <a:gd name="connsiteY1" fmla="*/ 22170 h 530521"/>
                    <a:gd name="connsiteX2" fmla="*/ 376448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379948 w 762003"/>
                    <a:gd name="connsiteY8" fmla="*/ 383375 h 530521"/>
                    <a:gd name="connsiteX9" fmla="*/ 236886 w 762003"/>
                    <a:gd name="connsiteY9" fmla="*/ 512939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143770 w 762003"/>
                    <a:gd name="connsiteY1" fmla="*/ 22170 h 530521"/>
                    <a:gd name="connsiteX2" fmla="*/ 376448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379948 w 762003"/>
                    <a:gd name="connsiteY8" fmla="*/ 383375 h 530521"/>
                    <a:gd name="connsiteX9" fmla="*/ 236886 w 762003"/>
                    <a:gd name="connsiteY9" fmla="*/ 512939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265894 w 762003"/>
                    <a:gd name="connsiteY1" fmla="*/ 37436 h 530521"/>
                    <a:gd name="connsiteX2" fmla="*/ 376448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379948 w 762003"/>
                    <a:gd name="connsiteY8" fmla="*/ 383375 h 530521"/>
                    <a:gd name="connsiteX9" fmla="*/ 236886 w 762003"/>
                    <a:gd name="connsiteY9" fmla="*/ 512939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265894 w 762003"/>
                    <a:gd name="connsiteY1" fmla="*/ 37436 h 530521"/>
                    <a:gd name="connsiteX2" fmla="*/ 376448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379948 w 762003"/>
                    <a:gd name="connsiteY8" fmla="*/ 383375 h 530521"/>
                    <a:gd name="connsiteX9" fmla="*/ 236886 w 762003"/>
                    <a:gd name="connsiteY9" fmla="*/ 512939 h 530521"/>
                    <a:gd name="connsiteX10" fmla="*/ 0 w 762003"/>
                    <a:gd name="connsiteY10" fmla="*/ 269849 h 530521"/>
                    <a:gd name="connsiteX0" fmla="*/ 0 w 571184"/>
                    <a:gd name="connsiteY0" fmla="*/ 262216 h 530521"/>
                    <a:gd name="connsiteX1" fmla="*/ 75075 w 571184"/>
                    <a:gd name="connsiteY1" fmla="*/ 37436 h 530521"/>
                    <a:gd name="connsiteX2" fmla="*/ 185629 w 571184"/>
                    <a:gd name="connsiteY2" fmla="*/ 148691 h 530521"/>
                    <a:gd name="connsiteX3" fmla="*/ 398990 w 571184"/>
                    <a:gd name="connsiteY3" fmla="*/ 148691 h 530521"/>
                    <a:gd name="connsiteX4" fmla="*/ 507555 w 571184"/>
                    <a:gd name="connsiteY4" fmla="*/ 0 h 530521"/>
                    <a:gd name="connsiteX5" fmla="*/ 571184 w 571184"/>
                    <a:gd name="connsiteY5" fmla="*/ 262217 h 530521"/>
                    <a:gd name="connsiteX6" fmla="*/ 509851 w 571184"/>
                    <a:gd name="connsiteY6" fmla="*/ 530521 h 530521"/>
                    <a:gd name="connsiteX7" fmla="*/ 398076 w 571184"/>
                    <a:gd name="connsiteY7" fmla="*/ 387032 h 530521"/>
                    <a:gd name="connsiteX8" fmla="*/ 189129 w 571184"/>
                    <a:gd name="connsiteY8" fmla="*/ 383375 h 530521"/>
                    <a:gd name="connsiteX9" fmla="*/ 46067 w 571184"/>
                    <a:gd name="connsiteY9" fmla="*/ 512939 h 530521"/>
                    <a:gd name="connsiteX10" fmla="*/ 0 w 571184"/>
                    <a:gd name="connsiteY10" fmla="*/ 262216 h 530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71184" h="530521">
                      <a:moveTo>
                        <a:pt x="0" y="262216"/>
                      </a:moveTo>
                      <a:lnTo>
                        <a:pt x="75075" y="37436"/>
                      </a:lnTo>
                      <a:cubicBezTo>
                        <a:pt x="85995" y="138883"/>
                        <a:pt x="113288" y="144979"/>
                        <a:pt x="185629" y="148691"/>
                      </a:cubicBezTo>
                      <a:lnTo>
                        <a:pt x="398990" y="148691"/>
                      </a:lnTo>
                      <a:cubicBezTo>
                        <a:pt x="480906" y="147424"/>
                        <a:pt x="491652" y="40386"/>
                        <a:pt x="507555" y="0"/>
                      </a:cubicBezTo>
                      <a:lnTo>
                        <a:pt x="571184" y="262217"/>
                      </a:lnTo>
                      <a:lnTo>
                        <a:pt x="509851" y="530521"/>
                      </a:lnTo>
                      <a:cubicBezTo>
                        <a:pt x="487124" y="488810"/>
                        <a:pt x="481926" y="384735"/>
                        <a:pt x="398076" y="387032"/>
                      </a:cubicBezTo>
                      <a:lnTo>
                        <a:pt x="189129" y="383375"/>
                      </a:lnTo>
                      <a:cubicBezTo>
                        <a:pt x="120969" y="377308"/>
                        <a:pt x="51435" y="407674"/>
                        <a:pt x="46067" y="512939"/>
                      </a:cubicBezTo>
                      <a:lnTo>
                        <a:pt x="0" y="2622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21" name="Left-Right Arrow 14"/>
                <p:cNvSpPr/>
                <p:nvPr/>
              </p:nvSpPr>
              <p:spPr>
                <a:xfrm rot="19097009">
                  <a:off x="3120160" y="4465388"/>
                  <a:ext cx="903837" cy="629268"/>
                </a:xfrm>
                <a:custGeom>
                  <a:avLst/>
                  <a:gdLst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42316 w 1216152"/>
                    <a:gd name="connsiteY2" fmla="*/ 121158 h 484632"/>
                    <a:gd name="connsiteX3" fmla="*/ 973836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73836 w 1216152"/>
                    <a:gd name="connsiteY7" fmla="*/ 363474 h 484632"/>
                    <a:gd name="connsiteX8" fmla="*/ 242316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73836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73836 w 1216152"/>
                    <a:gd name="connsiteY7" fmla="*/ 363474 h 484632"/>
                    <a:gd name="connsiteX8" fmla="*/ 242316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73836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73836 w 1216152"/>
                    <a:gd name="connsiteY7" fmla="*/ 363474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38055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73836 w 1216152"/>
                    <a:gd name="connsiteY7" fmla="*/ 363474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38055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9276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9276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06569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06569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06569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05655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06569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05655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6905 h 489221"/>
                    <a:gd name="connsiteX1" fmla="*/ 219372 w 1216152"/>
                    <a:gd name="connsiteY1" fmla="*/ 0 h 489221"/>
                    <a:gd name="connsiteX2" fmla="*/ 307754 w 1216152"/>
                    <a:gd name="connsiteY2" fmla="*/ 125747 h 489221"/>
                    <a:gd name="connsiteX3" fmla="*/ 906569 w 1216152"/>
                    <a:gd name="connsiteY3" fmla="*/ 125747 h 489221"/>
                    <a:gd name="connsiteX4" fmla="*/ 973836 w 1216152"/>
                    <a:gd name="connsiteY4" fmla="*/ 4589 h 489221"/>
                    <a:gd name="connsiteX5" fmla="*/ 1216152 w 1216152"/>
                    <a:gd name="connsiteY5" fmla="*/ 246905 h 489221"/>
                    <a:gd name="connsiteX6" fmla="*/ 973836 w 1216152"/>
                    <a:gd name="connsiteY6" fmla="*/ 489221 h 489221"/>
                    <a:gd name="connsiteX7" fmla="*/ 905655 w 1216152"/>
                    <a:gd name="connsiteY7" fmla="*/ 364088 h 489221"/>
                    <a:gd name="connsiteX8" fmla="*/ 307437 w 1216152"/>
                    <a:gd name="connsiteY8" fmla="*/ 368063 h 489221"/>
                    <a:gd name="connsiteX9" fmla="*/ 242316 w 1216152"/>
                    <a:gd name="connsiteY9" fmla="*/ 489221 h 489221"/>
                    <a:gd name="connsiteX10" fmla="*/ 0 w 1216152"/>
                    <a:gd name="connsiteY10" fmla="*/ 246905 h 489221"/>
                    <a:gd name="connsiteX0" fmla="*/ 0 w 1216152"/>
                    <a:gd name="connsiteY0" fmla="*/ 246905 h 489221"/>
                    <a:gd name="connsiteX1" fmla="*/ 219372 w 1216152"/>
                    <a:gd name="connsiteY1" fmla="*/ 0 h 489221"/>
                    <a:gd name="connsiteX2" fmla="*/ 307754 w 1216152"/>
                    <a:gd name="connsiteY2" fmla="*/ 125747 h 489221"/>
                    <a:gd name="connsiteX3" fmla="*/ 906569 w 1216152"/>
                    <a:gd name="connsiteY3" fmla="*/ 125747 h 489221"/>
                    <a:gd name="connsiteX4" fmla="*/ 973836 w 1216152"/>
                    <a:gd name="connsiteY4" fmla="*/ 4589 h 489221"/>
                    <a:gd name="connsiteX5" fmla="*/ 1216152 w 1216152"/>
                    <a:gd name="connsiteY5" fmla="*/ 246905 h 489221"/>
                    <a:gd name="connsiteX6" fmla="*/ 973836 w 1216152"/>
                    <a:gd name="connsiteY6" fmla="*/ 489221 h 489221"/>
                    <a:gd name="connsiteX7" fmla="*/ 905655 w 1216152"/>
                    <a:gd name="connsiteY7" fmla="*/ 364088 h 489221"/>
                    <a:gd name="connsiteX8" fmla="*/ 307437 w 1216152"/>
                    <a:gd name="connsiteY8" fmla="*/ 368063 h 489221"/>
                    <a:gd name="connsiteX9" fmla="*/ 217078 w 1216152"/>
                    <a:gd name="connsiteY9" fmla="*/ 489221 h 489221"/>
                    <a:gd name="connsiteX10" fmla="*/ 0 w 1216152"/>
                    <a:gd name="connsiteY10" fmla="*/ 246905 h 489221"/>
                    <a:gd name="connsiteX0" fmla="*/ 0 w 1216152"/>
                    <a:gd name="connsiteY0" fmla="*/ 269849 h 512165"/>
                    <a:gd name="connsiteX1" fmla="*/ 219372 w 1216152"/>
                    <a:gd name="connsiteY1" fmla="*/ 22944 h 512165"/>
                    <a:gd name="connsiteX2" fmla="*/ 307754 w 1216152"/>
                    <a:gd name="connsiteY2" fmla="*/ 148691 h 512165"/>
                    <a:gd name="connsiteX3" fmla="*/ 906569 w 1216152"/>
                    <a:gd name="connsiteY3" fmla="*/ 148691 h 512165"/>
                    <a:gd name="connsiteX4" fmla="*/ 996779 w 1216152"/>
                    <a:gd name="connsiteY4" fmla="*/ 0 h 512165"/>
                    <a:gd name="connsiteX5" fmla="*/ 1216152 w 1216152"/>
                    <a:gd name="connsiteY5" fmla="*/ 269849 h 512165"/>
                    <a:gd name="connsiteX6" fmla="*/ 973836 w 1216152"/>
                    <a:gd name="connsiteY6" fmla="*/ 512165 h 512165"/>
                    <a:gd name="connsiteX7" fmla="*/ 905655 w 1216152"/>
                    <a:gd name="connsiteY7" fmla="*/ 387032 h 512165"/>
                    <a:gd name="connsiteX8" fmla="*/ 307437 w 1216152"/>
                    <a:gd name="connsiteY8" fmla="*/ 391007 h 512165"/>
                    <a:gd name="connsiteX9" fmla="*/ 217078 w 1216152"/>
                    <a:gd name="connsiteY9" fmla="*/ 512165 h 512165"/>
                    <a:gd name="connsiteX10" fmla="*/ 0 w 1216152"/>
                    <a:gd name="connsiteY10" fmla="*/ 269849 h 512165"/>
                    <a:gd name="connsiteX0" fmla="*/ 0 w 1216152"/>
                    <a:gd name="connsiteY0" fmla="*/ 269849 h 525932"/>
                    <a:gd name="connsiteX1" fmla="*/ 219372 w 1216152"/>
                    <a:gd name="connsiteY1" fmla="*/ 22944 h 525932"/>
                    <a:gd name="connsiteX2" fmla="*/ 307754 w 1216152"/>
                    <a:gd name="connsiteY2" fmla="*/ 148691 h 525932"/>
                    <a:gd name="connsiteX3" fmla="*/ 906569 w 1216152"/>
                    <a:gd name="connsiteY3" fmla="*/ 148691 h 525932"/>
                    <a:gd name="connsiteX4" fmla="*/ 996779 w 1216152"/>
                    <a:gd name="connsiteY4" fmla="*/ 0 h 525932"/>
                    <a:gd name="connsiteX5" fmla="*/ 1216152 w 1216152"/>
                    <a:gd name="connsiteY5" fmla="*/ 269849 h 525932"/>
                    <a:gd name="connsiteX6" fmla="*/ 996780 w 1216152"/>
                    <a:gd name="connsiteY6" fmla="*/ 525932 h 525932"/>
                    <a:gd name="connsiteX7" fmla="*/ 905655 w 1216152"/>
                    <a:gd name="connsiteY7" fmla="*/ 387032 h 525932"/>
                    <a:gd name="connsiteX8" fmla="*/ 307437 w 1216152"/>
                    <a:gd name="connsiteY8" fmla="*/ 391007 h 525932"/>
                    <a:gd name="connsiteX9" fmla="*/ 217078 w 1216152"/>
                    <a:gd name="connsiteY9" fmla="*/ 512165 h 525932"/>
                    <a:gd name="connsiteX10" fmla="*/ 0 w 1216152"/>
                    <a:gd name="connsiteY10" fmla="*/ 269849 h 525932"/>
                    <a:gd name="connsiteX0" fmla="*/ 0 w 1216152"/>
                    <a:gd name="connsiteY0" fmla="*/ 269849 h 525932"/>
                    <a:gd name="connsiteX1" fmla="*/ 201016 w 1216152"/>
                    <a:gd name="connsiteY1" fmla="*/ 18355 h 525932"/>
                    <a:gd name="connsiteX2" fmla="*/ 307754 w 1216152"/>
                    <a:gd name="connsiteY2" fmla="*/ 148691 h 525932"/>
                    <a:gd name="connsiteX3" fmla="*/ 906569 w 1216152"/>
                    <a:gd name="connsiteY3" fmla="*/ 148691 h 525932"/>
                    <a:gd name="connsiteX4" fmla="*/ 996779 w 1216152"/>
                    <a:gd name="connsiteY4" fmla="*/ 0 h 525932"/>
                    <a:gd name="connsiteX5" fmla="*/ 1216152 w 1216152"/>
                    <a:gd name="connsiteY5" fmla="*/ 269849 h 525932"/>
                    <a:gd name="connsiteX6" fmla="*/ 996780 w 1216152"/>
                    <a:gd name="connsiteY6" fmla="*/ 525932 h 525932"/>
                    <a:gd name="connsiteX7" fmla="*/ 905655 w 1216152"/>
                    <a:gd name="connsiteY7" fmla="*/ 387032 h 525932"/>
                    <a:gd name="connsiteX8" fmla="*/ 307437 w 1216152"/>
                    <a:gd name="connsiteY8" fmla="*/ 391007 h 525932"/>
                    <a:gd name="connsiteX9" fmla="*/ 217078 w 1216152"/>
                    <a:gd name="connsiteY9" fmla="*/ 512165 h 525932"/>
                    <a:gd name="connsiteX10" fmla="*/ 0 w 1216152"/>
                    <a:gd name="connsiteY10" fmla="*/ 269849 h 525932"/>
                    <a:gd name="connsiteX0" fmla="*/ 0 w 1216152"/>
                    <a:gd name="connsiteY0" fmla="*/ 269849 h 525932"/>
                    <a:gd name="connsiteX1" fmla="*/ 201016 w 1216152"/>
                    <a:gd name="connsiteY1" fmla="*/ 18355 h 525932"/>
                    <a:gd name="connsiteX2" fmla="*/ 307754 w 1216152"/>
                    <a:gd name="connsiteY2" fmla="*/ 148691 h 525932"/>
                    <a:gd name="connsiteX3" fmla="*/ 906569 w 1216152"/>
                    <a:gd name="connsiteY3" fmla="*/ 148691 h 525932"/>
                    <a:gd name="connsiteX4" fmla="*/ 996779 w 1216152"/>
                    <a:gd name="connsiteY4" fmla="*/ 0 h 525932"/>
                    <a:gd name="connsiteX5" fmla="*/ 1216152 w 1216152"/>
                    <a:gd name="connsiteY5" fmla="*/ 269849 h 525932"/>
                    <a:gd name="connsiteX6" fmla="*/ 996780 w 1216152"/>
                    <a:gd name="connsiteY6" fmla="*/ 525932 h 525932"/>
                    <a:gd name="connsiteX7" fmla="*/ 905655 w 1216152"/>
                    <a:gd name="connsiteY7" fmla="*/ 387032 h 525932"/>
                    <a:gd name="connsiteX8" fmla="*/ 307437 w 1216152"/>
                    <a:gd name="connsiteY8" fmla="*/ 391007 h 525932"/>
                    <a:gd name="connsiteX9" fmla="*/ 198723 w 1216152"/>
                    <a:gd name="connsiteY9" fmla="*/ 516754 h 525932"/>
                    <a:gd name="connsiteX10" fmla="*/ 0 w 1216152"/>
                    <a:gd name="connsiteY10" fmla="*/ 269849 h 525932"/>
                    <a:gd name="connsiteX0" fmla="*/ 0 w 1216152"/>
                    <a:gd name="connsiteY0" fmla="*/ 269849 h 530521"/>
                    <a:gd name="connsiteX1" fmla="*/ 201016 w 1216152"/>
                    <a:gd name="connsiteY1" fmla="*/ 18355 h 530521"/>
                    <a:gd name="connsiteX2" fmla="*/ 307754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996779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307437 w 1216152"/>
                    <a:gd name="connsiteY8" fmla="*/ 391007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201016 w 1216152"/>
                    <a:gd name="connsiteY1" fmla="*/ 18355 h 530521"/>
                    <a:gd name="connsiteX2" fmla="*/ 307754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307437 w 1216152"/>
                    <a:gd name="connsiteY8" fmla="*/ 391007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201016 w 1216152"/>
                    <a:gd name="connsiteY1" fmla="*/ 18355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307437 w 1216152"/>
                    <a:gd name="connsiteY8" fmla="*/ 391007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460530 w 1216152"/>
                    <a:gd name="connsiteY1" fmla="*/ 22170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307437 w 1216152"/>
                    <a:gd name="connsiteY8" fmla="*/ 391007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460530 w 1216152"/>
                    <a:gd name="connsiteY1" fmla="*/ 22170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586033 w 1216152"/>
                    <a:gd name="connsiteY8" fmla="*/ 387191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460530 w 1216152"/>
                    <a:gd name="connsiteY1" fmla="*/ 22170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586033 w 1216152"/>
                    <a:gd name="connsiteY8" fmla="*/ 387191 h 530521"/>
                    <a:gd name="connsiteX9" fmla="*/ 446787 w 1216152"/>
                    <a:gd name="connsiteY9" fmla="*/ 524388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460530 w 1216152"/>
                    <a:gd name="connsiteY1" fmla="*/ 22170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586033 w 1216152"/>
                    <a:gd name="connsiteY8" fmla="*/ 387191 h 530521"/>
                    <a:gd name="connsiteX9" fmla="*/ 446787 w 1216152"/>
                    <a:gd name="connsiteY9" fmla="*/ 524388 h 530521"/>
                    <a:gd name="connsiteX10" fmla="*/ 0 w 1216152"/>
                    <a:gd name="connsiteY10" fmla="*/ 269849 h 530521"/>
                    <a:gd name="connsiteX0" fmla="*/ 0 w 899392"/>
                    <a:gd name="connsiteY0" fmla="*/ 269849 h 530521"/>
                    <a:gd name="connsiteX1" fmla="*/ 143770 w 899392"/>
                    <a:gd name="connsiteY1" fmla="*/ 22170 h 530521"/>
                    <a:gd name="connsiteX2" fmla="*/ 269590 w 899392"/>
                    <a:gd name="connsiteY2" fmla="*/ 148691 h 530521"/>
                    <a:gd name="connsiteX3" fmla="*/ 589809 w 899392"/>
                    <a:gd name="connsiteY3" fmla="*/ 148691 h 530521"/>
                    <a:gd name="connsiteX4" fmla="*/ 698374 w 899392"/>
                    <a:gd name="connsiteY4" fmla="*/ 0 h 530521"/>
                    <a:gd name="connsiteX5" fmla="*/ 899392 w 899392"/>
                    <a:gd name="connsiteY5" fmla="*/ 269849 h 530521"/>
                    <a:gd name="connsiteX6" fmla="*/ 700670 w 899392"/>
                    <a:gd name="connsiteY6" fmla="*/ 530521 h 530521"/>
                    <a:gd name="connsiteX7" fmla="*/ 588895 w 899392"/>
                    <a:gd name="connsiteY7" fmla="*/ 387032 h 530521"/>
                    <a:gd name="connsiteX8" fmla="*/ 269273 w 899392"/>
                    <a:gd name="connsiteY8" fmla="*/ 387191 h 530521"/>
                    <a:gd name="connsiteX9" fmla="*/ 130027 w 899392"/>
                    <a:gd name="connsiteY9" fmla="*/ 524388 h 530521"/>
                    <a:gd name="connsiteX10" fmla="*/ 0 w 899392"/>
                    <a:gd name="connsiteY10" fmla="*/ 269849 h 530521"/>
                    <a:gd name="connsiteX0" fmla="*/ 0 w 762003"/>
                    <a:gd name="connsiteY0" fmla="*/ 269849 h 530521"/>
                    <a:gd name="connsiteX1" fmla="*/ 143770 w 762003"/>
                    <a:gd name="connsiteY1" fmla="*/ 22170 h 530521"/>
                    <a:gd name="connsiteX2" fmla="*/ 269590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269273 w 762003"/>
                    <a:gd name="connsiteY8" fmla="*/ 387191 h 530521"/>
                    <a:gd name="connsiteX9" fmla="*/ 130027 w 762003"/>
                    <a:gd name="connsiteY9" fmla="*/ 524388 h 530521"/>
                    <a:gd name="connsiteX10" fmla="*/ 0 w 762003"/>
                    <a:gd name="connsiteY10" fmla="*/ 269849 h 530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2003" h="530521">
                      <a:moveTo>
                        <a:pt x="0" y="269849"/>
                      </a:moveTo>
                      <a:lnTo>
                        <a:pt x="143770" y="22170"/>
                      </a:lnTo>
                      <a:cubicBezTo>
                        <a:pt x="162323" y="62556"/>
                        <a:pt x="197249" y="144979"/>
                        <a:pt x="269590" y="148691"/>
                      </a:cubicBezTo>
                      <a:lnTo>
                        <a:pt x="589809" y="148691"/>
                      </a:lnTo>
                      <a:cubicBezTo>
                        <a:pt x="671725" y="147424"/>
                        <a:pt x="682471" y="40386"/>
                        <a:pt x="698374" y="0"/>
                      </a:cubicBezTo>
                      <a:lnTo>
                        <a:pt x="762003" y="262217"/>
                      </a:lnTo>
                      <a:lnTo>
                        <a:pt x="700670" y="530521"/>
                      </a:lnTo>
                      <a:cubicBezTo>
                        <a:pt x="677943" y="488810"/>
                        <a:pt x="672745" y="384735"/>
                        <a:pt x="588895" y="387032"/>
                      </a:cubicBezTo>
                      <a:lnTo>
                        <a:pt x="269273" y="387191"/>
                      </a:lnTo>
                      <a:cubicBezTo>
                        <a:pt x="201113" y="381124"/>
                        <a:pt x="146844" y="430572"/>
                        <a:pt x="130027" y="524388"/>
                      </a:cubicBezTo>
                      <a:lnTo>
                        <a:pt x="0" y="2698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22" name="Left-Right Arrow 14"/>
                <p:cNvSpPr/>
                <p:nvPr/>
              </p:nvSpPr>
              <p:spPr>
                <a:xfrm>
                  <a:off x="5820645" y="3434287"/>
                  <a:ext cx="903837" cy="623981"/>
                </a:xfrm>
                <a:custGeom>
                  <a:avLst/>
                  <a:gdLst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42316 w 1216152"/>
                    <a:gd name="connsiteY2" fmla="*/ 121158 h 484632"/>
                    <a:gd name="connsiteX3" fmla="*/ 973836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73836 w 1216152"/>
                    <a:gd name="connsiteY7" fmla="*/ 363474 h 484632"/>
                    <a:gd name="connsiteX8" fmla="*/ 242316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73836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73836 w 1216152"/>
                    <a:gd name="connsiteY7" fmla="*/ 363474 h 484632"/>
                    <a:gd name="connsiteX8" fmla="*/ 242316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73836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73836 w 1216152"/>
                    <a:gd name="connsiteY7" fmla="*/ 363474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38055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73836 w 1216152"/>
                    <a:gd name="connsiteY7" fmla="*/ 363474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38055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9276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9276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06569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06569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06569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05655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06569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05655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6905 h 489221"/>
                    <a:gd name="connsiteX1" fmla="*/ 219372 w 1216152"/>
                    <a:gd name="connsiteY1" fmla="*/ 0 h 489221"/>
                    <a:gd name="connsiteX2" fmla="*/ 307754 w 1216152"/>
                    <a:gd name="connsiteY2" fmla="*/ 125747 h 489221"/>
                    <a:gd name="connsiteX3" fmla="*/ 906569 w 1216152"/>
                    <a:gd name="connsiteY3" fmla="*/ 125747 h 489221"/>
                    <a:gd name="connsiteX4" fmla="*/ 973836 w 1216152"/>
                    <a:gd name="connsiteY4" fmla="*/ 4589 h 489221"/>
                    <a:gd name="connsiteX5" fmla="*/ 1216152 w 1216152"/>
                    <a:gd name="connsiteY5" fmla="*/ 246905 h 489221"/>
                    <a:gd name="connsiteX6" fmla="*/ 973836 w 1216152"/>
                    <a:gd name="connsiteY6" fmla="*/ 489221 h 489221"/>
                    <a:gd name="connsiteX7" fmla="*/ 905655 w 1216152"/>
                    <a:gd name="connsiteY7" fmla="*/ 364088 h 489221"/>
                    <a:gd name="connsiteX8" fmla="*/ 307437 w 1216152"/>
                    <a:gd name="connsiteY8" fmla="*/ 368063 h 489221"/>
                    <a:gd name="connsiteX9" fmla="*/ 242316 w 1216152"/>
                    <a:gd name="connsiteY9" fmla="*/ 489221 h 489221"/>
                    <a:gd name="connsiteX10" fmla="*/ 0 w 1216152"/>
                    <a:gd name="connsiteY10" fmla="*/ 246905 h 489221"/>
                    <a:gd name="connsiteX0" fmla="*/ 0 w 1216152"/>
                    <a:gd name="connsiteY0" fmla="*/ 246905 h 489221"/>
                    <a:gd name="connsiteX1" fmla="*/ 219372 w 1216152"/>
                    <a:gd name="connsiteY1" fmla="*/ 0 h 489221"/>
                    <a:gd name="connsiteX2" fmla="*/ 307754 w 1216152"/>
                    <a:gd name="connsiteY2" fmla="*/ 125747 h 489221"/>
                    <a:gd name="connsiteX3" fmla="*/ 906569 w 1216152"/>
                    <a:gd name="connsiteY3" fmla="*/ 125747 h 489221"/>
                    <a:gd name="connsiteX4" fmla="*/ 973836 w 1216152"/>
                    <a:gd name="connsiteY4" fmla="*/ 4589 h 489221"/>
                    <a:gd name="connsiteX5" fmla="*/ 1216152 w 1216152"/>
                    <a:gd name="connsiteY5" fmla="*/ 246905 h 489221"/>
                    <a:gd name="connsiteX6" fmla="*/ 973836 w 1216152"/>
                    <a:gd name="connsiteY6" fmla="*/ 489221 h 489221"/>
                    <a:gd name="connsiteX7" fmla="*/ 905655 w 1216152"/>
                    <a:gd name="connsiteY7" fmla="*/ 364088 h 489221"/>
                    <a:gd name="connsiteX8" fmla="*/ 307437 w 1216152"/>
                    <a:gd name="connsiteY8" fmla="*/ 368063 h 489221"/>
                    <a:gd name="connsiteX9" fmla="*/ 217078 w 1216152"/>
                    <a:gd name="connsiteY9" fmla="*/ 489221 h 489221"/>
                    <a:gd name="connsiteX10" fmla="*/ 0 w 1216152"/>
                    <a:gd name="connsiteY10" fmla="*/ 246905 h 489221"/>
                    <a:gd name="connsiteX0" fmla="*/ 0 w 1216152"/>
                    <a:gd name="connsiteY0" fmla="*/ 269849 h 512165"/>
                    <a:gd name="connsiteX1" fmla="*/ 219372 w 1216152"/>
                    <a:gd name="connsiteY1" fmla="*/ 22944 h 512165"/>
                    <a:gd name="connsiteX2" fmla="*/ 307754 w 1216152"/>
                    <a:gd name="connsiteY2" fmla="*/ 148691 h 512165"/>
                    <a:gd name="connsiteX3" fmla="*/ 906569 w 1216152"/>
                    <a:gd name="connsiteY3" fmla="*/ 148691 h 512165"/>
                    <a:gd name="connsiteX4" fmla="*/ 996779 w 1216152"/>
                    <a:gd name="connsiteY4" fmla="*/ 0 h 512165"/>
                    <a:gd name="connsiteX5" fmla="*/ 1216152 w 1216152"/>
                    <a:gd name="connsiteY5" fmla="*/ 269849 h 512165"/>
                    <a:gd name="connsiteX6" fmla="*/ 973836 w 1216152"/>
                    <a:gd name="connsiteY6" fmla="*/ 512165 h 512165"/>
                    <a:gd name="connsiteX7" fmla="*/ 905655 w 1216152"/>
                    <a:gd name="connsiteY7" fmla="*/ 387032 h 512165"/>
                    <a:gd name="connsiteX8" fmla="*/ 307437 w 1216152"/>
                    <a:gd name="connsiteY8" fmla="*/ 391007 h 512165"/>
                    <a:gd name="connsiteX9" fmla="*/ 217078 w 1216152"/>
                    <a:gd name="connsiteY9" fmla="*/ 512165 h 512165"/>
                    <a:gd name="connsiteX10" fmla="*/ 0 w 1216152"/>
                    <a:gd name="connsiteY10" fmla="*/ 269849 h 512165"/>
                    <a:gd name="connsiteX0" fmla="*/ 0 w 1216152"/>
                    <a:gd name="connsiteY0" fmla="*/ 269849 h 525932"/>
                    <a:gd name="connsiteX1" fmla="*/ 219372 w 1216152"/>
                    <a:gd name="connsiteY1" fmla="*/ 22944 h 525932"/>
                    <a:gd name="connsiteX2" fmla="*/ 307754 w 1216152"/>
                    <a:gd name="connsiteY2" fmla="*/ 148691 h 525932"/>
                    <a:gd name="connsiteX3" fmla="*/ 906569 w 1216152"/>
                    <a:gd name="connsiteY3" fmla="*/ 148691 h 525932"/>
                    <a:gd name="connsiteX4" fmla="*/ 996779 w 1216152"/>
                    <a:gd name="connsiteY4" fmla="*/ 0 h 525932"/>
                    <a:gd name="connsiteX5" fmla="*/ 1216152 w 1216152"/>
                    <a:gd name="connsiteY5" fmla="*/ 269849 h 525932"/>
                    <a:gd name="connsiteX6" fmla="*/ 996780 w 1216152"/>
                    <a:gd name="connsiteY6" fmla="*/ 525932 h 525932"/>
                    <a:gd name="connsiteX7" fmla="*/ 905655 w 1216152"/>
                    <a:gd name="connsiteY7" fmla="*/ 387032 h 525932"/>
                    <a:gd name="connsiteX8" fmla="*/ 307437 w 1216152"/>
                    <a:gd name="connsiteY8" fmla="*/ 391007 h 525932"/>
                    <a:gd name="connsiteX9" fmla="*/ 217078 w 1216152"/>
                    <a:gd name="connsiteY9" fmla="*/ 512165 h 525932"/>
                    <a:gd name="connsiteX10" fmla="*/ 0 w 1216152"/>
                    <a:gd name="connsiteY10" fmla="*/ 269849 h 525932"/>
                    <a:gd name="connsiteX0" fmla="*/ 0 w 1216152"/>
                    <a:gd name="connsiteY0" fmla="*/ 269849 h 525932"/>
                    <a:gd name="connsiteX1" fmla="*/ 201016 w 1216152"/>
                    <a:gd name="connsiteY1" fmla="*/ 18355 h 525932"/>
                    <a:gd name="connsiteX2" fmla="*/ 307754 w 1216152"/>
                    <a:gd name="connsiteY2" fmla="*/ 148691 h 525932"/>
                    <a:gd name="connsiteX3" fmla="*/ 906569 w 1216152"/>
                    <a:gd name="connsiteY3" fmla="*/ 148691 h 525932"/>
                    <a:gd name="connsiteX4" fmla="*/ 996779 w 1216152"/>
                    <a:gd name="connsiteY4" fmla="*/ 0 h 525932"/>
                    <a:gd name="connsiteX5" fmla="*/ 1216152 w 1216152"/>
                    <a:gd name="connsiteY5" fmla="*/ 269849 h 525932"/>
                    <a:gd name="connsiteX6" fmla="*/ 996780 w 1216152"/>
                    <a:gd name="connsiteY6" fmla="*/ 525932 h 525932"/>
                    <a:gd name="connsiteX7" fmla="*/ 905655 w 1216152"/>
                    <a:gd name="connsiteY7" fmla="*/ 387032 h 525932"/>
                    <a:gd name="connsiteX8" fmla="*/ 307437 w 1216152"/>
                    <a:gd name="connsiteY8" fmla="*/ 391007 h 525932"/>
                    <a:gd name="connsiteX9" fmla="*/ 217078 w 1216152"/>
                    <a:gd name="connsiteY9" fmla="*/ 512165 h 525932"/>
                    <a:gd name="connsiteX10" fmla="*/ 0 w 1216152"/>
                    <a:gd name="connsiteY10" fmla="*/ 269849 h 525932"/>
                    <a:gd name="connsiteX0" fmla="*/ 0 w 1216152"/>
                    <a:gd name="connsiteY0" fmla="*/ 269849 h 525932"/>
                    <a:gd name="connsiteX1" fmla="*/ 201016 w 1216152"/>
                    <a:gd name="connsiteY1" fmla="*/ 18355 h 525932"/>
                    <a:gd name="connsiteX2" fmla="*/ 307754 w 1216152"/>
                    <a:gd name="connsiteY2" fmla="*/ 148691 h 525932"/>
                    <a:gd name="connsiteX3" fmla="*/ 906569 w 1216152"/>
                    <a:gd name="connsiteY3" fmla="*/ 148691 h 525932"/>
                    <a:gd name="connsiteX4" fmla="*/ 996779 w 1216152"/>
                    <a:gd name="connsiteY4" fmla="*/ 0 h 525932"/>
                    <a:gd name="connsiteX5" fmla="*/ 1216152 w 1216152"/>
                    <a:gd name="connsiteY5" fmla="*/ 269849 h 525932"/>
                    <a:gd name="connsiteX6" fmla="*/ 996780 w 1216152"/>
                    <a:gd name="connsiteY6" fmla="*/ 525932 h 525932"/>
                    <a:gd name="connsiteX7" fmla="*/ 905655 w 1216152"/>
                    <a:gd name="connsiteY7" fmla="*/ 387032 h 525932"/>
                    <a:gd name="connsiteX8" fmla="*/ 307437 w 1216152"/>
                    <a:gd name="connsiteY8" fmla="*/ 391007 h 525932"/>
                    <a:gd name="connsiteX9" fmla="*/ 198723 w 1216152"/>
                    <a:gd name="connsiteY9" fmla="*/ 516754 h 525932"/>
                    <a:gd name="connsiteX10" fmla="*/ 0 w 1216152"/>
                    <a:gd name="connsiteY10" fmla="*/ 269849 h 525932"/>
                    <a:gd name="connsiteX0" fmla="*/ 0 w 1216152"/>
                    <a:gd name="connsiteY0" fmla="*/ 269849 h 530521"/>
                    <a:gd name="connsiteX1" fmla="*/ 201016 w 1216152"/>
                    <a:gd name="connsiteY1" fmla="*/ 18355 h 530521"/>
                    <a:gd name="connsiteX2" fmla="*/ 307754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996779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307437 w 1216152"/>
                    <a:gd name="connsiteY8" fmla="*/ 391007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201016 w 1216152"/>
                    <a:gd name="connsiteY1" fmla="*/ 18355 h 530521"/>
                    <a:gd name="connsiteX2" fmla="*/ 307754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307437 w 1216152"/>
                    <a:gd name="connsiteY8" fmla="*/ 391007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201016 w 1216152"/>
                    <a:gd name="connsiteY1" fmla="*/ 18355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307437 w 1216152"/>
                    <a:gd name="connsiteY8" fmla="*/ 391007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460530 w 1216152"/>
                    <a:gd name="connsiteY1" fmla="*/ 22170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307437 w 1216152"/>
                    <a:gd name="connsiteY8" fmla="*/ 391007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460530 w 1216152"/>
                    <a:gd name="connsiteY1" fmla="*/ 22170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586033 w 1216152"/>
                    <a:gd name="connsiteY8" fmla="*/ 387191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460530 w 1216152"/>
                    <a:gd name="connsiteY1" fmla="*/ 22170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586033 w 1216152"/>
                    <a:gd name="connsiteY8" fmla="*/ 387191 h 530521"/>
                    <a:gd name="connsiteX9" fmla="*/ 446787 w 1216152"/>
                    <a:gd name="connsiteY9" fmla="*/ 524388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460530 w 1216152"/>
                    <a:gd name="connsiteY1" fmla="*/ 22170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586033 w 1216152"/>
                    <a:gd name="connsiteY8" fmla="*/ 387191 h 530521"/>
                    <a:gd name="connsiteX9" fmla="*/ 446787 w 1216152"/>
                    <a:gd name="connsiteY9" fmla="*/ 524388 h 530521"/>
                    <a:gd name="connsiteX10" fmla="*/ 0 w 1216152"/>
                    <a:gd name="connsiteY10" fmla="*/ 269849 h 530521"/>
                    <a:gd name="connsiteX0" fmla="*/ 0 w 899392"/>
                    <a:gd name="connsiteY0" fmla="*/ 269849 h 530521"/>
                    <a:gd name="connsiteX1" fmla="*/ 143770 w 899392"/>
                    <a:gd name="connsiteY1" fmla="*/ 22170 h 530521"/>
                    <a:gd name="connsiteX2" fmla="*/ 269590 w 899392"/>
                    <a:gd name="connsiteY2" fmla="*/ 148691 h 530521"/>
                    <a:gd name="connsiteX3" fmla="*/ 589809 w 899392"/>
                    <a:gd name="connsiteY3" fmla="*/ 148691 h 530521"/>
                    <a:gd name="connsiteX4" fmla="*/ 698374 w 899392"/>
                    <a:gd name="connsiteY4" fmla="*/ 0 h 530521"/>
                    <a:gd name="connsiteX5" fmla="*/ 899392 w 899392"/>
                    <a:gd name="connsiteY5" fmla="*/ 269849 h 530521"/>
                    <a:gd name="connsiteX6" fmla="*/ 700670 w 899392"/>
                    <a:gd name="connsiteY6" fmla="*/ 530521 h 530521"/>
                    <a:gd name="connsiteX7" fmla="*/ 588895 w 899392"/>
                    <a:gd name="connsiteY7" fmla="*/ 387032 h 530521"/>
                    <a:gd name="connsiteX8" fmla="*/ 269273 w 899392"/>
                    <a:gd name="connsiteY8" fmla="*/ 387191 h 530521"/>
                    <a:gd name="connsiteX9" fmla="*/ 130027 w 899392"/>
                    <a:gd name="connsiteY9" fmla="*/ 524388 h 530521"/>
                    <a:gd name="connsiteX10" fmla="*/ 0 w 899392"/>
                    <a:gd name="connsiteY10" fmla="*/ 269849 h 530521"/>
                    <a:gd name="connsiteX0" fmla="*/ 0 w 762003"/>
                    <a:gd name="connsiteY0" fmla="*/ 269849 h 530521"/>
                    <a:gd name="connsiteX1" fmla="*/ 143770 w 762003"/>
                    <a:gd name="connsiteY1" fmla="*/ 22170 h 530521"/>
                    <a:gd name="connsiteX2" fmla="*/ 269590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269273 w 762003"/>
                    <a:gd name="connsiteY8" fmla="*/ 387191 h 530521"/>
                    <a:gd name="connsiteX9" fmla="*/ 130027 w 762003"/>
                    <a:gd name="connsiteY9" fmla="*/ 524388 h 530521"/>
                    <a:gd name="connsiteX10" fmla="*/ 0 w 762003"/>
                    <a:gd name="connsiteY10" fmla="*/ 269849 h 530521"/>
                    <a:gd name="connsiteX0" fmla="*/ 0 w 762003"/>
                    <a:gd name="connsiteY0" fmla="*/ 265392 h 526064"/>
                    <a:gd name="connsiteX1" fmla="*/ 143770 w 762003"/>
                    <a:gd name="connsiteY1" fmla="*/ 17713 h 526064"/>
                    <a:gd name="connsiteX2" fmla="*/ 269590 w 762003"/>
                    <a:gd name="connsiteY2" fmla="*/ 144234 h 526064"/>
                    <a:gd name="connsiteX3" fmla="*/ 589809 w 762003"/>
                    <a:gd name="connsiteY3" fmla="*/ 144234 h 526064"/>
                    <a:gd name="connsiteX4" fmla="*/ 729567 w 762003"/>
                    <a:gd name="connsiteY4" fmla="*/ 0 h 526064"/>
                    <a:gd name="connsiteX5" fmla="*/ 762003 w 762003"/>
                    <a:gd name="connsiteY5" fmla="*/ 257760 h 526064"/>
                    <a:gd name="connsiteX6" fmla="*/ 700670 w 762003"/>
                    <a:gd name="connsiteY6" fmla="*/ 526064 h 526064"/>
                    <a:gd name="connsiteX7" fmla="*/ 588895 w 762003"/>
                    <a:gd name="connsiteY7" fmla="*/ 382575 h 526064"/>
                    <a:gd name="connsiteX8" fmla="*/ 269273 w 762003"/>
                    <a:gd name="connsiteY8" fmla="*/ 382734 h 526064"/>
                    <a:gd name="connsiteX9" fmla="*/ 130027 w 762003"/>
                    <a:gd name="connsiteY9" fmla="*/ 519931 h 526064"/>
                    <a:gd name="connsiteX10" fmla="*/ 0 w 762003"/>
                    <a:gd name="connsiteY10" fmla="*/ 265392 h 526064"/>
                    <a:gd name="connsiteX0" fmla="*/ 0 w 762003"/>
                    <a:gd name="connsiteY0" fmla="*/ 265392 h 526064"/>
                    <a:gd name="connsiteX1" fmla="*/ 143770 w 762003"/>
                    <a:gd name="connsiteY1" fmla="*/ 17713 h 526064"/>
                    <a:gd name="connsiteX2" fmla="*/ 269590 w 762003"/>
                    <a:gd name="connsiteY2" fmla="*/ 144234 h 526064"/>
                    <a:gd name="connsiteX3" fmla="*/ 589809 w 762003"/>
                    <a:gd name="connsiteY3" fmla="*/ 144234 h 526064"/>
                    <a:gd name="connsiteX4" fmla="*/ 729567 w 762003"/>
                    <a:gd name="connsiteY4" fmla="*/ 0 h 526064"/>
                    <a:gd name="connsiteX5" fmla="*/ 762003 w 762003"/>
                    <a:gd name="connsiteY5" fmla="*/ 257760 h 526064"/>
                    <a:gd name="connsiteX6" fmla="*/ 731863 w 762003"/>
                    <a:gd name="connsiteY6" fmla="*/ 526064 h 526064"/>
                    <a:gd name="connsiteX7" fmla="*/ 588895 w 762003"/>
                    <a:gd name="connsiteY7" fmla="*/ 382575 h 526064"/>
                    <a:gd name="connsiteX8" fmla="*/ 269273 w 762003"/>
                    <a:gd name="connsiteY8" fmla="*/ 382734 h 526064"/>
                    <a:gd name="connsiteX9" fmla="*/ 130027 w 762003"/>
                    <a:gd name="connsiteY9" fmla="*/ 519931 h 526064"/>
                    <a:gd name="connsiteX10" fmla="*/ 0 w 762003"/>
                    <a:gd name="connsiteY10" fmla="*/ 265392 h 526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2003" h="526064">
                      <a:moveTo>
                        <a:pt x="0" y="265392"/>
                      </a:moveTo>
                      <a:lnTo>
                        <a:pt x="143770" y="17713"/>
                      </a:lnTo>
                      <a:cubicBezTo>
                        <a:pt x="162323" y="58099"/>
                        <a:pt x="197249" y="140522"/>
                        <a:pt x="269590" y="144234"/>
                      </a:cubicBezTo>
                      <a:lnTo>
                        <a:pt x="589809" y="144234"/>
                      </a:lnTo>
                      <a:cubicBezTo>
                        <a:pt x="671725" y="142967"/>
                        <a:pt x="713664" y="40386"/>
                        <a:pt x="729567" y="0"/>
                      </a:cubicBezTo>
                      <a:lnTo>
                        <a:pt x="762003" y="257760"/>
                      </a:lnTo>
                      <a:lnTo>
                        <a:pt x="731863" y="526064"/>
                      </a:lnTo>
                      <a:cubicBezTo>
                        <a:pt x="709136" y="484353"/>
                        <a:pt x="672745" y="380278"/>
                        <a:pt x="588895" y="382575"/>
                      </a:cubicBezTo>
                      <a:lnTo>
                        <a:pt x="269273" y="382734"/>
                      </a:lnTo>
                      <a:cubicBezTo>
                        <a:pt x="201113" y="376667"/>
                        <a:pt x="146844" y="426115"/>
                        <a:pt x="130027" y="519931"/>
                      </a:cubicBezTo>
                      <a:lnTo>
                        <a:pt x="0" y="2653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23" name="Left-Right Arrow 14"/>
                <p:cNvSpPr/>
                <p:nvPr/>
              </p:nvSpPr>
              <p:spPr>
                <a:xfrm rot="3502041">
                  <a:off x="5228319" y="4625440"/>
                  <a:ext cx="634565" cy="629268"/>
                </a:xfrm>
                <a:custGeom>
                  <a:avLst/>
                  <a:gdLst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42316 w 1216152"/>
                    <a:gd name="connsiteY2" fmla="*/ 121158 h 484632"/>
                    <a:gd name="connsiteX3" fmla="*/ 973836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73836 w 1216152"/>
                    <a:gd name="connsiteY7" fmla="*/ 363474 h 484632"/>
                    <a:gd name="connsiteX8" fmla="*/ 242316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73836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73836 w 1216152"/>
                    <a:gd name="connsiteY7" fmla="*/ 363474 h 484632"/>
                    <a:gd name="connsiteX8" fmla="*/ 242316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73836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73836 w 1216152"/>
                    <a:gd name="connsiteY7" fmla="*/ 363474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38055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73836 w 1216152"/>
                    <a:gd name="connsiteY7" fmla="*/ 363474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38055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297975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7809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9276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29276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26128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06569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06569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30104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06569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05655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2316 h 484632"/>
                    <a:gd name="connsiteX1" fmla="*/ 242316 w 1216152"/>
                    <a:gd name="connsiteY1" fmla="*/ 0 h 484632"/>
                    <a:gd name="connsiteX2" fmla="*/ 307754 w 1216152"/>
                    <a:gd name="connsiteY2" fmla="*/ 121158 h 484632"/>
                    <a:gd name="connsiteX3" fmla="*/ 906569 w 1216152"/>
                    <a:gd name="connsiteY3" fmla="*/ 121158 h 484632"/>
                    <a:gd name="connsiteX4" fmla="*/ 973836 w 1216152"/>
                    <a:gd name="connsiteY4" fmla="*/ 0 h 484632"/>
                    <a:gd name="connsiteX5" fmla="*/ 1216152 w 1216152"/>
                    <a:gd name="connsiteY5" fmla="*/ 242316 h 484632"/>
                    <a:gd name="connsiteX6" fmla="*/ 973836 w 1216152"/>
                    <a:gd name="connsiteY6" fmla="*/ 484632 h 484632"/>
                    <a:gd name="connsiteX7" fmla="*/ 905655 w 1216152"/>
                    <a:gd name="connsiteY7" fmla="*/ 359499 h 484632"/>
                    <a:gd name="connsiteX8" fmla="*/ 307437 w 1216152"/>
                    <a:gd name="connsiteY8" fmla="*/ 363474 h 484632"/>
                    <a:gd name="connsiteX9" fmla="*/ 242316 w 1216152"/>
                    <a:gd name="connsiteY9" fmla="*/ 484632 h 484632"/>
                    <a:gd name="connsiteX10" fmla="*/ 0 w 1216152"/>
                    <a:gd name="connsiteY10" fmla="*/ 242316 h 484632"/>
                    <a:gd name="connsiteX0" fmla="*/ 0 w 1216152"/>
                    <a:gd name="connsiteY0" fmla="*/ 246905 h 489221"/>
                    <a:gd name="connsiteX1" fmla="*/ 219372 w 1216152"/>
                    <a:gd name="connsiteY1" fmla="*/ 0 h 489221"/>
                    <a:gd name="connsiteX2" fmla="*/ 307754 w 1216152"/>
                    <a:gd name="connsiteY2" fmla="*/ 125747 h 489221"/>
                    <a:gd name="connsiteX3" fmla="*/ 906569 w 1216152"/>
                    <a:gd name="connsiteY3" fmla="*/ 125747 h 489221"/>
                    <a:gd name="connsiteX4" fmla="*/ 973836 w 1216152"/>
                    <a:gd name="connsiteY4" fmla="*/ 4589 h 489221"/>
                    <a:gd name="connsiteX5" fmla="*/ 1216152 w 1216152"/>
                    <a:gd name="connsiteY5" fmla="*/ 246905 h 489221"/>
                    <a:gd name="connsiteX6" fmla="*/ 973836 w 1216152"/>
                    <a:gd name="connsiteY6" fmla="*/ 489221 h 489221"/>
                    <a:gd name="connsiteX7" fmla="*/ 905655 w 1216152"/>
                    <a:gd name="connsiteY7" fmla="*/ 364088 h 489221"/>
                    <a:gd name="connsiteX8" fmla="*/ 307437 w 1216152"/>
                    <a:gd name="connsiteY8" fmla="*/ 368063 h 489221"/>
                    <a:gd name="connsiteX9" fmla="*/ 242316 w 1216152"/>
                    <a:gd name="connsiteY9" fmla="*/ 489221 h 489221"/>
                    <a:gd name="connsiteX10" fmla="*/ 0 w 1216152"/>
                    <a:gd name="connsiteY10" fmla="*/ 246905 h 489221"/>
                    <a:gd name="connsiteX0" fmla="*/ 0 w 1216152"/>
                    <a:gd name="connsiteY0" fmla="*/ 246905 h 489221"/>
                    <a:gd name="connsiteX1" fmla="*/ 219372 w 1216152"/>
                    <a:gd name="connsiteY1" fmla="*/ 0 h 489221"/>
                    <a:gd name="connsiteX2" fmla="*/ 307754 w 1216152"/>
                    <a:gd name="connsiteY2" fmla="*/ 125747 h 489221"/>
                    <a:gd name="connsiteX3" fmla="*/ 906569 w 1216152"/>
                    <a:gd name="connsiteY3" fmla="*/ 125747 h 489221"/>
                    <a:gd name="connsiteX4" fmla="*/ 973836 w 1216152"/>
                    <a:gd name="connsiteY4" fmla="*/ 4589 h 489221"/>
                    <a:gd name="connsiteX5" fmla="*/ 1216152 w 1216152"/>
                    <a:gd name="connsiteY5" fmla="*/ 246905 h 489221"/>
                    <a:gd name="connsiteX6" fmla="*/ 973836 w 1216152"/>
                    <a:gd name="connsiteY6" fmla="*/ 489221 h 489221"/>
                    <a:gd name="connsiteX7" fmla="*/ 905655 w 1216152"/>
                    <a:gd name="connsiteY7" fmla="*/ 364088 h 489221"/>
                    <a:gd name="connsiteX8" fmla="*/ 307437 w 1216152"/>
                    <a:gd name="connsiteY8" fmla="*/ 368063 h 489221"/>
                    <a:gd name="connsiteX9" fmla="*/ 217078 w 1216152"/>
                    <a:gd name="connsiteY9" fmla="*/ 489221 h 489221"/>
                    <a:gd name="connsiteX10" fmla="*/ 0 w 1216152"/>
                    <a:gd name="connsiteY10" fmla="*/ 246905 h 489221"/>
                    <a:gd name="connsiteX0" fmla="*/ 0 w 1216152"/>
                    <a:gd name="connsiteY0" fmla="*/ 269849 h 512165"/>
                    <a:gd name="connsiteX1" fmla="*/ 219372 w 1216152"/>
                    <a:gd name="connsiteY1" fmla="*/ 22944 h 512165"/>
                    <a:gd name="connsiteX2" fmla="*/ 307754 w 1216152"/>
                    <a:gd name="connsiteY2" fmla="*/ 148691 h 512165"/>
                    <a:gd name="connsiteX3" fmla="*/ 906569 w 1216152"/>
                    <a:gd name="connsiteY3" fmla="*/ 148691 h 512165"/>
                    <a:gd name="connsiteX4" fmla="*/ 996779 w 1216152"/>
                    <a:gd name="connsiteY4" fmla="*/ 0 h 512165"/>
                    <a:gd name="connsiteX5" fmla="*/ 1216152 w 1216152"/>
                    <a:gd name="connsiteY5" fmla="*/ 269849 h 512165"/>
                    <a:gd name="connsiteX6" fmla="*/ 973836 w 1216152"/>
                    <a:gd name="connsiteY6" fmla="*/ 512165 h 512165"/>
                    <a:gd name="connsiteX7" fmla="*/ 905655 w 1216152"/>
                    <a:gd name="connsiteY7" fmla="*/ 387032 h 512165"/>
                    <a:gd name="connsiteX8" fmla="*/ 307437 w 1216152"/>
                    <a:gd name="connsiteY8" fmla="*/ 391007 h 512165"/>
                    <a:gd name="connsiteX9" fmla="*/ 217078 w 1216152"/>
                    <a:gd name="connsiteY9" fmla="*/ 512165 h 512165"/>
                    <a:gd name="connsiteX10" fmla="*/ 0 w 1216152"/>
                    <a:gd name="connsiteY10" fmla="*/ 269849 h 512165"/>
                    <a:gd name="connsiteX0" fmla="*/ 0 w 1216152"/>
                    <a:gd name="connsiteY0" fmla="*/ 269849 h 525932"/>
                    <a:gd name="connsiteX1" fmla="*/ 219372 w 1216152"/>
                    <a:gd name="connsiteY1" fmla="*/ 22944 h 525932"/>
                    <a:gd name="connsiteX2" fmla="*/ 307754 w 1216152"/>
                    <a:gd name="connsiteY2" fmla="*/ 148691 h 525932"/>
                    <a:gd name="connsiteX3" fmla="*/ 906569 w 1216152"/>
                    <a:gd name="connsiteY3" fmla="*/ 148691 h 525932"/>
                    <a:gd name="connsiteX4" fmla="*/ 996779 w 1216152"/>
                    <a:gd name="connsiteY4" fmla="*/ 0 h 525932"/>
                    <a:gd name="connsiteX5" fmla="*/ 1216152 w 1216152"/>
                    <a:gd name="connsiteY5" fmla="*/ 269849 h 525932"/>
                    <a:gd name="connsiteX6" fmla="*/ 996780 w 1216152"/>
                    <a:gd name="connsiteY6" fmla="*/ 525932 h 525932"/>
                    <a:gd name="connsiteX7" fmla="*/ 905655 w 1216152"/>
                    <a:gd name="connsiteY7" fmla="*/ 387032 h 525932"/>
                    <a:gd name="connsiteX8" fmla="*/ 307437 w 1216152"/>
                    <a:gd name="connsiteY8" fmla="*/ 391007 h 525932"/>
                    <a:gd name="connsiteX9" fmla="*/ 217078 w 1216152"/>
                    <a:gd name="connsiteY9" fmla="*/ 512165 h 525932"/>
                    <a:gd name="connsiteX10" fmla="*/ 0 w 1216152"/>
                    <a:gd name="connsiteY10" fmla="*/ 269849 h 525932"/>
                    <a:gd name="connsiteX0" fmla="*/ 0 w 1216152"/>
                    <a:gd name="connsiteY0" fmla="*/ 269849 h 525932"/>
                    <a:gd name="connsiteX1" fmla="*/ 201016 w 1216152"/>
                    <a:gd name="connsiteY1" fmla="*/ 18355 h 525932"/>
                    <a:gd name="connsiteX2" fmla="*/ 307754 w 1216152"/>
                    <a:gd name="connsiteY2" fmla="*/ 148691 h 525932"/>
                    <a:gd name="connsiteX3" fmla="*/ 906569 w 1216152"/>
                    <a:gd name="connsiteY3" fmla="*/ 148691 h 525932"/>
                    <a:gd name="connsiteX4" fmla="*/ 996779 w 1216152"/>
                    <a:gd name="connsiteY4" fmla="*/ 0 h 525932"/>
                    <a:gd name="connsiteX5" fmla="*/ 1216152 w 1216152"/>
                    <a:gd name="connsiteY5" fmla="*/ 269849 h 525932"/>
                    <a:gd name="connsiteX6" fmla="*/ 996780 w 1216152"/>
                    <a:gd name="connsiteY6" fmla="*/ 525932 h 525932"/>
                    <a:gd name="connsiteX7" fmla="*/ 905655 w 1216152"/>
                    <a:gd name="connsiteY7" fmla="*/ 387032 h 525932"/>
                    <a:gd name="connsiteX8" fmla="*/ 307437 w 1216152"/>
                    <a:gd name="connsiteY8" fmla="*/ 391007 h 525932"/>
                    <a:gd name="connsiteX9" fmla="*/ 217078 w 1216152"/>
                    <a:gd name="connsiteY9" fmla="*/ 512165 h 525932"/>
                    <a:gd name="connsiteX10" fmla="*/ 0 w 1216152"/>
                    <a:gd name="connsiteY10" fmla="*/ 269849 h 525932"/>
                    <a:gd name="connsiteX0" fmla="*/ 0 w 1216152"/>
                    <a:gd name="connsiteY0" fmla="*/ 269849 h 525932"/>
                    <a:gd name="connsiteX1" fmla="*/ 201016 w 1216152"/>
                    <a:gd name="connsiteY1" fmla="*/ 18355 h 525932"/>
                    <a:gd name="connsiteX2" fmla="*/ 307754 w 1216152"/>
                    <a:gd name="connsiteY2" fmla="*/ 148691 h 525932"/>
                    <a:gd name="connsiteX3" fmla="*/ 906569 w 1216152"/>
                    <a:gd name="connsiteY3" fmla="*/ 148691 h 525932"/>
                    <a:gd name="connsiteX4" fmla="*/ 996779 w 1216152"/>
                    <a:gd name="connsiteY4" fmla="*/ 0 h 525932"/>
                    <a:gd name="connsiteX5" fmla="*/ 1216152 w 1216152"/>
                    <a:gd name="connsiteY5" fmla="*/ 269849 h 525932"/>
                    <a:gd name="connsiteX6" fmla="*/ 996780 w 1216152"/>
                    <a:gd name="connsiteY6" fmla="*/ 525932 h 525932"/>
                    <a:gd name="connsiteX7" fmla="*/ 905655 w 1216152"/>
                    <a:gd name="connsiteY7" fmla="*/ 387032 h 525932"/>
                    <a:gd name="connsiteX8" fmla="*/ 307437 w 1216152"/>
                    <a:gd name="connsiteY8" fmla="*/ 391007 h 525932"/>
                    <a:gd name="connsiteX9" fmla="*/ 198723 w 1216152"/>
                    <a:gd name="connsiteY9" fmla="*/ 516754 h 525932"/>
                    <a:gd name="connsiteX10" fmla="*/ 0 w 1216152"/>
                    <a:gd name="connsiteY10" fmla="*/ 269849 h 525932"/>
                    <a:gd name="connsiteX0" fmla="*/ 0 w 1216152"/>
                    <a:gd name="connsiteY0" fmla="*/ 269849 h 530521"/>
                    <a:gd name="connsiteX1" fmla="*/ 201016 w 1216152"/>
                    <a:gd name="connsiteY1" fmla="*/ 18355 h 530521"/>
                    <a:gd name="connsiteX2" fmla="*/ 307754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996779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307437 w 1216152"/>
                    <a:gd name="connsiteY8" fmla="*/ 391007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201016 w 1216152"/>
                    <a:gd name="connsiteY1" fmla="*/ 18355 h 530521"/>
                    <a:gd name="connsiteX2" fmla="*/ 307754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307437 w 1216152"/>
                    <a:gd name="connsiteY8" fmla="*/ 391007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201016 w 1216152"/>
                    <a:gd name="connsiteY1" fmla="*/ 18355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307437 w 1216152"/>
                    <a:gd name="connsiteY8" fmla="*/ 391007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460530 w 1216152"/>
                    <a:gd name="connsiteY1" fmla="*/ 22170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307437 w 1216152"/>
                    <a:gd name="connsiteY8" fmla="*/ 391007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460530 w 1216152"/>
                    <a:gd name="connsiteY1" fmla="*/ 22170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586033 w 1216152"/>
                    <a:gd name="connsiteY8" fmla="*/ 387191 h 530521"/>
                    <a:gd name="connsiteX9" fmla="*/ 198723 w 1216152"/>
                    <a:gd name="connsiteY9" fmla="*/ 516754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460530 w 1216152"/>
                    <a:gd name="connsiteY1" fmla="*/ 22170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586033 w 1216152"/>
                    <a:gd name="connsiteY8" fmla="*/ 387191 h 530521"/>
                    <a:gd name="connsiteX9" fmla="*/ 446787 w 1216152"/>
                    <a:gd name="connsiteY9" fmla="*/ 524388 h 530521"/>
                    <a:gd name="connsiteX10" fmla="*/ 0 w 1216152"/>
                    <a:gd name="connsiteY10" fmla="*/ 269849 h 530521"/>
                    <a:gd name="connsiteX0" fmla="*/ 0 w 1216152"/>
                    <a:gd name="connsiteY0" fmla="*/ 269849 h 530521"/>
                    <a:gd name="connsiteX1" fmla="*/ 460530 w 1216152"/>
                    <a:gd name="connsiteY1" fmla="*/ 22170 h 530521"/>
                    <a:gd name="connsiteX2" fmla="*/ 586350 w 1216152"/>
                    <a:gd name="connsiteY2" fmla="*/ 148691 h 530521"/>
                    <a:gd name="connsiteX3" fmla="*/ 906569 w 1216152"/>
                    <a:gd name="connsiteY3" fmla="*/ 148691 h 530521"/>
                    <a:gd name="connsiteX4" fmla="*/ 1015134 w 1216152"/>
                    <a:gd name="connsiteY4" fmla="*/ 0 h 530521"/>
                    <a:gd name="connsiteX5" fmla="*/ 1216152 w 1216152"/>
                    <a:gd name="connsiteY5" fmla="*/ 269849 h 530521"/>
                    <a:gd name="connsiteX6" fmla="*/ 1017430 w 1216152"/>
                    <a:gd name="connsiteY6" fmla="*/ 530521 h 530521"/>
                    <a:gd name="connsiteX7" fmla="*/ 905655 w 1216152"/>
                    <a:gd name="connsiteY7" fmla="*/ 387032 h 530521"/>
                    <a:gd name="connsiteX8" fmla="*/ 586033 w 1216152"/>
                    <a:gd name="connsiteY8" fmla="*/ 387191 h 530521"/>
                    <a:gd name="connsiteX9" fmla="*/ 446787 w 1216152"/>
                    <a:gd name="connsiteY9" fmla="*/ 524388 h 530521"/>
                    <a:gd name="connsiteX10" fmla="*/ 0 w 1216152"/>
                    <a:gd name="connsiteY10" fmla="*/ 269849 h 530521"/>
                    <a:gd name="connsiteX0" fmla="*/ 0 w 899392"/>
                    <a:gd name="connsiteY0" fmla="*/ 269849 h 530521"/>
                    <a:gd name="connsiteX1" fmla="*/ 143770 w 899392"/>
                    <a:gd name="connsiteY1" fmla="*/ 22170 h 530521"/>
                    <a:gd name="connsiteX2" fmla="*/ 269590 w 899392"/>
                    <a:gd name="connsiteY2" fmla="*/ 148691 h 530521"/>
                    <a:gd name="connsiteX3" fmla="*/ 589809 w 899392"/>
                    <a:gd name="connsiteY3" fmla="*/ 148691 h 530521"/>
                    <a:gd name="connsiteX4" fmla="*/ 698374 w 899392"/>
                    <a:gd name="connsiteY4" fmla="*/ 0 h 530521"/>
                    <a:gd name="connsiteX5" fmla="*/ 899392 w 899392"/>
                    <a:gd name="connsiteY5" fmla="*/ 269849 h 530521"/>
                    <a:gd name="connsiteX6" fmla="*/ 700670 w 899392"/>
                    <a:gd name="connsiteY6" fmla="*/ 530521 h 530521"/>
                    <a:gd name="connsiteX7" fmla="*/ 588895 w 899392"/>
                    <a:gd name="connsiteY7" fmla="*/ 387032 h 530521"/>
                    <a:gd name="connsiteX8" fmla="*/ 269273 w 899392"/>
                    <a:gd name="connsiteY8" fmla="*/ 387191 h 530521"/>
                    <a:gd name="connsiteX9" fmla="*/ 130027 w 899392"/>
                    <a:gd name="connsiteY9" fmla="*/ 524388 h 530521"/>
                    <a:gd name="connsiteX10" fmla="*/ 0 w 899392"/>
                    <a:gd name="connsiteY10" fmla="*/ 269849 h 530521"/>
                    <a:gd name="connsiteX0" fmla="*/ 0 w 762003"/>
                    <a:gd name="connsiteY0" fmla="*/ 269849 h 530521"/>
                    <a:gd name="connsiteX1" fmla="*/ 143770 w 762003"/>
                    <a:gd name="connsiteY1" fmla="*/ 22170 h 530521"/>
                    <a:gd name="connsiteX2" fmla="*/ 269590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269273 w 762003"/>
                    <a:gd name="connsiteY8" fmla="*/ 387191 h 530521"/>
                    <a:gd name="connsiteX9" fmla="*/ 130027 w 762003"/>
                    <a:gd name="connsiteY9" fmla="*/ 524388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143770 w 762003"/>
                    <a:gd name="connsiteY1" fmla="*/ 22170 h 530521"/>
                    <a:gd name="connsiteX2" fmla="*/ 420934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269273 w 762003"/>
                    <a:gd name="connsiteY8" fmla="*/ 387191 h 530521"/>
                    <a:gd name="connsiteX9" fmla="*/ 130027 w 762003"/>
                    <a:gd name="connsiteY9" fmla="*/ 524388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143770 w 762003"/>
                    <a:gd name="connsiteY1" fmla="*/ 22170 h 530521"/>
                    <a:gd name="connsiteX2" fmla="*/ 420934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415888 w 762003"/>
                    <a:gd name="connsiteY8" fmla="*/ 377732 h 530521"/>
                    <a:gd name="connsiteX9" fmla="*/ 130027 w 762003"/>
                    <a:gd name="connsiteY9" fmla="*/ 524388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304572 w 762003"/>
                    <a:gd name="connsiteY1" fmla="*/ 50547 h 530521"/>
                    <a:gd name="connsiteX2" fmla="*/ 420934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415888 w 762003"/>
                    <a:gd name="connsiteY8" fmla="*/ 377732 h 530521"/>
                    <a:gd name="connsiteX9" fmla="*/ 130027 w 762003"/>
                    <a:gd name="connsiteY9" fmla="*/ 524388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304572 w 762003"/>
                    <a:gd name="connsiteY1" fmla="*/ 50547 h 530521"/>
                    <a:gd name="connsiteX2" fmla="*/ 420934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415888 w 762003"/>
                    <a:gd name="connsiteY8" fmla="*/ 377732 h 530521"/>
                    <a:gd name="connsiteX9" fmla="*/ 130027 w 762003"/>
                    <a:gd name="connsiteY9" fmla="*/ 524388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280925 w 762003"/>
                    <a:gd name="connsiteY1" fmla="*/ 17440 h 530521"/>
                    <a:gd name="connsiteX2" fmla="*/ 420934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415888 w 762003"/>
                    <a:gd name="connsiteY8" fmla="*/ 377732 h 530521"/>
                    <a:gd name="connsiteX9" fmla="*/ 130027 w 762003"/>
                    <a:gd name="connsiteY9" fmla="*/ 524388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280925 w 762003"/>
                    <a:gd name="connsiteY1" fmla="*/ 17440 h 530521"/>
                    <a:gd name="connsiteX2" fmla="*/ 420934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415888 w 762003"/>
                    <a:gd name="connsiteY8" fmla="*/ 377732 h 530521"/>
                    <a:gd name="connsiteX9" fmla="*/ 130027 w 762003"/>
                    <a:gd name="connsiteY9" fmla="*/ 524388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280925 w 762003"/>
                    <a:gd name="connsiteY1" fmla="*/ 17440 h 530521"/>
                    <a:gd name="connsiteX2" fmla="*/ 420934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88895 w 762003"/>
                    <a:gd name="connsiteY7" fmla="*/ 387032 h 530521"/>
                    <a:gd name="connsiteX8" fmla="*/ 415888 w 762003"/>
                    <a:gd name="connsiteY8" fmla="*/ 377732 h 530521"/>
                    <a:gd name="connsiteX9" fmla="*/ 257723 w 762003"/>
                    <a:gd name="connsiteY9" fmla="*/ 496011 h 530521"/>
                    <a:gd name="connsiteX10" fmla="*/ 0 w 762003"/>
                    <a:gd name="connsiteY10" fmla="*/ 269849 h 530521"/>
                    <a:gd name="connsiteX0" fmla="*/ 0 w 762003"/>
                    <a:gd name="connsiteY0" fmla="*/ 269849 h 530521"/>
                    <a:gd name="connsiteX1" fmla="*/ 280925 w 762003"/>
                    <a:gd name="connsiteY1" fmla="*/ 17440 h 530521"/>
                    <a:gd name="connsiteX2" fmla="*/ 420934 w 762003"/>
                    <a:gd name="connsiteY2" fmla="*/ 148691 h 530521"/>
                    <a:gd name="connsiteX3" fmla="*/ 589809 w 762003"/>
                    <a:gd name="connsiteY3" fmla="*/ 148691 h 530521"/>
                    <a:gd name="connsiteX4" fmla="*/ 698374 w 762003"/>
                    <a:gd name="connsiteY4" fmla="*/ 0 h 530521"/>
                    <a:gd name="connsiteX5" fmla="*/ 762003 w 762003"/>
                    <a:gd name="connsiteY5" fmla="*/ 262217 h 530521"/>
                    <a:gd name="connsiteX6" fmla="*/ 700670 w 762003"/>
                    <a:gd name="connsiteY6" fmla="*/ 530521 h 530521"/>
                    <a:gd name="connsiteX7" fmla="*/ 574706 w 762003"/>
                    <a:gd name="connsiteY7" fmla="*/ 372844 h 530521"/>
                    <a:gd name="connsiteX8" fmla="*/ 415888 w 762003"/>
                    <a:gd name="connsiteY8" fmla="*/ 377732 h 530521"/>
                    <a:gd name="connsiteX9" fmla="*/ 257723 w 762003"/>
                    <a:gd name="connsiteY9" fmla="*/ 496011 h 530521"/>
                    <a:gd name="connsiteX10" fmla="*/ 0 w 762003"/>
                    <a:gd name="connsiteY10" fmla="*/ 269849 h 530521"/>
                    <a:gd name="connsiteX0" fmla="*/ 0 w 534986"/>
                    <a:gd name="connsiteY0" fmla="*/ 265120 h 530521"/>
                    <a:gd name="connsiteX1" fmla="*/ 53908 w 534986"/>
                    <a:gd name="connsiteY1" fmla="*/ 17440 h 530521"/>
                    <a:gd name="connsiteX2" fmla="*/ 193917 w 534986"/>
                    <a:gd name="connsiteY2" fmla="*/ 148691 h 530521"/>
                    <a:gd name="connsiteX3" fmla="*/ 362792 w 534986"/>
                    <a:gd name="connsiteY3" fmla="*/ 148691 h 530521"/>
                    <a:gd name="connsiteX4" fmla="*/ 471357 w 534986"/>
                    <a:gd name="connsiteY4" fmla="*/ 0 h 530521"/>
                    <a:gd name="connsiteX5" fmla="*/ 534986 w 534986"/>
                    <a:gd name="connsiteY5" fmla="*/ 262217 h 530521"/>
                    <a:gd name="connsiteX6" fmla="*/ 473653 w 534986"/>
                    <a:gd name="connsiteY6" fmla="*/ 530521 h 530521"/>
                    <a:gd name="connsiteX7" fmla="*/ 347689 w 534986"/>
                    <a:gd name="connsiteY7" fmla="*/ 372844 h 530521"/>
                    <a:gd name="connsiteX8" fmla="*/ 188871 w 534986"/>
                    <a:gd name="connsiteY8" fmla="*/ 377732 h 530521"/>
                    <a:gd name="connsiteX9" fmla="*/ 30706 w 534986"/>
                    <a:gd name="connsiteY9" fmla="*/ 496011 h 530521"/>
                    <a:gd name="connsiteX10" fmla="*/ 0 w 534986"/>
                    <a:gd name="connsiteY10" fmla="*/ 265120 h 530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34986" h="530521">
                      <a:moveTo>
                        <a:pt x="0" y="265120"/>
                      </a:moveTo>
                      <a:lnTo>
                        <a:pt x="53908" y="17440"/>
                      </a:lnTo>
                      <a:cubicBezTo>
                        <a:pt x="53543" y="133499"/>
                        <a:pt x="121576" y="144979"/>
                        <a:pt x="193917" y="148691"/>
                      </a:cubicBezTo>
                      <a:lnTo>
                        <a:pt x="362792" y="148691"/>
                      </a:lnTo>
                      <a:cubicBezTo>
                        <a:pt x="444708" y="147424"/>
                        <a:pt x="455454" y="40386"/>
                        <a:pt x="471357" y="0"/>
                      </a:cubicBezTo>
                      <a:lnTo>
                        <a:pt x="534986" y="262217"/>
                      </a:lnTo>
                      <a:lnTo>
                        <a:pt x="473653" y="530521"/>
                      </a:lnTo>
                      <a:cubicBezTo>
                        <a:pt x="450926" y="488810"/>
                        <a:pt x="431539" y="370547"/>
                        <a:pt x="347689" y="372844"/>
                      </a:cubicBezTo>
                      <a:lnTo>
                        <a:pt x="188871" y="377732"/>
                      </a:lnTo>
                      <a:cubicBezTo>
                        <a:pt x="120711" y="371665"/>
                        <a:pt x="47523" y="402195"/>
                        <a:pt x="30706" y="496011"/>
                      </a:cubicBezTo>
                      <a:lnTo>
                        <a:pt x="0" y="2651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/>
              <p:cNvSpPr/>
              <p:nvPr/>
            </p:nvSpPr>
            <p:spPr>
              <a:xfrm>
                <a:off x="3535420" y="2805669"/>
                <a:ext cx="2436023" cy="2436023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859829" y="4919735"/>
                <a:ext cx="1722136" cy="1708588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767337" y="1623045"/>
                <a:ext cx="1379698" cy="1379698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307259" y="5334000"/>
                <a:ext cx="1387708" cy="1387708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610814" y="3424482"/>
                <a:ext cx="1197627" cy="1197627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76400" y="1498866"/>
                <a:ext cx="1859020" cy="1859020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1894" y="5814889"/>
              <a:ext cx="2116399" cy="2116398"/>
            </a:xfrm>
            <a:prstGeom prst="rect">
              <a:avLst/>
            </a:prstGeom>
          </p:spPr>
        </p:pic>
        <p:sp>
          <p:nvSpPr>
            <p:cNvPr id="88" name="Oval 87"/>
            <p:cNvSpPr/>
            <p:nvPr/>
          </p:nvSpPr>
          <p:spPr>
            <a:xfrm>
              <a:off x="10324809" y="4563493"/>
              <a:ext cx="1465312" cy="1465312"/>
            </a:xfrm>
            <a:prstGeom prst="ellipse">
              <a:avLst/>
            </a:prstGeom>
            <a:solidFill>
              <a:srgbClr val="FA32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14122348" y="4698145"/>
              <a:ext cx="1078744" cy="1078743"/>
            </a:xfrm>
            <a:prstGeom prst="ellipse">
              <a:avLst/>
            </a:prstGeom>
            <a:solidFill>
              <a:srgbClr val="F85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10413016" y="7815947"/>
              <a:ext cx="1295890" cy="1295889"/>
            </a:xfrm>
            <a:prstGeom prst="ellipse">
              <a:avLst/>
            </a:prstGeom>
            <a:solidFill>
              <a:srgbClr val="945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13618555" y="8193356"/>
              <a:ext cx="1083141" cy="1083141"/>
            </a:xfrm>
            <a:prstGeom prst="ellipse">
              <a:avLst/>
            </a:prstGeom>
            <a:solidFill>
              <a:srgbClr val="FA32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14838666" y="6505711"/>
              <a:ext cx="899807" cy="899807"/>
            </a:xfrm>
            <a:prstGeom prst="ellipse">
              <a:avLst/>
            </a:prstGeom>
            <a:solidFill>
              <a:srgbClr val="FEC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7495837" y="5127329"/>
            <a:ext cx="4947501" cy="1420153"/>
            <a:chOff x="3555637" y="2937918"/>
            <a:chExt cx="2032727" cy="583483"/>
          </a:xfrm>
        </p:grpSpPr>
        <p:sp>
          <p:nvSpPr>
            <p:cNvPr id="126" name="TextBox 125"/>
            <p:cNvSpPr txBox="1"/>
            <p:nvPr/>
          </p:nvSpPr>
          <p:spPr>
            <a:xfrm>
              <a:off x="3607163" y="3230559"/>
              <a:ext cx="1981201" cy="290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Was the data multi dimensional, Did the reduction help?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50109" y="2937918"/>
              <a:ext cx="1643782" cy="392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Dimensionality Reduction</a:t>
              </a:r>
            </a:p>
            <a:p>
              <a:pPr algn="ctr"/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3555637" y="3191760"/>
              <a:ext cx="2032727" cy="1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14620009" y="8677825"/>
            <a:ext cx="4947501" cy="1112376"/>
            <a:chOff x="3555637" y="2937918"/>
            <a:chExt cx="2032727" cy="457030"/>
          </a:xfrm>
        </p:grpSpPr>
        <p:sp>
          <p:nvSpPr>
            <p:cNvPr id="130" name="TextBox 129"/>
            <p:cNvSpPr txBox="1"/>
            <p:nvPr/>
          </p:nvSpPr>
          <p:spPr>
            <a:xfrm>
              <a:off x="3607163" y="3230559"/>
              <a:ext cx="1981201" cy="164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ＭＳ Ｐゴシック" charset="0"/>
                </a:rPr>
                <a:t>Random Forest, Logistic Regression &amp; more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185635" y="2937918"/>
              <a:ext cx="772732" cy="392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Model Dev.</a:t>
              </a:r>
            </a:p>
            <a:p>
              <a:pPr algn="ctr"/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3555637" y="3204458"/>
              <a:ext cx="2032727" cy="1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1920252" y="7416845"/>
            <a:ext cx="4947501" cy="1112376"/>
            <a:chOff x="3555637" y="2937918"/>
            <a:chExt cx="2032727" cy="457030"/>
          </a:xfrm>
        </p:grpSpPr>
        <p:sp>
          <p:nvSpPr>
            <p:cNvPr id="134" name="TextBox 133"/>
            <p:cNvSpPr txBox="1"/>
            <p:nvPr/>
          </p:nvSpPr>
          <p:spPr>
            <a:xfrm>
              <a:off x="3607163" y="3230559"/>
              <a:ext cx="1981201" cy="164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ROC, Accuracy, Confusion Matrix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10021" y="2937918"/>
              <a:ext cx="1523968" cy="392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And the award goes to?</a:t>
              </a:r>
            </a:p>
            <a:p>
              <a:pPr algn="ctr"/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555637" y="3190316"/>
              <a:ext cx="2032727" cy="1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1417637" y="5018502"/>
            <a:ext cx="4947501" cy="1112376"/>
            <a:chOff x="3556065" y="2937918"/>
            <a:chExt cx="2032727" cy="457030"/>
          </a:xfrm>
        </p:grpSpPr>
        <p:sp>
          <p:nvSpPr>
            <p:cNvPr id="138" name="TextBox 137"/>
            <p:cNvSpPr txBox="1"/>
            <p:nvPr/>
          </p:nvSpPr>
          <p:spPr>
            <a:xfrm>
              <a:off x="3607163" y="3230559"/>
              <a:ext cx="1981201" cy="164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What is the dataset about? What is the Y?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111238" y="2937918"/>
              <a:ext cx="921525" cy="392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Business Case</a:t>
              </a:r>
            </a:p>
            <a:p>
              <a:pPr algn="ctr"/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3556065" y="3205165"/>
              <a:ext cx="2032727" cy="1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/>
          <p:cNvSpPr txBox="1"/>
          <p:nvPr/>
        </p:nvSpPr>
        <p:spPr>
          <a:xfrm>
            <a:off x="9341714" y="487362"/>
            <a:ext cx="5744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A3267"/>
                </a:solidFill>
              </a:rPr>
              <a:t>Agenda for Today</a:t>
            </a:r>
          </a:p>
        </p:txBody>
      </p:sp>
    </p:spTree>
    <p:extLst>
      <p:ext uri="{BB962C8B-B14F-4D97-AF65-F5344CB8AC3E}">
        <p14:creationId xmlns:p14="http://schemas.microsoft.com/office/powerpoint/2010/main" val="71337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000166" y="9566150"/>
            <a:ext cx="80185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A3267"/>
                </a:solidFill>
              </a:rPr>
              <a:t>Story of Lindy and Sindy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50784" y="3869534"/>
            <a:ext cx="4838095" cy="5304628"/>
            <a:chOff x="2350784" y="3869534"/>
            <a:chExt cx="4838095" cy="5304628"/>
          </a:xfrm>
        </p:grpSpPr>
        <p:pic>
          <p:nvPicPr>
            <p:cNvPr id="27" name="Picture 26">
              <a:extLst>
                <a:ext uri="{FF2B5EF4-FFF2-40B4-BE49-F238E27FC236}">
                  <a16:creationId xmlns="" xmlns:a16="http://schemas.microsoft.com/office/drawing/2014/main" id="{840D6B75-125E-42B3-B6E8-3F3F6737F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50784" y="3869534"/>
              <a:ext cx="4838095" cy="457142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2F51D0FD-50C8-4140-AE9C-7A1EA8277469}"/>
                </a:ext>
              </a:extLst>
            </p:cNvPr>
            <p:cNvSpPr txBox="1"/>
            <p:nvPr/>
          </p:nvSpPr>
          <p:spPr>
            <a:xfrm>
              <a:off x="2455104" y="8449354"/>
              <a:ext cx="3229733" cy="724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Dr. Linde, MD 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514637" y="3720075"/>
            <a:ext cx="7620000" cy="5808491"/>
            <a:chOff x="15514637" y="3720075"/>
            <a:chExt cx="7620000" cy="5808491"/>
          </a:xfrm>
        </p:grpSpPr>
        <p:pic>
          <p:nvPicPr>
            <p:cNvPr id="3074" name="Picture 2" descr="Related image">
              <a:extLst>
                <a:ext uri="{FF2B5EF4-FFF2-40B4-BE49-F238E27FC236}">
                  <a16:creationId xmlns="" xmlns:a16="http://schemas.microsoft.com/office/drawing/2014/main" id="{8015CB74-04B7-4844-BB37-B5ECEDF090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4637" y="3720075"/>
              <a:ext cx="7620000" cy="5076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6A67D74E-2A91-4CA6-B0EC-B86762E68500}"/>
                </a:ext>
              </a:extLst>
            </p:cNvPr>
            <p:cNvSpPr txBox="1"/>
            <p:nvPr/>
          </p:nvSpPr>
          <p:spPr>
            <a:xfrm>
              <a:off x="19019837" y="8805291"/>
              <a:ext cx="3733800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Dr. Sindy, PHD  </a:t>
              </a:r>
            </a:p>
          </p:txBody>
        </p:sp>
      </p:grpSp>
      <p:sp>
        <p:nvSpPr>
          <p:cNvPr id="29" name="Speech Bubble: Oval 28">
            <a:extLst>
              <a:ext uri="{FF2B5EF4-FFF2-40B4-BE49-F238E27FC236}">
                <a16:creationId xmlns="" xmlns:a16="http://schemas.microsoft.com/office/drawing/2014/main" id="{CC27D030-1110-49AF-AE8B-9ED93EEBA8AF}"/>
              </a:ext>
            </a:extLst>
          </p:cNvPr>
          <p:cNvSpPr/>
          <p:nvPr/>
        </p:nvSpPr>
        <p:spPr>
          <a:xfrm>
            <a:off x="5986158" y="1579225"/>
            <a:ext cx="6023279" cy="3099137"/>
          </a:xfrm>
          <a:prstGeom prst="wedgeEllipseCallout">
            <a:avLst>
              <a:gd name="adj1" fmla="val -63278"/>
              <a:gd name="adj2" fmla="val 515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dirty="0">
                <a:solidFill>
                  <a:srgbClr val="F85E82"/>
                </a:solidFill>
              </a:rPr>
              <a:t>Hey Our Director wants us to do AI with Breast Cancer Data. Lets do it?</a:t>
            </a:r>
          </a:p>
        </p:txBody>
      </p:sp>
      <p:sp>
        <p:nvSpPr>
          <p:cNvPr id="30" name="Speech Bubble: Oval 29">
            <a:extLst>
              <a:ext uri="{FF2B5EF4-FFF2-40B4-BE49-F238E27FC236}">
                <a16:creationId xmlns="" xmlns:a16="http://schemas.microsoft.com/office/drawing/2014/main" id="{4F1E5CB0-8D37-4A27-9B9B-3C39B8F086CA}"/>
              </a:ext>
            </a:extLst>
          </p:cNvPr>
          <p:cNvSpPr/>
          <p:nvPr/>
        </p:nvSpPr>
        <p:spPr>
          <a:xfrm>
            <a:off x="13609637" y="1935162"/>
            <a:ext cx="6553200" cy="3937337"/>
          </a:xfrm>
          <a:prstGeom prst="wedgeEllipseCallout">
            <a:avLst>
              <a:gd name="adj1" fmla="val 48436"/>
              <a:gd name="adj2" fmla="val 467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dirty="0">
                <a:solidFill>
                  <a:srgbClr val="FA3267"/>
                </a:solidFill>
              </a:rPr>
              <a:t>Wait!! What!! Hold on, What is our Business Case.</a:t>
            </a:r>
          </a:p>
        </p:txBody>
      </p:sp>
    </p:spTree>
    <p:extLst>
      <p:ext uri="{BB962C8B-B14F-4D97-AF65-F5344CB8AC3E}">
        <p14:creationId xmlns:p14="http://schemas.microsoft.com/office/powerpoint/2010/main" val="426783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856037" y="715962"/>
            <a:ext cx="17983200" cy="8616017"/>
            <a:chOff x="3932237" y="1020762"/>
            <a:chExt cx="17983200" cy="8616017"/>
          </a:xfrm>
        </p:grpSpPr>
        <p:sp>
          <p:nvSpPr>
            <p:cNvPr id="11" name="TextBox 10"/>
            <p:cNvSpPr txBox="1"/>
            <p:nvPr/>
          </p:nvSpPr>
          <p:spPr>
            <a:xfrm>
              <a:off x="10626573" y="1020762"/>
              <a:ext cx="45945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rgbClr val="FA3267"/>
                  </a:solidFill>
                </a:rPr>
                <a:t>Business Case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2237" y="2773362"/>
              <a:ext cx="17983200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CA" sz="4000" dirty="0">
                  <a:latin typeface="Trebuchet MS" panose="020B0603020202020204" pitchFamily="34" charset="0"/>
                </a:rPr>
                <a:t>Features define the characteristics of the cell nuclei.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CA" sz="4000" dirty="0">
                <a:latin typeface="Trebuchet MS" panose="020B0603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CA" sz="4000" dirty="0">
                  <a:latin typeface="Trebuchet MS" panose="020B0603020202020204" pitchFamily="34" charset="0"/>
                </a:rPr>
                <a:t>Y : </a:t>
              </a:r>
              <a:r>
                <a:rPr lang="nl-NL" sz="4000" dirty="0">
                  <a:latin typeface="Trebuchet MS" panose="020B0603020202020204" pitchFamily="34" charset="0"/>
                </a:rPr>
                <a:t>Diagnosis (M = Malignant Cancer, B = Benign Tumor)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nl-NL" sz="4000" dirty="0">
                <a:latin typeface="Trebuchet MS" panose="020B0603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CA" sz="4000" dirty="0">
                  <a:latin typeface="Trebuchet MS" panose="020B0603020202020204" pitchFamily="34" charset="0"/>
                </a:rPr>
                <a:t>X : computed for each cell nucleus including radius, texture, area etc.</a:t>
              </a:r>
            </a:p>
            <a:p>
              <a:endParaRPr lang="en-CA" sz="4000" dirty="0">
                <a:latin typeface="Trebuchet MS" panose="020B0603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CA" sz="4000" dirty="0">
                  <a:latin typeface="Trebuchet MS" panose="020B0603020202020204" pitchFamily="34" charset="0"/>
                </a:rPr>
                <a:t>The mean, standard error and worst were computed for each image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CA" sz="4000" dirty="0">
                <a:latin typeface="Trebuchet MS" panose="020B0603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CA" sz="4000" dirty="0">
                  <a:latin typeface="Trebuchet MS" panose="020B0603020202020204" pitchFamily="34" charset="0"/>
                </a:rPr>
                <a:t>Total : 30 Features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CA" sz="4000" dirty="0">
                <a:latin typeface="Trebuchet MS" panose="020B0603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CA" sz="4000" dirty="0">
                  <a:latin typeface="Trebuchet MS" panose="020B0603020202020204" pitchFamily="34" charset="0"/>
                </a:rPr>
                <a:t>Class distribution: 357 benign, 212 malignant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43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6177552" y="9210213"/>
            <a:ext cx="116637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A3267"/>
                </a:solidFill>
              </a:rPr>
              <a:t>Story of Lindy and Sindy Continues..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840D6B75-125E-42B3-B6E8-3F3F6737F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50784" y="3869534"/>
            <a:ext cx="4838095" cy="4571429"/>
          </a:xfrm>
          <a:prstGeom prst="rect">
            <a:avLst/>
          </a:prstGeom>
        </p:spPr>
      </p:pic>
      <p:sp>
        <p:nvSpPr>
          <p:cNvPr id="29" name="Speech Bubble: Oval 28">
            <a:extLst>
              <a:ext uri="{FF2B5EF4-FFF2-40B4-BE49-F238E27FC236}">
                <a16:creationId xmlns="" xmlns:a16="http://schemas.microsoft.com/office/drawing/2014/main" id="{CC27D030-1110-49AF-AE8B-9ED93EEBA8AF}"/>
              </a:ext>
            </a:extLst>
          </p:cNvPr>
          <p:cNvSpPr/>
          <p:nvPr/>
        </p:nvSpPr>
        <p:spPr>
          <a:xfrm>
            <a:off x="5986158" y="1579225"/>
            <a:ext cx="6023279" cy="3099137"/>
          </a:xfrm>
          <a:prstGeom prst="wedgeEllipseCallout">
            <a:avLst>
              <a:gd name="adj1" fmla="val -63278"/>
              <a:gd name="adj2" fmla="val 515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dirty="0">
                <a:solidFill>
                  <a:srgbClr val="F85E82"/>
                </a:solidFill>
              </a:rPr>
              <a:t>Lets get the model up and running!!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="" xmlns:a16="http://schemas.microsoft.com/office/drawing/2014/main" id="{8015CB74-04B7-4844-BB37-B5ECEDF09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637" y="3364138"/>
            <a:ext cx="7620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peech Bubble: Oval 29">
            <a:extLst>
              <a:ext uri="{FF2B5EF4-FFF2-40B4-BE49-F238E27FC236}">
                <a16:creationId xmlns="" xmlns:a16="http://schemas.microsoft.com/office/drawing/2014/main" id="{4F1E5CB0-8D37-4A27-9B9B-3C39B8F086CA}"/>
              </a:ext>
            </a:extLst>
          </p:cNvPr>
          <p:cNvSpPr/>
          <p:nvPr/>
        </p:nvSpPr>
        <p:spPr>
          <a:xfrm>
            <a:off x="13609637" y="1579225"/>
            <a:ext cx="6553200" cy="3937337"/>
          </a:xfrm>
          <a:prstGeom prst="wedgeEllipseCallout">
            <a:avLst>
              <a:gd name="adj1" fmla="val 48436"/>
              <a:gd name="adj2" fmla="val 467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dirty="0">
                <a:solidFill>
                  <a:srgbClr val="FA3267"/>
                </a:solidFill>
              </a:rPr>
              <a:t>Wait!! What!! I need to analyze our data first.</a:t>
            </a:r>
          </a:p>
          <a:p>
            <a:endParaRPr lang="en-CA" sz="3200" dirty="0">
              <a:solidFill>
                <a:srgbClr val="FA326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F51D0FD-50C8-4140-AE9C-7A1EA8277469}"/>
              </a:ext>
            </a:extLst>
          </p:cNvPr>
          <p:cNvSpPr txBox="1"/>
          <p:nvPr/>
        </p:nvSpPr>
        <p:spPr>
          <a:xfrm>
            <a:off x="2455104" y="8449354"/>
            <a:ext cx="3229733" cy="7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Dr. Lindy, MD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A67D74E-2A91-4CA6-B0EC-B86762E68500}"/>
              </a:ext>
            </a:extLst>
          </p:cNvPr>
          <p:cNvSpPr txBox="1"/>
          <p:nvPr/>
        </p:nvSpPr>
        <p:spPr>
          <a:xfrm>
            <a:off x="19019837" y="8449354"/>
            <a:ext cx="3733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Dr. Sindy, PHD  </a:t>
            </a:r>
          </a:p>
        </p:txBody>
      </p:sp>
    </p:spTree>
    <p:extLst>
      <p:ext uri="{BB962C8B-B14F-4D97-AF65-F5344CB8AC3E}">
        <p14:creationId xmlns:p14="http://schemas.microsoft.com/office/powerpoint/2010/main" val="327506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362"/>
          <p:cNvSpPr txBox="1"/>
          <p:nvPr/>
        </p:nvSpPr>
        <p:spPr>
          <a:xfrm>
            <a:off x="7949471" y="639762"/>
            <a:ext cx="94041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A3267"/>
                </a:solidFill>
              </a:rPr>
              <a:t>Exploratory Analysis - Means</a:t>
            </a:r>
          </a:p>
        </p:txBody>
      </p:sp>
      <p:pic>
        <p:nvPicPr>
          <p:cNvPr id="288" name="Picture 287">
            <a:extLst>
              <a:ext uri="{FF2B5EF4-FFF2-40B4-BE49-F238E27FC236}">
                <a16:creationId xmlns="" xmlns:a16="http://schemas.microsoft.com/office/drawing/2014/main" id="{4608B7EB-1636-4512-9E29-852E8D147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36" y="2229185"/>
            <a:ext cx="10395723" cy="6682964"/>
          </a:xfrm>
          <a:prstGeom prst="rect">
            <a:avLst/>
          </a:prstGeom>
        </p:spPr>
      </p:pic>
      <p:pic>
        <p:nvPicPr>
          <p:cNvPr id="294" name="Picture 293">
            <a:extLst>
              <a:ext uri="{FF2B5EF4-FFF2-40B4-BE49-F238E27FC236}">
                <a16:creationId xmlns="" xmlns:a16="http://schemas.microsoft.com/office/drawing/2014/main" id="{EDBEF2DA-71FA-4840-8733-D188735FD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559" y="2229185"/>
            <a:ext cx="10395723" cy="668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362"/>
          <p:cNvSpPr txBox="1"/>
          <p:nvPr/>
        </p:nvSpPr>
        <p:spPr>
          <a:xfrm>
            <a:off x="8075307" y="639762"/>
            <a:ext cx="91525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A3267"/>
                </a:solidFill>
              </a:rPr>
              <a:t>Exploratory Analysis - Worst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1EC70ED-9299-480D-85CE-7FAD439FF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37" y="2232024"/>
            <a:ext cx="10439400" cy="6711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2B8DAFA-21C0-44E5-BB4F-7133E4FE0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397" y="2239962"/>
            <a:ext cx="10439400" cy="671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3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362"/>
          <p:cNvSpPr txBox="1"/>
          <p:nvPr/>
        </p:nvSpPr>
        <p:spPr>
          <a:xfrm>
            <a:off x="8075307" y="639762"/>
            <a:ext cx="8365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A3267"/>
                </a:solidFill>
              </a:rPr>
              <a:t>Dimensionality Reduction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DCE3EBC-4E2E-4863-ADD4-887AB139B918}"/>
              </a:ext>
            </a:extLst>
          </p:cNvPr>
          <p:cNvSpPr/>
          <p:nvPr/>
        </p:nvSpPr>
        <p:spPr>
          <a:xfrm>
            <a:off x="5476733" y="9366224"/>
            <a:ext cx="142712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dirty="0">
                <a:latin typeface="Trebuchet MS" panose="020B0603020202020204" pitchFamily="34" charset="0"/>
              </a:rPr>
              <a:t>How Standard Scaler improves the PCA’s classification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C2A269D-FDA6-4C0C-BE06-440F584E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708" y="2466084"/>
            <a:ext cx="8079688" cy="6443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6CA7FBF-92A9-4451-9ECE-03C728BEF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358" y="2466084"/>
            <a:ext cx="8171156" cy="64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6074959" y="9552323"/>
            <a:ext cx="118689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A3267"/>
                </a:solidFill>
              </a:rPr>
              <a:t>Story of Lindy and Sindy Continues…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840D6B75-125E-42B3-B6E8-3F3F6737F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50784" y="3869534"/>
            <a:ext cx="4838095" cy="4571429"/>
          </a:xfrm>
          <a:prstGeom prst="rect">
            <a:avLst/>
          </a:prstGeom>
        </p:spPr>
      </p:pic>
      <p:sp>
        <p:nvSpPr>
          <p:cNvPr id="29" name="Speech Bubble: Oval 28">
            <a:extLst>
              <a:ext uri="{FF2B5EF4-FFF2-40B4-BE49-F238E27FC236}">
                <a16:creationId xmlns="" xmlns:a16="http://schemas.microsoft.com/office/drawing/2014/main" id="{CC27D030-1110-49AF-AE8B-9ED93EEBA8AF}"/>
              </a:ext>
            </a:extLst>
          </p:cNvPr>
          <p:cNvSpPr/>
          <p:nvPr/>
        </p:nvSpPr>
        <p:spPr>
          <a:xfrm>
            <a:off x="5986158" y="1579225"/>
            <a:ext cx="6023279" cy="3099137"/>
          </a:xfrm>
          <a:prstGeom prst="wedgeEllipseCallout">
            <a:avLst>
              <a:gd name="adj1" fmla="val -63278"/>
              <a:gd name="adj2" fmla="val 515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600" dirty="0">
                <a:solidFill>
                  <a:srgbClr val="F85E82"/>
                </a:solidFill>
              </a:rPr>
              <a:t>I want to see the AI Happening, Lets do it.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="" xmlns:a16="http://schemas.microsoft.com/office/drawing/2014/main" id="{8015CB74-04B7-4844-BB37-B5ECEDF09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637" y="3364138"/>
            <a:ext cx="7620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F51D0FD-50C8-4140-AE9C-7A1EA8277469}"/>
              </a:ext>
            </a:extLst>
          </p:cNvPr>
          <p:cNvSpPr txBox="1"/>
          <p:nvPr/>
        </p:nvSpPr>
        <p:spPr>
          <a:xfrm>
            <a:off x="2455104" y="8449354"/>
            <a:ext cx="3229733" cy="7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Dr. Lindy, MD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A67D74E-2A91-4CA6-B0EC-B86762E68500}"/>
              </a:ext>
            </a:extLst>
          </p:cNvPr>
          <p:cNvSpPr txBox="1"/>
          <p:nvPr/>
        </p:nvSpPr>
        <p:spPr>
          <a:xfrm>
            <a:off x="19019837" y="8449354"/>
            <a:ext cx="3733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Dr. Sindy, PHD  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="" xmlns:a16="http://schemas.microsoft.com/office/drawing/2014/main" id="{35C0C2D8-1D02-43A6-BC1F-20E0D666074B}"/>
              </a:ext>
            </a:extLst>
          </p:cNvPr>
          <p:cNvSpPr/>
          <p:nvPr/>
        </p:nvSpPr>
        <p:spPr>
          <a:xfrm>
            <a:off x="13076238" y="1579225"/>
            <a:ext cx="6477000" cy="3861137"/>
          </a:xfrm>
          <a:prstGeom prst="cloudCallout">
            <a:avLst>
              <a:gd name="adj1" fmla="val 61579"/>
              <a:gd name="adj2" fmla="val 1259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A3267"/>
                </a:solidFill>
              </a:rPr>
              <a:t>She thinks this is a cake walk!! </a:t>
            </a:r>
            <a:r>
              <a:rPr lang="en-CA" dirty="0">
                <a:solidFill>
                  <a:srgbClr val="FA3267"/>
                </a:solidFill>
                <a:sym typeface="Wingdings" panose="05000000000000000000" pitchFamily="2" charset="2"/>
              </a:rPr>
              <a:t></a:t>
            </a:r>
            <a:endParaRPr lang="en-CA" dirty="0">
              <a:solidFill>
                <a:srgbClr val="FA3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4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831</Words>
  <Application>Microsoft Office PowerPoint</Application>
  <PresentationFormat>Custom</PresentationFormat>
  <Paragraphs>165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erty</dc:creator>
  <cp:lastModifiedBy>Ashish (Roy) Gupta</cp:lastModifiedBy>
  <cp:revision>96</cp:revision>
  <cp:lastPrinted>2018-08-01T14:52:36Z</cp:lastPrinted>
  <dcterms:created xsi:type="dcterms:W3CDTF">2006-08-16T00:00:00Z</dcterms:created>
  <dcterms:modified xsi:type="dcterms:W3CDTF">2018-08-01T16:06:40Z</dcterms:modified>
</cp:coreProperties>
</file>