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304" r:id="rId4"/>
    <p:sldId id="264" r:id="rId5"/>
    <p:sldId id="305" r:id="rId6"/>
    <p:sldId id="314" r:id="rId7"/>
    <p:sldId id="306" r:id="rId8"/>
    <p:sldId id="310" r:id="rId9"/>
    <p:sldId id="312" r:id="rId10"/>
    <p:sldId id="313" r:id="rId11"/>
    <p:sldId id="316" r:id="rId12"/>
    <p:sldId id="317" r:id="rId13"/>
    <p:sldId id="321" r:id="rId14"/>
    <p:sldId id="315" r:id="rId15"/>
    <p:sldId id="322" r:id="rId16"/>
    <p:sldId id="323"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90" d="100"/>
          <a:sy n="90" d="100"/>
        </p:scale>
        <p:origin x="-39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xmlns=""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xmlns=""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624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xmlns=""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2776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27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2_Images &amp; Contents">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xmlns="" id="{7F4A55B2-3184-47B9-BAEC-BDBF1F47C6F6}"/>
              </a:ext>
            </a:extLst>
          </p:cNvPr>
          <p:cNvSpPr>
            <a:spLocks noGrp="1"/>
          </p:cNvSpPr>
          <p:nvPr>
            <p:ph type="pic" sz="quarter" idx="11" hasCustomPrompt="1"/>
          </p:nvPr>
        </p:nvSpPr>
        <p:spPr>
          <a:xfrm>
            <a:off x="5104465" y="844530"/>
            <a:ext cx="6265900" cy="5168940"/>
          </a:xfrm>
          <a:custGeom>
            <a:avLst/>
            <a:gdLst>
              <a:gd name="connsiteX0" fmla="*/ 2712780 w 6265900"/>
              <a:gd name="connsiteY0" fmla="*/ 2405403 h 5168940"/>
              <a:gd name="connsiteX1" fmla="*/ 1432529 w 6265900"/>
              <a:gd name="connsiteY1" fmla="*/ 2704316 h 5168940"/>
              <a:gd name="connsiteX2" fmla="*/ 951729 w 6265900"/>
              <a:gd name="connsiteY2" fmla="*/ 3183705 h 5168940"/>
              <a:gd name="connsiteX3" fmla="*/ 772664 w 6265900"/>
              <a:gd name="connsiteY3" fmla="*/ 3764615 h 5168940"/>
              <a:gd name="connsiteX4" fmla="*/ 944680 w 6265900"/>
              <a:gd name="connsiteY4" fmla="*/ 4222853 h 5168940"/>
              <a:gd name="connsiteX5" fmla="*/ 1362029 w 6265900"/>
              <a:gd name="connsiteY5" fmla="*/ 4413201 h 5168940"/>
              <a:gd name="connsiteX6" fmla="*/ 2114955 w 6265900"/>
              <a:gd name="connsiteY6" fmla="*/ 3849211 h 5168940"/>
              <a:gd name="connsiteX7" fmla="*/ 2952477 w 6265900"/>
              <a:gd name="connsiteY7" fmla="*/ 2405403 h 5168940"/>
              <a:gd name="connsiteX8" fmla="*/ 5270459 w 6265900"/>
              <a:gd name="connsiteY8" fmla="*/ 730364 h 5168940"/>
              <a:gd name="connsiteX9" fmla="*/ 4767103 w 6265900"/>
              <a:gd name="connsiteY9" fmla="*/ 920707 h 5168940"/>
              <a:gd name="connsiteX10" fmla="*/ 4300404 w 6265900"/>
              <a:gd name="connsiteY10" fmla="*/ 1539683 h 5168940"/>
              <a:gd name="connsiteX11" fmla="*/ 4184786 w 6265900"/>
              <a:gd name="connsiteY11" fmla="*/ 1731442 h 5168940"/>
              <a:gd name="connsiteX12" fmla="*/ 4864389 w 6265900"/>
              <a:gd name="connsiteY12" fmla="*/ 1731442 h 5168940"/>
              <a:gd name="connsiteX13" fmla="*/ 5825989 w 6265900"/>
              <a:gd name="connsiteY13" fmla="*/ 0 h 5168940"/>
              <a:gd name="connsiteX14" fmla="*/ 6105163 w 6265900"/>
              <a:gd name="connsiteY14" fmla="*/ 78955 h 5168940"/>
              <a:gd name="connsiteX15" fmla="*/ 6206679 w 6265900"/>
              <a:gd name="connsiteY15" fmla="*/ 298913 h 5168940"/>
              <a:gd name="connsiteX16" fmla="*/ 6172839 w 6265900"/>
              <a:gd name="connsiteY16" fmla="*/ 451190 h 5168940"/>
              <a:gd name="connsiteX17" fmla="*/ 6147463 w 6265900"/>
              <a:gd name="connsiteY17" fmla="*/ 516048 h 5168940"/>
              <a:gd name="connsiteX18" fmla="*/ 5662433 w 6265900"/>
              <a:gd name="connsiteY18" fmla="*/ 1731442 h 5168940"/>
              <a:gd name="connsiteX19" fmla="*/ 5876749 w 6265900"/>
              <a:gd name="connsiteY19" fmla="*/ 1731442 h 5168940"/>
              <a:gd name="connsiteX20" fmla="*/ 5950067 w 6265900"/>
              <a:gd name="connsiteY20" fmla="*/ 1731442 h 5168940"/>
              <a:gd name="connsiteX21" fmla="*/ 6265900 w 6265900"/>
              <a:gd name="connsiteY21" fmla="*/ 2004974 h 5168940"/>
              <a:gd name="connsiteX22" fmla="*/ 6136180 w 6265900"/>
              <a:gd name="connsiteY22" fmla="*/ 2288378 h 5168940"/>
              <a:gd name="connsiteX23" fmla="*/ 5820347 w 6265900"/>
              <a:gd name="connsiteY23" fmla="*/ 2405403 h 5168940"/>
              <a:gd name="connsiteX24" fmla="*/ 5744211 w 6265900"/>
              <a:gd name="connsiteY24" fmla="*/ 2405403 h 5168940"/>
              <a:gd name="connsiteX25" fmla="*/ 5388896 w 6265900"/>
              <a:gd name="connsiteY25" fmla="*/ 2405403 h 5168940"/>
              <a:gd name="connsiteX26" fmla="*/ 5075887 w 6265900"/>
              <a:gd name="connsiteY26" fmla="*/ 3175249 h 5168940"/>
              <a:gd name="connsiteX27" fmla="*/ 5535537 w 6265900"/>
              <a:gd name="connsiteY27" fmla="*/ 3175249 h 5168940"/>
              <a:gd name="connsiteX28" fmla="*/ 5608854 w 6265900"/>
              <a:gd name="connsiteY28" fmla="*/ 3175249 h 5168940"/>
              <a:gd name="connsiteX29" fmla="*/ 5924687 w 6265900"/>
              <a:gd name="connsiteY29" fmla="*/ 3445963 h 5168940"/>
              <a:gd name="connsiteX30" fmla="*/ 5794967 w 6265900"/>
              <a:gd name="connsiteY30" fmla="*/ 3732186 h 5168940"/>
              <a:gd name="connsiteX31" fmla="*/ 5479134 w 6265900"/>
              <a:gd name="connsiteY31" fmla="*/ 3849211 h 5168940"/>
              <a:gd name="connsiteX32" fmla="*/ 5402998 w 6265900"/>
              <a:gd name="connsiteY32" fmla="*/ 3849211 h 5168940"/>
              <a:gd name="connsiteX33" fmla="*/ 4799531 w 6265900"/>
              <a:gd name="connsiteY33" fmla="*/ 3849211 h 5168940"/>
              <a:gd name="connsiteX34" fmla="*/ 4403332 w 6265900"/>
              <a:gd name="connsiteY34" fmla="*/ 3723726 h 5168940"/>
              <a:gd name="connsiteX35" fmla="*/ 4249643 w 6265900"/>
              <a:gd name="connsiteY35" fmla="*/ 3398021 h 5168940"/>
              <a:gd name="connsiteX36" fmla="*/ 4365261 w 6265900"/>
              <a:gd name="connsiteY36" fmla="*/ 2958110 h 5168940"/>
              <a:gd name="connsiteX37" fmla="*/ 4588038 w 6265900"/>
              <a:gd name="connsiteY37" fmla="*/ 2405403 h 5168940"/>
              <a:gd name="connsiteX38" fmla="*/ 3806914 w 6265900"/>
              <a:gd name="connsiteY38" fmla="*/ 2405403 h 5168940"/>
              <a:gd name="connsiteX39" fmla="*/ 2873517 w 6265900"/>
              <a:gd name="connsiteY39" fmla="*/ 4021227 h 5168940"/>
              <a:gd name="connsiteX40" fmla="*/ 1308450 w 6265900"/>
              <a:gd name="connsiteY40" fmla="*/ 5168940 h 5168940"/>
              <a:gd name="connsiteX41" fmla="*/ 376465 w 6265900"/>
              <a:gd name="connsiteY41" fmla="*/ 4769923 h 5168940"/>
              <a:gd name="connsiteX42" fmla="*/ 0 w 6265900"/>
              <a:gd name="connsiteY42" fmla="*/ 3781535 h 5168940"/>
              <a:gd name="connsiteX43" fmla="*/ 290457 w 6265900"/>
              <a:gd name="connsiteY43" fmla="*/ 2858005 h 5168940"/>
              <a:gd name="connsiteX44" fmla="*/ 1082855 w 6265900"/>
              <a:gd name="connsiteY44" fmla="*/ 2120593 h 5168940"/>
              <a:gd name="connsiteX45" fmla="*/ 1914740 w 6265900"/>
              <a:gd name="connsiteY45" fmla="*/ 1818857 h 5168940"/>
              <a:gd name="connsiteX46" fmla="*/ 3130129 w 6265900"/>
              <a:gd name="connsiteY46" fmla="*/ 1731442 h 5168940"/>
              <a:gd name="connsiteX47" fmla="*/ 3338804 w 6265900"/>
              <a:gd name="connsiteY47" fmla="*/ 1731442 h 5168940"/>
              <a:gd name="connsiteX48" fmla="*/ 3561580 w 6265900"/>
              <a:gd name="connsiteY48" fmla="*/ 1322548 h 5168940"/>
              <a:gd name="connsiteX49" fmla="*/ 4698015 w 6265900"/>
              <a:gd name="connsiteY49" fmla="*/ 183294 h 5168940"/>
              <a:gd name="connsiteX50" fmla="*/ 5825989 w 6265900"/>
              <a:gd name="connsiteY50" fmla="*/ 0 h 516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265900" h="5168940">
                <a:moveTo>
                  <a:pt x="2712780" y="2405403"/>
                </a:moveTo>
                <a:cubicBezTo>
                  <a:pt x="2175113" y="2405403"/>
                  <a:pt x="1748361" y="2505044"/>
                  <a:pt x="1432529" y="2704316"/>
                </a:cubicBezTo>
                <a:cubicBezTo>
                  <a:pt x="1231376" y="2832156"/>
                  <a:pt x="1071108" y="2991950"/>
                  <a:pt x="951729" y="3183705"/>
                </a:cubicBezTo>
                <a:cubicBezTo>
                  <a:pt x="832354" y="3375464"/>
                  <a:pt x="772664" y="3569099"/>
                  <a:pt x="772664" y="3764615"/>
                </a:cubicBezTo>
                <a:cubicBezTo>
                  <a:pt x="772664" y="3943210"/>
                  <a:pt x="830005" y="4095956"/>
                  <a:pt x="944680" y="4222853"/>
                </a:cubicBezTo>
                <a:cubicBezTo>
                  <a:pt x="1059356" y="4349750"/>
                  <a:pt x="1198474" y="4413201"/>
                  <a:pt x="1362029" y="4413201"/>
                </a:cubicBezTo>
                <a:cubicBezTo>
                  <a:pt x="1645902" y="4413201"/>
                  <a:pt x="1896878" y="4225203"/>
                  <a:pt x="2114955" y="3849211"/>
                </a:cubicBezTo>
                <a:lnTo>
                  <a:pt x="2952477" y="2405403"/>
                </a:lnTo>
                <a:close/>
                <a:moveTo>
                  <a:pt x="5270459" y="730364"/>
                </a:moveTo>
                <a:cubicBezTo>
                  <a:pt x="5071187" y="743523"/>
                  <a:pt x="4903402" y="806969"/>
                  <a:pt x="4767103" y="920707"/>
                </a:cubicBezTo>
                <a:cubicBezTo>
                  <a:pt x="4630807" y="1034445"/>
                  <a:pt x="4475238" y="1240770"/>
                  <a:pt x="4300404" y="1539683"/>
                </a:cubicBezTo>
                <a:lnTo>
                  <a:pt x="4184786" y="1731442"/>
                </a:lnTo>
                <a:lnTo>
                  <a:pt x="4864389" y="1731442"/>
                </a:lnTo>
                <a:close/>
                <a:moveTo>
                  <a:pt x="5825989" y="0"/>
                </a:moveTo>
                <a:cubicBezTo>
                  <a:pt x="5944425" y="0"/>
                  <a:pt x="6037482" y="26318"/>
                  <a:pt x="6105163" y="78955"/>
                </a:cubicBezTo>
                <a:cubicBezTo>
                  <a:pt x="6172839" y="131596"/>
                  <a:pt x="6206679" y="204914"/>
                  <a:pt x="6206679" y="298913"/>
                </a:cubicBezTo>
                <a:cubicBezTo>
                  <a:pt x="6206679" y="342151"/>
                  <a:pt x="6195401" y="392912"/>
                  <a:pt x="6172839" y="451190"/>
                </a:cubicBezTo>
                <a:lnTo>
                  <a:pt x="6147463" y="516048"/>
                </a:lnTo>
                <a:lnTo>
                  <a:pt x="5662433" y="1731442"/>
                </a:lnTo>
                <a:lnTo>
                  <a:pt x="5876749" y="1731442"/>
                </a:lnTo>
                <a:lnTo>
                  <a:pt x="5950067" y="1731442"/>
                </a:lnTo>
                <a:cubicBezTo>
                  <a:pt x="6160623" y="1731442"/>
                  <a:pt x="6265900" y="1822618"/>
                  <a:pt x="6265900" y="2004974"/>
                </a:cubicBezTo>
                <a:cubicBezTo>
                  <a:pt x="6265900" y="2115889"/>
                  <a:pt x="6222661" y="2210357"/>
                  <a:pt x="6136180" y="2288378"/>
                </a:cubicBezTo>
                <a:cubicBezTo>
                  <a:pt x="6049703" y="2366395"/>
                  <a:pt x="5944425" y="2405403"/>
                  <a:pt x="5820347" y="2405403"/>
                </a:cubicBezTo>
                <a:lnTo>
                  <a:pt x="5744211" y="2405403"/>
                </a:lnTo>
                <a:lnTo>
                  <a:pt x="5388896" y="2405403"/>
                </a:lnTo>
                <a:lnTo>
                  <a:pt x="5075887" y="3175249"/>
                </a:lnTo>
                <a:lnTo>
                  <a:pt x="5535537" y="3175249"/>
                </a:lnTo>
                <a:lnTo>
                  <a:pt x="5608854" y="3175249"/>
                </a:lnTo>
                <a:cubicBezTo>
                  <a:pt x="5819409" y="3175249"/>
                  <a:pt x="5924687" y="3265487"/>
                  <a:pt x="5924687" y="3445963"/>
                </a:cubicBezTo>
                <a:cubicBezTo>
                  <a:pt x="5924687" y="3558758"/>
                  <a:pt x="5881449" y="3654164"/>
                  <a:pt x="5794967" y="3732186"/>
                </a:cubicBezTo>
                <a:cubicBezTo>
                  <a:pt x="5708490" y="3810203"/>
                  <a:pt x="5603213" y="3849211"/>
                  <a:pt x="5479134" y="3849211"/>
                </a:cubicBezTo>
                <a:lnTo>
                  <a:pt x="5402998" y="3849211"/>
                </a:lnTo>
                <a:lnTo>
                  <a:pt x="4799531" y="3849211"/>
                </a:lnTo>
                <a:cubicBezTo>
                  <a:pt x="4637856" y="3849211"/>
                  <a:pt x="4505787" y="3807384"/>
                  <a:pt x="4403332" y="3723726"/>
                </a:cubicBezTo>
                <a:cubicBezTo>
                  <a:pt x="4300873" y="3640067"/>
                  <a:pt x="4249643" y="3531498"/>
                  <a:pt x="4249643" y="3398021"/>
                </a:cubicBezTo>
                <a:cubicBezTo>
                  <a:pt x="4249643" y="3294624"/>
                  <a:pt x="4288183" y="3147988"/>
                  <a:pt x="4365261" y="2958110"/>
                </a:cubicBezTo>
                <a:lnTo>
                  <a:pt x="4588038" y="2405403"/>
                </a:lnTo>
                <a:lnTo>
                  <a:pt x="3806914" y="2405403"/>
                </a:lnTo>
                <a:lnTo>
                  <a:pt x="2873517" y="4021227"/>
                </a:lnTo>
                <a:cubicBezTo>
                  <a:pt x="2433606" y="4786369"/>
                  <a:pt x="1911917" y="5168940"/>
                  <a:pt x="1308450" y="5168940"/>
                </a:cubicBezTo>
                <a:cubicBezTo>
                  <a:pt x="938101" y="5168940"/>
                  <a:pt x="627436" y="5035938"/>
                  <a:pt x="376465" y="4769923"/>
                </a:cubicBezTo>
                <a:cubicBezTo>
                  <a:pt x="125490" y="4503908"/>
                  <a:pt x="0" y="4174447"/>
                  <a:pt x="0" y="3781535"/>
                </a:cubicBezTo>
                <a:cubicBezTo>
                  <a:pt x="0" y="3461941"/>
                  <a:pt x="96818" y="3154099"/>
                  <a:pt x="290457" y="2858005"/>
                </a:cubicBezTo>
                <a:cubicBezTo>
                  <a:pt x="484092" y="2561911"/>
                  <a:pt x="748227" y="2316108"/>
                  <a:pt x="1082855" y="2120593"/>
                </a:cubicBezTo>
                <a:cubicBezTo>
                  <a:pt x="1332893" y="1977713"/>
                  <a:pt x="1610186" y="1877135"/>
                  <a:pt x="1914740" y="1818857"/>
                </a:cubicBezTo>
                <a:cubicBezTo>
                  <a:pt x="2219290" y="1760579"/>
                  <a:pt x="2624423" y="1731442"/>
                  <a:pt x="3130129" y="1731442"/>
                </a:cubicBezTo>
                <a:lnTo>
                  <a:pt x="3338804" y="1731442"/>
                </a:lnTo>
                <a:lnTo>
                  <a:pt x="3561580" y="1322548"/>
                </a:lnTo>
                <a:cubicBezTo>
                  <a:pt x="3871771" y="752921"/>
                  <a:pt x="4250586" y="373169"/>
                  <a:pt x="4698015" y="183294"/>
                </a:cubicBezTo>
                <a:cubicBezTo>
                  <a:pt x="4985649" y="61097"/>
                  <a:pt x="5361640" y="0"/>
                  <a:pt x="5825989" y="0"/>
                </a:cubicBez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57119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xmlns=""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xmlns=""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604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12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drive/folders/1uVzyEcpjyDw-gbE-jsZd6mn4Lm5AGNO2" TargetMode="Externa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C221F751-3C5B-4561-AD14-8637C5B66736}"/>
              </a:ext>
            </a:extLst>
          </p:cNvPr>
          <p:cNvSpPr txBox="1"/>
          <p:nvPr/>
        </p:nvSpPr>
        <p:spPr>
          <a:xfrm>
            <a:off x="5613622" y="1608871"/>
            <a:ext cx="6393582" cy="846386"/>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2400" dirty="0">
                <a:solidFill>
                  <a:prstClr val="white"/>
                </a:solidFill>
                <a:latin typeface="Arial Narrow" panose="020B0606020202030204" pitchFamily="34" charset="0"/>
                <a:cs typeface="Arial" pitchFamily="34" charset="0"/>
              </a:rPr>
              <a:t>End-to-End Natural Language Processing on</a:t>
            </a:r>
          </a:p>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2500" dirty="0">
                <a:solidFill>
                  <a:prstClr val="white"/>
                </a:solidFill>
                <a:latin typeface="Arial Narrow" panose="020B0606020202030204" pitchFamily="34" charset="0"/>
                <a:cs typeface="Arial" pitchFamily="34" charset="0"/>
              </a:rPr>
              <a:t>TELUS Business Case : Contract Risk Scoring Model</a:t>
            </a:r>
          </a:p>
        </p:txBody>
      </p:sp>
      <p:sp>
        <p:nvSpPr>
          <p:cNvPr id="14" name="TextBox 13">
            <a:extLst>
              <a:ext uri="{FF2B5EF4-FFF2-40B4-BE49-F238E27FC236}">
                <a16:creationId xmlns:a16="http://schemas.microsoft.com/office/drawing/2014/main" xmlns="" id="{DF166F6B-B975-4F3C-BCF2-9971086140FB}"/>
              </a:ext>
            </a:extLst>
          </p:cNvPr>
          <p:cNvSpPr txBox="1"/>
          <p:nvPr/>
        </p:nvSpPr>
        <p:spPr>
          <a:xfrm>
            <a:off x="6396693" y="5237069"/>
            <a:ext cx="5610509" cy="1446550"/>
          </a:xfrm>
          <a:prstGeom prst="rect">
            <a:avLst/>
          </a:prstGeom>
          <a:noFill/>
        </p:spPr>
        <p:txBody>
          <a:bodyPr wrap="square" rtlCol="0" anchor="ctr">
            <a:spAutoFit/>
          </a:bodyPr>
          <a:lstStyle/>
          <a:p>
            <a:pPr algn="r" defTabSz="914286"/>
            <a:r>
              <a:rPr kumimoji="0" lang="en-US" altLang="ko-KR" sz="2200" b="0" i="0" u="none" strike="noStrike" kern="1200" cap="none" spc="0" normalizeH="0" baseline="0" noProof="0" dirty="0">
                <a:ln>
                  <a:noFill/>
                </a:ln>
                <a:solidFill>
                  <a:prstClr val="white"/>
                </a:solidFill>
                <a:effectLst/>
                <a:uLnTx/>
                <a:uFillTx/>
                <a:latin typeface="Arial Narrow" panose="020B0606020202030204" pitchFamily="34" charset="0"/>
                <a:cs typeface="Arial" pitchFamily="34" charset="0"/>
              </a:rPr>
              <a:t>Presented by : </a:t>
            </a:r>
          </a:p>
          <a:p>
            <a:pPr algn="r" defTabSz="914286"/>
            <a:endParaRPr lang="en-US" sz="2200" dirty="0">
              <a:solidFill>
                <a:prstClr val="white"/>
              </a:solidFill>
              <a:latin typeface="Arial Narrow" panose="020B0606020202030204" pitchFamily="34" charset="0"/>
              <a:cs typeface="Arial" pitchFamily="34" charset="0"/>
            </a:endParaRPr>
          </a:p>
          <a:p>
            <a:pPr algn="r" defTabSz="914286"/>
            <a:r>
              <a:rPr lang="en-CA" sz="2200" dirty="0" smtClean="0">
                <a:solidFill>
                  <a:prstClr val="white"/>
                </a:solidFill>
                <a:latin typeface="Arial Narrow" panose="020B0606020202030204" pitchFamily="34" charset="0"/>
                <a:cs typeface="Arial" pitchFamily="34" charset="0"/>
              </a:rPr>
              <a:t>Mona Hasanzadeh</a:t>
            </a:r>
          </a:p>
          <a:p>
            <a:pPr algn="r" defTabSz="914286"/>
            <a:r>
              <a:rPr lang="en-US" altLang="ko-KR" sz="2200" dirty="0">
                <a:solidFill>
                  <a:prstClr val="white"/>
                </a:solidFill>
                <a:latin typeface="Arial Narrow" panose="020B0606020202030204" pitchFamily="34" charset="0"/>
                <a:cs typeface="Arial" pitchFamily="34" charset="0"/>
              </a:rPr>
              <a:t>Ashish </a:t>
            </a:r>
            <a:r>
              <a:rPr lang="en-US" altLang="ko-KR" sz="2200" dirty="0" smtClean="0">
                <a:solidFill>
                  <a:prstClr val="white"/>
                </a:solidFill>
                <a:latin typeface="Arial Narrow" panose="020B0606020202030204" pitchFamily="34" charset="0"/>
                <a:cs typeface="Arial" pitchFamily="34" charset="0"/>
              </a:rPr>
              <a:t>Gupta</a:t>
            </a:r>
            <a:endParaRPr lang="en-US" altLang="ko-KR" sz="2200" dirty="0">
              <a:solidFill>
                <a:prstClr val="white"/>
              </a:solidFill>
              <a:latin typeface="Arial Narrow" panose="020B0606020202030204" pitchFamily="34" charset="0"/>
              <a:cs typeface="Arial" pitchFamily="34" charset="0"/>
            </a:endParaRPr>
          </a:p>
        </p:txBody>
      </p:sp>
      <p:grpSp>
        <p:nvGrpSpPr>
          <p:cNvPr id="15" name="Group 14">
            <a:extLst>
              <a:ext uri="{FF2B5EF4-FFF2-40B4-BE49-F238E27FC236}">
                <a16:creationId xmlns:a16="http://schemas.microsoft.com/office/drawing/2014/main" xmlns="" id="{1527CFAF-7CCE-44BB-AF72-C1F244779008}"/>
              </a:ext>
            </a:extLst>
          </p:cNvPr>
          <p:cNvGrpSpPr/>
          <p:nvPr/>
        </p:nvGrpSpPr>
        <p:grpSpPr>
          <a:xfrm>
            <a:off x="149864"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xmlns=""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xmlns=""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9" name="Freeform: Shape 218">
                <a:extLst>
                  <a:ext uri="{FF2B5EF4-FFF2-40B4-BE49-F238E27FC236}">
                    <a16:creationId xmlns:a16="http://schemas.microsoft.com/office/drawing/2014/main" xmlns=""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0" name="Freeform: Shape 219">
                <a:extLst>
                  <a:ext uri="{FF2B5EF4-FFF2-40B4-BE49-F238E27FC236}">
                    <a16:creationId xmlns:a16="http://schemas.microsoft.com/office/drawing/2014/main" xmlns=""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1" name="Freeform: Shape 220">
                <a:extLst>
                  <a:ext uri="{FF2B5EF4-FFF2-40B4-BE49-F238E27FC236}">
                    <a16:creationId xmlns:a16="http://schemas.microsoft.com/office/drawing/2014/main" xmlns=""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2" name="Freeform: Shape 221">
                <a:extLst>
                  <a:ext uri="{FF2B5EF4-FFF2-40B4-BE49-F238E27FC236}">
                    <a16:creationId xmlns:a16="http://schemas.microsoft.com/office/drawing/2014/main" xmlns=""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3" name="Freeform: Shape 222">
                <a:extLst>
                  <a:ext uri="{FF2B5EF4-FFF2-40B4-BE49-F238E27FC236}">
                    <a16:creationId xmlns:a16="http://schemas.microsoft.com/office/drawing/2014/main" xmlns=""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4" name="Freeform: Shape 223">
                <a:extLst>
                  <a:ext uri="{FF2B5EF4-FFF2-40B4-BE49-F238E27FC236}">
                    <a16:creationId xmlns:a16="http://schemas.microsoft.com/office/drawing/2014/main" xmlns=""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5" name="Freeform: Shape 224">
                <a:extLst>
                  <a:ext uri="{FF2B5EF4-FFF2-40B4-BE49-F238E27FC236}">
                    <a16:creationId xmlns:a16="http://schemas.microsoft.com/office/drawing/2014/main" xmlns=""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6" name="Freeform: Shape 225">
                <a:extLst>
                  <a:ext uri="{FF2B5EF4-FFF2-40B4-BE49-F238E27FC236}">
                    <a16:creationId xmlns:a16="http://schemas.microsoft.com/office/drawing/2014/main" xmlns=""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7" name="Freeform: Shape 226">
                <a:extLst>
                  <a:ext uri="{FF2B5EF4-FFF2-40B4-BE49-F238E27FC236}">
                    <a16:creationId xmlns:a16="http://schemas.microsoft.com/office/drawing/2014/main" xmlns=""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8" name="Freeform: Shape 227">
                <a:extLst>
                  <a:ext uri="{FF2B5EF4-FFF2-40B4-BE49-F238E27FC236}">
                    <a16:creationId xmlns:a16="http://schemas.microsoft.com/office/drawing/2014/main" xmlns=""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9" name="Freeform: Shape 228">
                <a:extLst>
                  <a:ext uri="{FF2B5EF4-FFF2-40B4-BE49-F238E27FC236}">
                    <a16:creationId xmlns:a16="http://schemas.microsoft.com/office/drawing/2014/main" xmlns=""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0" name="Freeform: Shape 229">
                <a:extLst>
                  <a:ext uri="{FF2B5EF4-FFF2-40B4-BE49-F238E27FC236}">
                    <a16:creationId xmlns:a16="http://schemas.microsoft.com/office/drawing/2014/main" xmlns=""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1" name="Freeform: Shape 230">
                <a:extLst>
                  <a:ext uri="{FF2B5EF4-FFF2-40B4-BE49-F238E27FC236}">
                    <a16:creationId xmlns:a16="http://schemas.microsoft.com/office/drawing/2014/main" xmlns=""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2" name="Freeform: Shape 231">
                <a:extLst>
                  <a:ext uri="{FF2B5EF4-FFF2-40B4-BE49-F238E27FC236}">
                    <a16:creationId xmlns:a16="http://schemas.microsoft.com/office/drawing/2014/main" xmlns=""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3" name="Freeform: Shape 232">
                <a:extLst>
                  <a:ext uri="{FF2B5EF4-FFF2-40B4-BE49-F238E27FC236}">
                    <a16:creationId xmlns:a16="http://schemas.microsoft.com/office/drawing/2014/main" xmlns=""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4" name="Freeform: Shape 233">
                <a:extLst>
                  <a:ext uri="{FF2B5EF4-FFF2-40B4-BE49-F238E27FC236}">
                    <a16:creationId xmlns:a16="http://schemas.microsoft.com/office/drawing/2014/main" xmlns=""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5" name="Freeform: Shape 234">
                <a:extLst>
                  <a:ext uri="{FF2B5EF4-FFF2-40B4-BE49-F238E27FC236}">
                    <a16:creationId xmlns:a16="http://schemas.microsoft.com/office/drawing/2014/main" xmlns=""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6" name="Freeform: Shape 235">
                <a:extLst>
                  <a:ext uri="{FF2B5EF4-FFF2-40B4-BE49-F238E27FC236}">
                    <a16:creationId xmlns:a16="http://schemas.microsoft.com/office/drawing/2014/main" xmlns=""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37" name="Freeform: Shape 236">
                <a:extLst>
                  <a:ext uri="{FF2B5EF4-FFF2-40B4-BE49-F238E27FC236}">
                    <a16:creationId xmlns:a16="http://schemas.microsoft.com/office/drawing/2014/main" xmlns=""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pic>
          <p:nvPicPr>
            <p:cNvPr id="17" name="Graphic 16">
              <a:extLst>
                <a:ext uri="{FF2B5EF4-FFF2-40B4-BE49-F238E27FC236}">
                  <a16:creationId xmlns:a16="http://schemas.microsoft.com/office/drawing/2014/main" xmlns="" id="{30F04740-12EB-497B-8B91-51D4B31E7DF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xmlns="" id="{8ECA97C9-D664-4952-9EC2-18F60B03BD6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xmlns="" id="{15AE8B53-1976-4CC1-8501-44A62C40EBA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xmlns=""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xmlns=""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9" name="Freeform: Shape 198">
                <a:extLst>
                  <a:ext uri="{FF2B5EF4-FFF2-40B4-BE49-F238E27FC236}">
                    <a16:creationId xmlns:a16="http://schemas.microsoft.com/office/drawing/2014/main" xmlns=""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0" name="Freeform: Shape 199">
                <a:extLst>
                  <a:ext uri="{FF2B5EF4-FFF2-40B4-BE49-F238E27FC236}">
                    <a16:creationId xmlns:a16="http://schemas.microsoft.com/office/drawing/2014/main" xmlns=""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1" name="Freeform: Shape 200">
                <a:extLst>
                  <a:ext uri="{FF2B5EF4-FFF2-40B4-BE49-F238E27FC236}">
                    <a16:creationId xmlns:a16="http://schemas.microsoft.com/office/drawing/2014/main" xmlns=""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2" name="Freeform: Shape 201">
                <a:extLst>
                  <a:ext uri="{FF2B5EF4-FFF2-40B4-BE49-F238E27FC236}">
                    <a16:creationId xmlns:a16="http://schemas.microsoft.com/office/drawing/2014/main" xmlns=""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3" name="Freeform: Shape 202">
                <a:extLst>
                  <a:ext uri="{FF2B5EF4-FFF2-40B4-BE49-F238E27FC236}">
                    <a16:creationId xmlns:a16="http://schemas.microsoft.com/office/drawing/2014/main" xmlns=""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4" name="Freeform: Shape 203">
                <a:extLst>
                  <a:ext uri="{FF2B5EF4-FFF2-40B4-BE49-F238E27FC236}">
                    <a16:creationId xmlns:a16="http://schemas.microsoft.com/office/drawing/2014/main" xmlns=""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5" name="Freeform: Shape 204">
                <a:extLst>
                  <a:ext uri="{FF2B5EF4-FFF2-40B4-BE49-F238E27FC236}">
                    <a16:creationId xmlns:a16="http://schemas.microsoft.com/office/drawing/2014/main" xmlns=""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6" name="Freeform: Shape 205">
                <a:extLst>
                  <a:ext uri="{FF2B5EF4-FFF2-40B4-BE49-F238E27FC236}">
                    <a16:creationId xmlns:a16="http://schemas.microsoft.com/office/drawing/2014/main" xmlns=""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7" name="Freeform: Shape 206">
                <a:extLst>
                  <a:ext uri="{FF2B5EF4-FFF2-40B4-BE49-F238E27FC236}">
                    <a16:creationId xmlns:a16="http://schemas.microsoft.com/office/drawing/2014/main" xmlns=""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8" name="Freeform: Shape 207">
                <a:extLst>
                  <a:ext uri="{FF2B5EF4-FFF2-40B4-BE49-F238E27FC236}">
                    <a16:creationId xmlns:a16="http://schemas.microsoft.com/office/drawing/2014/main" xmlns=""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9" name="Freeform: Shape 208">
                <a:extLst>
                  <a:ext uri="{FF2B5EF4-FFF2-40B4-BE49-F238E27FC236}">
                    <a16:creationId xmlns:a16="http://schemas.microsoft.com/office/drawing/2014/main" xmlns=""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0" name="Freeform: Shape 209">
                <a:extLst>
                  <a:ext uri="{FF2B5EF4-FFF2-40B4-BE49-F238E27FC236}">
                    <a16:creationId xmlns:a16="http://schemas.microsoft.com/office/drawing/2014/main" xmlns=""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1" name="Freeform: Shape 210">
                <a:extLst>
                  <a:ext uri="{FF2B5EF4-FFF2-40B4-BE49-F238E27FC236}">
                    <a16:creationId xmlns:a16="http://schemas.microsoft.com/office/drawing/2014/main" xmlns=""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2" name="Freeform: Shape 211">
                <a:extLst>
                  <a:ext uri="{FF2B5EF4-FFF2-40B4-BE49-F238E27FC236}">
                    <a16:creationId xmlns:a16="http://schemas.microsoft.com/office/drawing/2014/main" xmlns=""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3" name="Freeform: Shape 212">
                <a:extLst>
                  <a:ext uri="{FF2B5EF4-FFF2-40B4-BE49-F238E27FC236}">
                    <a16:creationId xmlns:a16="http://schemas.microsoft.com/office/drawing/2014/main" xmlns=""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4" name="Freeform: Shape 213">
                <a:extLst>
                  <a:ext uri="{FF2B5EF4-FFF2-40B4-BE49-F238E27FC236}">
                    <a16:creationId xmlns:a16="http://schemas.microsoft.com/office/drawing/2014/main" xmlns=""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5" name="Freeform: Shape 214">
                <a:extLst>
                  <a:ext uri="{FF2B5EF4-FFF2-40B4-BE49-F238E27FC236}">
                    <a16:creationId xmlns:a16="http://schemas.microsoft.com/office/drawing/2014/main" xmlns=""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6" name="Freeform: Shape 215">
                <a:extLst>
                  <a:ext uri="{FF2B5EF4-FFF2-40B4-BE49-F238E27FC236}">
                    <a16:creationId xmlns:a16="http://schemas.microsoft.com/office/drawing/2014/main" xmlns=""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7" name="Freeform: Shape 216">
                <a:extLst>
                  <a:ext uri="{FF2B5EF4-FFF2-40B4-BE49-F238E27FC236}">
                    <a16:creationId xmlns:a16="http://schemas.microsoft.com/office/drawing/2014/main" xmlns=""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21" name="Graphic 166">
              <a:extLst>
                <a:ext uri="{FF2B5EF4-FFF2-40B4-BE49-F238E27FC236}">
                  <a16:creationId xmlns:a16="http://schemas.microsoft.com/office/drawing/2014/main" xmlns=""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xmlns=""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9" name="Freeform: Shape 178">
                <a:extLst>
                  <a:ext uri="{FF2B5EF4-FFF2-40B4-BE49-F238E27FC236}">
                    <a16:creationId xmlns:a16="http://schemas.microsoft.com/office/drawing/2014/main" xmlns=""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0" name="Freeform: Shape 179">
                <a:extLst>
                  <a:ext uri="{FF2B5EF4-FFF2-40B4-BE49-F238E27FC236}">
                    <a16:creationId xmlns:a16="http://schemas.microsoft.com/office/drawing/2014/main" xmlns=""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1" name="Freeform: Shape 180">
                <a:extLst>
                  <a:ext uri="{FF2B5EF4-FFF2-40B4-BE49-F238E27FC236}">
                    <a16:creationId xmlns:a16="http://schemas.microsoft.com/office/drawing/2014/main" xmlns=""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2" name="Freeform: Shape 181">
                <a:extLst>
                  <a:ext uri="{FF2B5EF4-FFF2-40B4-BE49-F238E27FC236}">
                    <a16:creationId xmlns:a16="http://schemas.microsoft.com/office/drawing/2014/main" xmlns=""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3" name="Freeform: Shape 182">
                <a:extLst>
                  <a:ext uri="{FF2B5EF4-FFF2-40B4-BE49-F238E27FC236}">
                    <a16:creationId xmlns:a16="http://schemas.microsoft.com/office/drawing/2014/main" xmlns=""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4" name="Freeform: Shape 183">
                <a:extLst>
                  <a:ext uri="{FF2B5EF4-FFF2-40B4-BE49-F238E27FC236}">
                    <a16:creationId xmlns:a16="http://schemas.microsoft.com/office/drawing/2014/main" xmlns=""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5" name="Freeform: Shape 184">
                <a:extLst>
                  <a:ext uri="{FF2B5EF4-FFF2-40B4-BE49-F238E27FC236}">
                    <a16:creationId xmlns:a16="http://schemas.microsoft.com/office/drawing/2014/main" xmlns=""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6" name="Freeform: Shape 185">
                <a:extLst>
                  <a:ext uri="{FF2B5EF4-FFF2-40B4-BE49-F238E27FC236}">
                    <a16:creationId xmlns:a16="http://schemas.microsoft.com/office/drawing/2014/main" xmlns=""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7" name="Freeform: Shape 186">
                <a:extLst>
                  <a:ext uri="{FF2B5EF4-FFF2-40B4-BE49-F238E27FC236}">
                    <a16:creationId xmlns:a16="http://schemas.microsoft.com/office/drawing/2014/main" xmlns=""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8" name="Freeform: Shape 187">
                <a:extLst>
                  <a:ext uri="{FF2B5EF4-FFF2-40B4-BE49-F238E27FC236}">
                    <a16:creationId xmlns:a16="http://schemas.microsoft.com/office/drawing/2014/main" xmlns=""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89" name="Freeform: Shape 188">
                <a:extLst>
                  <a:ext uri="{FF2B5EF4-FFF2-40B4-BE49-F238E27FC236}">
                    <a16:creationId xmlns:a16="http://schemas.microsoft.com/office/drawing/2014/main" xmlns=""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0" name="Freeform: Shape 189">
                <a:extLst>
                  <a:ext uri="{FF2B5EF4-FFF2-40B4-BE49-F238E27FC236}">
                    <a16:creationId xmlns:a16="http://schemas.microsoft.com/office/drawing/2014/main" xmlns=""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1" name="Freeform: Shape 190">
                <a:extLst>
                  <a:ext uri="{FF2B5EF4-FFF2-40B4-BE49-F238E27FC236}">
                    <a16:creationId xmlns:a16="http://schemas.microsoft.com/office/drawing/2014/main" xmlns=""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2" name="Freeform: Shape 191">
                <a:extLst>
                  <a:ext uri="{FF2B5EF4-FFF2-40B4-BE49-F238E27FC236}">
                    <a16:creationId xmlns:a16="http://schemas.microsoft.com/office/drawing/2014/main" xmlns=""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3" name="Freeform: Shape 192">
                <a:extLst>
                  <a:ext uri="{FF2B5EF4-FFF2-40B4-BE49-F238E27FC236}">
                    <a16:creationId xmlns:a16="http://schemas.microsoft.com/office/drawing/2014/main" xmlns=""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4" name="Freeform: Shape 193">
                <a:extLst>
                  <a:ext uri="{FF2B5EF4-FFF2-40B4-BE49-F238E27FC236}">
                    <a16:creationId xmlns:a16="http://schemas.microsoft.com/office/drawing/2014/main" xmlns=""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5" name="Freeform: Shape 194">
                <a:extLst>
                  <a:ext uri="{FF2B5EF4-FFF2-40B4-BE49-F238E27FC236}">
                    <a16:creationId xmlns:a16="http://schemas.microsoft.com/office/drawing/2014/main" xmlns=""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6" name="Freeform: Shape 195">
                <a:extLst>
                  <a:ext uri="{FF2B5EF4-FFF2-40B4-BE49-F238E27FC236}">
                    <a16:creationId xmlns:a16="http://schemas.microsoft.com/office/drawing/2014/main" xmlns=""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97" name="Freeform: Shape 196">
                <a:extLst>
                  <a:ext uri="{FF2B5EF4-FFF2-40B4-BE49-F238E27FC236}">
                    <a16:creationId xmlns:a16="http://schemas.microsoft.com/office/drawing/2014/main" xmlns=""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22" name="Graphic 234">
              <a:extLst>
                <a:ext uri="{FF2B5EF4-FFF2-40B4-BE49-F238E27FC236}">
                  <a16:creationId xmlns:a16="http://schemas.microsoft.com/office/drawing/2014/main" xmlns=""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xmlns=""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3" name="Freeform: Shape 172">
                <a:extLst>
                  <a:ext uri="{FF2B5EF4-FFF2-40B4-BE49-F238E27FC236}">
                    <a16:creationId xmlns:a16="http://schemas.microsoft.com/office/drawing/2014/main" xmlns=""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4" name="Freeform: Shape 173">
                <a:extLst>
                  <a:ext uri="{FF2B5EF4-FFF2-40B4-BE49-F238E27FC236}">
                    <a16:creationId xmlns:a16="http://schemas.microsoft.com/office/drawing/2014/main" xmlns=""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5" name="Freeform: Shape 174">
                <a:extLst>
                  <a:ext uri="{FF2B5EF4-FFF2-40B4-BE49-F238E27FC236}">
                    <a16:creationId xmlns:a16="http://schemas.microsoft.com/office/drawing/2014/main" xmlns=""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6" name="Freeform: Shape 175">
                <a:extLst>
                  <a:ext uri="{FF2B5EF4-FFF2-40B4-BE49-F238E27FC236}">
                    <a16:creationId xmlns:a16="http://schemas.microsoft.com/office/drawing/2014/main" xmlns=""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7" name="Freeform: Shape 176">
                <a:extLst>
                  <a:ext uri="{FF2B5EF4-FFF2-40B4-BE49-F238E27FC236}">
                    <a16:creationId xmlns:a16="http://schemas.microsoft.com/office/drawing/2014/main" xmlns=""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23" name="Graphic 166">
              <a:extLst>
                <a:ext uri="{FF2B5EF4-FFF2-40B4-BE49-F238E27FC236}">
                  <a16:creationId xmlns:a16="http://schemas.microsoft.com/office/drawing/2014/main" xmlns=""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xmlns=""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3" name="Freeform: Shape 152">
                <a:extLst>
                  <a:ext uri="{FF2B5EF4-FFF2-40B4-BE49-F238E27FC236}">
                    <a16:creationId xmlns:a16="http://schemas.microsoft.com/office/drawing/2014/main" xmlns=""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4" name="Freeform: Shape 153">
                <a:extLst>
                  <a:ext uri="{FF2B5EF4-FFF2-40B4-BE49-F238E27FC236}">
                    <a16:creationId xmlns:a16="http://schemas.microsoft.com/office/drawing/2014/main" xmlns=""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5" name="Freeform: Shape 154">
                <a:extLst>
                  <a:ext uri="{FF2B5EF4-FFF2-40B4-BE49-F238E27FC236}">
                    <a16:creationId xmlns:a16="http://schemas.microsoft.com/office/drawing/2014/main" xmlns=""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6" name="Freeform: Shape 155">
                <a:extLst>
                  <a:ext uri="{FF2B5EF4-FFF2-40B4-BE49-F238E27FC236}">
                    <a16:creationId xmlns:a16="http://schemas.microsoft.com/office/drawing/2014/main" xmlns=""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7" name="Freeform: Shape 156">
                <a:extLst>
                  <a:ext uri="{FF2B5EF4-FFF2-40B4-BE49-F238E27FC236}">
                    <a16:creationId xmlns:a16="http://schemas.microsoft.com/office/drawing/2014/main" xmlns=""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8" name="Freeform: Shape 157">
                <a:extLst>
                  <a:ext uri="{FF2B5EF4-FFF2-40B4-BE49-F238E27FC236}">
                    <a16:creationId xmlns:a16="http://schemas.microsoft.com/office/drawing/2014/main" xmlns=""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9" name="Freeform: Shape 158">
                <a:extLst>
                  <a:ext uri="{FF2B5EF4-FFF2-40B4-BE49-F238E27FC236}">
                    <a16:creationId xmlns:a16="http://schemas.microsoft.com/office/drawing/2014/main" xmlns=""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0" name="Freeform: Shape 159">
                <a:extLst>
                  <a:ext uri="{FF2B5EF4-FFF2-40B4-BE49-F238E27FC236}">
                    <a16:creationId xmlns:a16="http://schemas.microsoft.com/office/drawing/2014/main" xmlns=""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1" name="Freeform: Shape 160">
                <a:extLst>
                  <a:ext uri="{FF2B5EF4-FFF2-40B4-BE49-F238E27FC236}">
                    <a16:creationId xmlns:a16="http://schemas.microsoft.com/office/drawing/2014/main" xmlns=""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2" name="Freeform: Shape 161">
                <a:extLst>
                  <a:ext uri="{FF2B5EF4-FFF2-40B4-BE49-F238E27FC236}">
                    <a16:creationId xmlns:a16="http://schemas.microsoft.com/office/drawing/2014/main" xmlns=""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3" name="Freeform: Shape 162">
                <a:extLst>
                  <a:ext uri="{FF2B5EF4-FFF2-40B4-BE49-F238E27FC236}">
                    <a16:creationId xmlns:a16="http://schemas.microsoft.com/office/drawing/2014/main" xmlns=""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4" name="Freeform: Shape 163">
                <a:extLst>
                  <a:ext uri="{FF2B5EF4-FFF2-40B4-BE49-F238E27FC236}">
                    <a16:creationId xmlns:a16="http://schemas.microsoft.com/office/drawing/2014/main" xmlns=""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5" name="Freeform: Shape 164">
                <a:extLst>
                  <a:ext uri="{FF2B5EF4-FFF2-40B4-BE49-F238E27FC236}">
                    <a16:creationId xmlns:a16="http://schemas.microsoft.com/office/drawing/2014/main" xmlns=""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6" name="Freeform: Shape 165">
                <a:extLst>
                  <a:ext uri="{FF2B5EF4-FFF2-40B4-BE49-F238E27FC236}">
                    <a16:creationId xmlns:a16="http://schemas.microsoft.com/office/drawing/2014/main" xmlns=""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7" name="Freeform: Shape 166">
                <a:extLst>
                  <a:ext uri="{FF2B5EF4-FFF2-40B4-BE49-F238E27FC236}">
                    <a16:creationId xmlns:a16="http://schemas.microsoft.com/office/drawing/2014/main" xmlns=""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8" name="Freeform: Shape 167">
                <a:extLst>
                  <a:ext uri="{FF2B5EF4-FFF2-40B4-BE49-F238E27FC236}">
                    <a16:creationId xmlns:a16="http://schemas.microsoft.com/office/drawing/2014/main" xmlns=""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9" name="Freeform: Shape 168">
                <a:extLst>
                  <a:ext uri="{FF2B5EF4-FFF2-40B4-BE49-F238E27FC236}">
                    <a16:creationId xmlns:a16="http://schemas.microsoft.com/office/drawing/2014/main" xmlns=""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0" name="Freeform: Shape 169">
                <a:extLst>
                  <a:ext uri="{FF2B5EF4-FFF2-40B4-BE49-F238E27FC236}">
                    <a16:creationId xmlns:a16="http://schemas.microsoft.com/office/drawing/2014/main" xmlns=""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1" name="Freeform: Shape 170">
                <a:extLst>
                  <a:ext uri="{FF2B5EF4-FFF2-40B4-BE49-F238E27FC236}">
                    <a16:creationId xmlns:a16="http://schemas.microsoft.com/office/drawing/2014/main" xmlns=""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24" name="Graphic 3">
              <a:extLst>
                <a:ext uri="{FF2B5EF4-FFF2-40B4-BE49-F238E27FC236}">
                  <a16:creationId xmlns:a16="http://schemas.microsoft.com/office/drawing/2014/main" xmlns=""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xmlns=""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6" name="Freeform: Shape 25">
                <a:extLst>
                  <a:ext uri="{FF2B5EF4-FFF2-40B4-BE49-F238E27FC236}">
                    <a16:creationId xmlns:a16="http://schemas.microsoft.com/office/drawing/2014/main" xmlns=""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7" name="Freeform: Shape 26">
                <a:extLst>
                  <a:ext uri="{FF2B5EF4-FFF2-40B4-BE49-F238E27FC236}">
                    <a16:creationId xmlns:a16="http://schemas.microsoft.com/office/drawing/2014/main" xmlns=""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xmlns=""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xmlns=""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0" name="Freeform: Shape 29">
                <a:extLst>
                  <a:ext uri="{FF2B5EF4-FFF2-40B4-BE49-F238E27FC236}">
                    <a16:creationId xmlns:a16="http://schemas.microsoft.com/office/drawing/2014/main" xmlns=""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1" name="Freeform: Shape 30">
                <a:extLst>
                  <a:ext uri="{FF2B5EF4-FFF2-40B4-BE49-F238E27FC236}">
                    <a16:creationId xmlns:a16="http://schemas.microsoft.com/office/drawing/2014/main" xmlns=""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2" name="Freeform: Shape 31">
                <a:extLst>
                  <a:ext uri="{FF2B5EF4-FFF2-40B4-BE49-F238E27FC236}">
                    <a16:creationId xmlns:a16="http://schemas.microsoft.com/office/drawing/2014/main" xmlns=""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xmlns=""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xmlns=""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5" name="Freeform: Shape 34">
                <a:extLst>
                  <a:ext uri="{FF2B5EF4-FFF2-40B4-BE49-F238E27FC236}">
                    <a16:creationId xmlns:a16="http://schemas.microsoft.com/office/drawing/2014/main" xmlns=""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6" name="Freeform: Shape 35">
                <a:extLst>
                  <a:ext uri="{FF2B5EF4-FFF2-40B4-BE49-F238E27FC236}">
                    <a16:creationId xmlns:a16="http://schemas.microsoft.com/office/drawing/2014/main" xmlns=""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xmlns=""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xmlns=""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9" name="Freeform: Shape 38">
                <a:extLst>
                  <a:ext uri="{FF2B5EF4-FFF2-40B4-BE49-F238E27FC236}">
                    <a16:creationId xmlns:a16="http://schemas.microsoft.com/office/drawing/2014/main" xmlns=""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0" name="Freeform: Shape 39">
                <a:extLst>
                  <a:ext uri="{FF2B5EF4-FFF2-40B4-BE49-F238E27FC236}">
                    <a16:creationId xmlns:a16="http://schemas.microsoft.com/office/drawing/2014/main" xmlns=""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xmlns=""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xmlns=""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3" name="Freeform: Shape 42">
                <a:extLst>
                  <a:ext uri="{FF2B5EF4-FFF2-40B4-BE49-F238E27FC236}">
                    <a16:creationId xmlns:a16="http://schemas.microsoft.com/office/drawing/2014/main" xmlns=""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4" name="Freeform: Shape 43">
                <a:extLst>
                  <a:ext uri="{FF2B5EF4-FFF2-40B4-BE49-F238E27FC236}">
                    <a16:creationId xmlns:a16="http://schemas.microsoft.com/office/drawing/2014/main" xmlns=""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5" name="Freeform: Shape 44">
                <a:extLst>
                  <a:ext uri="{FF2B5EF4-FFF2-40B4-BE49-F238E27FC236}">
                    <a16:creationId xmlns:a16="http://schemas.microsoft.com/office/drawing/2014/main" xmlns=""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xmlns=""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7" name="Freeform: Shape 46">
                <a:extLst>
                  <a:ext uri="{FF2B5EF4-FFF2-40B4-BE49-F238E27FC236}">
                    <a16:creationId xmlns:a16="http://schemas.microsoft.com/office/drawing/2014/main" xmlns=""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xmlns=""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Shape 48">
                <a:extLst>
                  <a:ext uri="{FF2B5EF4-FFF2-40B4-BE49-F238E27FC236}">
                    <a16:creationId xmlns:a16="http://schemas.microsoft.com/office/drawing/2014/main" xmlns=""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Shape 49">
                <a:extLst>
                  <a:ext uri="{FF2B5EF4-FFF2-40B4-BE49-F238E27FC236}">
                    <a16:creationId xmlns:a16="http://schemas.microsoft.com/office/drawing/2014/main" xmlns=""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Shape 50">
                <a:extLst>
                  <a:ext uri="{FF2B5EF4-FFF2-40B4-BE49-F238E27FC236}">
                    <a16:creationId xmlns:a16="http://schemas.microsoft.com/office/drawing/2014/main" xmlns=""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Shape 51">
                <a:extLst>
                  <a:ext uri="{FF2B5EF4-FFF2-40B4-BE49-F238E27FC236}">
                    <a16:creationId xmlns:a16="http://schemas.microsoft.com/office/drawing/2014/main" xmlns=""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Shape 52">
                <a:extLst>
                  <a:ext uri="{FF2B5EF4-FFF2-40B4-BE49-F238E27FC236}">
                    <a16:creationId xmlns:a16="http://schemas.microsoft.com/office/drawing/2014/main" xmlns=""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Shape 53">
                <a:extLst>
                  <a:ext uri="{FF2B5EF4-FFF2-40B4-BE49-F238E27FC236}">
                    <a16:creationId xmlns:a16="http://schemas.microsoft.com/office/drawing/2014/main" xmlns=""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5" name="Freeform: Shape 54">
                <a:extLst>
                  <a:ext uri="{FF2B5EF4-FFF2-40B4-BE49-F238E27FC236}">
                    <a16:creationId xmlns:a16="http://schemas.microsoft.com/office/drawing/2014/main" xmlns=""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6" name="Freeform: Shape 55">
                <a:extLst>
                  <a:ext uri="{FF2B5EF4-FFF2-40B4-BE49-F238E27FC236}">
                    <a16:creationId xmlns:a16="http://schemas.microsoft.com/office/drawing/2014/main" xmlns=""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7" name="Freeform: Shape 56">
                <a:extLst>
                  <a:ext uri="{FF2B5EF4-FFF2-40B4-BE49-F238E27FC236}">
                    <a16:creationId xmlns:a16="http://schemas.microsoft.com/office/drawing/2014/main" xmlns=""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8" name="Freeform: Shape 57">
                <a:extLst>
                  <a:ext uri="{FF2B5EF4-FFF2-40B4-BE49-F238E27FC236}">
                    <a16:creationId xmlns:a16="http://schemas.microsoft.com/office/drawing/2014/main" xmlns=""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9" name="Freeform: Shape 58">
                <a:extLst>
                  <a:ext uri="{FF2B5EF4-FFF2-40B4-BE49-F238E27FC236}">
                    <a16:creationId xmlns:a16="http://schemas.microsoft.com/office/drawing/2014/main" xmlns=""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0" name="Freeform: Shape 59">
                <a:extLst>
                  <a:ext uri="{FF2B5EF4-FFF2-40B4-BE49-F238E27FC236}">
                    <a16:creationId xmlns:a16="http://schemas.microsoft.com/office/drawing/2014/main" xmlns=""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1" name="Freeform: Shape 60">
                <a:extLst>
                  <a:ext uri="{FF2B5EF4-FFF2-40B4-BE49-F238E27FC236}">
                    <a16:creationId xmlns:a16="http://schemas.microsoft.com/office/drawing/2014/main" xmlns=""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2" name="Freeform: Shape 61">
                <a:extLst>
                  <a:ext uri="{FF2B5EF4-FFF2-40B4-BE49-F238E27FC236}">
                    <a16:creationId xmlns:a16="http://schemas.microsoft.com/office/drawing/2014/main" xmlns=""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3" name="Freeform: Shape 62">
                <a:extLst>
                  <a:ext uri="{FF2B5EF4-FFF2-40B4-BE49-F238E27FC236}">
                    <a16:creationId xmlns:a16="http://schemas.microsoft.com/office/drawing/2014/main" xmlns=""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4" name="Freeform: Shape 63">
                <a:extLst>
                  <a:ext uri="{FF2B5EF4-FFF2-40B4-BE49-F238E27FC236}">
                    <a16:creationId xmlns:a16="http://schemas.microsoft.com/office/drawing/2014/main" xmlns=""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5" name="Freeform: Shape 64">
                <a:extLst>
                  <a:ext uri="{FF2B5EF4-FFF2-40B4-BE49-F238E27FC236}">
                    <a16:creationId xmlns:a16="http://schemas.microsoft.com/office/drawing/2014/main" xmlns=""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xmlns=""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7" name="Freeform: Shape 66">
                <a:extLst>
                  <a:ext uri="{FF2B5EF4-FFF2-40B4-BE49-F238E27FC236}">
                    <a16:creationId xmlns:a16="http://schemas.microsoft.com/office/drawing/2014/main" xmlns=""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8" name="Freeform: Shape 67">
                <a:extLst>
                  <a:ext uri="{FF2B5EF4-FFF2-40B4-BE49-F238E27FC236}">
                    <a16:creationId xmlns:a16="http://schemas.microsoft.com/office/drawing/2014/main" xmlns=""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9" name="Freeform: Shape 68">
                <a:extLst>
                  <a:ext uri="{FF2B5EF4-FFF2-40B4-BE49-F238E27FC236}">
                    <a16:creationId xmlns:a16="http://schemas.microsoft.com/office/drawing/2014/main" xmlns=""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0" name="Freeform: Shape 69">
                <a:extLst>
                  <a:ext uri="{FF2B5EF4-FFF2-40B4-BE49-F238E27FC236}">
                    <a16:creationId xmlns:a16="http://schemas.microsoft.com/office/drawing/2014/main" xmlns=""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xmlns=""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2" name="Freeform: Shape 71">
                <a:extLst>
                  <a:ext uri="{FF2B5EF4-FFF2-40B4-BE49-F238E27FC236}">
                    <a16:creationId xmlns:a16="http://schemas.microsoft.com/office/drawing/2014/main" xmlns=""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3" name="Freeform: Shape 72">
                <a:extLst>
                  <a:ext uri="{FF2B5EF4-FFF2-40B4-BE49-F238E27FC236}">
                    <a16:creationId xmlns:a16="http://schemas.microsoft.com/office/drawing/2014/main" xmlns=""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4" name="Freeform: Shape 73">
                <a:extLst>
                  <a:ext uri="{FF2B5EF4-FFF2-40B4-BE49-F238E27FC236}">
                    <a16:creationId xmlns:a16="http://schemas.microsoft.com/office/drawing/2014/main" xmlns=""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5" name="Freeform: Shape 74">
                <a:extLst>
                  <a:ext uri="{FF2B5EF4-FFF2-40B4-BE49-F238E27FC236}">
                    <a16:creationId xmlns:a16="http://schemas.microsoft.com/office/drawing/2014/main" xmlns=""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6" name="Freeform: Shape 75">
                <a:extLst>
                  <a:ext uri="{FF2B5EF4-FFF2-40B4-BE49-F238E27FC236}">
                    <a16:creationId xmlns:a16="http://schemas.microsoft.com/office/drawing/2014/main" xmlns=""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7" name="Freeform: Shape 76">
                <a:extLst>
                  <a:ext uri="{FF2B5EF4-FFF2-40B4-BE49-F238E27FC236}">
                    <a16:creationId xmlns:a16="http://schemas.microsoft.com/office/drawing/2014/main" xmlns=""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8" name="Freeform: Shape 77">
                <a:extLst>
                  <a:ext uri="{FF2B5EF4-FFF2-40B4-BE49-F238E27FC236}">
                    <a16:creationId xmlns:a16="http://schemas.microsoft.com/office/drawing/2014/main" xmlns=""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9" name="Freeform: Shape 78">
                <a:extLst>
                  <a:ext uri="{FF2B5EF4-FFF2-40B4-BE49-F238E27FC236}">
                    <a16:creationId xmlns:a16="http://schemas.microsoft.com/office/drawing/2014/main" xmlns=""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0" name="Freeform: Shape 79">
                <a:extLst>
                  <a:ext uri="{FF2B5EF4-FFF2-40B4-BE49-F238E27FC236}">
                    <a16:creationId xmlns:a16="http://schemas.microsoft.com/office/drawing/2014/main" xmlns=""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1" name="Freeform: Shape 80">
                <a:extLst>
                  <a:ext uri="{FF2B5EF4-FFF2-40B4-BE49-F238E27FC236}">
                    <a16:creationId xmlns:a16="http://schemas.microsoft.com/office/drawing/2014/main" xmlns=""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2" name="Freeform: Shape 81">
                <a:extLst>
                  <a:ext uri="{FF2B5EF4-FFF2-40B4-BE49-F238E27FC236}">
                    <a16:creationId xmlns:a16="http://schemas.microsoft.com/office/drawing/2014/main" xmlns=""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3" name="Freeform: Shape 82">
                <a:extLst>
                  <a:ext uri="{FF2B5EF4-FFF2-40B4-BE49-F238E27FC236}">
                    <a16:creationId xmlns:a16="http://schemas.microsoft.com/office/drawing/2014/main" xmlns=""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4" name="Freeform: Shape 83">
                <a:extLst>
                  <a:ext uri="{FF2B5EF4-FFF2-40B4-BE49-F238E27FC236}">
                    <a16:creationId xmlns:a16="http://schemas.microsoft.com/office/drawing/2014/main" xmlns=""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5" name="Freeform: Shape 84">
                <a:extLst>
                  <a:ext uri="{FF2B5EF4-FFF2-40B4-BE49-F238E27FC236}">
                    <a16:creationId xmlns:a16="http://schemas.microsoft.com/office/drawing/2014/main" xmlns=""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6" name="Freeform: Shape 85">
                <a:extLst>
                  <a:ext uri="{FF2B5EF4-FFF2-40B4-BE49-F238E27FC236}">
                    <a16:creationId xmlns:a16="http://schemas.microsoft.com/office/drawing/2014/main" xmlns=""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7" name="Freeform: Shape 86">
                <a:extLst>
                  <a:ext uri="{FF2B5EF4-FFF2-40B4-BE49-F238E27FC236}">
                    <a16:creationId xmlns:a16="http://schemas.microsoft.com/office/drawing/2014/main" xmlns=""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8" name="Freeform: Shape 87">
                <a:extLst>
                  <a:ext uri="{FF2B5EF4-FFF2-40B4-BE49-F238E27FC236}">
                    <a16:creationId xmlns:a16="http://schemas.microsoft.com/office/drawing/2014/main" xmlns=""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9" name="Freeform: Shape 88">
                <a:extLst>
                  <a:ext uri="{FF2B5EF4-FFF2-40B4-BE49-F238E27FC236}">
                    <a16:creationId xmlns:a16="http://schemas.microsoft.com/office/drawing/2014/main" xmlns=""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0" name="Freeform: Shape 89">
                <a:extLst>
                  <a:ext uri="{FF2B5EF4-FFF2-40B4-BE49-F238E27FC236}">
                    <a16:creationId xmlns:a16="http://schemas.microsoft.com/office/drawing/2014/main" xmlns=""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1" name="Freeform: Shape 90">
                <a:extLst>
                  <a:ext uri="{FF2B5EF4-FFF2-40B4-BE49-F238E27FC236}">
                    <a16:creationId xmlns:a16="http://schemas.microsoft.com/office/drawing/2014/main" xmlns=""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2" name="Freeform: Shape 91">
                <a:extLst>
                  <a:ext uri="{FF2B5EF4-FFF2-40B4-BE49-F238E27FC236}">
                    <a16:creationId xmlns:a16="http://schemas.microsoft.com/office/drawing/2014/main" xmlns=""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3" name="Freeform: Shape 92">
                <a:extLst>
                  <a:ext uri="{FF2B5EF4-FFF2-40B4-BE49-F238E27FC236}">
                    <a16:creationId xmlns:a16="http://schemas.microsoft.com/office/drawing/2014/main" xmlns=""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4" name="Freeform: Shape 93">
                <a:extLst>
                  <a:ext uri="{FF2B5EF4-FFF2-40B4-BE49-F238E27FC236}">
                    <a16:creationId xmlns:a16="http://schemas.microsoft.com/office/drawing/2014/main" xmlns=""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5" name="Freeform: Shape 94">
                <a:extLst>
                  <a:ext uri="{FF2B5EF4-FFF2-40B4-BE49-F238E27FC236}">
                    <a16:creationId xmlns:a16="http://schemas.microsoft.com/office/drawing/2014/main" xmlns=""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6" name="Freeform: Shape 95">
                <a:extLst>
                  <a:ext uri="{FF2B5EF4-FFF2-40B4-BE49-F238E27FC236}">
                    <a16:creationId xmlns:a16="http://schemas.microsoft.com/office/drawing/2014/main" xmlns=""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7" name="Freeform: Shape 96">
                <a:extLst>
                  <a:ext uri="{FF2B5EF4-FFF2-40B4-BE49-F238E27FC236}">
                    <a16:creationId xmlns:a16="http://schemas.microsoft.com/office/drawing/2014/main" xmlns=""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8" name="Freeform: Shape 97">
                <a:extLst>
                  <a:ext uri="{FF2B5EF4-FFF2-40B4-BE49-F238E27FC236}">
                    <a16:creationId xmlns:a16="http://schemas.microsoft.com/office/drawing/2014/main" xmlns=""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9" name="Freeform: Shape 98">
                <a:extLst>
                  <a:ext uri="{FF2B5EF4-FFF2-40B4-BE49-F238E27FC236}">
                    <a16:creationId xmlns:a16="http://schemas.microsoft.com/office/drawing/2014/main" xmlns=""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0" name="Freeform: Shape 99">
                <a:extLst>
                  <a:ext uri="{FF2B5EF4-FFF2-40B4-BE49-F238E27FC236}">
                    <a16:creationId xmlns:a16="http://schemas.microsoft.com/office/drawing/2014/main" xmlns=""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1" name="Freeform: Shape 100">
                <a:extLst>
                  <a:ext uri="{FF2B5EF4-FFF2-40B4-BE49-F238E27FC236}">
                    <a16:creationId xmlns:a16="http://schemas.microsoft.com/office/drawing/2014/main" xmlns=""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2" name="Freeform: Shape 101">
                <a:extLst>
                  <a:ext uri="{FF2B5EF4-FFF2-40B4-BE49-F238E27FC236}">
                    <a16:creationId xmlns:a16="http://schemas.microsoft.com/office/drawing/2014/main" xmlns=""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3" name="Freeform: Shape 102">
                <a:extLst>
                  <a:ext uri="{FF2B5EF4-FFF2-40B4-BE49-F238E27FC236}">
                    <a16:creationId xmlns:a16="http://schemas.microsoft.com/office/drawing/2014/main" xmlns=""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4" name="Freeform: Shape 103">
                <a:extLst>
                  <a:ext uri="{FF2B5EF4-FFF2-40B4-BE49-F238E27FC236}">
                    <a16:creationId xmlns:a16="http://schemas.microsoft.com/office/drawing/2014/main" xmlns=""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5" name="Freeform: Shape 104">
                <a:extLst>
                  <a:ext uri="{FF2B5EF4-FFF2-40B4-BE49-F238E27FC236}">
                    <a16:creationId xmlns:a16="http://schemas.microsoft.com/office/drawing/2014/main" xmlns=""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6" name="Freeform: Shape 105">
                <a:extLst>
                  <a:ext uri="{FF2B5EF4-FFF2-40B4-BE49-F238E27FC236}">
                    <a16:creationId xmlns:a16="http://schemas.microsoft.com/office/drawing/2014/main" xmlns=""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7" name="Freeform: Shape 106">
                <a:extLst>
                  <a:ext uri="{FF2B5EF4-FFF2-40B4-BE49-F238E27FC236}">
                    <a16:creationId xmlns:a16="http://schemas.microsoft.com/office/drawing/2014/main" xmlns=""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8" name="Freeform: Shape 107">
                <a:extLst>
                  <a:ext uri="{FF2B5EF4-FFF2-40B4-BE49-F238E27FC236}">
                    <a16:creationId xmlns:a16="http://schemas.microsoft.com/office/drawing/2014/main" xmlns=""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9" name="Freeform: Shape 108">
                <a:extLst>
                  <a:ext uri="{FF2B5EF4-FFF2-40B4-BE49-F238E27FC236}">
                    <a16:creationId xmlns:a16="http://schemas.microsoft.com/office/drawing/2014/main" xmlns=""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0" name="Freeform: Shape 109">
                <a:extLst>
                  <a:ext uri="{FF2B5EF4-FFF2-40B4-BE49-F238E27FC236}">
                    <a16:creationId xmlns:a16="http://schemas.microsoft.com/office/drawing/2014/main" xmlns=""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1" name="Freeform: Shape 110">
                <a:extLst>
                  <a:ext uri="{FF2B5EF4-FFF2-40B4-BE49-F238E27FC236}">
                    <a16:creationId xmlns:a16="http://schemas.microsoft.com/office/drawing/2014/main" xmlns=""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2" name="Freeform: Shape 111">
                <a:extLst>
                  <a:ext uri="{FF2B5EF4-FFF2-40B4-BE49-F238E27FC236}">
                    <a16:creationId xmlns:a16="http://schemas.microsoft.com/office/drawing/2014/main" xmlns=""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3" name="Freeform: Shape 112">
                <a:extLst>
                  <a:ext uri="{FF2B5EF4-FFF2-40B4-BE49-F238E27FC236}">
                    <a16:creationId xmlns:a16="http://schemas.microsoft.com/office/drawing/2014/main" xmlns=""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4" name="Freeform: Shape 113">
                <a:extLst>
                  <a:ext uri="{FF2B5EF4-FFF2-40B4-BE49-F238E27FC236}">
                    <a16:creationId xmlns:a16="http://schemas.microsoft.com/office/drawing/2014/main" xmlns=""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5" name="Freeform: Shape 114">
                <a:extLst>
                  <a:ext uri="{FF2B5EF4-FFF2-40B4-BE49-F238E27FC236}">
                    <a16:creationId xmlns:a16="http://schemas.microsoft.com/office/drawing/2014/main" xmlns=""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6" name="Freeform: Shape 115">
                <a:extLst>
                  <a:ext uri="{FF2B5EF4-FFF2-40B4-BE49-F238E27FC236}">
                    <a16:creationId xmlns:a16="http://schemas.microsoft.com/office/drawing/2014/main" xmlns=""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7" name="Freeform: Shape 116">
                <a:extLst>
                  <a:ext uri="{FF2B5EF4-FFF2-40B4-BE49-F238E27FC236}">
                    <a16:creationId xmlns:a16="http://schemas.microsoft.com/office/drawing/2014/main" xmlns=""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8" name="Freeform: Shape 117">
                <a:extLst>
                  <a:ext uri="{FF2B5EF4-FFF2-40B4-BE49-F238E27FC236}">
                    <a16:creationId xmlns:a16="http://schemas.microsoft.com/office/drawing/2014/main" xmlns=""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19" name="Freeform: Shape 118">
                <a:extLst>
                  <a:ext uri="{FF2B5EF4-FFF2-40B4-BE49-F238E27FC236}">
                    <a16:creationId xmlns:a16="http://schemas.microsoft.com/office/drawing/2014/main" xmlns=""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0" name="Freeform: Shape 119">
                <a:extLst>
                  <a:ext uri="{FF2B5EF4-FFF2-40B4-BE49-F238E27FC236}">
                    <a16:creationId xmlns:a16="http://schemas.microsoft.com/office/drawing/2014/main" xmlns=""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1" name="Freeform: Shape 120">
                <a:extLst>
                  <a:ext uri="{FF2B5EF4-FFF2-40B4-BE49-F238E27FC236}">
                    <a16:creationId xmlns:a16="http://schemas.microsoft.com/office/drawing/2014/main" xmlns=""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2" name="Freeform: Shape 121">
                <a:extLst>
                  <a:ext uri="{FF2B5EF4-FFF2-40B4-BE49-F238E27FC236}">
                    <a16:creationId xmlns:a16="http://schemas.microsoft.com/office/drawing/2014/main" xmlns=""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3" name="Freeform: Shape 122">
                <a:extLst>
                  <a:ext uri="{FF2B5EF4-FFF2-40B4-BE49-F238E27FC236}">
                    <a16:creationId xmlns:a16="http://schemas.microsoft.com/office/drawing/2014/main" xmlns=""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4" name="Freeform: Shape 123">
                <a:extLst>
                  <a:ext uri="{FF2B5EF4-FFF2-40B4-BE49-F238E27FC236}">
                    <a16:creationId xmlns:a16="http://schemas.microsoft.com/office/drawing/2014/main" xmlns=""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5" name="Freeform: Shape 124">
                <a:extLst>
                  <a:ext uri="{FF2B5EF4-FFF2-40B4-BE49-F238E27FC236}">
                    <a16:creationId xmlns:a16="http://schemas.microsoft.com/office/drawing/2014/main" xmlns=""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6" name="Freeform: Shape 125">
                <a:extLst>
                  <a:ext uri="{FF2B5EF4-FFF2-40B4-BE49-F238E27FC236}">
                    <a16:creationId xmlns:a16="http://schemas.microsoft.com/office/drawing/2014/main" xmlns=""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7" name="Freeform: Shape 126">
                <a:extLst>
                  <a:ext uri="{FF2B5EF4-FFF2-40B4-BE49-F238E27FC236}">
                    <a16:creationId xmlns:a16="http://schemas.microsoft.com/office/drawing/2014/main" xmlns=""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8" name="Freeform: Shape 127">
                <a:extLst>
                  <a:ext uri="{FF2B5EF4-FFF2-40B4-BE49-F238E27FC236}">
                    <a16:creationId xmlns:a16="http://schemas.microsoft.com/office/drawing/2014/main" xmlns=""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9" name="Freeform: Shape 128">
                <a:extLst>
                  <a:ext uri="{FF2B5EF4-FFF2-40B4-BE49-F238E27FC236}">
                    <a16:creationId xmlns:a16="http://schemas.microsoft.com/office/drawing/2014/main" xmlns=""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0" name="Freeform: Shape 129">
                <a:extLst>
                  <a:ext uri="{FF2B5EF4-FFF2-40B4-BE49-F238E27FC236}">
                    <a16:creationId xmlns:a16="http://schemas.microsoft.com/office/drawing/2014/main" xmlns=""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1" name="Freeform: Shape 130">
                <a:extLst>
                  <a:ext uri="{FF2B5EF4-FFF2-40B4-BE49-F238E27FC236}">
                    <a16:creationId xmlns:a16="http://schemas.microsoft.com/office/drawing/2014/main" xmlns=""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2" name="Freeform: Shape 131">
                <a:extLst>
                  <a:ext uri="{FF2B5EF4-FFF2-40B4-BE49-F238E27FC236}">
                    <a16:creationId xmlns:a16="http://schemas.microsoft.com/office/drawing/2014/main" xmlns=""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3" name="Freeform: Shape 132">
                <a:extLst>
                  <a:ext uri="{FF2B5EF4-FFF2-40B4-BE49-F238E27FC236}">
                    <a16:creationId xmlns:a16="http://schemas.microsoft.com/office/drawing/2014/main" xmlns=""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4" name="Freeform: Shape 133">
                <a:extLst>
                  <a:ext uri="{FF2B5EF4-FFF2-40B4-BE49-F238E27FC236}">
                    <a16:creationId xmlns:a16="http://schemas.microsoft.com/office/drawing/2014/main" xmlns=""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5" name="Freeform: Shape 134">
                <a:extLst>
                  <a:ext uri="{FF2B5EF4-FFF2-40B4-BE49-F238E27FC236}">
                    <a16:creationId xmlns:a16="http://schemas.microsoft.com/office/drawing/2014/main" xmlns=""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6" name="Freeform: Shape 135">
                <a:extLst>
                  <a:ext uri="{FF2B5EF4-FFF2-40B4-BE49-F238E27FC236}">
                    <a16:creationId xmlns:a16="http://schemas.microsoft.com/office/drawing/2014/main" xmlns=""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7" name="Freeform: Shape 136">
                <a:extLst>
                  <a:ext uri="{FF2B5EF4-FFF2-40B4-BE49-F238E27FC236}">
                    <a16:creationId xmlns:a16="http://schemas.microsoft.com/office/drawing/2014/main" xmlns=""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8" name="Freeform: Shape 137">
                <a:extLst>
                  <a:ext uri="{FF2B5EF4-FFF2-40B4-BE49-F238E27FC236}">
                    <a16:creationId xmlns:a16="http://schemas.microsoft.com/office/drawing/2014/main" xmlns=""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39" name="Freeform: Shape 138">
                <a:extLst>
                  <a:ext uri="{FF2B5EF4-FFF2-40B4-BE49-F238E27FC236}">
                    <a16:creationId xmlns:a16="http://schemas.microsoft.com/office/drawing/2014/main" xmlns=""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0" name="Freeform: Shape 139">
                <a:extLst>
                  <a:ext uri="{FF2B5EF4-FFF2-40B4-BE49-F238E27FC236}">
                    <a16:creationId xmlns:a16="http://schemas.microsoft.com/office/drawing/2014/main" xmlns=""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1" name="Freeform: Shape 140">
                <a:extLst>
                  <a:ext uri="{FF2B5EF4-FFF2-40B4-BE49-F238E27FC236}">
                    <a16:creationId xmlns:a16="http://schemas.microsoft.com/office/drawing/2014/main" xmlns=""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2" name="Freeform: Shape 141">
                <a:extLst>
                  <a:ext uri="{FF2B5EF4-FFF2-40B4-BE49-F238E27FC236}">
                    <a16:creationId xmlns:a16="http://schemas.microsoft.com/office/drawing/2014/main" xmlns=""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3" name="Freeform: Shape 142">
                <a:extLst>
                  <a:ext uri="{FF2B5EF4-FFF2-40B4-BE49-F238E27FC236}">
                    <a16:creationId xmlns:a16="http://schemas.microsoft.com/office/drawing/2014/main" xmlns=""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4" name="Freeform: Shape 143">
                <a:extLst>
                  <a:ext uri="{FF2B5EF4-FFF2-40B4-BE49-F238E27FC236}">
                    <a16:creationId xmlns:a16="http://schemas.microsoft.com/office/drawing/2014/main" xmlns=""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5" name="Freeform: Shape 144">
                <a:extLst>
                  <a:ext uri="{FF2B5EF4-FFF2-40B4-BE49-F238E27FC236}">
                    <a16:creationId xmlns:a16="http://schemas.microsoft.com/office/drawing/2014/main" xmlns=""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6" name="Freeform: Shape 145">
                <a:extLst>
                  <a:ext uri="{FF2B5EF4-FFF2-40B4-BE49-F238E27FC236}">
                    <a16:creationId xmlns:a16="http://schemas.microsoft.com/office/drawing/2014/main" xmlns=""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7" name="Freeform: Shape 146">
                <a:extLst>
                  <a:ext uri="{FF2B5EF4-FFF2-40B4-BE49-F238E27FC236}">
                    <a16:creationId xmlns:a16="http://schemas.microsoft.com/office/drawing/2014/main" xmlns=""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8" name="Freeform: Shape 147">
                <a:extLst>
                  <a:ext uri="{FF2B5EF4-FFF2-40B4-BE49-F238E27FC236}">
                    <a16:creationId xmlns:a16="http://schemas.microsoft.com/office/drawing/2014/main" xmlns=""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9" name="Freeform: Shape 148">
                <a:extLst>
                  <a:ext uri="{FF2B5EF4-FFF2-40B4-BE49-F238E27FC236}">
                    <a16:creationId xmlns:a16="http://schemas.microsoft.com/office/drawing/2014/main" xmlns=""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0" name="Freeform: Shape 149">
                <a:extLst>
                  <a:ext uri="{FF2B5EF4-FFF2-40B4-BE49-F238E27FC236}">
                    <a16:creationId xmlns:a16="http://schemas.microsoft.com/office/drawing/2014/main" xmlns=""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1" name="Freeform: Shape 150">
                <a:extLst>
                  <a:ext uri="{FF2B5EF4-FFF2-40B4-BE49-F238E27FC236}">
                    <a16:creationId xmlns:a16="http://schemas.microsoft.com/office/drawing/2014/main" xmlns=""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pPr marL="0" marR="0" lvl="0" indent="0" algn="l" defTabSz="91428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238" name="TextBox 237">
            <a:extLst>
              <a:ext uri="{FF2B5EF4-FFF2-40B4-BE49-F238E27FC236}">
                <a16:creationId xmlns:a16="http://schemas.microsoft.com/office/drawing/2014/main" xmlns="" id="{56D7A922-9A8B-443F-BD56-6631DEB4E9C8}"/>
              </a:ext>
            </a:extLst>
          </p:cNvPr>
          <p:cNvSpPr txBox="1"/>
          <p:nvPr/>
        </p:nvSpPr>
        <p:spPr>
          <a:xfrm>
            <a:off x="6083675" y="3031552"/>
            <a:ext cx="5610509" cy="584775"/>
          </a:xfrm>
          <a:prstGeom prst="rect">
            <a:avLst/>
          </a:prstGeom>
          <a:noFill/>
        </p:spPr>
        <p:txBody>
          <a:bodyPr wrap="square" rtlCol="0" anchor="ctr">
            <a:spAutoFit/>
          </a:bodyPr>
          <a:lstStyle/>
          <a:p>
            <a:pPr algn="ctr" defTabSz="914286"/>
            <a:r>
              <a:rPr kumimoji="0" lang="en-US" altLang="ko-KR" sz="1600" b="0" i="0" u="none" strike="noStrike" kern="1200" cap="none" spc="0" normalizeH="0" baseline="0" noProof="0" dirty="0">
                <a:ln>
                  <a:noFill/>
                </a:ln>
                <a:solidFill>
                  <a:prstClr val="white"/>
                </a:solidFill>
                <a:effectLst/>
                <a:uLnTx/>
                <a:uFillTx/>
                <a:latin typeface="Arial Narrow" panose="020B0606020202030204" pitchFamily="34" charset="0"/>
                <a:cs typeface="Arial" pitchFamily="34" charset="0"/>
              </a:rPr>
              <a:t>3666 – Applied</a:t>
            </a:r>
            <a:r>
              <a:rPr kumimoji="0" lang="en-US" altLang="ko-KR" sz="1600" b="0" i="0" u="none" strike="noStrike" kern="1200" cap="none" spc="0" normalizeH="0" noProof="0" dirty="0">
                <a:ln>
                  <a:noFill/>
                </a:ln>
                <a:solidFill>
                  <a:prstClr val="white"/>
                </a:solidFill>
                <a:effectLst/>
                <a:uLnTx/>
                <a:uFillTx/>
                <a:latin typeface="Arial Narrow" panose="020B0606020202030204" pitchFamily="34" charset="0"/>
                <a:cs typeface="Arial" pitchFamily="34" charset="0"/>
              </a:rPr>
              <a:t> Natural Language Processing</a:t>
            </a:r>
            <a:endParaRPr kumimoji="0" lang="en-US" altLang="ko-KR" sz="1600" b="0" i="0" u="none" strike="noStrike" kern="1200" cap="none" spc="0" normalizeH="0" baseline="0" noProof="0" dirty="0">
              <a:ln>
                <a:noFill/>
              </a:ln>
              <a:solidFill>
                <a:prstClr val="white"/>
              </a:solidFill>
              <a:effectLst/>
              <a:uLnTx/>
              <a:uFillTx/>
              <a:latin typeface="Arial Narrow" panose="020B0606020202030204" pitchFamily="34" charset="0"/>
              <a:cs typeface="Arial" pitchFamily="34" charset="0"/>
            </a:endParaRPr>
          </a:p>
          <a:p>
            <a:pPr algn="ctr" defTabSz="914286"/>
            <a:r>
              <a:rPr lang="en-US" altLang="ko-KR" sz="1600" dirty="0">
                <a:solidFill>
                  <a:prstClr val="white"/>
                </a:solidFill>
                <a:latin typeface="Arial Narrow" panose="020B0606020202030204" pitchFamily="34" charset="0"/>
                <a:cs typeface="Arial" pitchFamily="34" charset="0"/>
              </a:rPr>
              <a:t>School of Continuing Studies, University of Toronto</a:t>
            </a:r>
            <a:endParaRPr kumimoji="0" lang="ko-KR" altLang="en-US" sz="1600" b="0" i="0" u="none" strike="noStrike" kern="1200" cap="none" spc="0" normalizeH="0" baseline="0" noProof="0" dirty="0">
              <a:ln>
                <a:noFill/>
              </a:ln>
              <a:solidFill>
                <a:prstClr val="white"/>
              </a:solidFill>
              <a:effectLst/>
              <a:uLnTx/>
              <a:uFillTx/>
              <a:latin typeface="Arial Narrow" panose="020B0606020202030204" pitchFamily="34" charset="0"/>
              <a:cs typeface="Arial" pitchFamily="34" charset="0"/>
            </a:endParaRPr>
          </a:p>
        </p:txBody>
      </p:sp>
      <p:pic>
        <p:nvPicPr>
          <p:cNvPr id="23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701360-5C02-4A89-AD56-099F6BC612AD}"/>
              </a:ext>
            </a:extLst>
          </p:cNvPr>
          <p:cNvSpPr/>
          <p:nvPr/>
        </p:nvSpPr>
        <p:spPr>
          <a:xfrm>
            <a:off x="683702" y="431767"/>
            <a:ext cx="232189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T E X T </a:t>
            </a:r>
          </a:p>
        </p:txBody>
      </p:sp>
      <p:sp>
        <p:nvSpPr>
          <p:cNvPr id="12" name="Rectangle 11">
            <a:extLst>
              <a:ext uri="{FF2B5EF4-FFF2-40B4-BE49-F238E27FC236}">
                <a16:creationId xmlns:a16="http://schemas.microsoft.com/office/drawing/2014/main" xmlns="" id="{374871DD-2246-4FBF-84D6-6D3A2CA29303}"/>
              </a:ext>
            </a:extLst>
          </p:cNvPr>
          <p:cNvSpPr/>
          <p:nvPr/>
        </p:nvSpPr>
        <p:spPr>
          <a:xfrm>
            <a:off x="1094835" y="1122445"/>
            <a:ext cx="6355530" cy="830997"/>
          </a:xfrm>
          <a:prstGeom prst="rect">
            <a:avLst/>
          </a:prstGeom>
        </p:spPr>
        <p:txBody>
          <a:bodyPr wrap="square">
            <a:spAutoFit/>
          </a:bodyPr>
          <a:lstStyle/>
          <a:p>
            <a:pPr algn="ctr"/>
            <a:r>
              <a:rPr lang="en-US" sz="4800" dirty="0">
                <a:latin typeface="Arial Narrow" panose="020B0606020202030204" pitchFamily="34" charset="0"/>
              </a:rPr>
              <a:t>S U M M A R I Z A T I O N</a:t>
            </a:r>
          </a:p>
        </p:txBody>
      </p:sp>
      <p:sp>
        <p:nvSpPr>
          <p:cNvPr id="2" name="AutoShape 2" descr="Image result for text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4" descr="Image result for text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86896" y="2342278"/>
            <a:ext cx="9477955" cy="2369880"/>
          </a:xfrm>
          <a:prstGeom prst="rect">
            <a:avLst/>
          </a:prstGeom>
        </p:spPr>
        <p:txBody>
          <a:bodyPr wrap="square">
            <a:spAutoFit/>
          </a:bodyPr>
          <a:lstStyle/>
          <a:p>
            <a:r>
              <a:rPr lang="en-CA" b="1" dirty="0">
                <a:latin typeface="Arial Narrow" panose="020B0606020202030204" pitchFamily="34" charset="0"/>
              </a:rPr>
              <a:t>The Summarized Text for Warranty in 7th document is:</a:t>
            </a:r>
          </a:p>
          <a:p>
            <a:endParaRPr lang="en-CA" dirty="0"/>
          </a:p>
          <a:p>
            <a:pPr algn="just"/>
            <a:r>
              <a:rPr lang="en-CA" sz="1600" i="1" dirty="0"/>
              <a:t>CUSTOMER'S SOLE AND EXCLUSIVE REMEDY FOR BREACH OF WARRANTY SHALL BE, AT ARISTA'S OPTION, RE-PERFORMANCE OF THE SERVICES, OR TERMINATION OF THE APPLICABLE SERVICES AND RETURN OF THE PORTION OF THE FEES PAID TO ARISTA BY CUSTOMER FOR SUCH NON-CONFORMING SERVICES OR DELIVERABLES. CUSTOMER MUST NOTIFY ARISTA PROMPTLY OF ANY CLAIMED BREACH OF ANY WARRANTIES. "NOTHING IN THIS AGREEMENT SHALL AFFECT THE WARRANTIES PROVIDED WITH ANY HARDWARE PURCHASED OR SOFTWARE LICENSED BY CUSTOMER.</a:t>
            </a:r>
            <a:endParaRPr lang="en-CA" sz="1600" dirty="0"/>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007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653847" y="1203267"/>
            <a:ext cx="5181696" cy="830997"/>
          </a:xfrm>
          <a:prstGeom prst="rect">
            <a:avLst/>
          </a:prstGeom>
        </p:spPr>
        <p:txBody>
          <a:bodyPr wrap="square">
            <a:spAutoFit/>
          </a:bodyPr>
          <a:lstStyle/>
          <a:p>
            <a:pPr algn="ctr"/>
            <a:r>
              <a:rPr lang="en-US" sz="4800" dirty="0">
                <a:latin typeface="Arial Narrow" panose="020B0606020202030204" pitchFamily="34" charset="0"/>
              </a:rPr>
              <a:t>R E C O G N I T I O N</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5033287"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N A M E   E N T I T Y</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51482" y="3789336"/>
            <a:ext cx="7113033"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Apply </a:t>
            </a:r>
            <a:r>
              <a:rPr lang="en-CA" sz="2000" dirty="0">
                <a:solidFill>
                  <a:schemeClr val="bg2">
                    <a:lumMod val="25000"/>
                  </a:schemeClr>
                </a:solidFill>
                <a:latin typeface="Arial Narrow" panose="020B0606020202030204" pitchFamily="34" charset="0"/>
              </a:rPr>
              <a:t>Name Entity Recognition for the Paragraph.</a:t>
            </a:r>
          </a:p>
        </p:txBody>
      </p:sp>
      <p:pic>
        <p:nvPicPr>
          <p:cNvPr id="25" name="Picture 24">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1629" y="2961830"/>
            <a:ext cx="516379" cy="583441"/>
          </a:xfrm>
          <a:prstGeom prst="rect">
            <a:avLst/>
          </a:prstGeom>
        </p:spPr>
      </p:pic>
      <p:pic>
        <p:nvPicPr>
          <p:cNvPr id="16" name="Picture 15">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7319" y="2262213"/>
            <a:ext cx="516379" cy="583441"/>
          </a:xfrm>
          <a:prstGeom prst="rect">
            <a:avLst/>
          </a:prstGeom>
        </p:spPr>
      </p:pic>
      <p:pic>
        <p:nvPicPr>
          <p:cNvPr id="17" name="Picture 16">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33364" y="3697671"/>
            <a:ext cx="516379" cy="583441"/>
          </a:xfrm>
          <a:prstGeom prst="rect">
            <a:avLst/>
          </a:prstGeom>
        </p:spPr>
      </p:pic>
      <p:sp>
        <p:nvSpPr>
          <p:cNvPr id="4" name="Rectangle 3"/>
          <p:cNvSpPr/>
          <p:nvPr/>
        </p:nvSpPr>
        <p:spPr>
          <a:xfrm>
            <a:off x="1451482" y="2353878"/>
            <a:ext cx="9602524" cy="400110"/>
          </a:xfrm>
          <a:prstGeom prst="rect">
            <a:avLst/>
          </a:prstGeom>
        </p:spPr>
        <p:txBody>
          <a:bodyPr wrap="square">
            <a:spAutoFit/>
          </a:bodyPr>
          <a:lstStyle/>
          <a:p>
            <a:r>
              <a:rPr lang="en-CA" sz="2000" dirty="0" smtClean="0">
                <a:latin typeface="Arial Narrow" panose="020B0606020202030204" pitchFamily="34" charset="0"/>
              </a:rPr>
              <a:t>Extract</a:t>
            </a:r>
            <a:r>
              <a:rPr lang="en-CA" sz="2000" dirty="0">
                <a:latin typeface="Arial Narrow" panose="020B0606020202030204" pitchFamily="34" charset="0"/>
              </a:rPr>
              <a:t> Committed Funds using search keywords like ’$’, ’CAD’, ’USD’ or ’EUR’.</a:t>
            </a:r>
          </a:p>
        </p:txBody>
      </p:sp>
      <p:sp>
        <p:nvSpPr>
          <p:cNvPr id="5" name="Rectangle 4"/>
          <p:cNvSpPr/>
          <p:nvPr/>
        </p:nvSpPr>
        <p:spPr>
          <a:xfrm>
            <a:off x="1451482" y="3053495"/>
            <a:ext cx="6527749" cy="400110"/>
          </a:xfrm>
          <a:prstGeom prst="rect">
            <a:avLst/>
          </a:prstGeom>
        </p:spPr>
        <p:txBody>
          <a:bodyPr wrap="none">
            <a:spAutoFit/>
          </a:bodyPr>
          <a:lstStyle/>
          <a:p>
            <a:r>
              <a:rPr lang="en-CA" sz="2000" dirty="0" smtClean="0">
                <a:latin typeface="Arial Narrow" panose="020B0606020202030204" pitchFamily="34" charset="0"/>
              </a:rPr>
              <a:t>Extract</a:t>
            </a:r>
            <a:r>
              <a:rPr lang="en-CA" sz="2000" dirty="0">
                <a:latin typeface="Arial Narrow" panose="020B0606020202030204" pitchFamily="34" charset="0"/>
              </a:rPr>
              <a:t> Paragraph for Committed Funds from a specific document.</a:t>
            </a:r>
          </a:p>
        </p:txBody>
      </p:sp>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3606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529203" y="1203266"/>
            <a:ext cx="9101689" cy="830997"/>
          </a:xfrm>
          <a:prstGeom prst="rect">
            <a:avLst/>
          </a:prstGeom>
        </p:spPr>
        <p:txBody>
          <a:bodyPr wrap="square">
            <a:spAutoFit/>
          </a:bodyPr>
          <a:lstStyle/>
          <a:p>
            <a:pPr algn="ctr"/>
            <a:r>
              <a:rPr lang="en-US" sz="4800" dirty="0">
                <a:latin typeface="Arial Narrow" panose="020B0606020202030204" pitchFamily="34" charset="0"/>
              </a:rPr>
              <a:t>R E C O G N I T I O N    R E S U L T S</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5033287"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N A M E   E N T I T Y</a:t>
            </a:r>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529203" y="2342278"/>
            <a:ext cx="8672320" cy="369332"/>
          </a:xfrm>
          <a:prstGeom prst="rect">
            <a:avLst/>
          </a:prstGeom>
        </p:spPr>
        <p:txBody>
          <a:bodyPr wrap="square">
            <a:spAutoFit/>
          </a:bodyPr>
          <a:lstStyle/>
          <a:p>
            <a:r>
              <a:rPr lang="en-CA" b="1" dirty="0">
                <a:latin typeface="Arial Narrow" panose="020B0606020202030204" pitchFamily="34" charset="0"/>
              </a:rPr>
              <a:t>Paragraph : 194 - Committed Funds in "$” [MRA1.json]</a:t>
            </a:r>
            <a:endParaRPr lang="en-CA" dirty="0">
              <a:latin typeface="Arial Narrow" panose="020B0606020202030204" pitchFamily="34" charset="0"/>
            </a:endParaRPr>
          </a:p>
        </p:txBody>
      </p:sp>
      <p:sp>
        <p:nvSpPr>
          <p:cNvPr id="8" name="Rectangle 7"/>
          <p:cNvSpPr/>
          <p:nvPr/>
        </p:nvSpPr>
        <p:spPr>
          <a:xfrm>
            <a:off x="1529202" y="2818886"/>
            <a:ext cx="9101689" cy="830997"/>
          </a:xfrm>
          <a:prstGeom prst="rect">
            <a:avLst/>
          </a:prstGeom>
        </p:spPr>
        <p:txBody>
          <a:bodyPr wrap="square">
            <a:spAutoFit/>
          </a:bodyPr>
          <a:lstStyle/>
          <a:p>
            <a:pPr algn="just"/>
            <a:r>
              <a:rPr lang="en-CA" sz="1600" dirty="0">
                <a:latin typeface="Arial Narrow" panose="020B0606020202030204" pitchFamily="34" charset="0"/>
              </a:rPr>
              <a:t>Each Party shall maintain a Commercial General Liability Insurance policy with limits of not less than $1,000,000 each    occurrence, $2,000,000 general aggregate covering injuries or damage to any person or property which results from their operations or activities under this Agreement.</a:t>
            </a:r>
          </a:p>
        </p:txBody>
      </p:sp>
      <p:sp>
        <p:nvSpPr>
          <p:cNvPr id="9" name="Rectangle 8"/>
          <p:cNvSpPr/>
          <p:nvPr/>
        </p:nvSpPr>
        <p:spPr>
          <a:xfrm>
            <a:off x="1529203" y="4074066"/>
            <a:ext cx="6096000" cy="584775"/>
          </a:xfrm>
          <a:prstGeom prst="rect">
            <a:avLst/>
          </a:prstGeom>
        </p:spPr>
        <p:txBody>
          <a:bodyPr>
            <a:spAutoFit/>
          </a:bodyPr>
          <a:lstStyle/>
          <a:p>
            <a:r>
              <a:rPr lang="en-CA" sz="1600" b="1" dirty="0">
                <a:latin typeface="Arial Narrow" panose="020B0606020202030204" pitchFamily="34" charset="0"/>
              </a:rPr>
              <a:t>Money Entities	 </a:t>
            </a:r>
            <a:r>
              <a:rPr lang="en-CA" sz="1600" dirty="0">
                <a:latin typeface="Arial Narrow" panose="020B0606020202030204" pitchFamily="34" charset="0"/>
              </a:rPr>
              <a:t>- {'2,000,000', 'less than $ 1,000,000'} </a:t>
            </a:r>
          </a:p>
          <a:p>
            <a:r>
              <a:rPr lang="en-CA" sz="1600" b="1" dirty="0">
                <a:latin typeface="Arial Narrow" panose="020B0606020202030204" pitchFamily="34" charset="0"/>
              </a:rPr>
              <a:t>Organization Entities	 </a:t>
            </a:r>
            <a:r>
              <a:rPr lang="en-CA" sz="1600" dirty="0">
                <a:latin typeface="Arial Narrow" panose="020B0606020202030204" pitchFamily="34" charset="0"/>
              </a:rPr>
              <a:t>- {'commercial general liability insurance', 'party'}</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18" y="4096421"/>
            <a:ext cx="445984" cy="445984"/>
          </a:xfrm>
          <a:prstGeom prst="rect">
            <a:avLst/>
          </a:prstGeom>
        </p:spPr>
      </p:pic>
      <p:pic>
        <p:nvPicPr>
          <p:cNvPr id="2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02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529203" y="1203266"/>
            <a:ext cx="9101689" cy="830997"/>
          </a:xfrm>
          <a:prstGeom prst="rect">
            <a:avLst/>
          </a:prstGeom>
        </p:spPr>
        <p:txBody>
          <a:bodyPr wrap="square">
            <a:spAutoFit/>
          </a:bodyPr>
          <a:lstStyle/>
          <a:p>
            <a:pPr algn="ctr"/>
            <a:r>
              <a:rPr lang="en-US" sz="4800" dirty="0">
                <a:latin typeface="Arial Narrow" panose="020B0606020202030204" pitchFamily="34" charset="0"/>
              </a:rPr>
              <a:t>R E C O G N I T I O N    R E S U L T S</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5033287"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N A M E   E N T I T Y</a:t>
            </a:r>
          </a:p>
        </p:txBody>
      </p:sp>
      <p:pic>
        <p:nvPicPr>
          <p:cNvPr id="10"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529203" y="2342278"/>
            <a:ext cx="8672320" cy="369332"/>
          </a:xfrm>
          <a:prstGeom prst="rect">
            <a:avLst/>
          </a:prstGeom>
        </p:spPr>
        <p:txBody>
          <a:bodyPr wrap="square">
            <a:spAutoFit/>
          </a:bodyPr>
          <a:lstStyle/>
          <a:p>
            <a:r>
              <a:rPr lang="en-CA" b="1" dirty="0">
                <a:latin typeface="Arial Narrow" panose="020B0606020202030204" pitchFamily="34" charset="0"/>
              </a:rPr>
              <a:t>Paragraph : 58  - Committed Funds in "$“</a:t>
            </a:r>
            <a:r>
              <a:rPr lang="en-CA" dirty="0">
                <a:latin typeface="Arial Narrow" panose="020B0606020202030204" pitchFamily="34" charset="0"/>
              </a:rPr>
              <a:t> </a:t>
            </a:r>
            <a:r>
              <a:rPr lang="en-CA" b="1" dirty="0">
                <a:latin typeface="Arial Narrow" panose="020B0606020202030204" pitchFamily="34" charset="0"/>
              </a:rPr>
              <a:t>[MSA1.json]</a:t>
            </a:r>
            <a:endParaRPr lang="en-CA" dirty="0">
              <a:latin typeface="Arial Narrow" panose="020B0606020202030204" pitchFamily="34" charset="0"/>
            </a:endParaRPr>
          </a:p>
        </p:txBody>
      </p:sp>
      <p:sp>
        <p:nvSpPr>
          <p:cNvPr id="8" name="Rectangle 7"/>
          <p:cNvSpPr/>
          <p:nvPr/>
        </p:nvSpPr>
        <p:spPr>
          <a:xfrm>
            <a:off x="1529203" y="2818886"/>
            <a:ext cx="8998224" cy="1077218"/>
          </a:xfrm>
          <a:prstGeom prst="rect">
            <a:avLst/>
          </a:prstGeom>
        </p:spPr>
        <p:txBody>
          <a:bodyPr wrap="square">
            <a:spAutoFit/>
          </a:bodyPr>
          <a:lstStyle/>
          <a:p>
            <a:pPr algn="just"/>
            <a:r>
              <a:rPr lang="en-CA" sz="1600" dirty="0">
                <a:latin typeface="Arial Narrow" panose="020B0606020202030204" pitchFamily="34" charset="0"/>
              </a:rPr>
              <a:t>5.5 Customer agrees to keep in full force and effect during the term of the Agreement a comprehensive general liability insurance, including contractual liability insurance, in an amount not less than $1,000,000 per occurrence, providing for the investigation, defense and satisfaction by settlement or otherwise of any claim under the Agreement and b All Risk Property insurance covering all of Customer's personal property located at any of eStruxture's facilities.</a:t>
            </a:r>
          </a:p>
        </p:txBody>
      </p:sp>
      <p:sp>
        <p:nvSpPr>
          <p:cNvPr id="9" name="Rectangle 8"/>
          <p:cNvSpPr/>
          <p:nvPr/>
        </p:nvSpPr>
        <p:spPr>
          <a:xfrm>
            <a:off x="1529203" y="4205793"/>
            <a:ext cx="6096000" cy="338554"/>
          </a:xfrm>
          <a:prstGeom prst="rect">
            <a:avLst/>
          </a:prstGeom>
        </p:spPr>
        <p:txBody>
          <a:bodyPr>
            <a:spAutoFit/>
          </a:bodyPr>
          <a:lstStyle/>
          <a:p>
            <a:r>
              <a:rPr lang="en-CA" sz="1600" b="1" dirty="0">
                <a:latin typeface="Arial Narrow" panose="020B0606020202030204" pitchFamily="34" charset="0"/>
              </a:rPr>
              <a:t>Money Entities	 </a:t>
            </a:r>
            <a:r>
              <a:rPr lang="en-CA" sz="1600" dirty="0">
                <a:latin typeface="Arial Narrow" panose="020B0606020202030204" pitchFamily="34" charset="0"/>
              </a:rPr>
              <a:t>- {'less than $ 1,000,000'}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18" y="4152078"/>
            <a:ext cx="445984" cy="445984"/>
          </a:xfrm>
          <a:prstGeom prst="rect">
            <a:avLst/>
          </a:prstGeom>
        </p:spPr>
      </p:pic>
      <p:pic>
        <p:nvPicPr>
          <p:cNvPr id="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73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980583" y="1203269"/>
            <a:ext cx="8926760" cy="830997"/>
          </a:xfrm>
          <a:prstGeom prst="rect">
            <a:avLst/>
          </a:prstGeom>
        </p:spPr>
        <p:txBody>
          <a:bodyPr wrap="square">
            <a:spAutoFit/>
          </a:bodyPr>
          <a:lstStyle/>
          <a:p>
            <a:pPr algn="ctr"/>
            <a:r>
              <a:rPr lang="en-US" sz="4800" dirty="0">
                <a:latin typeface="Arial Narrow" panose="020B0606020202030204" pitchFamily="34" charset="0"/>
              </a:rPr>
              <a:t>A N A L Y T I C S  M E T H O D S</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659174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A D D I T I O N A L   T E X T </a:t>
            </a:r>
          </a:p>
        </p:txBody>
      </p:sp>
      <p:sp>
        <p:nvSpPr>
          <p:cNvPr id="20" name="TextBox 19">
            <a:extLst>
              <a:ext uri="{FF2B5EF4-FFF2-40B4-BE49-F238E27FC236}">
                <a16:creationId xmlns:a16="http://schemas.microsoft.com/office/drawing/2014/main" xmlns="" id="{A8F0CB3A-8BE6-4260-9A2B-5F610CA9FDCC}"/>
              </a:ext>
            </a:extLst>
          </p:cNvPr>
          <p:cNvSpPr txBox="1"/>
          <p:nvPr/>
        </p:nvSpPr>
        <p:spPr>
          <a:xfrm>
            <a:off x="1420584" y="2353880"/>
            <a:ext cx="6371694"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Extract </a:t>
            </a:r>
            <a:r>
              <a:rPr lang="en-CA" sz="2000" dirty="0">
                <a:solidFill>
                  <a:schemeClr val="bg2">
                    <a:lumMod val="25000"/>
                  </a:schemeClr>
                </a:solidFill>
                <a:latin typeface="Arial Narrow" panose="020B0606020202030204" pitchFamily="34" charset="0"/>
              </a:rPr>
              <a:t>the Key Entities including  “Service Level”, but not SLA.</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26721" y="3797110"/>
            <a:ext cx="7113033"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Generate </a:t>
            </a:r>
            <a:r>
              <a:rPr lang="en-CA" sz="2000" dirty="0">
                <a:solidFill>
                  <a:schemeClr val="bg2">
                    <a:lumMod val="25000"/>
                  </a:schemeClr>
                </a:solidFill>
                <a:latin typeface="Arial Narrow" panose="020B0606020202030204" pitchFamily="34" charset="0"/>
              </a:rPr>
              <a:t>Part of Speech Tagging for Key Phrases.</a:t>
            </a:r>
          </a:p>
        </p:txBody>
      </p:sp>
      <p:sp>
        <p:nvSpPr>
          <p:cNvPr id="24" name="TextBox 23">
            <a:extLst>
              <a:ext uri="{FF2B5EF4-FFF2-40B4-BE49-F238E27FC236}">
                <a16:creationId xmlns:a16="http://schemas.microsoft.com/office/drawing/2014/main" xmlns="" id="{B8F42FBE-62F7-4268-81F1-18AB4AF4CDF9}"/>
              </a:ext>
            </a:extLst>
          </p:cNvPr>
          <p:cNvSpPr txBox="1"/>
          <p:nvPr/>
        </p:nvSpPr>
        <p:spPr>
          <a:xfrm>
            <a:off x="1420584" y="4525242"/>
            <a:ext cx="7598061" cy="707886"/>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Generate a </a:t>
            </a:r>
            <a:r>
              <a:rPr lang="en-CA" sz="2000" dirty="0">
                <a:solidFill>
                  <a:schemeClr val="bg2">
                    <a:lumMod val="25000"/>
                  </a:schemeClr>
                </a:solidFill>
                <a:latin typeface="Arial Narrow" panose="020B0606020202030204" pitchFamily="34" charset="0"/>
              </a:rPr>
              <a:t>Social Graph </a:t>
            </a:r>
            <a:r>
              <a:rPr lang="en-CA" sz="2000" dirty="0" smtClean="0">
                <a:solidFill>
                  <a:schemeClr val="bg2">
                    <a:lumMod val="25000"/>
                  </a:schemeClr>
                </a:solidFill>
                <a:latin typeface="Arial Narrow" panose="020B0606020202030204" pitchFamily="34" charset="0"/>
              </a:rPr>
              <a:t>and extract </a:t>
            </a:r>
            <a:r>
              <a:rPr lang="en-CA" sz="2000" dirty="0">
                <a:solidFill>
                  <a:schemeClr val="bg2">
                    <a:lumMod val="25000"/>
                  </a:schemeClr>
                </a:solidFill>
                <a:latin typeface="Arial Narrow" panose="020B0606020202030204" pitchFamily="34" charset="0"/>
              </a:rPr>
              <a:t>entities based on degree centrality and closeness centrality score.</a:t>
            </a:r>
          </a:p>
        </p:txBody>
      </p:sp>
      <p:sp>
        <p:nvSpPr>
          <p:cNvPr id="29" name="TextBox 28">
            <a:extLst>
              <a:ext uri="{FF2B5EF4-FFF2-40B4-BE49-F238E27FC236}">
                <a16:creationId xmlns:a16="http://schemas.microsoft.com/office/drawing/2014/main" xmlns="" id="{FC12DC1A-3F20-409F-8346-7D602159EF5F}"/>
              </a:ext>
            </a:extLst>
          </p:cNvPr>
          <p:cNvSpPr txBox="1"/>
          <p:nvPr/>
        </p:nvSpPr>
        <p:spPr>
          <a:xfrm>
            <a:off x="1427630" y="3067855"/>
            <a:ext cx="6881538"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Extract </a:t>
            </a:r>
            <a:r>
              <a:rPr lang="en-CA" sz="2000" dirty="0">
                <a:solidFill>
                  <a:schemeClr val="bg2">
                    <a:lumMod val="25000"/>
                  </a:schemeClr>
                </a:solidFill>
                <a:latin typeface="Arial Narrow" panose="020B0606020202030204" pitchFamily="34" charset="0"/>
              </a:rPr>
              <a:t>N – grams. </a:t>
            </a:r>
          </a:p>
        </p:txBody>
      </p:sp>
      <p:pic>
        <p:nvPicPr>
          <p:cNvPr id="25" name="Picture 24">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1629" y="2961830"/>
            <a:ext cx="516379" cy="583441"/>
          </a:xfrm>
          <a:prstGeom prst="rect">
            <a:avLst/>
          </a:prstGeom>
        </p:spPr>
      </p:pic>
      <p:pic>
        <p:nvPicPr>
          <p:cNvPr id="16" name="Picture 15">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7319" y="2262213"/>
            <a:ext cx="516379" cy="583441"/>
          </a:xfrm>
          <a:prstGeom prst="rect">
            <a:avLst/>
          </a:prstGeom>
        </p:spPr>
      </p:pic>
      <p:pic>
        <p:nvPicPr>
          <p:cNvPr id="17" name="Picture 16">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33364" y="3697671"/>
            <a:ext cx="516379" cy="583441"/>
          </a:xfrm>
          <a:prstGeom prst="rect">
            <a:avLst/>
          </a:prstGeom>
        </p:spPr>
      </p:pic>
      <p:pic>
        <p:nvPicPr>
          <p:cNvPr id="18" name="Picture 17">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10883" y="4433576"/>
            <a:ext cx="516379" cy="583441"/>
          </a:xfrm>
          <a:prstGeom prst="rect">
            <a:avLst/>
          </a:prstGeom>
        </p:spPr>
      </p:pic>
      <p:pic>
        <p:nvPicPr>
          <p:cNvPr id="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716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541283" y="1189988"/>
            <a:ext cx="8926760" cy="830997"/>
          </a:xfrm>
          <a:prstGeom prst="rect">
            <a:avLst/>
          </a:prstGeom>
        </p:spPr>
        <p:txBody>
          <a:bodyPr wrap="square">
            <a:spAutoFit/>
          </a:bodyPr>
          <a:lstStyle/>
          <a:p>
            <a:pPr algn="ctr"/>
            <a:r>
              <a:rPr lang="en-US" sz="4800" dirty="0">
                <a:latin typeface="Arial Narrow" panose="020B0606020202030204" pitchFamily="34" charset="0"/>
              </a:rPr>
              <a:t>K – M E A N S  C L U S T E R I N G</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659174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P R E D I C T  R I S K</a:t>
            </a:r>
          </a:p>
        </p:txBody>
      </p:sp>
      <p:sp>
        <p:nvSpPr>
          <p:cNvPr id="3" name="AutoShape 2" descr="data:image/png;base64,iVBORw0KGgoAAAANSUhEUgAAAf4AAAFICAYAAACx/JxNAAAABHNCSVQICAgIfAhkiAAAAAlwSFlzAAALEgAACxIB0t1+/AAAADh0RVh0U29mdHdhcmUAbWF0cGxvdGxpYiB2ZXJzaW9uMy4yLjEsIGh0dHA6Ly9tYXRwbG90bGliLm9yZy+j8jraAAAgAElEQVR4nO3de1xU9b7/8ddcYAS5CCgXK9ti3ku7mhHsykuiu9KOu6y8lEml4TbLdplm3qPb1s62zHJ7yrCsHlG2y0Rr7+qnolZqFy2xrWZqGiozgIIDc/n9wWFOE6BiAwOs9/Px6PGQ9Z215sPS5r2+3/Vd8zV5vV4vIiIiYgjmYBcgIiIiDUfBLyIiYiAKfhEREQNR8IuIiBiIgl9ERMRAFPwiIiIGYg12AUY1ffp0Nm3aBMC+ffuIj4/HZrMB8Pbbb2O1WnnyySfJy8vDZDLh9XoZMmQI48aNA2DkyJEcOXKE999/H6v1//4aO3fuTH5+vu/P7dq1w2Kx+L33U089RY8ePfy2TZ48mU8//ZRWrVrh9XoxmUwMGDCACRMmVNv/ZH755RfGjBnDBx98UPeTAnz99dfYbDa6dOnCsmXLOHLkCBMnTjyjY52ukpISRowYQVlZGW+++SYxMTG+tmPHjjFjxgy2bduG1+tl0KBB3Hfffb72FStWMHPmTGbMmMHgwYNrPP6vz63T6SQyMpKhQ4cycuRIzOamde195MgRvv76a/r27RvsUkTkDCn4g2TmzJm+P/fp04ennnqKSy+91LftmWeeobi4mPfff5/Q0FCOHDnC8OHDadeuHX/6058AcDqdvPbaa9x+++21vk92djaJiYmnVdOoUaO49957gcrAGz16NImJidx6662n/XslJCSccegD5OTkcMkll9ClSxdGjBhxxsepi/z8fBwOB5999lm1tnnz5hESEsKHH35IaWkpQ4YM4dJLL+XKK6/kpZdeYsuWLbRv3/6U7/Hrc7t3716mTJnCrl27mDVrVsB/n/q0adMm8vLyFPwiTVjT6m4YyM6dO+nevTuhoaEAtG7dmtdff53+/fv7XjNhwgT+8Y9/YLfbA/7+ERERDBkyhPXr1wOVIwzz589n4MCBbNmyBYfDwX333ceAAQMYNGgQL730EgD79++nW7duAHi9Xp577jkGDBjANddcw5w5c3C73UDlKMfw4cPp378/Q4cOZfv27Sxfvpz33nuPp59+mpdffpkFCxYwdepUAH7++WfGjBnDgAEDuO6661ixYoXv/VJTU3n11Ve5/vrrSUtL48MPP6zxd9q0aRM33ngj6enp3HTTTXz77bf8/PPPPPjggxw9epT09HQKCwv99unfvz8TJkzAbDYTERFBly5d+OGHHwC4/PLLeeGFF2jZsmWdzu25557LwoULWblyJbt37wZg1apVXHfddaSnpzNq1Ch++uknAE6cOMFDDz1Enz59GDhwIO+99x5QOYqwcOFC3zF//XOfPn3Izs7mxhtvJCUlhTVr1jBz5kz69evHzTffTFFREQD/+c9/GDFiBAMGDOD666/n22+/9Z2nYcOG8be//Y2BAwfSp08fPv/8c7Zv386sWbNYvXo1999/Py6Xi6lTpzJgwAD69+/P+PHjOXbsWJ3OhYg0PAV/I3XVVVexYMEC5s+fz9atW3G5XMTFxfkuBACSkpIYOnQoCxYsqJcaXC6X3/tt27aNlStXcvHFFzNv3jyio6NZvXo1r7/+OsuXL+fLL7/02/+9994jNzeXt99+m48++oh9+/axfPlyAKZNm8af/vQnPvroI8aNG8dDDz3ErbfeSo8ePfjrX//K6NGj/Y41bdo0evXqxerVq3nxxReZM2cO+/fvB8But2M2m3n//feZMmUKzz77bLXf5fjx49x33308+uij5ObmkpGRwYMPPkhiYiJPPvkkSUlJ5ObmEhsb67ffFVdcQVJSElA5CrJ161Z69uwJQM+ePTGZTGd0bqOjo7n44ov5/PPP+fnnn5k2bRrPP/88ubm5XH311Tz22GMA/M///A8VFRX8+9//5uWXX2b27Nn88ssvpzz+Dz/8wLvvvsu9997LQw89RHp6Oh999BEej4c1a9bg8XjIzMxk8ODBrF69mhkzZnDvvfficrkA+O677+jZsyerVq3itttu44UXXqB79+6+C4X58+ezbt069u/fT25uLmvWrOG8885j69atZ3Q+RKThKPgbqeHDh/P444+zfft27rjjDnr37s3jjz+O0+n0e93dd9/NJ5984uuF/tbIkSNJT0/3/Xfbbbed1vsfPXqUnJwcvxGGq666yndP+rPPPvMdq1WrVvTv3983OlDlk08+YejQoURGRmK1WrnppptYs2YNTqeTTZs2cd111wHQt29f3nrrrVprqaioIC8vz/d+Z511FpdffjkbN24EKi9Q/uu//guA7t278/PPP1c7xjfffENiYiKXXHIJAAMGDMBut3PgwIHTOh/l5eVMmjSJPn36cNFFF53WPqcSERFBSUkJ69ev5/LLL+fcc88F4KabbmLTpk24XC7+3//7f75bO4mJiXz22WckJCSc8thVQ/GdOnXCZrNx+eWXYzKZ6NixIwUFBezevZujR4/y5z//GYBLLrmE2NhYX3C3bNmSfv36AbWf09jYWHbt2sVHH31EWVkZEydOJC0t7fefGBGpV7rH34gNHDiQgQMHUl5ezoYNG5gzZw42m41Jkyb5XhMeHs6ECRN44oknWLJkSbVj1OUe/6uvvso///lPAMLCwrjpppsYOHCgrz06Otr358LCQqKionw/R0VFUVBQ4He8kpISlixZwptvvgmA2+0mNjYWh8OBx+MhMjISAJPJdNLhcofDgdfr9b2+6v2qhuUtFgvh4eEAmM1mPB5PtWP8tl6AyMhIjh49epIzUun48eP85S9/ISEhwW9uxu914MAB0tLSOHLkiF9tkZGReL1e7HY7drvd7/c+3dsKVa8zm81++1Sdn+LiYk6cOOH393vs2DEcDgdRUVF+71nbOe3RowePPvoo2dnZPPzww/Tp04fp06dXO88i0rgo+BuhiooKPvvsM6655hosFguhoaFcddVV/PTTT6xbt67a64cMGcKyZcv45JNPftf7/noC2qm0bt0ah8NB27Ztgcpwbt26td9r4uPj6dOnT7VJeuXl5ZhMJux2O7GxsXi9Xn766SfatWtX43vFxMRgNpspKiryXXw4HA7i4uJO+3eLi4vD4XD4fvZ6vRQVFREXF1djb7aKy+Vi/PjxdOzYkSlTppz2+53Kvn37yM/Pp3fv3mzYsMFviLyoqAiz2UxMTAwxMTF+czgOHTpEdHR0tTCuum9/uuLj42nZsiW5ubnV2qqeNjkdVSNJDoeDKVOmsGTJEu6///461SIiDUtD/Y2Q1Wpl/vz5LFq0yDcZ7tixY/z73//msssuq/Z6k8nElClTeOKJJxqsxquvvtrXky8sLOSjjz7i6quv9ntN3759ee+99ygrKwPgjTfe4N133yU0NJQrr7ySd999F4C1a9dy9913YzKZsFqtlJSU+B3HarWSmprqe7+ffvqJL7/8kpSUlNOut0ePHhw5csQXsCtXriQxMZGzzz77pPtlZ2fTsmXLgIb+/v37eeCBB7jtttto27YtV155JV9++SX79u0DKs/TlVdeidVqpU+fPqxYsQKv18vhw4cZMmQIdrudNm3asGPHDqDyImLLli11quGss84iMTHRF/yFhYU88MADlJaWnnS/X//95OTk8PzzzwOVt3uSk5PrVIOIBId6/I2QyWRi8eLFPPXUUwwcONA3geyGG26oNumtyiWXXELXrl358ccf/baPHDmy2nP4I0aM+N2Pyk2cOJEZM2aQnp6O2Wzm7rvvpkePHr4JdwD9+vXjhx9+4MYbbwSgXbt2zJ07F4C5c+fy4IMP8vrrrxMdHc0zzzzj2+fpp59m3759RERE+I41c+ZMHn30Ud555x1CQkKYM2cOSUlJfu93MuHh4Tz77LPMnj2b0tJSYmNjmTdv3ikn573xxhuUlZWRnp7u25aens7EiRMZM2YMBw4c4ODBg+zZs4cXXniBSZMm+c2LqFJ1G6W8vJyQkBBuueUW7rjjDqDy3v2cOXO49957qaio4Oyzz2b27NkA3HHHHezdu5drrrmGFi1a8PDDD9O2bVtuvvlmxo8fz7XXXku3bt0YMGDAaZ2HKiaTiXnz5jFjxgyeffZZzGYzo0eP9t0yqc2VV17Jyy+/zNChQ1myZAlTpkzh2muvxWKxcO655zboxaeInBmT1+v1BrsIaT7279/Ptddey3fffRfsUkREpAYa6peAKikpoUWLFsEuQ0REaqHgl4DZsWMHGRkZDBs2LNiliIhILTTULyIiYiDq8YuIiBhIrbP6PR4Px48fJyQk5Iy/llRERALD6/VSUVFBy5Ytm9yqjtK41Br8x48fZ+fOnQ1Zi4iInEKnTp38vllRpK5qDf6QkBCg8h/ZrxdqERGRhldeXs7OnTt9n80iZ6rW4K8a3g8NDcVmszVYQSIiUjvdepXfSzeKREREDETBLyIiYiAKfhEREQNR8IuIiBiIgl9ERMRAFPwiIiIGouCXeuH2uCgtL8btcQW7FBER+ZVan+MXORMer4f8gxv5pXgPzooybCFhJES1p3NSb8wmXWeKiASbgl8CKv/gRvYX7sBkMmMxW3G5K9hfuAOArm1TglydiIioCyYB4/a4OFS0B9NvevYmk5lDRXs07C8i0ggo+CVgnK5Syl1lNbaVu07gdJU2cEUiIvJbCn4JGJs1HFtIWI1todYW2KzhDVyRMThdbg4Wl+J0uYNdiog0AbrHLwFjMVtJiGrvu8dfxev1kBjdHotZ/9wCye3xsChvJ2t3F1BY6iQ23EZacjxjUzph0XrtIlILfRJLQHVO6g3AoaI9lLtOEGptQWJ0e992CZxFeTv58PsDWMwmWoRYKK1w8eH3BwDITO0S5OpEpLFS8EtAmU1murZNoVNiL5yuUmzWcPX064HT5WbtrgIsZv8lWi1mE2t3FZDRuyM2qyVI1YlIY6bxQKkXFrOV8NAohX49KSx1UljmrLHNXuaksLTmNhERBb9IExQbbiM23FZjW0xY7W0iIgp+kSbIZrWQlhyP2+P12+72eEnrEK9hfhGplcZhRZqosSmdAFi7qwB7mZOYMBtpHeJ920VEaqLgF2miLGYzmaldyOjd0fc4n3r6InIqCn6RJs5mtZAUpS9HEpHTo3v8IiIiBqLgFxERMRAFv4iIiIEo+EVERAxEwS8iImIgCn4REREDUfCLiIgYiIJfRETEQBT8IiIiBqLgFxERMRAFv4iIiIEo+EVERAxEwS8iImIgCn4REREDUfCLiIgYiIJfRETEQBT8IiIiBqLgFxERMRAFv4iIiIEo+EVERAxEwS8iImIgCn4REREDUfCLiIgYiIJfRETEQBT8IiIiBqLgFxERMRAFv4iIiIEo+EVERAxEwS8iImIgCn4REREDUfCLiIgYiII/wJwuNweLS3G63MEuRUREpBprsAtoLtweD4vydrJ2dwGFpU5iw22kJcczNqUTFrOur0REpHFQ8AfIorydfPj9ASxmEy1CLJRWuPjw+wMAZKZ2CXJ1IiIildQVDQCny83aXQVYzCa/7RazibW7CjTsLyIijYaCPwAKS50UljlrbLOXOSksrblNRESkoSn4AyA23EZsuK3Gtpiw2ttEREQamoI/AGxWC2nJ8bg9Xr/tbo+XtA7x2KyWIFUmIiLiT5P7AmRsSicA1u4qwF7mJCbMRlqHeN92ERGRxkDBHyAWs5nM1C5k9O7oe5xPPX0REWlsFPwBZrNaSIoKD3YZIiIiNdI9fhEREQNR8IuIiBiIgl9ERMRAFPwiIiIGouCXJsHjdFJ+6CAep74FUUTk99CsfmnUvG43BYsXUZK3DrejEEurWCJTUom/aywmix6XFBGpKwW/NGoFixfhWLMKk8WCydYCT1kpjjWrAEgYmxnk6kREmh4N9Uuj5XE6KclbV61nb7JYKMlbp2F/EZEzoOCXRstlL8TtKKyxzV1kx2WvuU1ERGqn4JdGyxoTi6VVbI1tlugYrDE1t4kEkiaWSnOje/zSaJltNiJTUn33+Kt43W4iU1Ix27Tc8cl4nE5c9kKsMbE6V2dAE0uluVLwS6MWf9dYgMoP3yI7lugY34ev1EyBFRiaWCrNlYJfGjWTxULC2EzajM5Q7/U0KbB+v1NNLG0zOkP/DqXJ0j1+aRLMNhuhiUn6sD0FPQkRGJpYKs2Zgl+kGVFgBYYmlkpzpuAXaUYUWIFRNbHU63b7bdfEUmkOFPwizYgCK3Di7xpLq2sHYg4Lx1vuxBwWTqtrB2piqTR5mtwn0szoSYjA0MRSaa4U/CLNjAIrsKomloo0Fwp+kWZKgSUiNdE9fhEREQNR8IuIiBiIgl9ERMRAFPwiIiIGouAXERExEAW/iIiIgSj4RUREDETBLyIiYiAKfhEREQNR8IuIiBiIgl9ERMRAFPwiIiIGouAXERExEAW/iIiIgSj4RUREDETBLyIiYiAKfhEREQNR8IuIiBiIgl9ERMRAFPwiIiIGouAXERExEAW/iIiIgSj4RUREDETBLyIiYiAKfhEREQNR8IuIiBiIgl9ERMRAmkzwuz0uSsuLcXtcwS5FRESkybIGu4BT8Xg95B/cyC/Fe3BWlGELCSMhqj2dk3pjNjWZ6xYREZFGodEnZ/7Bjewv3IHLXYHFbMXlrmB/4Q7yD24MdmlNltPl5mBxKU6XO9iliIhIA2vUPX63x8Whoj2YftOzN5nMHCraQ6fEXljMjfpXaFTcHg+L8naydncBhaVOYsNtpCXHMzalExZzo78GFBGRAGjUn/ZOVynlrrIa28pdJ3C6Shu4oqZtUd5OPvz+AKUVLlqEWCitcPHh9wdYlLcz2KWJiEgDadTBb7OGYwsJq7Et1NoCmzW8gStqupwuN2t3FWAxm/y2W8wm1u4q0LC/iIhBNOrgt5itJES1x+v1+G33ej0kRrfXMH8dFJY6KSxz1thmL3NSWFpzm4iINC+NPjk7J/UG4FDRHspdJwi1tiAxur1vu5ye2HAbseE2SiuqPw4ZE1bZJiIizV+jD36zyUzXtil0SuyF01WKzRqunv4ZsFktpCXH8+H3B/yG+90eL2kd4rFZLUGsTkREGkqTSVCL2Up4aFSwy2jSxqZ0AmDtrgLsZU5iwmykdYj3bZdTc7rcvicidLEkIk1Rkwl++f0sZjOZqV3I6N1R4VVHehRSRJoLBb8B2awWkqL0RERdVD0KaTGb/B6FBMhM7RLk6kRETp+6KiKnoEchRaQ5UfCLnIIehRSR5kTBL3IKVY9C1kSPQopIU6PgFzmFqkch3R6v33Y9CikiTZEm94mcBj0K+ft5nE5c9kKsMbGYbRolEQkWBb/IadCjkGfO63ZTsHgRJXnrcDsKsbSKJTIllfi7xmKy6BwGktvjYdfRYwE9Zoe4CD2y2swo+EXqQI9C1l3B4kU41qzCZLFgsrXAU1aKY80qABLGZga5uuZl19FjdH3ivYAe8/vJg+nUpvYvT9u/fz8TJkzgnXfe8W1bsGABMTExDBgwgAULFjBr1qwa9920aROvvfYaf//732s9/siRIyktLSU8PByv14vJZGL69Omcd955zJ07l1GjRnHOOedU26+qhhEjRtR67BUrVvDqq68SGhqKy+UiIyOD9PT0Wl9fk2PHjvHVV1+Rmppap/1+7YsvviA5OZm4uLgzPkZdKPhFpN54nE5K8tZV69mbLBZK8tbRZnSGhv2bsTZt2tQa+nWRlZVFp06Vt9U2bdrE7NmzWbp0KVOnTj3jY27evJnXXnuNV155haioKI4ePcott9xCp06dSE5OPu3jbN++nfXr1/+u4M/JyeHOO+9U8ItI0+eyF+J2FGKytajW5i6y47IXEpqYFITKpCH8ejRgxYoVLFmyhMTERGJiYujduzdnnXUWx48f58EHHyQ/P58BAwYwfvz4kx6zZ8+e7N27F6gcDZg2bRoul4uZM2cSGhpKaGgo8+fP99tn0qRJpKWlMWTIEN+2ZcuWMX78eKKiKkcz4uLiyMnJISoqipKSEiZPnkxxcTEul4tHH32U7t27079/f/r168eWLVuIjIzkpZdeYtasWRw7dow//OEPbN26lZCQEBwOB1lZWUyaNInS0lJOnDjBtGnT6NGjB+vXr2fevHlYLBYGDRpEx44d+fjjj/nhhx9YsGABbdu2DfDfQnUKfhGpN9aYWCytYvGUlVZrs0THYI2JDUJVEmh79uxh5MiRvp8PHDjAnXfe6fvZ4/Ewb9483nnnHcLDw7nuuuvo3btyhdVdu3axatUqPB4Pffv2PWXw5+bm0q1bN79t77zzDrfeeitDhgxhw4YNHD582Ne2ZMkSzjrrLL/QB9i9ezdduvh/62bVRcDSpUvp2bMnd999N99++y1ZWVksW7aMffv2MXjwYB5++GFuvvlm8vPzGTNmDD/88APDhg1j69atREdHM3v2bPbs2cNNN91Ev3792LBhA4sXL+bvf/87M2fO5I033iA6Opp7772XW265ha5duzJt2rQGCX1Q8ItIPTLbbESmpPru8Vfxut1EpqRqmL+ZaN++PdnZ2b6fFyxY4Ndut9uJiIigdevWAFxxxRW+tm7duhEWFgaA1+v/yGyVRx55hPDwcAoKCjj77LPJysrya+/bty8zZszgxx9/ZNCgQXTo0AGADRs2cPDgQXJycqod02Qy4fF4any/bdu2MW7cOAAuuOAC3whDRESE72IhMTGRkpKSavv26NEDgNatW7Nw4UKWLFlCeXk54eHhFBYWYrPZiI2tvOB98cUXa3z/+qapmiJSr+LvGkurawdiDgvHW+7EHBZOq2sHEn/X2GCXJg3E6/Vi/tWTASbT/339tdV66v5nVlYW2dnZTJ48mdDQUOLj4/3ar7jiCt5++22Sk5OZPHkyGzduBCovOEJDQ9m8eXO1YyYnJ/PNN9/4bdu1axfHjx/HZDL5XYRUXSBYfjNXpaYLlZCQEKBy1CAhIYHly5czY8YMAMxmc60XGw1JwS8i9cpksZAwNpPkxa/Q/sWXSV78CgljM/Uon4G0atUKh8NBUVERJ06c4PPPPz+j41xzzTWUl5fz6aef+m1ftmwZDoeDG264gdtvv53vv/8egEGDBjF37lxmzpzJiRMn/PYZNWoUzz33HEePHgXg8OHDTJw4kYMHD3LBBRewadMmAL766is6duxYa01msxmXy1Vtu91up127dgB8/PHHVFRUEBMTg9vt5pdffsHr9XLPPfdQXFyMyWTC7W64NT801C8iDcJss2kiXz3rEBfB95MHB/yYv5fVamXcuHEMHz6cc889l/PPP99vBKAuHnnkETIzM/1uF7Rr14777ruPyMhIQkNDycrKYvny5ZX1d+jA9ddfz7x585gyZYpvnwsvvJD777+fMWPGEBYWhtVqZerUqZx33nkkJiYyZcoURo0ahdfr5bHHHqu1nm7duvHMM8+QmJjot71qLkBubi7Dhw/ngw8+ICcnh+nTpzNhwgQABg4cSFRUFL169WLChAksXLjwpBcZgWLy1nJTxel0sm3bNs4//3xsug8nIhJUTf0zOTc3l969e9OqVSvGjBlDZmYmF198cbDLMiT1+EVEpN6dOHGC22+/nbCwMLp27arQDyIFv4iI1LshQ4ZUe6ROgkOT+0RERAxEwS8iImIgCn4RERED0T1+EZFmwuP1UHLiaECPGdkiDrNJfcTmRMEvItJMlJw4yrub/xbQY954ySSiw9rU2l7TsryB0L17d9/Mf5fLRZs2bXj88ceJiIhg3LhxvPDCCzXuV7VwT9Vqfr/lcrl49tlnWbduHWFhYYSEhDB16lQ6d+5cp/p27NiBzWajffv2dfvFfiU3N7fOywAHgi7jRESk0YmIiCA7O5vs7GyWL19Ox44dWbp0KUCtoX86/vGPf1BcXMy7777L8uXLmThxIuPHj6/x2/dO5qOPPuLHH3884zoAXnrppd+1/5lSj19ERAIuPz+fWbNmYTabadmyJU888QTjxo1jwYIFtG7dmvT0dCZOnEh6ejqPPfYY1113Hb169ar1eD169GDlypUAXH755WzatIkVK1awbNkyQkJC6NKlC9OnT/e9/tixY4wePZrHH3/c79vw3njjDf75z3/61gu4+OKLycnJwWq11lhzfn4+r732GiaTid27dzNgwAD69+/PG2+8QWxsLHFxcTz44IP88Y9/JC4ujmuuuYaZM2ditVoxm83893//N61atWLx4sWsXr0as9nMAw88wLZt28jPz2f8+PE899xz9fS3UDP1+EVEJODmzp3LQw89RHZ2NpdddhmvvvoqvXr14quvvuLo0aPEx8fz1VdfAbB9+3YuvPDCWo/l9XpZs2ZNteV4lyxZwoIFC1i+fDnnn3++7/v4vV4vDz/8MOPHj/cL/ZKSEmw2m2/53SpVP9dUM8A333zDE088wRtvvEF2djadO3cmLS2NBx54gB49euByufjjH//IuHHjOHr0KNOmTSM7O5uLL76Y999/nx9//JHVq1fz1ltv8fTTT/P++++TkZFBREREg4c+KPhFRKQe7Nq1i549ewKVPfTvvvuOyy67jK+//pqtW7dy/fXXs3fvXoqKinzfsf9rx44dY+TIkYwcOZKUlBRatmzJiBEj/F5z3XXXkZmZySuvvMJVV11FixYtAHj++edJSkriqquuqlbXyRbDqalm+L+lg1u2bFnrvlXL8cbFxTFv3jxGjBjBypUrcTgcfPfdd/Ts2ROz2cy5557L3LlzT3X66pWCX0RE6lVFRQVms5mLL76Y7du3s3nzZi666CJCQkL4/PPPueyyy6rt8+t7/EOGDKFt27bVlvC95557eO655/B6vdx+++3Y7Xagsge/fv16389VIiMjcblcHDlyxG/79u3bqy2xW1UznN7SwVXL8c6dO5dRo0axbNkyhg0bBlQu59sYluOtouAXEZGA69ixI1u3bgXgiy++4Pzzzyc8PByAnTt30qFDB7p06cLy5cu5/PLLT3qse++9l9dee42CggLfNo/Hw/z582nTpg2jR74qaQQAABF5SURBVI/mwgsv5OeffwYql9zNyMhgzpw51Y41fPhwsrKyfJP5Nm/ezOTJkykvL6+x5trUtpSuw+GgXbt2lJeX89lnn1FRUUH37t3ZsmWL76IjMzMToNrFRkPR5D4RkWYiskUcN14yKeDHPJU9e/YwcuRI389//etfefTRR5k5cyYmk4no6GiysrKAymHzHTt2YDKZuPDCC1m8eLFvmLzWGiIjycjI4Mknn+Rvf6t8XLFqAt6wYcOIjIzknHPOoWvXrr59hg4dyqpVq/jXv/5F3759fdszMjJYtGgRN954I9HR0URGRvLCCy9gs9lqrHn79u011nTppZcyZ86casP/I0aMIDMzk3POOYeRI0cya9YsBg0axODBgxkxYgRer5f7778fgK5du/LnP/+Zt99++5TnOJC0LK+ISBOgz2QJFA31i4iIGIiCX0RExEAU/CIiIgai4BcRETEQBb+IiIiB6HE+EZFmwut249y9K6DHtCV3wGSxBPSYElwKfhGRBuD2uHC6SrFZw7GY6+ej17l7F99e1O3UL6yDC7Z+R4uONS9xC5XL8vbt25c333zT7/v2hw4dSseOHXniiSdO632qFt6p+ua7c84553fXPnLkSEpLSwkPD8fr9WIymZg+fTrnnXfeSd9nwYIFxMTEVPuK4F9bsWIFr776KqGhobhcLjIyMuq8xO6xY8f46quvSE1NrfPvVuWLL74gOTmZuLhTf99CFQW/iEg98ng95B/cyC/Fe3BWlGELCSMhqj2dk3pjNjWPu63nnHMOH3zwgS/49+7dS3Fx8Rkda+rUqYEsjaysLDp1qrxw2bRpE7Nnz2bp0qW/6302b97Ma6+9xiuvvEJUVBRHjx7llltuoVOnTiQnJ5/2cbZv38769et/V/Dn5ORw5513KvhFRBqL/IMb2V+4A5PJjMVsxeWuYH/hDgC6tk0JcnWB0bNnT/Ly8nC73VgsFlauXMmVV17pWy3vyy+/ZN68eVitVpKSkpg9ezZms5lJkyZx6NAhLrjgAt+xRo4cybRp01i9erWv171z505mz55NdnY2/fr1o0+fPmzYsIG0tDS8Xi/r16/nj3/8Iw8++OAp69y7d6/f+7hcLmbOnEloaCihoaHMnz/fb59JkyaRlpbGkCFDfNuWLVvG+PHjfav6xcXFkZOTQ1RUFCUlJUyePJni4mJcLhePPvoo3bt3p3///vTr148tW7YQGRnJSy+9xKxZszh27Bh/+MMf2Lp1KyEhITgcDrKyspg0aRKlpaWcOHGCadOm0aNHD9avX8+8efOwWCwMGjSIjh078vHHH/PDDz+wYMEC2rZte1p/X83jclNEpBFye1wcKtqD6Tc9e5PJzKGiPbg9riBVFlghISH07NmTTZs2AfCvf/3Lb2W8OXPmsHDhQl599VXi4uLIzc1l/fr1uFwu3nzzTa6//nocDsdpvdf+/fsZNmwYb731FtnZ2aSnp/PWW2+Rk5Nzyn1zc3OrLe37zjvvcOutt5KdnU1GRgaHDx/2tS1ZsoSzzjrLL/QBdu/eTZcuXfy2VV0ELF26lJ49e5Kdnc2UKVN8X1W8b98+Bg8ezJtvvklxcTH5+fmMGTOGQYMG+RbziY6OZsGCBRw+fJibbrqJ7OxsHnjgARYvXozX62XmzJksXryY5cuXs2HDBi655BK6du1KVlbWaYc+qMcvIlJvnK5Syl1lNd7TL3edwOkqJTw0qoY9m5709HQ++OADWrduTUJCgm9BniNHjrB3717+8pe/AFBaWkpMTAyHDx/moosuAip74lVL6p5KREQEHTp0ACA8PJzu3btjtVprXf3ukUceITw8nIKCAs4++2xfEFfp27cvM2bM4Mcff2TQoEG+Y2/YsIGDBw/WeEFhMplqfb9t27Yxbtw4AC644ALfCENERITvYiExMZGSkpJq+1atWdC6dWsWLlzIkiVLKC8vJzw8nMLCQmw2G7GxsQC8+OKLJz9RJ6Eev4hIPbFZw7GFhNXYFmptgc0a3sAV1Z8rrriCTZs2sXLlSgYMGODbHhISQnx8vG+J3ZycHO666y68Xq9v2VugWpCaTCbfn6tW0oPKJW5/7VRL5mZlZZGdnc3kyZMJDQ0lPj6+Wt1vv/02ycnJTJ48mY0bNwJgt9sJDQ1l8+bN1Y6ZnJzMN99847dt165dHD9+HJPJ5LfqXtXv9du6a1omp2pp36VLl5KQkMDy5cuZMWMGULkoUaCW9lXwi4jUE4vZSkJUe7xe/w9sr9dDYnT7epvdHwyhoaFcdtll5OTk0KdPH9/26OhoAP7zn/8AkJ2dzY4dO2jfvj3btm0DYMuWLZSXl/sdLyIiwjfsXlP41tU111xDeXk5n376qd/2ZcuW4XA4uOGGG7j99tv5/vvvARg0aBBz585l5syZvrkKVUaNGsVzzz3H0aNHATh8+DATJ07k4MGDXHDBBb5bHl999RUdO3astSaz2ex3UVPFbrfTrl07AD7++GMqKiqIiYnB7Xbzyy+/4PV6ueeeeyguLq51eeCTaT7/6pooj9OJy16INSYWs1bcqpHOkTRlnZN6A3CoaA/lrhOEWluQGN3etz2QbMkduGDrdwE/5ulKT0+nsLCQyMhIv+1z587lkUce8fX+hw0bRocOHcjJyWHEiBF06dKFhIQEv3369+/PPffcwzfffMOll14akN/lkUceITMzkyuuuMK3rV27dtx3331ERkYSGhpKVlYWy5cvB6BDhw5cf/31zJs3jylTpvj2ufDCC7n//vsZM2YMYWFhWK1Wpk6dynnnnUdiYiJTpkxh1KhReL1eHnvssVrr6datG8888wyJiYl+2wcPHszDDz9Mbm4uw4cP54MPPiAnJ4fp06czYcIEAAYOHEhUVBS9evViwoQJLFy48KQXGb+mZXmDxOt2U7B4ESV563A7CrG0iiUyJZX4u8bqyzL+l86RNCe/9zl+fSZLoKjHHyQFixfhWLMKk8WCydYCT1kpjjWrAEgYmxnk6hoHnSNpTixma7OZyCdNm+7xB4HH6aQkb121XqvJYqEkbx0epzNIlTUeOkciIvVDwR8ELnshbkdhjW3uIjsue81tRqJzJCJSPxT8QWCNicXSKrbGNkt0DNaYmtuMROdIRKR+KPiDwGyzEZmSivc3j2B43W4iU1I1cx2dIxGR+qLJfUESf9dYgMoZ60V2LNExvhnrUknnqG702KOInA49zhdk+rA+NZ2jk9Njj8agz2QJFPX4g8xssxGamBTsMho1naOT02OPIlIXuscv0oTpsUcRqSsFv0gTpsceRaSuFPwiTZgeexSRuqq34Pc4nZQfOqihRpF6pMceRaSuAj65TzOMRRqWHnsUkboIePBrhrFIwzJZLCSMzaTN6Aw99igipxTQoX7NMBYJnqrHHhX6InIyAQ1+zTAWERFp3AIa/JphLCIi0rgFNPg1w1hERKRxC/jkPs0wFhERabwCHvyaYSwiItJ41dsiPVpYRUREpPHRV/aKiIgYiIJfRETEQBT8IiIiBqLgFxERMRAFv4iIiIEo+EVERAxEwS8iImIgCn4REREDUfCLiIgYiIJfRETEQBT8IiIiBqLgFxERMRAFv4iIiIEo+EVERAxEwS8iImIgCn4REREDUfCLiIgYiIJfRETEQBT8IiIiBqLgFxERMRAFv4iIiIEo+EVERAxEwS8iImIgCn4REREDUfCLiIgYiIJfRETEQBT8IiIiBqLgF5Emwe1xUVpejNvjCnYpIk2aNdgFiIicjMfrIf/gRn4p3oOzogxbSBgJUe3pnNQbs0l9F5G60v81UiP1rqSxyD+4kf2FO3C5K7CYrbjcFewv3EH+wY3BLk2kSVKPX/yodyWNidvj4lDRHky/+bdnMpk5VLSHTom9sJj1MSZSF/okFz/qXUlj4nSVUu4qq7Gt3HUCp6u0gSsSafoU/OJzqt6Vhv2lodms4dhCwmpsC7W2wGYNb+CKRJo+Bb/4qHdVNx6nk/JDB/E4ncEupdmymK0kRLXH6/X4bfd6PSRGt9cwv8gZ0P814lPVu3K5K6q1qXf1f7xuNwWLF1GStw63oxBLq1giU1KJv2ssJosl2OU1O52TegNwqGgP5a4ThFpbkBjd3rddROpGwS8+Vb2r/YU7/Ib71bvyV7B4EY41qzBZLJhsLfCUleJYswqAhLGZQa6u+TGbzHRtm0KnxF44XaXYrOH6tyjyO2ioX/x0TurN2bFdsJhDcHvcWMwhnB3bRb2r/+VxOinJW1etZ2+yWCjJW6dh/3pkMVsJD41S6Iv8Tvo/SPyod3VyLnshbkchJluLam3uIjsueyGhiUlBqExE5PSoxy81Uu+qZtaYWCytYmtss0THYI2puU1EpLFQ8IvUgdlmIzIlFa/b7bfd63YTmZKK2WYLUmUiIqdH3TmROoq/ayxA5az+IjuW6BjfrH4RkcZOwS9SRyaLhYSxmbQZnYHLXog1JlY9fRFpMhT8ImfIbLNpIp+INDm6xy8iImIgCn4REREDUfCLiIgYiIJfRETEQBT8IiIiBqLgFxERMRAFv4iIiIEo+EVERAxEwS8iImIgCn4REREDUfCLiIgYiIJfRETEQBT8/8vjdFJ+6CAepzPYpYiIiNQbw6/O53W7KVi8qHJtdUchllaxvrXVTRZLsMsTEREJKMMHf8HiRTjWrMJksWCytcBTVopjzSoAEsZmBrk6ERGRwDL0UL/H6aQkb121nr3JYqEkb52G/UVEpNkxdPC77IW4HYU1trmL7LjsNbeJiIg0VYYOfmtMLJZWsTW2WaJjsMbU3CYiItJUGTr4zTYbkSmpeN1uv+1et5vIlFTMNluQKhMREakfhp/cF3/XWIDKWf1FdizRMb5Z/SIiIs2N4YPfZLGQMDaTNqMzcNkLscbEqqcvIiLNluGDv4rZZiM0MSnYZYiIiNQrQ9/jFxERMRoFv4iIiIEo+EVERAxEwS8iImIgCn4REREDUfCLiIgYiIJfRETEQBT8IiIiBqLgFxERMRAFv4iIiIEo+EVERAxEwS8iImIgCn4REREDUfCLiIgYiIJfRETEQBT8IiIiBqLgFxERMRAFv4iIiIEo+EVERAxEwS9iEE6Xm4PFpThd7mCXIiJBZA12ASJSv9weD4vydrJ2dwGFpU5iw22kJcczNqUTFrOu/UWMRsEv0swtytvJh98fwGI20SLEQmmFiw+/PwBAZmqXIFcnIg1Nl/sizZjT5WbtrgIsZpPfdovZxNpdBRr2FzEgBb9IM1ZY6qSwzFljm73MSWFpzW0i0nwp+EWasdhwG7HhthrbYsJqbxOR5kvBL9KM2awW0pLjcXu8ftvdHi9pHeKxWS1BqkxEgkWT+6RBeZxOXPZCrDGxmG3qbTaEsSmdAFi7qwB7mZOYMBtpHeJ920XEWBT80iC8bjcFixdRkrcOt6MQS6tYIlNSib9rLCaLep31yWI2k5nahYzeHX2P86mnL2JcCn5pEAWLF+FYswqTxYLJ1gJPWSmONasASBibGeTqjMFmtZAUFR7sMkQkyHSPX+qdx+mkJG9dtZ69yWKhJG8dHqdmlouINBQFv9Q7l70Qt6OwxjZ3kR2XveY2EREJPAW/1DtrTCyWVrE1tlmiY7DG1NwmIiKBp+CXeme22YhMScXr9v+WOK/bTWRKqmb3i4g0IE3ukwYRf9dYgMpZ/UV2LNExvln9IiLScBT80iBMFgsJYzNpMzpDz/GLiASRgl8alNlmIzQxKdhliIgYlu7xi4iIGIiCX0RExEAU/CIiIgai4BcRETEQBb+IiIiBKPhFREQMRMEvIiJiILU+x+/1egEoLy9vsGJERKRmVZ/FVZ/NImeq1uCvqKgAYOfOnQ1WjIiInFxFRQUtWrQIdhnShJm8tVw+ejwejh8/TkhICCaTqaHrEhGRX/F6vVRUVNCyZUvMZt2llTNXa/CLiIhI86PLRhEREQNR8IuIiBiIgl9ERMRAFPwiIiIG8v8BPZtPm/Lkrq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710883" y="2262213"/>
            <a:ext cx="6898515" cy="2754804"/>
            <a:chOff x="710883" y="2262213"/>
            <a:chExt cx="6898515" cy="2754804"/>
          </a:xfrm>
        </p:grpSpPr>
        <p:sp>
          <p:nvSpPr>
            <p:cNvPr id="20" name="TextBox 19">
              <a:extLst>
                <a:ext uri="{FF2B5EF4-FFF2-40B4-BE49-F238E27FC236}">
                  <a16:creationId xmlns:a16="http://schemas.microsoft.com/office/drawing/2014/main" xmlns="" id="{A8F0CB3A-8BE6-4260-9A2B-5F610CA9FDCC}"/>
                </a:ext>
              </a:extLst>
            </p:cNvPr>
            <p:cNvSpPr txBox="1"/>
            <p:nvPr/>
          </p:nvSpPr>
          <p:spPr>
            <a:xfrm>
              <a:off x="1449531" y="2353880"/>
              <a:ext cx="6159867" cy="400110"/>
            </a:xfrm>
            <a:prstGeom prst="rect">
              <a:avLst/>
            </a:prstGeom>
            <a:noFill/>
          </p:spPr>
          <p:txBody>
            <a:bodyPr wrap="square" rtlCol="0">
              <a:spAutoFit/>
            </a:bodyPr>
            <a:lstStyle/>
            <a:p>
              <a:r>
                <a:rPr lang="en-CA" sz="2000" b="1" dirty="0">
                  <a:solidFill>
                    <a:schemeClr val="bg2">
                      <a:lumMod val="25000"/>
                    </a:schemeClr>
                  </a:solidFill>
                  <a:latin typeface="Arial Narrow" panose="020B0606020202030204" pitchFamily="34" charset="0"/>
                </a:rPr>
                <a:t>Input</a:t>
              </a:r>
              <a:r>
                <a:rPr lang="en-CA" sz="2000" dirty="0">
                  <a:solidFill>
                    <a:schemeClr val="bg2">
                      <a:lumMod val="25000"/>
                    </a:schemeClr>
                  </a:solidFill>
                  <a:latin typeface="Arial Narrow" panose="020B0606020202030204" pitchFamily="34" charset="0"/>
                </a:rPr>
                <a:t> : TFIDF Vectorization on Key Phrases to access the risk.</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55919" y="3789336"/>
              <a:ext cx="5210060"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Initial feedback miss-match our risk assumptions.</a:t>
              </a:r>
            </a:p>
          </p:txBody>
        </p:sp>
        <p:sp>
          <p:nvSpPr>
            <p:cNvPr id="24" name="TextBox 23">
              <a:extLst>
                <a:ext uri="{FF2B5EF4-FFF2-40B4-BE49-F238E27FC236}">
                  <a16:creationId xmlns:a16="http://schemas.microsoft.com/office/drawing/2014/main" xmlns="" id="{B8F42FBE-62F7-4268-81F1-18AB4AF4CDF9}"/>
                </a:ext>
              </a:extLst>
            </p:cNvPr>
            <p:cNvSpPr txBox="1"/>
            <p:nvPr/>
          </p:nvSpPr>
          <p:spPr>
            <a:xfrm>
              <a:off x="1449531" y="4525242"/>
              <a:ext cx="6093662"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More business inputs required from Telus Data Science Team.</a:t>
              </a:r>
            </a:p>
          </p:txBody>
        </p:sp>
        <p:sp>
          <p:nvSpPr>
            <p:cNvPr id="29" name="TextBox 28">
              <a:extLst>
                <a:ext uri="{FF2B5EF4-FFF2-40B4-BE49-F238E27FC236}">
                  <a16:creationId xmlns:a16="http://schemas.microsoft.com/office/drawing/2014/main" xmlns="" id="{FC12DC1A-3F20-409F-8346-7D602159EF5F}"/>
                </a:ext>
              </a:extLst>
            </p:cNvPr>
            <p:cNvSpPr txBox="1"/>
            <p:nvPr/>
          </p:nvSpPr>
          <p:spPr>
            <a:xfrm>
              <a:off x="1449531" y="3067855"/>
              <a:ext cx="5846336" cy="400110"/>
            </a:xfrm>
            <a:prstGeom prst="rect">
              <a:avLst/>
            </a:prstGeom>
            <a:noFill/>
          </p:spPr>
          <p:txBody>
            <a:bodyPr wrap="square" rtlCol="0">
              <a:spAutoFit/>
            </a:bodyPr>
            <a:lstStyle/>
            <a:p>
              <a:r>
                <a:rPr lang="en-CA" sz="2000" b="1" dirty="0">
                  <a:solidFill>
                    <a:schemeClr val="bg2">
                      <a:lumMod val="25000"/>
                    </a:schemeClr>
                  </a:solidFill>
                  <a:latin typeface="Arial Narrow" panose="020B0606020202030204" pitchFamily="34" charset="0"/>
                </a:rPr>
                <a:t>Output</a:t>
              </a:r>
              <a:r>
                <a:rPr lang="en-CA" sz="2000" dirty="0">
                  <a:solidFill>
                    <a:schemeClr val="bg2">
                      <a:lumMod val="25000"/>
                    </a:schemeClr>
                  </a:solidFill>
                  <a:latin typeface="Arial Narrow" panose="020B0606020202030204" pitchFamily="34" charset="0"/>
                </a:rPr>
                <a:t> : 5</a:t>
              </a:r>
              <a:r>
                <a:rPr lang="en-CA" sz="2000" dirty="0" smtClean="0">
                  <a:solidFill>
                    <a:schemeClr val="bg2">
                      <a:lumMod val="25000"/>
                    </a:schemeClr>
                  </a:solidFill>
                  <a:latin typeface="Arial Narrow" panose="020B0606020202030204" pitchFamily="34" charset="0"/>
                </a:rPr>
                <a:t> Low, 6 Medium, and 10 </a:t>
              </a:r>
              <a:r>
                <a:rPr lang="en-CA" sz="2000" dirty="0">
                  <a:solidFill>
                    <a:schemeClr val="bg2">
                      <a:lumMod val="25000"/>
                    </a:schemeClr>
                  </a:solidFill>
                  <a:latin typeface="Arial Narrow" panose="020B0606020202030204" pitchFamily="34" charset="0"/>
                </a:rPr>
                <a:t>High Risk documents.</a:t>
              </a:r>
            </a:p>
          </p:txBody>
        </p:sp>
        <p:pic>
          <p:nvPicPr>
            <p:cNvPr id="21" name="Picture 20">
              <a:extLst>
                <a:ext uri="{FF2B5EF4-FFF2-40B4-BE49-F238E27FC236}">
                  <a16:creationId xmlns:a16="http://schemas.microsoft.com/office/drawing/2014/main" xmlns="" id="{7007171C-9A90-489B-ADB0-64CE1D29394E}"/>
                </a:ext>
              </a:extLst>
            </p:cNvPr>
            <p:cNvPicPr>
              <a:picLocks noChangeAspect="1"/>
            </p:cNvPicPr>
            <p:nvPr/>
          </p:nvPicPr>
          <p:blipFill>
            <a:blip r:embed="rId3"/>
            <a:stretch>
              <a:fillRect/>
            </a:stretch>
          </p:blipFill>
          <p:spPr>
            <a:xfrm>
              <a:off x="727319" y="2262213"/>
              <a:ext cx="516379" cy="583441"/>
            </a:xfrm>
            <a:prstGeom prst="rect">
              <a:avLst/>
            </a:prstGeom>
          </p:spPr>
        </p:pic>
        <p:pic>
          <p:nvPicPr>
            <p:cNvPr id="23" name="Picture 22">
              <a:extLst>
                <a:ext uri="{FF2B5EF4-FFF2-40B4-BE49-F238E27FC236}">
                  <a16:creationId xmlns:a16="http://schemas.microsoft.com/office/drawing/2014/main" xmlns="" id="{7007171C-9A90-489B-ADB0-64CE1D29394E}"/>
                </a:ext>
              </a:extLst>
            </p:cNvPr>
            <p:cNvPicPr>
              <a:picLocks noChangeAspect="1"/>
            </p:cNvPicPr>
            <p:nvPr/>
          </p:nvPicPr>
          <p:blipFill>
            <a:blip r:embed="rId3"/>
            <a:stretch>
              <a:fillRect/>
            </a:stretch>
          </p:blipFill>
          <p:spPr>
            <a:xfrm>
              <a:off x="721629" y="2961830"/>
              <a:ext cx="516379" cy="583441"/>
            </a:xfrm>
            <a:prstGeom prst="rect">
              <a:avLst/>
            </a:prstGeom>
          </p:spPr>
        </p:pic>
        <p:pic>
          <p:nvPicPr>
            <p:cNvPr id="26" name="Picture 25">
              <a:extLst>
                <a:ext uri="{FF2B5EF4-FFF2-40B4-BE49-F238E27FC236}">
                  <a16:creationId xmlns:a16="http://schemas.microsoft.com/office/drawing/2014/main" xmlns="" id="{7007171C-9A90-489B-ADB0-64CE1D29394E}"/>
                </a:ext>
              </a:extLst>
            </p:cNvPr>
            <p:cNvPicPr>
              <a:picLocks noChangeAspect="1"/>
            </p:cNvPicPr>
            <p:nvPr/>
          </p:nvPicPr>
          <p:blipFill>
            <a:blip r:embed="rId3"/>
            <a:stretch>
              <a:fillRect/>
            </a:stretch>
          </p:blipFill>
          <p:spPr>
            <a:xfrm>
              <a:off x="733364" y="3697671"/>
              <a:ext cx="516379" cy="583441"/>
            </a:xfrm>
            <a:prstGeom prst="rect">
              <a:avLst/>
            </a:prstGeom>
          </p:spPr>
        </p:pic>
        <p:pic>
          <p:nvPicPr>
            <p:cNvPr id="27" name="Picture 26">
              <a:extLst>
                <a:ext uri="{FF2B5EF4-FFF2-40B4-BE49-F238E27FC236}">
                  <a16:creationId xmlns:a16="http://schemas.microsoft.com/office/drawing/2014/main" xmlns="" id="{7007171C-9A90-489B-ADB0-64CE1D29394E}"/>
                </a:ext>
              </a:extLst>
            </p:cNvPr>
            <p:cNvPicPr>
              <a:picLocks noChangeAspect="1"/>
            </p:cNvPicPr>
            <p:nvPr/>
          </p:nvPicPr>
          <p:blipFill>
            <a:blip r:embed="rId3"/>
            <a:stretch>
              <a:fillRect/>
            </a:stretch>
          </p:blipFill>
          <p:spPr>
            <a:xfrm>
              <a:off x="710883" y="4433576"/>
              <a:ext cx="516379" cy="583441"/>
            </a:xfrm>
            <a:prstGeom prst="rect">
              <a:avLst/>
            </a:prstGeom>
          </p:spPr>
        </p:pic>
      </p:grpSp>
      <p:sp>
        <p:nvSpPr>
          <p:cNvPr id="2" name="AutoShape 2" descr="data:image/png;base64,iVBORw0KGgoAAAANSUhEUgAAAvkAAAHRCAYAAADwq6a+AAAABHNCSVQICAgIfAhkiAAAAAlwSFlzAAALEgAACxIB0t1+/AAAADh0RVh0U29mdHdhcmUAbWF0cGxvdGxpYiB2ZXJzaW9uMy4yLjEsIGh0dHA6Ly9tYXRwbG90bGliLm9yZy+j8jraAAAgAElEQVR4nOzdeXiU1d3G8Xsyk5kJZCGEgGDEIg1EpAhlj0okQFX2RYxYsQoVESjIUhUXCghSxYqgIKIiblWKbIJY+7JjQ6igrShEIy4QUEhIyAKZmczy/pE6NQKBIDjJyfdzXV5mznOe8/xmEHPPmTPnsQQCgYAAAAAAGCMs1AUAAAAAOL8I+QAAAIBhCPkAAACAYQj5AAAAgGEI+QAAAIBhCPkAAACAYQj5QA3Sq1cv7dixo9qMW5FAIKDJkyerffv2uvHGG3/WawMAUNVZ2CcfKK9NmzbBn0tKSmS322W1WiVJ06ZN07XXXqtZs2Zp69atOnHihOrXr69BgwZpxIgRkqTmzZurWbNmWr16tcLCyt5Hz5kzR4cPH9af//xnZWdnq1u3bqpVq1a5686cOVM9e/Y8qZ6hQ4fq3//+t2w2m+x2u9q3b68pU6aofv36F+olqND999+vBg0aaPz48SG5/vd27typCRMm6O9///tJr6Ukbd68Wc8995yysrLkcDh07bXXavLkyYqMjJQkrVu3Tq+88or27t2rVq1a6dVXXz3ttXbs2KHf/e53ioiIkCRFRUWpTZs2Gj58uFq1anVhnmAIpKamasaMGUpOTg51KQCAn8gW6gKAquajjz4K/nyq0DN58mSdOHFC69atU1RUlL766itlZWWVG+PIkSN655131KdPn9Ne54MPPpDNdnZ/BadMmaLBgwfr2LFjGjt2rGbNmqU5c+aU6+P1es96PBMcPHhQF1988SkDviQVFRXp7rvvVvv27eXxeDRx4kQ9/vjjmj59uiSpTp06uu222/Tll1+e1acQ9evX19atWxUIBHT48GEtXbpUv/3tb7Vo0SJ17tz5vD43AAB+KpbrAJW0e/du9enTRzExMQoLC1PTpk11/fXXl+szfPhwPf300/J6vef12nXq1NF1110XfFORmpqqRYsWqU+fPmrdurW8Xq82bNigXr16qV27dho6dKj27dsXPD81NVXp6emSJL/fr0WLFql79+7q2LGjxo0bp2PHjgX77ty5UzfffLPatWunlJQUrVixQkuXLtWaNWv04osvqk2bNho5cuRJ43o8Hs2cOVNXX321rr76as2cOVMej0dS2Yx4ly5dtHjxYnXu3FlXX321li9fftrne/jwYY0cOVIdOnRQjx499Le//U2StGzZMj300EP697//rTZt2mjevHknndunTx916dJFERERiomJ0U033VTuDVxycrJ69uypBg0aVOrPwGKx6KKLLtK4ceM0ePBgzZ49O3jsww8/1KBBg9S2bVsNGjRIH374YfDYsWPHNHnyZF199dVq3769Ro0aJUlasWKFhgwZUu4azZs31zfffCOp7JOTqVOn6ve//73atGmjm2++WTk5OZo5c6bat2+v66+/Xnv27Cn3mv3hD39Qp06dlJqaqldeeSV47Omnn9a4ceN07733qk2bNurVq5d2794tSfrjH/+oQ4cOaeTIkWrTpo2ef/55ud1uTZo0SR07dlS7du00aNAg5ebmVur1AgCEBiEfqKQrr7xSc+bM0fLly/X111+fss9vfvMbRUZGauXKlef12nl5eXrvvfd0+eWXB9veeecdLVq0SDt37tSBAwc0ceJEPfDAA9q+fbu6dOmikSNHBkP2D7366qtav369XnvtNW3btk0xMTHBWe6DBw/qzjvv1K233qrt27dr1apVuvzyy5WWlqY+ffpo+PDh+uijj7Rw4cKTxn322Wf1n//8R6tXr9bbb7+t3bt3a8GCBcHjubm5Kioq0tatWzVz5kxNnz5dBQUFp3y+EyZM0EUXXaRt27Zp3rx5evLJJ7V9+3YNHjxY06ZNU+vWrfXRRx9p7NixZ3ztPvjgA/3yl788Y7/K6NGjh/bs2aMTJ07o2LFjuuuuuzR06FDt2LFDd9xxh+666y7l5+dLku69916VlJTonXfeUXp6um6//fazvs67776re+65RxkZGbLb7UpLS9MVV1yhjIwMXXfddZo1a5aksjdud999t5o3b66tW7fq5Zdf1ssvv6xt27YFx9q4caN69eqlnTt3KjU1VY888ogkafbs2WrUqJEWLlyojz76SHfeeadWrlyp4uJibd68WTt27NC0adPkdDrP3wsIALhgCPlAJT388MPq06ePXn/9dfXq1Us9evTQli1byvWxWCwaN26cFixYcMqALUmdOnVSu3btgv/8cMb9x2bMmKF27dqpX79+io+P1+TJk4PHhg4dqoYNG8rpdGrdunVKSUnRVVddpfDwcA0fPlwul6vcDPb33nzzTY0fP14XXXSR7Ha7xowZo/fee09er1dr165VcnKyevfurfDwcMXGxpZ7Y1GRNWvWaPTo0YqLi1PdunU1evRovf3228HjNptNo0ePVnh4uFJSUlSrVi199dVXJ43z7bff6sMPP9SkSZPkcDh0+eWXa/DgwVq9evVZ1fFD//znP7Vq1aqzejNQGfXr11cgEFBRUZE2b96sSy+9VP3795fNZlPv3r112WWXadOmTTpy5Ii2bt2qadOmKSYmRuHh4erQocNZX6dHjx5q2bKlHA6HevToIYfDof79+8tqtapnz57au3evpLJPmfLy8jRmzBjZ7XZdcskluummm7Ru3brgWG3btlVKSoqsVqv69eunzMzM017XZrPp2LFj+uabb2S1WtWyZcvgdxoAAFVbzVnAC5wnTqdTI0eO1MiRI1VcXKxFixbpnnvu0aZNm1SnTp1gv5SUFDVo0EBLly495TgZGRlnvYb+oYce0uDBg095rGHDhsGfjxw5okaNGgUfh4WFqWHDhjp8+PBJ5x06dEijR48Ofjn4+/5Hjx7Vt99+q8aNG59VbT/24xoaNWqkI0eOBB/XqVOn3POOiIjQiRMnTjlOTExMuVDZqFEjffLJJ5Wq59///rcmTpyoefPmqUmTJpU690yOHDkii8WiqKiok563VFbv4cOH9d133ykmJkYxMTHndJ24uLjgz06nU/Xq1Sv3+PvX7+DBgzpy5IjatWsXPO7z+co9/vG5brf7tN/n6Nevn7777jtNmDBBhYWF6tu3r8aPH6/w8PBzeh4AgJ8PIR/4CSIjI3XXXXfpueeeU3Z2drmQL0njx4/XxIkT1atXrwtWg8ViCf5cv359ff7558HHgUBA33777SnXnV900UV69NFH1bZt25OONWzYUB9//PEZr3cq9evX16FDh5SYmCipbEb+XHYCql+/vgoKClRcXBwM+qd7LqezZ88e3X333Xr00UcvyJdj/+///k8tWrRQrVq1gs/7h7799ltdc801uuiii1RQUKDCwkJFR0eX6xMRESGXyxV8nJOTc871NGzYUAkJCfrHP/5xzmP8UHh4uMaMGaMxY8YoOztbI0aMUJMmTU77hhMAUHWwXAeopPnz5+vjjz+Wx+OR2+3WK6+8oujo6FPOEnfs2FGJiYlatWrVz1LbDTfcoC1btmj79u0qLS3V4sWLZbfby20L+r0hQ4boqaee0sGDByWVrfdfv369pLIvraanp2vdunXyer3Kz88PLgmJi4tTdnb2aWvo1auXnn32WeXl5SkvL0/z58+vcJeh02nYsKHatGmjJ598Um63W5mZmXrrrbfUt2/fszr/888/1+9//3s9/PDDSk1NPem4z+cLzmL7/X653W6Vlpaecdzvd9d55plntGzZMk2YMEFS2Sc3X3/9tdasWSOv16t169bpiy++0LXXXqv69eurS5cumjZtmgoKClRaWqoPPvhAkpSUlKSsrCzt3btXbrdbTz/9dCVepfJatWql2rVra9GiRXK5XPL5fPr8889P+4btx+rVq6cDBw4EH2dkZOizzz6Tz+dTZGSkbDZbuU9+AABVF/+3BirJYrHogQceUKdOnXTNNdcoPT1dzz33nGrXrn3K/vfcc0+5XWu+1759e7Vp0yb4z0svvfSTa7vssss0e/ZsPfLII+rUqZM2bdqkhQsXym63n9T3tttuU2pqqoYNG6Y2bdropptuCobBRo0a6fnnn9dLL72kDh06qH///sG12zfeeKO++OILtWvXLrhDzA+NGjVKLVu2VN++fdW3b19dccUVp+x3Np588kkdPHhQ11xzjcaMGaM//OEPZ72H+0svvaS8vDw9+OCDwdf4h5+orF69Wq1atdLUqVO1c+dOtWrVSg8//PBpxzty5EhwnEGDBunzzz/Xq6++qquvvlqSFBsbq4ULF+qll15Sx44d9cILL2jhwoWqW7euJOnxxx+XzWbTDTfcoOTkZL388suSpCZNmmj06NG6/fbb9Zvf/OaUn6ycLavVqoULFyozM1PdunVTp06d9NBDD6m4uPiszh8xYoSeffZZtWvXTi+++KJyc3M1duxYtW3bVj179lSHDh3Ur1+/c64PAPDz4WZYQA1y7bXXavbs2Wrfvn2oSwEAABcQM/lADfH98pmLL7441KUAAIALjJAP1AAff/yxfvOb3+jWW289aQcYAABgHpbrAAAAAIZhJh8AAAAwDCEfAAAAMAwhHwAAADDMGe94m59/XH4/y/YBAEDNFBZmUWzsqe+FAlRVZwz5fn+AkA8AAABUIyzXAQAAAAxDyAcAAAAMQ8gHAAAADEPIBwAAAAxDyAcAAAAMQ8gHAAAADEPIBwAAAAxDyAcAAAAMQ8gHAAAADEPIBwAAAAxDyAcAAAAMQ8gHAAAADEPIBwAAAAxDyAcAAAAMYwt1AQDMlZW/T1uy05XrylM9Z12lJCQrMbZpqMtCFeE9lKnST9fLX5SjsKh4hV/RXbZGSaEuCwCMwEw+gAsiK3+flmetVZGnWNHhUSryFGt51lpl5e8LdWmoAryHMuXOeEP+kkIpIkb+kkK5M96Q91BmqEsDACMQ8gFcEFuy0+Ww2uW0OWWxWOS0OeWw2rUlOz3UpaEKKP10vWRzyGKPkMVikcUeIdkcZe0AgJ+MkA/ggsh15clhdZRrc1gdynXlhagiVCX+ohwp3Fm+Mdwpf1FuaAoCAMMQ8gFcEPWcdeX2ucu1uX1u1XPWDVFFqErCouKlUlf5xlKXwqLqhaYgADAMIR/ABZGSkCy3zyOX16VAICCX1yW3z6OUhORQl4YqIPyK7pLXrYCnRIFAQAFPieR1l7UDAH4ySyAQCFTU4ejRYvn9FXYBgFNidx1U5H+76+QqLKoeu+ugygoLsyguLjLUZQCVQsgHAACoACEf1RHLdQAAAADDEPIBAAAAwxDyAQAAAMMQ8gEAAADDEPIBAAAAwxDyAQAAAMMQ8gEAAADDEPIBAAAAwxDyAQAAAMMQ8gEAAADDEPIBAAAAwxDyAQAAAMMQ8gEAAADDEPIBAAAAwxDyAQAAAMMQ8gEAAADD2EJdAMzjPZSp0k/Xy1+Uo7CoeIVf0V22RkmhLgsAAKDGYCYf55X3UKbcGW/IX1IoRcTIX1Iod8Yb8h7KDHVpAAAANQYhH+dV6afrJZtDFnuELBaLLPYIyeYoawcAAMDPgpCP88pflCOFO8s3hjvlL8oNTUEAAAA1ECEf51VYVLxU6irfWOpSWFS90BQEAABQAxHycV6FX9Fd8roV8JQoEAgo4CmRvO6ydgAAAPwsCPk4r2yNkuToNERhEdFSSaHCIqLl6DSE3XUAAAB+RpZAIBCoqMPRo8Xy+yvsAgAAYKywMIvi4iJDXQZQKcz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iHkAwAAAIYh5AMAAACGIeQDAAAAhrGFugAAQOVk5e/Tlux05bryVM9ZVykJyUqMbRrqsgAAVQgz+QBQjWTl79PyrLUq8hQrOjxKRZ5iLc9aq6z8faEuDQBQhRDyAaAa2ZKdLofVLqfNKYvFIqfNKYfVri3Z6aEuDQBQhRDyAaAayXXlyWF1lGtzWB3KdeWFqCIAQFXEmnwAqEbqOeuqyFMsp80ZbHP73KrnrBvCqnAhZe7P18Zd2copcCk+xqnUtglKahwb6rIAVHHM5ANANZKSkCy3zyOX16VAICCX1yW3z6OUhORQl4YLIHN/vpZuyFLhcY9iaoWr8LhHSzdkKXN/fqhLA1DFEfIBoBpJjG2qQYm9FWWPVGFpkaLskRqU2JvddQy1cVe2HOFWRThsslgsinDY5Ai3auOu7FCXBqCKY7kOUMPw0X/1lxjblFBfQ+QUuBRTK7xcm9NuVU6BK0QVAagumMkHahA++geql/gYp1weX7k2l8en+Bjnac4AgDKEfKAG4aN/oHpJbZsgd6lPJW6vAoGAStxeuUt9Sm2bEOrSAFRxhHygBskpcMlpt5Zr46N/oOpKahyrtG6Jiq5tV8GJUkXXtiutWyJL7ACcEWvygRokPsapwuMeRTj+91efj/6Bqi2pcSyhHkClMZMP1CB89A8AQM1AyAdqED76BwCgZrAEAoFARR2OHi2W319hFwAAAGOFhVkUFxcZ6jKASmEmHwAAADAMIR8AAAAwDCEfAAAAMAwhHwAAADAMIR8AAAAwDCEfAAAAMAwhHwAAADAMIR8AAAAwDCEfAAAAMAwhHwAAADAMIR8AAAAwDCEfAAAAMAwhHwAAADAMIR8AAAAwDCEfAAAAMAwhHwAAADAMIR8AAAAwDCEfAAAAMIwt1AWg+sjcn6+Nu7KVU+BSfIxTqW0TlNQ4NtRlAQAA4EeYycdZydyfr6UbslR43KOYWuEqPO7R0g1ZytyfH+rSAAAA8COEfJyVjbuy5Qi3KsJhk8ViUYTDJke4VRt3ZYe6NAAAAPwIIR9nJafAJafdWq7Nabcqp8AVoooAAABwOoR8nJX4GKdcHl+5NpfHp/gYZ4gqAgAAwOkQ8nFWUtsmyF3qU4nbq0AgoBK3V+5Sn1LbJoS6NAAAAPwIIR9nJalxrNK6JSq6tl0FJ0oVXduutG6J7K4DAABQBVkCgUCgog5HjxbL76+wCwAAgLHCwiyKi4sMdRlApTCTDwAAABiGkA8AAAAYhpAPAAAAGIaQDwAAABiGkA8AAAAYhpAPAAAAGIaQDwAAABiGkA8AAAAYhpAPAAAAGIaQDwAAABiGkA8AAAAYhpAPAAAAGIaQDwAAABiGkA8AAAAYhpAPAAAAGIaQDwAAABiGkA8AAAAYhpAPAAAAGIaQDwAAABiGkA8AAAAYhpAPAAAAGIaQDwAAABiGkA8AAAAYhpAPAAAAGIaQDwAAABiGkA8AAAAYhpAPAAAAGIaQDwAAABiGkA8AAAAYhpAPAAAAGIaQDwAAABiGkA8AAAAYhpAPAAAAGIaQDwAAABiGkA8AAAAYhpAPAAAAGIaQDwAAABiGkA8AAAAYhpAPAAAAGIaQDwAAABiGkA8AAAAYhpAPAAAAGIaQDwAAABjGFuoCAKA6y8rfpy3Z6cp15ames65SEpKVGNs01GUBAGo4SyAQCFTU4ejRYvn9FXb5SfgFCaC6ysrfp+VZa+Ww2uWwOuT2ueX2eTQosTf/HwMMEhZmUVxcZKjLAColpMt1vv8FWeQpVnR4lIo8xVqetVZZ+ftCWRYAnJUt2elyWO1y2pyyWCxy2pxyWO3akp0e6tIAADVcSEM+vyABVGe5rjw5rI5ybQ6rQ7muvBBVBABAmZCGfH5BAqjO6jnryu1zl2tz+9yq56wboooAACgT0pDPL0gA1VlKQrLcPo9cXpcCgYBcXpfcPo9SEpJDXRoAoIYLacjnFySA6iwxtqkGJfZWlD1ShaVFirJH8qVbAECVwO46AAAAFTjb3XWGTv27jhW5z9ivsupEOfTq1OvP2C81NVULFy5Us2bNgm0DBw7Ufffdp44dO2ru3LlKTExUz549Kxzn6aef1okTJ3Tfffed1TXtdrvsdrtKS0s1bNgwDR48WJK0YcMG7dy5s8JxKnOtbdu2af78+crLy1NkZKTi4+M1YcIENW/e/Iznnkp2drb++c9/Ki0t7ZzOP529e/fqq6++OuPrfKGFfJ/8xNimhHoAAFDtXYiAfz7HHTdu3HkZ58fmzZunZs2a6fPPP9fAgQPVpUsXNWjQQN26dVO3bt3OyzXef/99Pfjgg5o/f75+9atfSSoL0zk5Oecc8g8ePKilS5eeNuR7vV7ZbJWPynv37tXmzZsJ+QAAALjw7r//frVs2VK33nqrioqK9MADDygrK0sNGjRQgwYNFBcXF5xRP3z4sO68804dOHBAjRs31ty5cxUREVHh+M2aNVN0dLQOHz6sBg0aaMWKFdq8ebPmzZunL7/8UpMnT1ZJSYn8fr8GDBig4cOHlzv/s88+06RJk/Twww+rQ4cO5Y7Nnz9fo0aNCgZ8Sbr88suDP2/dulVPPvmkfD6f6tatq+nTp+vSSy/Vjh079Oijj+rKK6/URx99JIvFojlz5qhp06aaPn26srOz1a9fP1166aWaN2+eUlNT1bNnT2VkZKhZs2YaP368JkyYoOPHj8vtdislJUX33nuvJMnj8WjOnDnatm2bwsLCdMkll2jGjBmaN2+eiouL1a9fP7Vv314PPfTQT/pzO1eEfAAAAEOMHTtWDsf/di78+uuvT9lv/vz5io6O1t///ncdO3ZMAwcO1HXXXRc8/sknn+itt95SVFSUhg8frjVr1uimm26q8Nq7du1SbGyskpKSTjr217/+VampqbrrrrskSQUFBeWOp6ena9asWZozZ45++ctfnnT+nj17NGXKlFNe9+jRo7r33nv12muv6Ze//KWWLVumSZMmadmyZZKkL774QrNmzdL06dP17LPPasGCBfrLX/6iKVOm6LHHHtOKFSvKjVdcXKy33npLkuR2u7Vw4ULVrl1bpaWlGj58uLZu3aouXbpo0aJFOnDggFasWCG73a68vDzFxsZq7NixwTc3oUTIBwAAMMT3S2e+N3DgwFP227FjR3CGuU6dOurevXu541dffbWio6MlSa1atdL+/ftPe82xY8cqEAho//79mjt3rux2+0l92rdvr9mzZ6ukpEQdO3ZUp06dgsfef/99bdu2TS+++KIaNGhw9k/2v/7zn/8oKSkp+OZg0KBBmjZtmoqLiyVJTZo0UYsWLSRJrVu31qZNmyocr3///sGffT6fHn/8cX300UcKBALKzc1VZmamunTpok2bNun+++8PPt+6davW7pAh3V0HQMW8hzJV8n/P6PiKP6nk/56R91BmqEsCANQAP/w0wGq1yufznbbvvHnz9N577+nJJ5/U5MmTlZube1Kf6667Tq+//roaN26s559/Xn/84x+Dx5o0aSKfz6dPPvnktNdo0aKFPv7443N6Lj980xEWFiav11th/1q1agV/fumll1RYWKhly5ZpzZo16t69u9zuC/Pdi/ONkA9UUd5DmXJnvCF/SaEUESN/SaHcGW8Q9AHUeJn787Vg5W5NW/KBFqzcrcz9+aEuqdrp0KGDVq9eLUkqLCzUhg0bfvKYN9xwg6666io999xzJx375ptvFB8fr4EDB2r06NHavXt38NjFF1+sxYsX68knn9S6detOOfbdd9+tBQsW6NNPPw22ZWZm6v3331fr1q2VmZmpffv2SZJWrlypFi1aKDKy4h2RIiMjg7P9p1NUVKT4+Hg5HA4dPny43OvUtWtXvfzyy/J4PJKkvLy84LhFRUUVjvtzYLkOUEWVfrpesjlksf/3i072CAX+225rdPJ6RwCoCTL352vphiw5wq2KqRWuwuMeLd2QpbRuiUpqHBvq8qqN0aNHa/Lkybr++usVHx+vli1bnjEUn42JEydq4MCBuvPOO8u1v/vuu1qzZo3Cw8NlsVj0wAMPlDvesGFDLVmyRMOHD5fL5TppmVGXLl00ffp0TZ8+XceOHZPNZlNCQoImTpyounXr6vHHH9ekSZPk9XpVt25dzZ49+4y1Nm/eXE2aNFHv3r112WWXnXIN/dChQzVu3Dj17t1bDRo0UOfOnYPHRowYob/85S/q37+/wsPDg1/e7dy5sxYvXqy+ffuqQ4cOIfvibcj3yQdwasdX/EmKiJHFYgm2BQIBqaRQtQdODV1hQDXBfVjMtGDlbhUe9yjC8b95yhK3V9G17Ro14FcVnHnuqss++ZVRWloqv98vh8Oh4uJiDRkyRJMnT1ZyMjckNQUz+UAVFRYVX7ZUx/6DLctKXQqLqhe6ooBqIit/n5ZnrZXDald0eJSKPMVanrWWOxIbIKfApZha4eXanHarcgpcIarof853EL+QCgsLdeedd8rn88ntdqt3794EfMMQ8oEqKvyK7nJnvKGAJIU7pVKX5HUr/IruZzoVqPG2ZKfLYbXLaXNKUvDfW7LTCfnVXHyM86SZfJfHp/gYZwirqn7i4uJO2joSZuGLt0AVZWuUJEenIQqLiJZKChUWES1HpyGsxwfOQq4rTw6ro1ybw+pQrisvRBXhfEltmyB3qU8lbq8CgYBK3F65S31KbZsQ6tKAKoWZfKAKszVKItQD56Ces66KPMXBGXxJcvvcquesWvtYo/KSGscqrVuiNu7KVk6BS/ExTqW2TeBLt8CPEPIBANxAJ1UAABoiSURBVMZJSUjW8qy1kspm8N0+t9w+j3onsObYBEmNYwn1wBmwXAcAYJzE2KYalNhbUfZIFZYWKcoeyZduAdQobKEJAABQgbPdQhOoSliuAwAAcB5889Rw+Y4fO+/jWmvX0aX3vHjGfqmpqVq4cKGaNWt23mv43tChQ3Xo0CFFRkbK5XKpX79+GjVqlCRp9+7dWrJkif7yl7+c9vwVK1Zo8+bNp7zx1I99/PHHmjNnjg4cOKCYmBjVrl1bf/jDH9S+fftzqr2wsFBLly496UZdP1V2drb++c9/Ki0t7byO+1OxXAcAAOA8uBAB/0KOe64eeughrV69Wq+++qoWL16s//znP5KkX/3qVxUG/Mr47LPPdNddd2nYsGFav369li9frhkzZigv79x3yCosLNQLL7xw2uNer/ecxj148KCWLl16rmVdMIR8AAAAg61atUp9+vRRnz59NHr0aB09elSSlJaWpo8//liSNHXqVPXq1UtSWdjt2LGjTpw4UeG49evXV5MmTXTo0CFJ0o4dOzRw4EBJ0tGjR3X77bcHr/voo4+edP63336rgQMHat26dScde/7553XjjTfqmmuuCbY1btxY1113naSyWf60tDT16dOn3PPIzs5Wx44dNWfOHPXv31/XXXeddu7cKUmaPn26ioqK1K9fP918882Syj6ZmDlzpm666Sbdfffd8nq9Gj58uAYOHKhevXpp8uTJ8ng8wRqee+459enTR3379tXNN98sv9+v6dOna9++ferXr5/Gjh17pj+Onw3LdQAAAAz1+eef64knntCKFStUv359PfXUU3rkkUf01FNPqVOnTsrIyFCrVq20a9cuORwOHTlyRAcPHlTTpk1Vq1atCsf+6quvdOzYMXXs2PGkY2vWrFHjxo21ZMkSSVJBQUG545mZmfrjH/+oP/3pT2rXrt1J5+/Zs0fXX3/qOwh7PB6NHTtWs2bNUufOnZWenq6xY8fqH//4hyTp2LFjat26tcaPH6+3335bTzzxhN58801NmTJFgwYN0urVq8uNd+DAAf31r3+VzWZTIBDQE088odjYWAUCAd13331avny5hgwZopUrV2rjxo164403FBkZqfz8fIWFhWnKlCl67LHHqtzNxZjJBwAAMNSOHTuUkpKi+vXrS5Juvvlmbd++XZKCAfnbb79VnTp11LVrV23fvl3p6enq1KnTacecMWOGevXqpZ49e+q3v/2t6tY9+f4TV155pbZu3arHHntMmzZtKveG4bPPPtOYMWP01FNPnTLgn8lXX32l8PBwde7cWZKUnJys8PBwffXVV5KkWrVqqWvXrpKk1q1b68CBAxWO16dPH9lsZfPefr9fixcvVr9+/dS3b19lZGRo7969kqRNmzZpyJAhiows+xJ2bGzV3saVkA8AAFAD/frXv9aePXu0efNmde7cWZ07d1ZGRoYyMjKCAfpUHnroIb3zzjt67bXXNGfOHH322Wcn9WnTpo1Wrlypli1bavXq1brtttuCxxo0aKCYmBjt2LHjtNdo0aJFcAlOZdnt9uDPYWFhZ1xr/8M3IGvWrNGuXbv0+uuva82aNbrlllvKLdepTgj5AAAAhurYsaO2bNminJwcSdLf/vY3JSeX3RTObrerRYsWev7555WcnKwrr7xSH374oT777DNdeeWVZxy7bdu2uuWWWzR37tyTjh04cECRkZHBde2ffvqp/H6/JKlOnTpasmSJ3n77bb300kunHPv3v/+9/va3vyk9Pb3cmO+9956aNGmi0tJSZWRkSJK2b98ur9erJk2aVFjv9zsCVRT6i4qKFBsbq8jISBUVFWnt2rXBY127dtUbb7yh4uJiSVJ+fn5w3O/bqhLW5AMAAJwH1tp1LtgWmmfrjjvukNVqDT5es2aNJk2apGHDhkmSLrnkEk2fPj14vHPnztq9e7d+9atfyWq1qnHjxkpISCg3G16Ru+++Wz169NCePXvKtf/rX//SkiVLFBYWJr/fr2nTpiks7H9zy1FRUXrxxRc1cuRInThxQqNHjy53flJSkhYuXKg5c+ZoypQpioiIUGxsrMaOHSu73a558+Zp5syZOnHihGrVqqW5c+eeseY6deoEvwgcExOjN99886Q+/fv314YNG3T99dcrLi5Obdu2ldvtDh47fPiw0tLSZLPZVKtWLb3++utq3ry5mjRpot69e+uyyy47q+1Bfw7cDAsAAKAC3AwL1RHLdQAAAADDEPIBAAAAwxDyAQAAAMMQ8gEAAADDEPIBAAAAwxDyAQAAAMOwTz4AAMB5cOfq+1TgKjzv48Y4o/V8v8fO2C81NVUej0dbtmwJ7pW/YsUKTZ48WQ8//LBuvfXWSl33/vvvV8uWLXXrrbdq7ty5SkxMVM+ePc/pOZzJjh07NGLECP3iF7+Qz+dTnTp1NG3aNDVt2lSS9OCDD2rAgAFq167dacdITU3VwoUL1axZswqvVVpaqgULFmjdunWy2+2yWq3q1KmTJk6cqPDw8HOqf/369apfv75atWp1TuefzooVK9SmTZsz3ujrVAj5AAAA58GFCPiVHbd+/fp6//33lZKSIklauXKlrrjiip9cw7hx437yGGfStGlTrVixQpI0e/ZszZo1Sy+88IIkaebMmeftOpMnT5bb7dby5csVGRkpr9er5cuXy+Px/KSQ37Jly9OGfJ/PV+4mZWdr5cqVio2NJeQDAADUZAMGDNCKFSuUkpKiAwcO6MSJE+Vmtj0ej+bMmaMPPvhAHo9HzZs319SpU1W7dm0dPnxY9957r3JycnTxxReXu0PtD2f1f/jzqY7Z7XZ9/fXXOnDggHr06KGuXbvq6aef1nfffaff/e53+t3vfnfG59GhQwdt3rw5+Hjo0KEaNmyYunbtqqVLl2rJkiWy2+3y+/166qmngjP+31u8eLG2bNmiZ555RlFRUcH2r7/+WuvXr9eWLVsUGVl2gzObzaa0tDRJZWH8iSee0LZt2yRJ11xzjSZNmiSr1VruuX333Xdq3bq1HnvsMb3//vvauHGj0tPTtWzZMt1xxx1q2LChZsyYoZYtW2rPnj265557VFxcrFdeeUWlpaWSpPvuu0+dO3eWJO3bt08zZ85UTk6OJGnYsGHy+/365JNPNGPGDD311FO67777lJycfHb/IYiQDwAAYIwOHTror3/9qwoKCrRy5Ur1799fn376afD4Cy+8oKioKL311luSymbMFy1apPHjx2vGjBlq3769xowZowMHDqhv37665pprKl1DVlaWXn75Zfl8PqWmpqqoqEivvfaacnJydP311+vGG29U7dq1T3u+3+/Xhg0bTrs06PHHH9e7776r+vXry+PxyOfzlTt3xowZys/P1/PPPy+73V7u3D179ujSSy9VTEzMKcdeunSp9u7dG/xE4c4779TSpUt1yy23BJ/bkiVLZLFYNGDAAKWnp+uaa65RampquTc+O3bs0BdffKHp06erTZs2kqT8/Hz17t1bFotFX375pW6//XZt3bpVXq9Xo0aN0j333KMbbrgh2Dc2NlarVq0KvrmpLEI+AACAISwWi2644Qa98847euedd/Tmm2+WC/kbN25UcXGx3nvvPUllM/tJSUmSyoLpQw89JEm65JJLgrPMldW9e/dguG7SpIlSUlIUFhamBg0aKDo6Wt99991JM+9S2Wx2v379dPjwYUVGRmrZsmWnHL9Tp066//771bVrV1177bW65JJLgsceeOAB/frXv9YTTzwhi8VS6dq3b9+uAQMGBOsfOHCg1q9fHwz53bt3l8PhkCS1aNFC+/fv11VXXXXKsS699NJgwJekAwcOaOLEiTp8+LBsNptyc3OVk5OjY8eOyev1BgO+JMXGxla69h8j5AMAABhkwIABGjx4sNq3b39SWAwEAvrTn/50zgFekqxWq/x+f/Cx2+0ud/z7EPx93x8//uHM+w99vybf4/FowoQJmjp1qubOnXtSv2eeeUa7d+9WRkaGbrvtNk2dOjX4HYT27dvrX//6l/Ly8hQXF3fSuS1atNA333yjgoKC087mV+Rsn4sk1apVq9zjCRMm6P7771f37t3l9/t15ZVXnvTanU9soQkAAGCQSy65ROPHj9eoUaNOOpaamqolS5bI5XJJkoqLi7Vv3z5JZTPky5cvl1Q267x9+/ZTjn/ppZdq9+7dkqQjR45ox44d57V+u92uqVOnatu2bdqzZ0+5Y16vVwcOHFCrVq00YsQIXXXVVdq7d2/w+KBBg3THHXfo9ttv1+HDh08a+xe/+IVSU1M1ZcoUFRcXSypbh79s2TIdP35cnTt31qpVq1RaWqrS0lKtWrXqrNbBR0ZGqqioqMI+RUVFSkhIkKTgF32lsk87bDab3n333WDf/Px8SVLt2rXPOO7pEPIBAAAMk5aWpssvv/yk9hEjRigpKUk33nij+vTpo1tuuSUY8h988EHt2LFDPXv21COPPKKOHTuecuzBgwfru+++U8+ePTV16tTzvm2kJNWrV0/Dhg3TM888U67d7/fr/vvvV58+fdS3b1/l5OQEvzT7vb59+2rMmDG6/fbblZ2dfdLYf/7zn/WLX/xCgwYNUu/evdWnTx99+eWXstvtSktLU/PmzTVgwAANGDBAzZs310033XTGevv27au1a9eqX79+WrVq1Sn7TJ48WaNGjdKAAQN04MAB1alTR1LZF38XLFigN998M/i8tmzZIqnsz3H+/Pnq16+f0tPTz+q1+54lEAgEKupw9Gix/P4KuwAAABgrLMyiuLjIM/YL9T75wA8R8gEAACpwtiEfqEpYrgMAAAAYhpAPAAAAGIYtNFGhrPx92pKdrlxXnuo56yolIVmJsSfvbQsAAICqg5l8nFZW/j4tz1qrIk+xosOjVOQp1vKstcrK3xfq0gAAAFABQj5Oa0t2uhxWu5w2pywWi5w2pxxWu7ZkV24LJwAAAPy8CPk4rVxXnhxWR7k2h9WhXFdeiCoCAADA2SDk47TqOevK7St/u2W3z616zrohqggAAABng5CP00pJSJbb55HL61IgEJDL65Lb51FKwplv7wwAAIDQIeTjtBJjm2pQYm9F2SNVWFqkKHukBiX2ZncdAACAKo473gIAAFSAO96iOmImHwAAADAMIR8AAAAwDCEfAAAAMAwhHwAAADAMIR8AAAAwDCEfAAAAMAwhHwAAADAMIR8AAAAwDCEfAAAAMAwhHwAAADAMIR8AAAAwDCEfAAAAMAwhHwAAADAMIR8AAAAwDCEfAAAAMAwhHwAAADAMIR8AAAAwDCEfAAAAMAwhHwAAADAMIR8AAAAwDCEfAAAAMAwhHwAAADAMIR8AAAAwDCEfAAAAMIwt1AUAwNnK3J+vjbuylVPgUnyMU6ltE5TUODbUZQEAUOUwkw+gWsjcn6+lG7JUeNyjmFrhKjzu0dINWcrcnx/q0gAAqHII+QCqhY27suUItyrCYZPFYlGEwyZHuFUbd2WHujQAAKocQj6AaiGnwCWn3VquzWm3KqfAFaKKAACougj5AKqF+BinXB5fuTaXx6f4GGeIKgIAoOoi5AOoFlLbJshd6lOJ26tAIKASt1fuUp9S2yaEujQAAKocQj6AaiGpcazSuiUqurZdBSdKFV3brrRuieyuAwDAKVgCgUCgog5HjxbL76+wCwAAgLHCwiyKi4sMdRlApTCTDwAAABiGkA8AAAAYhpAPAAAAGIaQDwAAABiGkA8AAAAYhpAPAAAAGIaQDwAAABiGkA8AAAAYhpAPAAAAGIaQDwAAABiGkA8AAAAYhpAPAAAAGIaQDwAAABiGkA8AAAAYxhbqAgAA1U/m/nxt3JWtnAKX4mOcSm2boKTGsaEuCwDwX8zkAwAqJXN/vpZuyFLhcY9iaoWr8LhHSzdkKXN/fqhLAwD8FyEfAFApG3dlyxFuVYTDJovFogiHTY5wqzbuyg51aQCA/yLkAwAqJafAJafdWq7Nabcqp8AVoooAAD9GyAcAVEp8jFMuj69cm8vjU3yMM0QVAQB+jJAPAKiU1LYJcpf6VOL2KhAIqMTtlbvUp9S2CaEuDQDwX4R8AEClJDWOVVq3REXXtqvgRKmia9uV1i2R3XUAoAqxBAKBQEUdjh4tlt9fYRcAAABjhYVZFBcXGeoygEphJh8AAAAwDCEfAAAAMAwhHwAAADAMIR8AAAAwDCEfAAAAMAwhHwAAADAMIR8AAAAwjC3UBQAAgNDLyt+nLdnpynXlqZ6zrlISkpUY2zTUZQE4R8zkAwBQw2Xl79PyrLUq8hQrOjxKRZ5iLc9aq6z8faEuDcA5YiYfOEeZ+/O1cVe2cgpcio9xKrVtgpIax4a6LACotC3Z6XJY7XLanJIU/PeW7HRm84Fqipl84Bxk7s/X0g1ZKjzuUUytcBUe92jphixl7s8PdWkAUGm5rjw5rI5ybQ6rQ7muvBBVBOCnIuQD52Djrmw5wq2KcNhksVgU4bDJEW7Vxl3ZoS4NACqtnrOu3D53uTa3z616zrohqgjAT0XIB85BToFLTru1XJvTblVOgStEFQHAuUtJSJbb55HL61IgEJDL65Lb51FKQnKoSwNwjgj5wDmIj3HK5fGVa3N5fIqPcYaoIgA4d4mxTTUosbei7JEqLC1SlD1SgxJ7sx4fqMb44i1wDlLbJmjphixJZTP4Lo9P7lKfUtsmhLgyADg3ibFNCfWAQZjJB85BUuNYpXVLVHRtuwpOlCq6tl1p3RLZXQcAAFQJlkAgEKiow9GjxfL7K+wCAABgrLAwi+LiIkNdBlApzOQDAAAAhiHkAwAAAIYh5AMAAACGIeQDAAAAhiHkAwAAAIYh5AMAAACGIeQDAAAAhiHkAwAAAIYh5AMAAACGIeQDAAAAhrGFugBTeA9lqvTT9fIX5SgsKl7hV3SXrVFSqMsCAABADcRM/nngPZQpd8Yb8pcUShEx8pcUyp3xhryHMkNdGgAAAGogQv55UPrpesnmkMUeIYvFIos9QrI5ytoBAACAnxkh/zzwF+VI4c7yjeFO+YtyQ1MQAAAAajRC/nkQFhUvlbrKN5a6FBZVLzQFAQAAoEYj5J8H4Vd0l7xuBTwlCgQCCnhKJK+7rB0AAAD4mRHyzwNboyQ5Og1RWES0VFKosIhoOToNYXcdAAAAhIQlEAgEKupw9Gix/P4KuwAAABgrLMyiuLjIUJcBVAoz+QAAAIBhCPkAAACAYQj5AAAAgGEI+QAAAIBhCPkAAACAYQj5AAAAgGEI+QAAAIBhCPkAAACAYQj5AAAAgGEI+QAAAIBhCPkAAACAYQj5AAAAgGEI+QAAAIBhCPkAAACAYQj5AAAAgGEI+QAAAIBhCPkAAACAYQj5AAAAgGEI+QAAAIBhCPkAAACAYQj5AAAAgGEI+QAAAIBhCPkAAACAYQj5AAAAgGEI+QAAAIBhCPkAAACAYQj5AAAAgGEI+QAAAIBhCPkAAACAYQj5AAAAgGEI+QAAAIBhCPkAAACAYQj5AAAAgGEI+QAAAIBhCPkAAACAYQj5AAAAgGEI+QAAAIBhbKEuAADOF++hTJV+ul7+ohyFRcUr/IrusjVKCnVZAAD87JjJB2AE76FMuTPekL+kUIqIkb+kUO6MN+Q9lBnq0gAA+NkR8gEYofTT9ZLNIYs9QhaLRRZ7hGRzlLUDAFDDEPIBGMFflCOFO8s3hjvlL8oNTUEAAIQQIR+AEcKi4qVSV/nGUpfCouqFpiAAAEKIkA/ACOFXdJe8bgU8JQoEAgp4SiSvu6wdAIAahpAPwAi2RklydBqisIhoqaRQYRHRcnQawu46AIAayRIIBAIVdTh6tFh+f4VdAAAAjBUWZlFcXGSoywAqhZl8AAAAwDCEfAAAAMAwhHwAAADAMIR8AAAAwDCEfAAAAMAwhHwAAADAMIR8AAAAwDCEfAAAAMAwhHwAAADAMIR8AAAAwDCEfAAAAMAwhHwAAADAMIR8AAAAwDCEfAAAAMAwhHwAAADAMIR8AAAAwDC2UBcAAMDpZOXv05bsdOW68lTPWVcpCclKjG0a6rIAoMpjJh8AUCVl5e/T8qy1KvIUKzo8SkWeYi3PWqus/H2hLg0AqjxCPgCgStqSnS6H1S6nzSmLxSKnzSmH1a4t2emhLg0AqjxCPgCgSsp15clhdZRrc1gdynXlhagiAKg+CPkAgCqpnrOu3D53uTa3z616zrohqggAqg9CPgCgSkpJSJbb55HL61IgEJDL65Lb51FKQnKoSwOAKo+QDwCokhJjm2pQYm9F2SNVWFqkKHukBiX2ZncdADgLlkAgEKiow9GjxfL7K+wCAABgrLAwi+LiIkNdBlApzOQDAAAAhiHkAwAAAIYh5AMAAACGIeQDAAAAhiHkAwAAAIYh5AMAAACGsYW6ACCUMvfna+OubOUUuBQf41Rq2wQlNY4NdVkAAAA/CTP5qLEy9+dr6YYsFR73KKZWuAqPe7R0Q5Yy9+eHujQAAICfhJCPGmvjrmw5wq2KcNhksVgU4bDJEW7Vxl3ZoS4NAADgJyHko8bKKXDJabeWa3ParcopcIWoIgAAgPODkI8aKz7GKZfHV67N5fEpPsYZoooAAADOD0I+aqzUtglyl/pU4vYqEAioxO2Vu9Sn1LYJoS4NAADgJyHko8ZKahyrtG6Jiq5tV8GJUkXXtiutWyK76wAAgGrPEggEAhV1OHq0WH5/hV0AAACMFRZmUVxcZKjLACqFmXwAAADAMIR8AAAAwDCEfAAAAMAwhHwAAADAMIR8AAAAwDCEfAAAAMAwhHwAAADAMIR8AAAAwDCEfAAAAMAwhHwAAADAMIR8AAAA4P/btXcbAIEYCoK6E/23bEogQXxWM7GDF27gGJEPAAAxIh8AAGJEPgAAxBxXB3uvJ3YAAHySFuKP1szM2yMAAID7eNcBAIAYkQ8AADEiHwAAYkQ+AADEiHwAAIgR+QAAEHMCWNaRvrWAZIg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9398" y="2351382"/>
            <a:ext cx="4362469" cy="266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07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29701360-5C02-4A89-AD56-099F6BC612AD}"/>
              </a:ext>
            </a:extLst>
          </p:cNvPr>
          <p:cNvSpPr/>
          <p:nvPr/>
        </p:nvSpPr>
        <p:spPr>
          <a:xfrm>
            <a:off x="683702" y="431767"/>
            <a:ext cx="4953774" cy="830997"/>
          </a:xfrm>
          <a:prstGeom prst="rect">
            <a:avLst/>
          </a:prstGeom>
        </p:spPr>
        <p:txBody>
          <a:bodyPr wrap="square">
            <a:spAutoFit/>
          </a:bodyPr>
          <a:lstStyle/>
          <a:p>
            <a:pPr algn="dist"/>
            <a:r>
              <a:rPr lang="en-US" sz="4800" dirty="0" smtClean="0">
                <a:solidFill>
                  <a:schemeClr val="accent4"/>
                </a:solidFill>
                <a:latin typeface="Arial Narrow" panose="020B0606020202030204" pitchFamily="34" charset="0"/>
              </a:rPr>
              <a:t>S C O P E  F O R</a:t>
            </a:r>
            <a:endParaRPr lang="en-US" sz="4800" dirty="0">
              <a:solidFill>
                <a:schemeClr val="accent4"/>
              </a:solidFill>
              <a:latin typeface="Arial Narrow" panose="020B0606020202030204" pitchFamily="34" charset="0"/>
            </a:endParaRPr>
          </a:p>
        </p:txBody>
      </p:sp>
      <p:sp>
        <p:nvSpPr>
          <p:cNvPr id="3" name="AutoShape 2" descr="data:image/png;base64,iVBORw0KGgoAAAANSUhEUgAAAf4AAAFICAYAAACx/JxNAAAABHNCSVQICAgIfAhkiAAAAAlwSFlzAAALEgAACxIB0t1+/AAAADh0RVh0U29mdHdhcmUAbWF0cGxvdGxpYiB2ZXJzaW9uMy4yLjEsIGh0dHA6Ly9tYXRwbG90bGliLm9yZy+j8jraAAAgAElEQVR4nO3de1xU9b7/8ddcYAS5CCgXK9ti3ku7mhHsykuiu9KOu6y8lEml4TbLdplm3qPb1s62zHJ7yrCsHlG2y0Rr7+qnolZqFy2xrWZqGiozgIIDc/n9wWFOE6BiAwOs9/Px6PGQ9Z215sPS5r2+3/Vd8zV5vV4vIiIiYgjmYBcgIiIiDUfBLyIiYiAKfhEREQNR8IuIiBiIgl9ERMRAFPwiIiIGYg12AUY1ffp0Nm3aBMC+ffuIj4/HZrMB8Pbbb2O1WnnyySfJy8vDZDLh9XoZMmQI48aNA2DkyJEcOXKE999/H6v1//4aO3fuTH5+vu/P7dq1w2Kx+L33U089RY8ePfy2TZ48mU8//ZRWrVrh9XoxmUwMGDCACRMmVNv/ZH755RfGjBnDBx98UPeTAnz99dfYbDa6dOnCsmXLOHLkCBMnTjyjY52ukpISRowYQVlZGW+++SYxMTG+tmPHjjFjxgy2bduG1+tl0KBB3Hfffb72FStWMHPmTGbMmMHgwYNrPP6vz63T6SQyMpKhQ4cycuRIzOamde195MgRvv76a/r27RvsUkTkDCn4g2TmzJm+P/fp04ennnqKSy+91LftmWeeobi4mPfff5/Q0FCOHDnC8OHDadeuHX/6058AcDqdvPbaa9x+++21vk92djaJiYmnVdOoUaO49957gcrAGz16NImJidx6662n/XslJCSccegD5OTkcMkll9ClSxdGjBhxxsepi/z8fBwOB5999lm1tnnz5hESEsKHH35IaWkpQ4YM4dJLL+XKK6/kpZdeYsuWLbRv3/6U7/Hrc7t3716mTJnCrl27mDVrVsB/n/q0adMm8vLyFPwiTVjT6m4YyM6dO+nevTuhoaEAtG7dmtdff53+/fv7XjNhwgT+8Y9/YLfbA/7+ERERDBkyhPXr1wOVIwzz589n4MCBbNmyBYfDwX333ceAAQMYNGgQL730EgD79++nW7duAHi9Xp577jkGDBjANddcw5w5c3C73UDlKMfw4cPp378/Q4cOZfv27Sxfvpz33nuPp59+mpdffpkFCxYwdepUAH7++WfGjBnDgAEDuO6661ixYoXv/VJTU3n11Ve5/vrrSUtL48MPP6zxd9q0aRM33ngj6enp3HTTTXz77bf8/PPPPPjggxw9epT09HQKCwv99unfvz8TJkzAbDYTERFBly5d+OGHHwC4/PLLeeGFF2jZsmWdzu25557LwoULWblyJbt37wZg1apVXHfddaSnpzNq1Ch++uknAE6cOMFDDz1Enz59GDhwIO+99x5QOYqwcOFC3zF//XOfPn3Izs7mxhtvJCUlhTVr1jBz5kz69evHzTffTFFREQD/+c9/GDFiBAMGDOD666/n22+/9Z2nYcOG8be//Y2BAwfSp08fPv/8c7Zv386sWbNYvXo1999/Py6Xi6lTpzJgwAD69+/P+PHjOXbsWJ3OhYg0PAV/I3XVVVexYMEC5s+fz9atW3G5XMTFxfkuBACSkpIYOnQoCxYsqJcaXC6X3/tt27aNlStXcvHFFzNv3jyio6NZvXo1r7/+OsuXL+fLL7/02/+9994jNzeXt99+m48++oh9+/axfPlyAKZNm8af/vQnPvroI8aNG8dDDz3ErbfeSo8ePfjrX//K6NGj/Y41bdo0evXqxerVq3nxxReZM2cO+/fvB8But2M2m3n//feZMmUKzz77bLXf5fjx49x33308+uij5ObmkpGRwYMPPkhiYiJPPvkkSUlJ5ObmEhsb67ffFVdcQVJSElA5CrJ161Z69uwJQM+ePTGZTGd0bqOjo7n44ov5/PPP+fnnn5k2bRrPP/88ubm5XH311Tz22GMA/M///A8VFRX8+9//5uWXX2b27Nn88ssvpzz+Dz/8wLvvvsu9997LQw89RHp6Oh999BEej4c1a9bg8XjIzMxk8ODBrF69mhkzZnDvvfficrkA+O677+jZsyerVq3itttu44UXXqB79+6+C4X58+ezbt069u/fT25uLmvWrOG8885j69atZ3Q+RKThKPgbqeHDh/P444+zfft27rjjDnr37s3jjz+O0+n0e93dd9/NJ5984uuF/tbIkSNJT0/3/Xfbbbed1vsfPXqUnJwcvxGGq666yndP+rPPPvMdq1WrVvTv3983OlDlk08+YejQoURGRmK1WrnppptYs2YNTqeTTZs2cd111wHQt29f3nrrrVprqaioIC8vz/d+Z511FpdffjkbN24EKi9Q/uu//guA7t278/PPP1c7xjfffENiYiKXXHIJAAMGDMBut3PgwIHTOh/l5eVMmjSJPn36cNFFF53WPqcSERFBSUkJ69ev5/LLL+fcc88F4KabbmLTpk24XC7+3//7f75bO4mJiXz22WckJCSc8thVQ/GdOnXCZrNx+eWXYzKZ6NixIwUFBezevZujR4/y5z//GYBLLrmE2NhYX3C3bNmSfv36AbWf09jYWHbt2sVHH31EWVkZEydOJC0t7fefGBGpV7rH34gNHDiQgQMHUl5ezoYNG5gzZw42m41Jkyb5XhMeHs6ECRN44oknWLJkSbVj1OUe/6uvvso///lPAMLCwrjpppsYOHCgrz06Otr358LCQqKionw/R0VFUVBQ4He8kpISlixZwptvvgmA2+0mNjYWh8OBx+MhMjISAJPJdNLhcofDgdfr9b2+6v2qhuUtFgvh4eEAmM1mPB5PtWP8tl6AyMhIjh49epIzUun48eP85S9/ISEhwW9uxu914MAB0tLSOHLkiF9tkZGReL1e7HY7drvd7/c+3dsKVa8zm81++1Sdn+LiYk6cOOH393vs2DEcDgdRUVF+71nbOe3RowePPvoo2dnZPPzww/Tp04fp06dXO88i0rgo+BuhiooKPvvsM6655hosFguhoaFcddVV/PTTT6xbt67a64cMGcKyZcv45JNPftf7/noC2qm0bt0ah8NB27Ztgcpwbt26td9r4uPj6dOnT7VJeuXl5ZhMJux2O7GxsXi9Xn766SfatWtX43vFxMRgNpspKiryXXw4HA7i4uJO+3eLi4vD4XD4fvZ6vRQVFREXF1djb7aKy+Vi/PjxdOzYkSlTppz2+53Kvn37yM/Pp3fv3mzYsMFviLyoqAiz2UxMTAwxMTF+czgOHTpEdHR0tTCuum9/uuLj42nZsiW5ubnV2qqeNjkdVSNJDoeDKVOmsGTJEu6///461SIiDUtD/Y2Q1Wpl/vz5LFq0yDcZ7tixY/z73//msssuq/Z6k8nElClTeOKJJxqsxquvvtrXky8sLOSjjz7i6quv9ntN3759ee+99ygrKwPgjTfe4N133yU0NJQrr7ySd999F4C1a9dy9913YzKZsFqtlJSU+B3HarWSmprqe7+ffvqJL7/8kpSUlNOut0ePHhw5csQXsCtXriQxMZGzzz77pPtlZ2fTsmXLgIb+/v37eeCBB7jtttto27YtV155JV9++SX79u0DKs/TlVdeidVqpU+fPqxYsQKv18vhw4cZMmQIdrudNm3asGPHDqDyImLLli11quGss84iMTHRF/yFhYU88MADlJaWnnS/X//95OTk8PzzzwOVt3uSk5PrVIOIBId6/I2QyWRi8eLFPPXUUwwcONA3geyGG26oNumtyiWXXELXrl358ccf/baPHDmy2nP4I0aM+N2Pyk2cOJEZM2aQnp6O2Wzm7rvvpkePHr4JdwD9+vXjhx9+4MYbbwSgXbt2zJ07F4C5c+fy4IMP8vrrrxMdHc0zzzzj2+fpp59m3759RERE+I41c+ZMHn30Ud555x1CQkKYM2cOSUlJfu93MuHh4Tz77LPMnj2b0tJSYmNjmTdv3ikn573xxhuUlZWRnp7u25aens7EiRMZM2YMBw4c4ODBg+zZs4cXXniBSZMm+c2LqFJ1G6W8vJyQkBBuueUW7rjjDqDy3v2cOXO49957qaio4Oyzz2b27NkA3HHHHezdu5drrrmGFi1a8PDDD9O2bVtuvvlmxo8fz7XXXku3bt0YMGDAaZ2HKiaTiXnz5jFjxgyeffZZzGYzo0eP9t0yqc2VV17Jyy+/zNChQ1myZAlTpkzh2muvxWKxcO655zboxaeInBmT1+v1BrsIaT7279/Ptddey3fffRfsUkREpAYa6peAKikpoUWLFsEuQ0REaqHgl4DZsWMHGRkZDBs2LNiliIhILTTULyIiYiDq8YuIiBhIrbP6PR4Px48fJyQk5Iy/llRERALD6/VSUVFBy5Ytm9yqjtK41Br8x48fZ+fOnQ1Zi4iInEKnTp38vllRpK5qDf6QkBCg8h/ZrxdqERGRhldeXs7OnTt9n80iZ6rW4K8a3g8NDcVmszVYQSIiUjvdepXfSzeKREREDETBLyIiYiAKfhEREQNR8IuIiBiIgl9ERMRAFPwiIiIGouCXeuH2uCgtL8btcQW7FBER+ZVan+MXORMer4f8gxv5pXgPzooybCFhJES1p3NSb8wmXWeKiASbgl8CKv/gRvYX7sBkMmMxW3G5K9hfuAOArm1TglydiIioCyYB4/a4OFS0B9NvevYmk5lDRXs07C8i0ggo+CVgnK5Syl1lNbaVu07gdJU2cEUiIvJbCn4JGJs1HFtIWI1todYW2KzhDVyRMThdbg4Wl+J0uYNdiog0AbrHLwFjMVtJiGrvu8dfxev1kBjdHotZ/9wCye3xsChvJ2t3F1BY6iQ23EZacjxjUzph0XrtIlILfRJLQHVO6g3AoaI9lLtOEGptQWJ0e992CZxFeTv58PsDWMwmWoRYKK1w8eH3BwDITO0S5OpEpLFS8EtAmU1murZNoVNiL5yuUmzWcPX064HT5WbtrgIsZv8lWi1mE2t3FZDRuyM2qyVI1YlIY6bxQKkXFrOV8NAohX49KSx1UljmrLHNXuaksLTmNhERBb9IExQbbiM23FZjW0xY7W0iIgp+kSbIZrWQlhyP2+P12+72eEnrEK9hfhGplcZhRZqosSmdAFi7qwB7mZOYMBtpHeJ920VEaqLgF2miLGYzmaldyOjd0fc4n3r6InIqCn6RJs5mtZAUpS9HEpHTo3v8IiIiBqLgFxERMRAFv4iIiIEo+EVERAxEwS8iImIgCn4REREDUfCLiIgYiIJfRETEQBT8IiIiBqLgFxERMRAFv4iIiIEo+EVERAxEwS8iImIgCn4REREDUfCLiIgYiIJfRETEQBT8IiIiBqLgFxERMRAFv4iIiIEo+EVERAxEwS8iImIgCn4REREDUfCLiIgYiIJfRETEQBT8IiIiBqLgFxERMRAFv4iIiIEo+EVERAxEwS8iImIgCn4REREDUfCLiIgYiII/wJwuNweLS3G63MEuRUREpBprsAtoLtweD4vydrJ2dwGFpU5iw22kJcczNqUTFrOur0REpHFQ8AfIorydfPj9ASxmEy1CLJRWuPjw+wMAZKZ2CXJ1IiIildQVDQCny83aXQVYzCa/7RazibW7CjTsLyIijYaCPwAKS50UljlrbLOXOSksrblNRESkoSn4AyA23EZsuK3Gtpiw2ttEREQamoI/AGxWC2nJ8bg9Xr/tbo+XtA7x2KyWIFUmIiLiT5P7AmRsSicA1u4qwF7mJCbMRlqHeN92ERGRxkDBHyAWs5nM1C5k9O7oe5xPPX0REWlsFPwBZrNaSIoKD3YZIiIiNdI9fhEREQNR8IuIiBiIgl9ERMRAFPwiIiIGouCXJsHjdFJ+6CAep74FUUTk99CsfmnUvG43BYsXUZK3DrejEEurWCJTUom/aywmix6XFBGpKwW/NGoFixfhWLMKk8WCydYCT1kpjjWrAEgYmxnk6kREmh4N9Uuj5XE6KclbV61nb7JYKMlbp2F/EZEzoOCXRstlL8TtKKyxzV1kx2WvuU1ERGqn4JdGyxoTi6VVbI1tlugYrDE1t4kEkiaWSnOje/zSaJltNiJTUn33+Kt43W4iU1Ix27Tc8cl4nE5c9kKsMbE6V2dAE0uluVLwS6MWf9dYgMoP3yI7lugY34ev1EyBFRiaWCrNlYJfGjWTxULC2EzajM5Q7/U0KbB+v1NNLG0zOkP/DqXJ0j1+aRLMNhuhiUn6sD0FPQkRGJpYKs2Zgl+kGVFgBYYmlkpzpuAXaUYUWIFRNbHU63b7bdfEUmkOFPwizYgCK3Di7xpLq2sHYg4Lx1vuxBwWTqtrB2piqTR5mtwn0szoSYjA0MRSaa4U/CLNjAIrsKomloo0Fwp+kWZKgSUiNdE9fhEREQNR8IuIiBiIgl9ERMRAFPwiIiIGouAXERExEAW/iIiIgSj4RUREDETBLyIiYiAKfhEREQNR8IuIiBiIgl9ERMRAFPwiIiIGouAXERExEAW/iIiIgSj4RUREDETBLyIiYiAKfhEREQNR8IuIiBiIgl9ERMRAFPwiIiIGouAXERExEAW/iIiIgSj4RUREDETBLyIiYiAKfhEREQNR8IuIiBiIgl9ERMRAmkzwuz0uSsuLcXtcwS5FRESkybIGu4BT8Xg95B/cyC/Fe3BWlGELCSMhqj2dk3pjNjWZ6xYREZFGodEnZ/7Bjewv3IHLXYHFbMXlrmB/4Q7yD24MdmlNltPl5mBxKU6XO9iliIhIA2vUPX63x8Whoj2YftOzN5nMHCraQ6fEXljMjfpXaFTcHg+L8naydncBhaVOYsNtpCXHMzalExZzo78GFBGRAGjUn/ZOVynlrrIa28pdJ3C6Shu4oqZtUd5OPvz+AKUVLlqEWCitcPHh9wdYlLcz2KWJiEgDadTBb7OGYwsJq7Et1NoCmzW8gStqupwuN2t3FWAxm/y2W8wm1u4q0LC/iIhBNOrgt5itJES1x+v1+G33ej0kRrfXMH8dFJY6KSxz1thmL3NSWFpzm4iINC+NPjk7J/UG4FDRHspdJwi1tiAxur1vu5ye2HAbseE2SiuqPw4ZE1bZJiIizV+jD36zyUzXtil0SuyF01WKzRqunv4ZsFktpCXH8+H3B/yG+90eL2kd4rFZLUGsTkREGkqTSVCL2Up4aFSwy2jSxqZ0AmDtrgLsZU5iwmykdYj3bZdTc7rcvicidLEkIk1Rkwl++f0sZjOZqV3I6N1R4VVHehRSRJoLBb8B2awWkqL0RERdVD0KaTGb/B6FBMhM7RLk6kRETp+6KiKnoEchRaQ5UfCLnIIehRSR5kTBL3IKVY9C1kSPQopIU6PgFzmFqkch3R6v33Y9CikiTZEm94mcBj0K+ft5nE5c9kKsMbGYbRolEQkWBb/IadCjkGfO63ZTsHgRJXnrcDsKsbSKJTIllfi7xmKy6BwGktvjYdfRYwE9Zoe4CD2y2swo+EXqQI9C1l3B4kU41qzCZLFgsrXAU1aKY80qABLGZga5uuZl19FjdH3ivYAe8/vJg+nUpvYvT9u/fz8TJkzgnXfe8W1bsGABMTExDBgwgAULFjBr1qwa9920aROvvfYaf//732s9/siRIyktLSU8PByv14vJZGL69Omcd955zJ07l1GjRnHOOedU26+qhhEjRtR67BUrVvDqq68SGhqKy+UiIyOD9PT0Wl9fk2PHjvHVV1+Rmppap/1+7YsvviA5OZm4uLgzPkZdKPhFpN54nE5K8tZV69mbLBZK8tbRZnSGhv2bsTZt2tQa+nWRlZVFp06Vt9U2bdrE7NmzWbp0KVOnTj3jY27evJnXXnuNV155haioKI4ePcott9xCp06dSE5OPu3jbN++nfXr1/+u4M/JyeHOO+9U8ItI0+eyF+J2FGKytajW5i6y47IXEpqYFITKpCH8ejRgxYoVLFmyhMTERGJiYujduzdnnXUWx48f58EHHyQ/P58BAwYwfvz4kx6zZ8+e7N27F6gcDZg2bRoul4uZM2cSGhpKaGgo8+fP99tn0qRJpKWlMWTIEN+2ZcuWMX78eKKiKkcz4uLiyMnJISoqipKSEiZPnkxxcTEul4tHH32U7t27079/f/r168eWLVuIjIzkpZdeYtasWRw7dow//OEPbN26lZCQEBwOB1lZWUyaNInS0lJOnDjBtGnT6NGjB+vXr2fevHlYLBYGDRpEx44d+fjjj/nhhx9YsGABbdu2DfDfQnUKfhGpN9aYWCytYvGUlVZrs0THYI2JDUJVEmh79uxh5MiRvp8PHDjAnXfe6fvZ4/Ewb9483nnnHcLDw7nuuuvo3btyhdVdu3axatUqPB4Pffv2PWXw5+bm0q1bN79t77zzDrfeeitDhgxhw4YNHD582Ne2ZMkSzjrrLL/QB9i9ezdduvh/62bVRcDSpUvp2bMnd999N99++y1ZWVksW7aMffv2MXjwYB5++GFuvvlm8vPzGTNmDD/88APDhg1j69atREdHM3v2bPbs2cNNN91Ev3792LBhA4sXL+bvf/87M2fO5I033iA6Opp7772XW265ha5duzJt2rQGCX1Q8ItIPTLbbESmpPru8Vfxut1EpqRqmL+ZaN++PdnZ2b6fFyxY4Ndut9uJiIigdevWAFxxxRW+tm7duhEWFgaA1+v/yGyVRx55hPDwcAoKCjj77LPJysrya+/bty8zZszgxx9/ZNCgQXTo0AGADRs2cPDgQXJycqod02Qy4fF4any/bdu2MW7cOAAuuOAC3whDRESE72IhMTGRkpKSavv26NEDgNatW7Nw4UKWLFlCeXk54eHhFBYWYrPZiI2tvOB98cUXa3z/+qapmiJSr+LvGkurawdiDgvHW+7EHBZOq2sHEn/X2GCXJg3E6/Vi/tWTASbT/339tdV66v5nVlYW2dnZTJ48mdDQUOLj4/3ar7jiCt5++22Sk5OZPHkyGzduBCovOEJDQ9m8eXO1YyYnJ/PNN9/4bdu1axfHjx/HZDL5XYRUXSBYfjNXpaYLlZCQEKBy1CAhIYHly5czY8YMAMxmc60XGw1JwS8i9cpksZAwNpPkxa/Q/sWXSV78CgljM/Uon4G0atUKh8NBUVERJ06c4PPPPz+j41xzzTWUl5fz6aef+m1ftmwZDoeDG264gdtvv53vv/8egEGDBjF37lxmzpzJiRMn/PYZNWoUzz33HEePHgXg8OHDTJw4kYMHD3LBBRewadMmAL766is6duxYa01msxmXy1Vtu91up127dgB8/PHHVFRUEBMTg9vt5pdffsHr9XLPPfdQXFyMyWTC7W64NT801C8iDcJss2kiXz3rEBfB95MHB/yYv5fVamXcuHEMHz6cc889l/PPP99vBKAuHnnkETIzM/1uF7Rr14777ruPyMhIQkNDycrKYvny5ZX1d+jA9ddfz7x585gyZYpvnwsvvJD777+fMWPGEBYWhtVqZerUqZx33nkkJiYyZcoURo0ahdfr5bHHHqu1nm7duvHMM8+QmJjot71qLkBubi7Dhw/ngw8+ICcnh+nTpzNhwgQABg4cSFRUFL169WLChAksXLjwpBcZgWLy1nJTxel0sm3bNs4//3xsug8nIhJUTf0zOTc3l969e9OqVSvGjBlDZmYmF198cbDLMiT1+EVEpN6dOHGC22+/nbCwMLp27arQDyIFv4iI1LshQ4ZUe6ROgkOT+0RERAxEwS8iImIgCn4RERED0T1+EZFmwuP1UHLiaECPGdkiDrNJfcTmRMEvItJMlJw4yrub/xbQY954ySSiw9rU2l7TsryB0L17d9/Mf5fLRZs2bXj88ceJiIhg3LhxvPDCCzXuV7VwT9Vqfr/lcrl49tlnWbduHWFhYYSEhDB16lQ6d+5cp/p27NiBzWajffv2dfvFfiU3N7fOywAHgi7jRESk0YmIiCA7O5vs7GyWL19Ox44dWbp0KUCtoX86/vGPf1BcXMy7777L8uXLmThxIuPHj6/x2/dO5qOPPuLHH3884zoAXnrppd+1/5lSj19ERAIuPz+fWbNmYTabadmyJU888QTjxo1jwYIFtG7dmvT0dCZOnEh6ejqPPfYY1113Hb169ar1eD169GDlypUAXH755WzatIkVK1awbNkyQkJC6NKlC9OnT/e9/tixY4wePZrHH3/c79vw3njjDf75z3/61gu4+OKLycnJwWq11lhzfn4+r732GiaTid27dzNgwAD69+/PG2+8QWxsLHFxcTz44IP88Y9/JC4ujmuuuYaZM2ditVoxm83893//N61atWLx4sWsXr0as9nMAw88wLZt28jPz2f8+PE899xz9fS3UDP1+EVEJODmzp3LQw89RHZ2NpdddhmvvvoqvXr14quvvuLo0aPEx8fz1VdfAbB9+3YuvPDCWo/l9XpZs2ZNteV4lyxZwoIFC1i+fDnnn3++7/v4vV4vDz/8MOPHj/cL/ZKSEmw2m2/53SpVP9dUM8A333zDE088wRtvvEF2djadO3cmLS2NBx54gB49euByufjjH//IuHHjOHr0KNOmTSM7O5uLL76Y999/nx9//JHVq1fz1ltv8fTTT/P++++TkZFBREREg4c+KPhFRKQe7Nq1i549ewKVPfTvvvuOyy67jK+//pqtW7dy/fXXs3fvXoqKinzfsf9rx44dY+TIkYwcOZKUlBRatmzJiBEj/F5z3XXXkZmZySuvvMJVV11FixYtAHj++edJSkriqquuqlbXyRbDqalm+L+lg1u2bFnrvlXL8cbFxTFv3jxGjBjBypUrcTgcfPfdd/Ts2ROz2cy5557L3LlzT3X66pWCX0RE6lVFRQVms5mLL76Y7du3s3nzZi666CJCQkL4/PPPueyyy6rt8+t7/EOGDKFt27bVlvC95557eO655/B6vdx+++3Y7Xagsge/fv16389VIiMjcblcHDlyxG/79u3bqy2xW1UznN7SwVXL8c6dO5dRo0axbNkyhg0bBlQu59sYluOtouAXEZGA69ixI1u3bgXgiy++4Pzzzyc8PByAnTt30qFDB7p06cLy5cu5/PLLT3qse++9l9dee42CggLfNo/Hw/z582nTpg2jR74qaQQAABF5SURBVI/mwgsv5OeffwYql9zNyMhgzpw51Y41fPhwsrKyfJP5Nm/ezOTJkykvL6+x5trUtpSuw+GgXbt2lJeX89lnn1FRUUH37t3ZsmWL76IjMzMToNrFRkPR5D4RkWYiskUcN14yKeDHPJU9e/YwcuRI389//etfefTRR5k5cyYmk4no6GiysrKAymHzHTt2YDKZuPDCC1m8eLFvmLzWGiIjycjI4Mknn+Rvf6t8XLFqAt6wYcOIjIzknHPOoWvXrr59hg4dyqpVq/jXv/5F3759fdszMjJYtGgRN954I9HR0URGRvLCCy9gs9lqrHn79u011nTppZcyZ86casP/I0aMIDMzk3POOYeRI0cya9YsBg0axODBgxkxYgRer5f7778fgK5du/LnP/+Zt99++5TnOJC0LK+ISBOgz2QJFA31i4iIGIiCX0RExEAU/CIiIgai4BcRETEQBb+IiIiB6HE+EZFmwut249y9K6DHtCV3wGSxBPSYElwKfhGRBuD2uHC6SrFZw7GY6+ej17l7F99e1O3UL6yDC7Z+R4uONS9xC5XL8vbt25c333zT7/v2hw4dSseOHXniiSdO632qFt6p+ua7c84553fXPnLkSEpLSwkPD8fr9WIymZg+fTrnnXfeSd9nwYIFxMTEVPuK4F9bsWIFr776KqGhobhcLjIyMuq8xO6xY8f46quvSE1NrfPvVuWLL74gOTmZuLhTf99CFQW/iEg98ng95B/cyC/Fe3BWlGELCSMhqj2dk3pjNjWPu63nnHMOH3zwgS/49+7dS3Fx8Rkda+rUqYEsjaysLDp1qrxw2bRpE7Nnz2bp0qW/6302b97Ma6+9xiuvvEJUVBRHjx7llltuoVOnTiQnJ5/2cbZv38769et/V/Dn5ORw5513KvhFRBqL/IMb2V+4A5PJjMVsxeWuYH/hDgC6tk0JcnWB0bNnT/Ly8nC73VgsFlauXMmVV17pWy3vyy+/ZN68eVitVpKSkpg9ezZms5lJkyZx6NAhLrjgAt+xRo4cybRp01i9erWv171z505mz55NdnY2/fr1o0+fPmzYsIG0tDS8Xi/r16/nj3/8Iw8++OAp69y7d6/f+7hcLmbOnEloaCihoaHMnz/fb59JkyaRlpbGkCFDfNuWLVvG+PHjfav6xcXFkZOTQ1RUFCUlJUyePJni4mJcLhePPvoo3bt3p3///vTr148tW7YQGRnJSy+9xKxZszh27Bh/+MMf2Lp1KyEhITgcDrKyspg0aRKlpaWcOHGCadOm0aNHD9avX8+8efOwWCwMGjSIjh078vHHH/PDDz+wYMEC2rZte1p/X83jclNEpBFye1wcKtqD6Tc9e5PJzKGiPbg9riBVFlghISH07NmTTZs2AfCvf/3Lb2W8OXPmsHDhQl599VXi4uLIzc1l/fr1uFwu3nzzTa6//nocDsdpvdf+/fsZNmwYb731FtnZ2aSnp/PWW2+Rk5Nzyn1zc3OrLe37zjvvcOutt5KdnU1GRgaHDx/2tS1ZsoSzzjrLL/QBdu/eTZcuXfy2VV0ELF26lJ49e5Kdnc2UKVN8X1W8b98+Bg8ezJtvvklxcTH5+fmMGTOGQYMG+RbziY6OZsGCBRw+fJibbrqJ7OxsHnjgARYvXozX62XmzJksXryY5cuXs2HDBi655BK6du1KVlbWaYc+qMcvIlJvnK5Syl1lNd7TL3edwOkqJTw0qoY9m5709HQ++OADWrduTUJCgm9BniNHjrB3717+8pe/AFBaWkpMTAyHDx/moosuAip74lVL6p5KREQEHTp0ACA8PJzu3btjtVprXf3ukUceITw8nIKCAs4++2xfEFfp27cvM2bM4Mcff2TQoEG+Y2/YsIGDBw/WeEFhMplqfb9t27Yxbtw4AC644ALfCENERITvYiExMZGSkpJq+1atWdC6dWsWLlzIkiVLKC8vJzw8nMLCQmw2G7GxsQC8+OKLJz9RJ6Eev4hIPbFZw7GFhNXYFmptgc0a3sAV1Z8rrriCTZs2sXLlSgYMGODbHhISQnx8vG+J3ZycHO666y68Xq9v2VugWpCaTCbfn6tW0oPKJW5/7VRL5mZlZZGdnc3kyZMJDQ0lPj6+Wt1vv/02ycnJTJ48mY0bNwJgt9sJDQ1l8+bN1Y6ZnJzMN99847dt165dHD9+HJPJ5LfqXtXv9du6a1omp2pp36VLl5KQkMDy5cuZMWMGULkoUaCW9lXwi4jUE4vZSkJUe7xe/w9sr9dDYnT7epvdHwyhoaFcdtll5OTk0KdPH9/26OhoAP7zn/8AkJ2dzY4dO2jfvj3btm0DYMuWLZSXl/sdLyIiwjfsXlP41tU111xDeXk5n376qd/2ZcuW4XA4uOGGG7j99tv5/vvvARg0aBBz585l5syZvrkKVUaNGsVzzz3H0aNHATh8+DATJ07k4MGDXHDBBb5bHl999RUdO3astSaz2ex3UVPFbrfTrl07AD7++GMqKiqIiYnB7Xbzyy+/4PV6ueeeeyguLq51eeCTaT7/6pooj9OJy16INSYWs1bcqpHOkTRlnZN6A3CoaA/lrhOEWluQGN3etz2QbMkduGDrdwE/5ulKT0+nsLCQyMhIv+1z587lkUce8fX+hw0bRocOHcjJyWHEiBF06dKFhIQEv3369+/PPffcwzfffMOll14akN/lkUceITMzkyuuuMK3rV27dtx3331ERkYSGhpKVlYWy5cvB6BDhw5cf/31zJs3jylTpvj2ufDCC7n//vsZM2YMYWFhWK1Wpk6dynnnnUdiYiJTpkxh1KhReL1eHnvssVrr6datG8888wyJiYl+2wcPHszDDz9Mbm4uw4cP54MPPiAnJ4fp06czYcIEAAYOHEhUVBS9evViwoQJLFy48KQXGb+mZXmDxOt2U7B4ESV563A7CrG0iiUyJZX4u8bqyzL+l86RNCe/9zl+fSZLoKjHHyQFixfhWLMKk8WCydYCT1kpjjWrAEgYmxnk6hoHnSNpTixma7OZyCdNm+7xB4HH6aQkb121XqvJYqEkbx0epzNIlTUeOkciIvVDwR8ELnshbkdhjW3uIjsue81tRqJzJCJSPxT8QWCNicXSKrbGNkt0DNaYmtuMROdIRKR+KPiDwGyzEZmSivc3j2B43W4iU1I1cx2dIxGR+qLJfUESf9dYgMoZ60V2LNExvhnrUknnqG702KOInA49zhdk+rA+NZ2jk9Njj8agz2QJFPX4g8xssxGamBTsMho1naOT02OPIlIXuscv0oTpsUcRqSsFv0gTpsceRaSuFPwiTZgeexSRuqq34Pc4nZQfOqihRpF6pMceRaSuAj65TzOMRRqWHnsUkboIePBrhrFIwzJZLCSMzaTN6Aw99igipxTQoX7NMBYJnqrHHhX6InIyAQ1+zTAWERFp3AIa/JphLCIi0rgFNPg1w1hERKRxC/jkPs0wFhERabwCHvyaYSwiItJ41dsiPVpYRUREpPHRV/aKiIgYiIJfRETEQBT8IiIiBqLgFxERMRAFv4iIiIEo+EVERAxEwS8iImIgCn4REREDUfCLiIgYiIJfRETEQBT8IiIiBqLgFxERMRAFv4iIiIEo+EVERAxEwS8iImIgCn4REREDUfCLiIgYiIJfRETEQBT8IiIiBqLgFxERMRAFv4iIiIEo+EVERAxEwS8iImIgCn4REREDUfCLiIgYiIJfRETEQBT8IiIiBqLgF5Emwe1xUVpejNvjCnYpIk2aNdgFiIicjMfrIf/gRn4p3oOzogxbSBgJUe3pnNQbs0l9F5G60v81UiP1rqSxyD+4kf2FO3C5K7CYrbjcFewv3EH+wY3BLk2kSVKPX/yodyWNidvj4lDRHky/+bdnMpk5VLSHTom9sJj1MSZSF/okFz/qXUlj4nSVUu4qq7Gt3HUCp6u0gSsSafoU/OJzqt6Vhv2lodms4dhCwmpsC7W2wGYNb+CKRJo+Bb/4qHdVNx6nk/JDB/E4ncEupdmymK0kRLXH6/X4bfd6PSRGt9cwv8gZ0P814lPVu3K5K6q1qXf1f7xuNwWLF1GStw63oxBLq1giU1KJv2ssJosl2OU1O52TegNwqGgP5a4ThFpbkBjd3rddROpGwS8+Vb2r/YU7/Ib71bvyV7B4EY41qzBZLJhsLfCUleJYswqAhLGZQa6u+TGbzHRtm0KnxF44XaXYrOH6tyjyO2ioX/x0TurN2bFdsJhDcHvcWMwhnB3bRb2r/+VxOinJW1etZ2+yWCjJW6dh/3pkMVsJD41S6Iv8Tvo/SPyod3VyLnshbkchJluLam3uIjsueyGhiUlBqExE5PSoxy81Uu+qZtaYWCytYmtss0THYI2puU1EpLFQ8IvUgdlmIzIlFa/b7bfd63YTmZKK2WYLUmUiIqdH3TmROoq/ayxA5az+IjuW6BjfrH4RkcZOwS9SRyaLhYSxmbQZnYHLXog1JlY9fRFpMhT8ImfIbLNpIp+INDm6xy8iImIgCn4REREDUfCLiIgYiIJfRETEQBT8IiIiBqLgFxERMRAFv4iIiIEo+EVERAxEwS8iImIgCn4REREDUfCLiIgYiIJfRETEQBT8/8vjdFJ+6CAepzPYpYiIiNQbw6/O53W7KVi8qHJtdUchllaxvrXVTRZLsMsTEREJKMMHf8HiRTjWrMJksWCytcBTVopjzSoAEsZmBrk6ERGRwDL0UL/H6aQkb121nr3JYqEkb52G/UVEpNkxdPC77IW4HYU1trmL7LjsNbeJiIg0VYYOfmtMLJZWsTW2WaJjsMbU3CYiItJUGTr4zTYbkSmpeN1uv+1et5vIlFTMNluQKhMREakfhp/cF3/XWIDKWf1FdizRMb5Z/SIiIs2N4YPfZLGQMDaTNqMzcNkLscbEqqcvIiLNluGDv4rZZiM0MSnYZYiIiNQrQ9/jFxERMRoFv4iIiIEo+EVERAxEwS8iImIgCn4REREDUfCLiIgYiIJfRETEQBT8IiIiBqLgFxERMRAFv4iIiIEo+EVERAxEwS8iImIgCn4REREDUfCLiIgYiIJfRETEQBT8IiIiBqLgFxERMRAFv4iIiIEo+EVERAxEwS9iEE6Xm4PFpThd7mCXIiJBZA12ASJSv9weD4vydrJ2dwGFpU5iw22kJcczNqUTFrOu/UWMRsEv0swtytvJh98fwGI20SLEQmmFiw+/PwBAZmqXIFcnIg1Nl/sizZjT5WbtrgIsZpPfdovZxNpdBRr2FzEgBb9IM1ZY6qSwzFljm73MSWFpzW0i0nwp+EWasdhwG7HhthrbYsJqbxOR5kvBL9KM2awW0pLjcXu8ftvdHi9pHeKxWS1BqkxEgkWT+6RBeZxOXPZCrDGxmG3qbTaEsSmdAFi7qwB7mZOYMBtpHeJ920XEWBT80iC8bjcFixdRkrcOt6MQS6tYIlNSib9rLCaLep31yWI2k5nahYzeHX2P86mnL2JcCn5pEAWLF+FYswqTxYLJ1gJPWSmONasASBibGeTqjMFmtZAUFR7sMkQkyHSPX+qdx+mkJG9dtZ69yWKhJG8dHqdmlouINBQFv9Q7l70Qt6OwxjZ3kR2XveY2EREJPAW/1DtrTCyWVrE1tlmiY7DG1NwmIiKBp+CXeme22YhMScXr9v+WOK/bTWRKqmb3i4g0IE3ukwYRf9dYgMpZ/UV2LNExvln9IiLScBT80iBMFgsJYzNpMzpDz/GLiASRgl8alNlmIzQxKdhliIgYlu7xi4iIGIiCX0RExEAU/CIiIgai4BcRETEQBb+IiIiBKPhFREQMRMEvIiJiILU+x+/1egEoLy9vsGJERKRmVZ/FVZ/NImeq1uCvqKgAYOfOnQ1WjIiInFxFRQUtWrQIdhnShJm8tVw+ejwejh8/TkhICCaTqaHrEhGRX/F6vVRUVNCyZUvMZt2llTNXa/CLiIhI86PLRhEREQNR8IuIiBiIgl9ERMRAFPwiIiIG8v8BPZtPm/Lkrq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1368560" y="2353880"/>
            <a:ext cx="10617115" cy="2571472"/>
            <a:chOff x="1449531" y="2353880"/>
            <a:chExt cx="6474088" cy="2571472"/>
          </a:xfrm>
        </p:grpSpPr>
        <p:sp>
          <p:nvSpPr>
            <p:cNvPr id="20" name="TextBox 19">
              <a:extLst>
                <a:ext uri="{FF2B5EF4-FFF2-40B4-BE49-F238E27FC236}">
                  <a16:creationId xmlns:a16="http://schemas.microsoft.com/office/drawing/2014/main" xmlns="" id="{A8F0CB3A-8BE6-4260-9A2B-5F610CA9FDCC}"/>
                </a:ext>
              </a:extLst>
            </p:cNvPr>
            <p:cNvSpPr txBox="1"/>
            <p:nvPr/>
          </p:nvSpPr>
          <p:spPr>
            <a:xfrm>
              <a:off x="1449531" y="2353880"/>
              <a:ext cx="6474088"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Additional measures to cleanse </a:t>
              </a:r>
              <a:r>
                <a:rPr lang="en-CA" sz="2000" dirty="0" smtClean="0">
                  <a:solidFill>
                    <a:schemeClr val="bg2">
                      <a:lumMod val="25000"/>
                    </a:schemeClr>
                  </a:solidFill>
                  <a:latin typeface="Arial Narrow" panose="020B0606020202030204" pitchFamily="34" charset="0"/>
                </a:rPr>
                <a:t>the Text </a:t>
              </a:r>
              <a:r>
                <a:rPr lang="en-CA" sz="2000" dirty="0">
                  <a:solidFill>
                    <a:schemeClr val="bg2">
                      <a:lumMod val="25000"/>
                    </a:schemeClr>
                  </a:solidFill>
                  <a:latin typeface="Arial Narrow" panose="020B0606020202030204" pitchFamily="34" charset="0"/>
                </a:rPr>
                <a:t>e</a:t>
              </a:r>
              <a:r>
                <a:rPr lang="en-CA" sz="2000" dirty="0" smtClean="0">
                  <a:solidFill>
                    <a:schemeClr val="bg2">
                      <a:lumMod val="25000"/>
                    </a:schemeClr>
                  </a:solidFill>
                  <a:latin typeface="Arial Narrow" panose="020B0606020202030204" pitchFamily="34" charset="0"/>
                </a:rPr>
                <a:t>.g. </a:t>
              </a:r>
              <a:r>
                <a:rPr lang="en-CA" sz="2000" dirty="0" smtClean="0">
                  <a:solidFill>
                    <a:schemeClr val="bg2">
                      <a:lumMod val="25000"/>
                    </a:schemeClr>
                  </a:solidFill>
                  <a:latin typeface="Arial Narrow" panose="020B0606020202030204" pitchFamily="34" charset="0"/>
                </a:rPr>
                <a:t>Replace abbreviation &amp; </a:t>
              </a:r>
              <a:r>
                <a:rPr lang="en-CA" sz="2000" dirty="0">
                  <a:solidFill>
                    <a:schemeClr val="bg2">
                      <a:lumMod val="25000"/>
                    </a:schemeClr>
                  </a:solidFill>
                  <a:latin typeface="Arial Narrow" panose="020B0606020202030204" pitchFamily="34" charset="0"/>
                </a:rPr>
                <a:t>acronyms </a:t>
              </a:r>
              <a:r>
                <a:rPr lang="en-CA" sz="2000" dirty="0" smtClean="0">
                  <a:solidFill>
                    <a:schemeClr val="bg2">
                      <a:lumMod val="25000"/>
                    </a:schemeClr>
                  </a:solidFill>
                  <a:latin typeface="Arial Narrow" panose="020B0606020202030204" pitchFamily="34" charset="0"/>
                </a:rPr>
                <a:t>based </a:t>
              </a:r>
              <a:r>
                <a:rPr lang="en-CA" sz="2000" dirty="0">
                  <a:solidFill>
                    <a:schemeClr val="bg2">
                      <a:lumMod val="25000"/>
                    </a:schemeClr>
                  </a:solidFill>
                  <a:latin typeface="Arial Narrow" panose="020B0606020202030204" pitchFamily="34" charset="0"/>
                </a:rPr>
                <a:t>on the n</a:t>
              </a:r>
              <a:r>
                <a:rPr lang="en-CA" sz="2000" dirty="0" smtClean="0">
                  <a:solidFill>
                    <a:schemeClr val="bg2">
                      <a:lumMod val="25000"/>
                    </a:schemeClr>
                  </a:solidFill>
                  <a:latin typeface="Arial Narrow" panose="020B0606020202030204" pitchFamily="34" charset="0"/>
                </a:rPr>
                <a:t>ature </a:t>
              </a:r>
              <a:r>
                <a:rPr lang="en-CA" sz="2000" dirty="0">
                  <a:solidFill>
                    <a:schemeClr val="bg2">
                      <a:lumMod val="25000"/>
                    </a:schemeClr>
                  </a:solidFill>
                  <a:latin typeface="Arial Narrow" panose="020B0606020202030204" pitchFamily="34" charset="0"/>
                </a:rPr>
                <a:t>of business. </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49531" y="3028890"/>
              <a:ext cx="6146323"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Use </a:t>
              </a:r>
              <a:r>
                <a:rPr lang="en-CA" sz="2000" dirty="0" smtClean="0">
                  <a:solidFill>
                    <a:schemeClr val="bg2">
                      <a:lumMod val="25000"/>
                    </a:schemeClr>
                  </a:solidFill>
                  <a:latin typeface="Arial Narrow" panose="020B0606020202030204" pitchFamily="34" charset="0"/>
                </a:rPr>
                <a:t>Pre-Trained </a:t>
              </a:r>
              <a:r>
                <a:rPr lang="en-CA" sz="2000" dirty="0">
                  <a:solidFill>
                    <a:schemeClr val="bg2">
                      <a:lumMod val="25000"/>
                    </a:schemeClr>
                  </a:solidFill>
                  <a:latin typeface="Arial Narrow" panose="020B0606020202030204" pitchFamily="34" charset="0"/>
                </a:rPr>
                <a:t>word embedding based on business corpus to search for similar </a:t>
              </a:r>
              <a:r>
                <a:rPr lang="en-CA" sz="2000" dirty="0" smtClean="0">
                  <a:solidFill>
                    <a:schemeClr val="bg2">
                      <a:lumMod val="25000"/>
                    </a:schemeClr>
                  </a:solidFill>
                  <a:latin typeface="Arial Narrow" panose="020B0606020202030204" pitchFamily="34" charset="0"/>
                </a:rPr>
                <a:t>key-words</a:t>
              </a:r>
              <a:r>
                <a:rPr lang="en-CA" sz="2000" dirty="0">
                  <a:solidFill>
                    <a:schemeClr val="bg2">
                      <a:lumMod val="25000"/>
                    </a:schemeClr>
                  </a:solidFill>
                  <a:latin typeface="Arial Narrow" panose="020B0606020202030204" pitchFamily="34" charset="0"/>
                </a:rPr>
                <a:t>.    </a:t>
              </a:r>
            </a:p>
          </p:txBody>
        </p:sp>
        <p:sp>
          <p:nvSpPr>
            <p:cNvPr id="24" name="TextBox 23">
              <a:extLst>
                <a:ext uri="{FF2B5EF4-FFF2-40B4-BE49-F238E27FC236}">
                  <a16:creationId xmlns:a16="http://schemas.microsoft.com/office/drawing/2014/main" xmlns="" id="{B8F42FBE-62F7-4268-81F1-18AB4AF4CDF9}"/>
                </a:ext>
              </a:extLst>
            </p:cNvPr>
            <p:cNvSpPr txBox="1"/>
            <p:nvPr/>
          </p:nvSpPr>
          <p:spPr>
            <a:xfrm>
              <a:off x="1449531" y="4525242"/>
              <a:ext cx="6093662"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Apply business knowledge which is required for risk level definition.  </a:t>
              </a:r>
            </a:p>
          </p:txBody>
        </p:sp>
        <p:sp>
          <p:nvSpPr>
            <p:cNvPr id="29" name="TextBox 28">
              <a:extLst>
                <a:ext uri="{FF2B5EF4-FFF2-40B4-BE49-F238E27FC236}">
                  <a16:creationId xmlns:a16="http://schemas.microsoft.com/office/drawing/2014/main" xmlns="" id="{FC12DC1A-3F20-409F-8346-7D602159EF5F}"/>
                </a:ext>
              </a:extLst>
            </p:cNvPr>
            <p:cNvSpPr txBox="1"/>
            <p:nvPr/>
          </p:nvSpPr>
          <p:spPr>
            <a:xfrm>
              <a:off x="1449531" y="3777066"/>
              <a:ext cx="5846336"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Extract the text based on the </a:t>
              </a:r>
              <a:r>
                <a:rPr lang="en-CA" sz="2000" dirty="0" smtClean="0">
                  <a:solidFill>
                    <a:schemeClr val="bg2">
                      <a:lumMod val="25000"/>
                    </a:schemeClr>
                  </a:solidFill>
                  <a:latin typeface="Arial Narrow" panose="020B0606020202030204" pitchFamily="34" charset="0"/>
                </a:rPr>
                <a:t>Table </a:t>
              </a:r>
              <a:r>
                <a:rPr lang="en-CA" sz="2000" dirty="0">
                  <a:solidFill>
                    <a:schemeClr val="bg2">
                      <a:lumMod val="25000"/>
                    </a:schemeClr>
                  </a:solidFill>
                  <a:latin typeface="Arial Narrow" panose="020B0606020202030204" pitchFamily="34" charset="0"/>
                </a:rPr>
                <a:t>of </a:t>
              </a:r>
              <a:r>
                <a:rPr lang="en-CA" sz="2000" dirty="0" smtClean="0">
                  <a:solidFill>
                    <a:schemeClr val="bg2">
                      <a:lumMod val="25000"/>
                    </a:schemeClr>
                  </a:solidFill>
                  <a:latin typeface="Arial Narrow" panose="020B0606020202030204" pitchFamily="34" charset="0"/>
                </a:rPr>
                <a:t>Content </a:t>
              </a:r>
              <a:r>
                <a:rPr lang="en-CA" sz="2000" dirty="0">
                  <a:solidFill>
                    <a:schemeClr val="bg2">
                      <a:lumMod val="25000"/>
                    </a:schemeClr>
                  </a:solidFill>
                  <a:latin typeface="Arial Narrow" panose="020B0606020202030204" pitchFamily="34" charset="0"/>
                </a:rPr>
                <a:t>automatically.</a:t>
              </a:r>
            </a:p>
          </p:txBody>
        </p:sp>
      </p:grpSp>
      <p:pic>
        <p:nvPicPr>
          <p:cNvPr id="16" name="Picture 15">
            <a:extLst>
              <a:ext uri="{FF2B5EF4-FFF2-40B4-BE49-F238E27FC236}">
                <a16:creationId xmlns:a16="http://schemas.microsoft.com/office/drawing/2014/main" xmlns="" id="{3FAB59DC-0A80-484C-B15A-70998C20618A}"/>
              </a:ext>
            </a:extLst>
          </p:cNvPr>
          <p:cNvPicPr>
            <a:picLocks noChangeAspect="1"/>
          </p:cNvPicPr>
          <p:nvPr/>
        </p:nvPicPr>
        <p:blipFill>
          <a:blip r:embed="rId3"/>
          <a:stretch>
            <a:fillRect/>
          </a:stretch>
        </p:blipFill>
        <p:spPr>
          <a:xfrm>
            <a:off x="727319" y="2262213"/>
            <a:ext cx="516379" cy="583441"/>
          </a:xfrm>
          <a:prstGeom prst="rect">
            <a:avLst/>
          </a:prstGeom>
        </p:spPr>
      </p:pic>
      <p:pic>
        <p:nvPicPr>
          <p:cNvPr id="17" name="Picture 16">
            <a:extLst>
              <a:ext uri="{FF2B5EF4-FFF2-40B4-BE49-F238E27FC236}">
                <a16:creationId xmlns:a16="http://schemas.microsoft.com/office/drawing/2014/main" xmlns="" id="{DBEE7A8B-BE59-D344-823C-193CF9586C9F}"/>
              </a:ext>
            </a:extLst>
          </p:cNvPr>
          <p:cNvPicPr>
            <a:picLocks noChangeAspect="1"/>
          </p:cNvPicPr>
          <p:nvPr/>
        </p:nvPicPr>
        <p:blipFill>
          <a:blip r:embed="rId3"/>
          <a:stretch>
            <a:fillRect/>
          </a:stretch>
        </p:blipFill>
        <p:spPr>
          <a:xfrm>
            <a:off x="721629" y="2961830"/>
            <a:ext cx="516379" cy="583441"/>
          </a:xfrm>
          <a:prstGeom prst="rect">
            <a:avLst/>
          </a:prstGeom>
        </p:spPr>
      </p:pic>
      <p:pic>
        <p:nvPicPr>
          <p:cNvPr id="18" name="Picture 17">
            <a:extLst>
              <a:ext uri="{FF2B5EF4-FFF2-40B4-BE49-F238E27FC236}">
                <a16:creationId xmlns:a16="http://schemas.microsoft.com/office/drawing/2014/main" xmlns="" id="{4C7BD231-210B-244B-9132-48E64BD1D3CF}"/>
              </a:ext>
            </a:extLst>
          </p:cNvPr>
          <p:cNvPicPr>
            <a:picLocks noChangeAspect="1"/>
          </p:cNvPicPr>
          <p:nvPr/>
        </p:nvPicPr>
        <p:blipFill>
          <a:blip r:embed="rId3"/>
          <a:stretch>
            <a:fillRect/>
          </a:stretch>
        </p:blipFill>
        <p:spPr>
          <a:xfrm>
            <a:off x="733364" y="3697671"/>
            <a:ext cx="516379" cy="583441"/>
          </a:xfrm>
          <a:prstGeom prst="rect">
            <a:avLst/>
          </a:prstGeom>
        </p:spPr>
      </p:pic>
      <p:pic>
        <p:nvPicPr>
          <p:cNvPr id="25" name="Picture 24">
            <a:extLst>
              <a:ext uri="{FF2B5EF4-FFF2-40B4-BE49-F238E27FC236}">
                <a16:creationId xmlns:a16="http://schemas.microsoft.com/office/drawing/2014/main" xmlns="" id="{14E706B1-1914-7845-9C0A-84BD48386901}"/>
              </a:ext>
            </a:extLst>
          </p:cNvPr>
          <p:cNvPicPr>
            <a:picLocks noChangeAspect="1"/>
          </p:cNvPicPr>
          <p:nvPr/>
        </p:nvPicPr>
        <p:blipFill>
          <a:blip r:embed="rId3"/>
          <a:stretch>
            <a:fillRect/>
          </a:stretch>
        </p:blipFill>
        <p:spPr>
          <a:xfrm>
            <a:off x="710883" y="4433576"/>
            <a:ext cx="516379" cy="583441"/>
          </a:xfrm>
          <a:prstGeom prst="rect">
            <a:avLst/>
          </a:prstGeom>
        </p:spPr>
      </p:pic>
      <p:sp>
        <p:nvSpPr>
          <p:cNvPr id="14" name="Rectangle 13">
            <a:extLst>
              <a:ext uri="{FF2B5EF4-FFF2-40B4-BE49-F238E27FC236}">
                <a16:creationId xmlns:a16="http://schemas.microsoft.com/office/drawing/2014/main" xmlns="" id="{374871DD-2246-4FBF-84D6-6D3A2CA29303}"/>
              </a:ext>
            </a:extLst>
          </p:cNvPr>
          <p:cNvSpPr/>
          <p:nvPr/>
        </p:nvSpPr>
        <p:spPr>
          <a:xfrm>
            <a:off x="1280168" y="1181866"/>
            <a:ext cx="7565816" cy="830997"/>
          </a:xfrm>
          <a:prstGeom prst="rect">
            <a:avLst/>
          </a:prstGeom>
        </p:spPr>
        <p:txBody>
          <a:bodyPr wrap="square">
            <a:spAutoFit/>
          </a:bodyPr>
          <a:lstStyle/>
          <a:p>
            <a:pPr algn="ctr"/>
            <a:r>
              <a:rPr lang="en-US" sz="4800" dirty="0" smtClean="0">
                <a:latin typeface="Arial Narrow" panose="020B0606020202030204" pitchFamily="34" charset="0"/>
              </a:rPr>
              <a:t>F U T U R E  V E R S I O N</a:t>
            </a:r>
            <a:endParaRPr lang="en-US" sz="4800" dirty="0">
              <a:latin typeface="Arial Narrow" panose="020B0606020202030204" pitchFamily="34" charset="0"/>
            </a:endParaRPr>
          </a:p>
        </p:txBody>
      </p:sp>
    </p:spTree>
    <p:extLst>
      <p:ext uri="{BB962C8B-B14F-4D97-AF65-F5344CB8AC3E}">
        <p14:creationId xmlns:p14="http://schemas.microsoft.com/office/powerpoint/2010/main" val="2046804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
        <p:nvSpPr>
          <p:cNvPr id="5" name="TextBox 4">
            <a:extLst>
              <a:ext uri="{FF2B5EF4-FFF2-40B4-BE49-F238E27FC236}">
                <a16:creationId xmlns:a16="http://schemas.microsoft.com/office/drawing/2014/main" xmlns="" id="{FB2F21A8-A2DC-448E-8003-AFE4C77CBA6F}"/>
              </a:ext>
            </a:extLst>
          </p:cNvPr>
          <p:cNvSpPr txBox="1"/>
          <p:nvPr/>
        </p:nvSpPr>
        <p:spPr>
          <a:xfrm>
            <a:off x="4018498" y="3680288"/>
            <a:ext cx="4331317" cy="379656"/>
          </a:xfrm>
          <a:prstGeom prst="rect">
            <a:avLst/>
          </a:prstGeom>
          <a:noFill/>
        </p:spPr>
        <p:txBody>
          <a:bodyPr wrap="square" rtlCol="0" anchor="ctr">
            <a:spAutoFit/>
          </a:bodyPr>
          <a:lstStyle/>
          <a:p>
            <a:pPr algn="ctr"/>
            <a:r>
              <a:rPr lang="en-US" altLang="ko-KR" sz="1867" i="1" dirty="0">
                <a:solidFill>
                  <a:schemeClr val="accent1">
                    <a:lumMod val="75000"/>
                  </a:schemeClr>
                </a:solidFill>
                <a:latin typeface="Arial Narrow" panose="020B0606020202030204" pitchFamily="34" charset="0"/>
                <a:cs typeface="Arial" pitchFamily="34" charset="0"/>
              </a:rPr>
              <a:t>for bearing us……</a:t>
            </a:r>
            <a:endParaRPr lang="ko-KR" altLang="en-US" sz="1867" i="1" dirty="0">
              <a:solidFill>
                <a:schemeClr val="accent1">
                  <a:lumMod val="75000"/>
                </a:schemeClr>
              </a:solidFill>
              <a:latin typeface="Arial Narrow" panose="020B0606020202030204" pitchFamily="34" charset="0"/>
              <a:cs typeface="Arial" pitchFamily="34" charset="0"/>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xmlns=""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387224" y="255487"/>
            <a:ext cx="6923766" cy="584775"/>
          </a:xfrm>
          <a:prstGeom prst="rect">
            <a:avLst/>
          </a:prstGeom>
          <a:noFill/>
        </p:spPr>
        <p:txBody>
          <a:bodyPr wrap="square" rtlCol="0" anchor="ctr">
            <a:spAutoFit/>
          </a:bodyPr>
          <a:lstStyle/>
          <a:p>
            <a:r>
              <a:rPr lang="en-US" altLang="ko-KR" sz="3200" dirty="0">
                <a:solidFill>
                  <a:schemeClr val="tx1">
                    <a:lumMod val="75000"/>
                    <a:lumOff val="25000"/>
                  </a:schemeClr>
                </a:solidFill>
                <a:latin typeface="Arial Narrow" panose="020B0606020202030204" pitchFamily="34" charset="0"/>
                <a:cs typeface="Arial" pitchFamily="34" charset="0"/>
              </a:rPr>
              <a:t>Let the Journey Begin!</a:t>
            </a:r>
            <a:endParaRPr lang="ko-KR" altLang="en-US" sz="3200" dirty="0">
              <a:solidFill>
                <a:schemeClr val="tx1">
                  <a:lumMod val="75000"/>
                  <a:lumOff val="25000"/>
                </a:schemeClr>
              </a:solidFill>
              <a:latin typeface="Arial Narrow" panose="020B0606020202030204" pitchFamily="34" charset="0"/>
              <a:cs typeface="Arial" pitchFamily="34" charset="0"/>
            </a:endParaRPr>
          </a:p>
        </p:txBody>
      </p:sp>
      <p:sp>
        <p:nvSpPr>
          <p:cNvPr id="9" name="TextBox 8"/>
          <p:cNvSpPr txBox="1"/>
          <p:nvPr/>
        </p:nvSpPr>
        <p:spPr>
          <a:xfrm>
            <a:off x="1514420" y="1147635"/>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Business Case.</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grpSp>
        <p:nvGrpSpPr>
          <p:cNvPr id="29" name="Graphic 421">
            <a:extLst>
              <a:ext uri="{FF2B5EF4-FFF2-40B4-BE49-F238E27FC236}">
                <a16:creationId xmlns:a16="http://schemas.microsoft.com/office/drawing/2014/main" xmlns=""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xmlns=""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xmlns=""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xmlns=""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xmlns=""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xmlns=""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xmlns=""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xmlns=""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xmlns=""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xmlns=""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xmlns=""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xmlns=""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xmlns=""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xmlns=""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xmlns=""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xmlns=""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xmlns=""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xmlns=""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xmlns=""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xmlns=""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xmlns=""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xmlns=""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xmlns=""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xmlns=""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xmlns=""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xmlns=""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xmlns=""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xmlns=""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xmlns=""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xmlns=""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xmlns=""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xmlns=""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xmlns=""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xmlns=""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xmlns=""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xmlns=""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xmlns=""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xmlns=""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xmlns=""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xmlns=""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xmlns=""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xmlns=""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xmlns=""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xmlns=""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xmlns=""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xmlns=""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xmlns=""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xmlns=""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xmlns=""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xmlns=""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xmlns=""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xmlns=""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xmlns=""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xmlns=""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xmlns=""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xmlns=""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
        <p:nvSpPr>
          <p:cNvPr id="176" name="Freeform 108">
            <a:extLst>
              <a:ext uri="{FF2B5EF4-FFF2-40B4-BE49-F238E27FC236}">
                <a16:creationId xmlns:a16="http://schemas.microsoft.com/office/drawing/2014/main" xmlns="" id="{E085F838-45DF-4A96-8FBF-FC24B73BC029}"/>
              </a:ext>
            </a:extLst>
          </p:cNvPr>
          <p:cNvSpPr/>
          <p:nvPr/>
        </p:nvSpPr>
        <p:spPr>
          <a:xfrm>
            <a:off x="863534" y="4151894"/>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78" name="Group 110">
            <a:extLst>
              <a:ext uri="{FF2B5EF4-FFF2-40B4-BE49-F238E27FC236}">
                <a16:creationId xmlns:a16="http://schemas.microsoft.com/office/drawing/2014/main" xmlns="" id="{CCFA64C3-BA4C-445C-BC51-86873923BFC7}"/>
              </a:ext>
            </a:extLst>
          </p:cNvPr>
          <p:cNvGrpSpPr/>
          <p:nvPr/>
        </p:nvGrpSpPr>
        <p:grpSpPr>
          <a:xfrm>
            <a:off x="862638" y="2523893"/>
            <a:ext cx="501857" cy="554554"/>
            <a:chOff x="4835382" y="73243"/>
            <a:chExt cx="2920830" cy="3227535"/>
          </a:xfrm>
          <a:solidFill>
            <a:schemeClr val="accent4"/>
          </a:solidFill>
        </p:grpSpPr>
        <p:sp>
          <p:nvSpPr>
            <p:cNvPr id="179" name="Freeform 111">
              <a:extLst>
                <a:ext uri="{FF2B5EF4-FFF2-40B4-BE49-F238E27FC236}">
                  <a16:creationId xmlns:a16="http://schemas.microsoft.com/office/drawing/2014/main" xmlns="" id="{8CFB0B17-92D3-45E8-BE2F-81FEBC3D1809}"/>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0" name="Oval 37">
              <a:extLst>
                <a:ext uri="{FF2B5EF4-FFF2-40B4-BE49-F238E27FC236}">
                  <a16:creationId xmlns:a16="http://schemas.microsoft.com/office/drawing/2014/main" xmlns="" id="{2C5A327F-268D-48C8-8167-58A33795CBFA}"/>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82" name="Rectangle 19">
            <a:extLst>
              <a:ext uri="{FF2B5EF4-FFF2-40B4-BE49-F238E27FC236}">
                <a16:creationId xmlns:a16="http://schemas.microsoft.com/office/drawing/2014/main" xmlns="" id="{DC02C588-B242-46B7-BF8E-1CC3A415DA0C}"/>
              </a:ext>
            </a:extLst>
          </p:cNvPr>
          <p:cNvSpPr/>
          <p:nvPr/>
        </p:nvSpPr>
        <p:spPr>
          <a:xfrm>
            <a:off x="905107" y="1139137"/>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3" name="Rectangle 19">
            <a:extLst>
              <a:ext uri="{FF2B5EF4-FFF2-40B4-BE49-F238E27FC236}">
                <a16:creationId xmlns:a16="http://schemas.microsoft.com/office/drawing/2014/main" xmlns="" id="{EF446212-F457-4311-AE1D-4219F3925726}"/>
              </a:ext>
            </a:extLst>
          </p:cNvPr>
          <p:cNvSpPr/>
          <p:nvPr/>
        </p:nvSpPr>
        <p:spPr>
          <a:xfrm>
            <a:off x="905108" y="1848768"/>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4" name="TextBox 183">
            <a:extLst>
              <a:ext uri="{FF2B5EF4-FFF2-40B4-BE49-F238E27FC236}">
                <a16:creationId xmlns:a16="http://schemas.microsoft.com/office/drawing/2014/main" xmlns="" id="{BA8D3806-CF17-4F28-BCFD-88E9825708F6}"/>
              </a:ext>
            </a:extLst>
          </p:cNvPr>
          <p:cNvSpPr txBox="1"/>
          <p:nvPr/>
        </p:nvSpPr>
        <p:spPr>
          <a:xfrm>
            <a:off x="1529579" y="1847992"/>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Data Source and Visualizations.</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sp>
        <p:nvSpPr>
          <p:cNvPr id="185" name="TextBox 184">
            <a:extLst>
              <a:ext uri="{FF2B5EF4-FFF2-40B4-BE49-F238E27FC236}">
                <a16:creationId xmlns:a16="http://schemas.microsoft.com/office/drawing/2014/main" xmlns="" id="{F3FD8B1B-1B20-45EC-9CA2-CEE2A47D2C18}"/>
              </a:ext>
            </a:extLst>
          </p:cNvPr>
          <p:cNvSpPr txBox="1"/>
          <p:nvPr/>
        </p:nvSpPr>
        <p:spPr>
          <a:xfrm>
            <a:off x="1529578" y="2585870"/>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Data Processing and Transformation.</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sp>
        <p:nvSpPr>
          <p:cNvPr id="186" name="TextBox 185">
            <a:extLst>
              <a:ext uri="{FF2B5EF4-FFF2-40B4-BE49-F238E27FC236}">
                <a16:creationId xmlns:a16="http://schemas.microsoft.com/office/drawing/2014/main" xmlns="" id="{5F339018-2B5E-4213-B3D0-4266403874E6}"/>
              </a:ext>
            </a:extLst>
          </p:cNvPr>
          <p:cNvSpPr txBox="1"/>
          <p:nvPr/>
        </p:nvSpPr>
        <p:spPr>
          <a:xfrm>
            <a:off x="1514421" y="3386700"/>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Summarize “Service Level Agreement” and “Warranty”.</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grpSp>
        <p:nvGrpSpPr>
          <p:cNvPr id="187" name="Group 110">
            <a:extLst>
              <a:ext uri="{FF2B5EF4-FFF2-40B4-BE49-F238E27FC236}">
                <a16:creationId xmlns:a16="http://schemas.microsoft.com/office/drawing/2014/main" xmlns="" id="{F3131F1B-A653-4E5A-BBCC-E209165A386C}"/>
              </a:ext>
            </a:extLst>
          </p:cNvPr>
          <p:cNvGrpSpPr/>
          <p:nvPr/>
        </p:nvGrpSpPr>
        <p:grpSpPr>
          <a:xfrm>
            <a:off x="863535" y="3322539"/>
            <a:ext cx="501857" cy="554554"/>
            <a:chOff x="4835382" y="73243"/>
            <a:chExt cx="2920830" cy="3227535"/>
          </a:xfrm>
          <a:solidFill>
            <a:schemeClr val="accent4"/>
          </a:solidFill>
        </p:grpSpPr>
        <p:sp>
          <p:nvSpPr>
            <p:cNvPr id="188" name="Freeform 111">
              <a:extLst>
                <a:ext uri="{FF2B5EF4-FFF2-40B4-BE49-F238E27FC236}">
                  <a16:creationId xmlns:a16="http://schemas.microsoft.com/office/drawing/2014/main" xmlns="" id="{29373017-8058-42D7-9B01-8706B2AF3E85}"/>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9" name="Oval 37">
              <a:extLst>
                <a:ext uri="{FF2B5EF4-FFF2-40B4-BE49-F238E27FC236}">
                  <a16:creationId xmlns:a16="http://schemas.microsoft.com/office/drawing/2014/main" xmlns="" id="{1F4529E5-2EC4-4143-9FC3-5BC58B0F4CE5}"/>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90" name="TextBox 189">
            <a:extLst>
              <a:ext uri="{FF2B5EF4-FFF2-40B4-BE49-F238E27FC236}">
                <a16:creationId xmlns:a16="http://schemas.microsoft.com/office/drawing/2014/main" xmlns="" id="{F909575F-8C4B-45AA-BEE7-EE7D81D0EBBA}"/>
              </a:ext>
            </a:extLst>
          </p:cNvPr>
          <p:cNvSpPr txBox="1"/>
          <p:nvPr/>
        </p:nvSpPr>
        <p:spPr>
          <a:xfrm>
            <a:off x="1514422" y="4173599"/>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Name Entity Recognition to identify Monetary Tags.</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sp>
        <p:nvSpPr>
          <p:cNvPr id="192" name="Oval 8">
            <a:extLst>
              <a:ext uri="{FF2B5EF4-FFF2-40B4-BE49-F238E27FC236}">
                <a16:creationId xmlns:a16="http://schemas.microsoft.com/office/drawing/2014/main" xmlns="" id="{8893DEE8-11F0-4420-AB2F-84A1D5F4E612}"/>
              </a:ext>
            </a:extLst>
          </p:cNvPr>
          <p:cNvSpPr/>
          <p:nvPr/>
        </p:nvSpPr>
        <p:spPr>
          <a:xfrm>
            <a:off x="866407" y="4981059"/>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3" name="TextBox 192">
            <a:extLst>
              <a:ext uri="{FF2B5EF4-FFF2-40B4-BE49-F238E27FC236}">
                <a16:creationId xmlns:a16="http://schemas.microsoft.com/office/drawing/2014/main" xmlns="" id="{DD33E627-2C4C-4639-9AE4-93867F1086F6}"/>
              </a:ext>
            </a:extLst>
          </p:cNvPr>
          <p:cNvSpPr txBox="1"/>
          <p:nvPr/>
        </p:nvSpPr>
        <p:spPr>
          <a:xfrm>
            <a:off x="1514423" y="5044851"/>
            <a:ext cx="6128783" cy="430887"/>
          </a:xfrm>
          <a:prstGeom prst="rect">
            <a:avLst/>
          </a:prstGeom>
          <a:noFill/>
        </p:spPr>
        <p:txBody>
          <a:bodyPr wrap="square" lIns="108000" rIns="108000" rtlCol="0">
            <a:spAutoFit/>
          </a:bodyPr>
          <a:lstStyle/>
          <a:p>
            <a:r>
              <a:rPr lang="en-US" altLang="ko-KR" sz="2200" dirty="0">
                <a:solidFill>
                  <a:schemeClr val="tx1">
                    <a:lumMod val="75000"/>
                    <a:lumOff val="25000"/>
                  </a:schemeClr>
                </a:solidFill>
                <a:latin typeface="Arial Narrow" panose="020B0606020202030204" pitchFamily="34" charset="0"/>
                <a:cs typeface="Arial" pitchFamily="34" charset="0"/>
              </a:rPr>
              <a:t>Final Predictions : Using K-Means Clustering Technique.</a:t>
            </a:r>
            <a:endParaRPr lang="ko-KR" altLang="en-US" sz="2200" dirty="0">
              <a:solidFill>
                <a:schemeClr val="tx1">
                  <a:lumMod val="75000"/>
                  <a:lumOff val="25000"/>
                </a:schemeClr>
              </a:solidFill>
              <a:latin typeface="Arial Narrow" panose="020B0606020202030204" pitchFamily="34" charset="0"/>
              <a:cs typeface="Arial" pitchFamily="34" charset="0"/>
            </a:endParaRPr>
          </a:p>
        </p:txBody>
      </p:sp>
      <p:pic>
        <p:nvPicPr>
          <p:cNvPr id="181"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199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9174F3A-7620-4DE2-9BA3-9D1F85292000}"/>
              </a:ext>
            </a:extLst>
          </p:cNvPr>
          <p:cNvSpPr/>
          <p:nvPr/>
        </p:nvSpPr>
        <p:spPr>
          <a:xfrm>
            <a:off x="683702" y="431767"/>
            <a:ext cx="4882211"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BUSINESS</a:t>
            </a:r>
          </a:p>
        </p:txBody>
      </p:sp>
      <p:sp>
        <p:nvSpPr>
          <p:cNvPr id="10" name="Rectangle 9">
            <a:extLst>
              <a:ext uri="{FF2B5EF4-FFF2-40B4-BE49-F238E27FC236}">
                <a16:creationId xmlns:a16="http://schemas.microsoft.com/office/drawing/2014/main" xmlns="" id="{91BB8B67-E3A8-453A-BFF8-6BA26FA380A4}"/>
              </a:ext>
            </a:extLst>
          </p:cNvPr>
          <p:cNvSpPr/>
          <p:nvPr/>
        </p:nvSpPr>
        <p:spPr>
          <a:xfrm>
            <a:off x="683702" y="1285051"/>
            <a:ext cx="4882214" cy="830997"/>
          </a:xfrm>
          <a:prstGeom prst="rect">
            <a:avLst/>
          </a:prstGeom>
        </p:spPr>
        <p:txBody>
          <a:bodyPr wrap="square">
            <a:spAutoFit/>
          </a:bodyPr>
          <a:lstStyle/>
          <a:p>
            <a:pPr algn="ctr"/>
            <a:r>
              <a:rPr lang="en-US" sz="4800" dirty="0"/>
              <a:t>C A S E</a:t>
            </a:r>
          </a:p>
        </p:txBody>
      </p:sp>
      <p:sp>
        <p:nvSpPr>
          <p:cNvPr id="16" name="TextBox 15">
            <a:extLst>
              <a:ext uri="{FF2B5EF4-FFF2-40B4-BE49-F238E27FC236}">
                <a16:creationId xmlns:a16="http://schemas.microsoft.com/office/drawing/2014/main" xmlns="" id="{A94B25A2-5039-4C45-A876-C2E8C50B6BE2}"/>
              </a:ext>
            </a:extLst>
          </p:cNvPr>
          <p:cNvSpPr txBox="1"/>
          <p:nvPr/>
        </p:nvSpPr>
        <p:spPr>
          <a:xfrm>
            <a:off x="1516570" y="3613674"/>
            <a:ext cx="4420913" cy="707886"/>
          </a:xfrm>
          <a:prstGeom prst="rect">
            <a:avLst/>
          </a:prstGeom>
          <a:noFill/>
        </p:spPr>
        <p:txBody>
          <a:bodyPr wrap="square" rtlCol="0">
            <a:spAutoFit/>
          </a:bodyPr>
          <a:lstStyle/>
          <a:p>
            <a:r>
              <a:rPr lang="en-CA" sz="2000" dirty="0">
                <a:latin typeface="Arial Narrow" panose="020B0606020202030204" pitchFamily="34" charset="0"/>
              </a:rPr>
              <a:t>Extract the key items : “SLA”, “Warranty” </a:t>
            </a:r>
            <a:br>
              <a:rPr lang="en-CA" sz="2000" dirty="0">
                <a:latin typeface="Arial Narrow" panose="020B0606020202030204" pitchFamily="34" charset="0"/>
              </a:rPr>
            </a:br>
            <a:r>
              <a:rPr lang="en-CA" sz="2000" dirty="0">
                <a:latin typeface="Arial Narrow" panose="020B0606020202030204" pitchFamily="34" charset="0"/>
              </a:rPr>
              <a:t>to assess and quantify risks for each contract.</a:t>
            </a:r>
            <a:endParaRPr lang="en-CA" sz="2000" dirty="0">
              <a:solidFill>
                <a:schemeClr val="bg2">
                  <a:lumMod val="25000"/>
                </a:schemeClr>
              </a:solidFill>
              <a:latin typeface="Arial Narrow" panose="020B0606020202030204" pitchFamily="34" charset="0"/>
            </a:endParaRPr>
          </a:p>
        </p:txBody>
      </p:sp>
      <p:sp>
        <p:nvSpPr>
          <p:cNvPr id="17" name="TextBox 16">
            <a:extLst>
              <a:ext uri="{FF2B5EF4-FFF2-40B4-BE49-F238E27FC236}">
                <a16:creationId xmlns:a16="http://schemas.microsoft.com/office/drawing/2014/main" xmlns="" id="{B6467C45-BB61-470A-88E4-5F0D87B32090}"/>
              </a:ext>
            </a:extLst>
          </p:cNvPr>
          <p:cNvSpPr txBox="1"/>
          <p:nvPr/>
        </p:nvSpPr>
        <p:spPr>
          <a:xfrm>
            <a:off x="1516570" y="4821458"/>
            <a:ext cx="4687249" cy="707886"/>
          </a:xfrm>
          <a:prstGeom prst="rect">
            <a:avLst/>
          </a:prstGeom>
          <a:noFill/>
        </p:spPr>
        <p:txBody>
          <a:bodyPr wrap="square" rtlCol="0">
            <a:spAutoFit/>
          </a:bodyPr>
          <a:lstStyle/>
          <a:p>
            <a:r>
              <a:rPr lang="en-CA" sz="2000" dirty="0">
                <a:latin typeface="Arial Narrow" panose="020B0606020202030204" pitchFamily="34" charset="0"/>
              </a:rPr>
              <a:t>Extract the value of the committed funds in all currencies such as “$”, “£”, “USD” etc. </a:t>
            </a:r>
          </a:p>
        </p:txBody>
      </p:sp>
      <p:sp>
        <p:nvSpPr>
          <p:cNvPr id="22" name="Rounded Rectangle 51">
            <a:extLst>
              <a:ext uri="{FF2B5EF4-FFF2-40B4-BE49-F238E27FC236}">
                <a16:creationId xmlns:a16="http://schemas.microsoft.com/office/drawing/2014/main" xmlns="" id="{E2154FC3-CF12-4393-8216-3B90F565CB03}"/>
              </a:ext>
            </a:extLst>
          </p:cNvPr>
          <p:cNvSpPr/>
          <p:nvPr/>
        </p:nvSpPr>
        <p:spPr>
          <a:xfrm rot="16200000" flipH="1">
            <a:off x="928636" y="3649145"/>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Rounded Rectangle 51">
            <a:extLst>
              <a:ext uri="{FF2B5EF4-FFF2-40B4-BE49-F238E27FC236}">
                <a16:creationId xmlns:a16="http://schemas.microsoft.com/office/drawing/2014/main" xmlns="" id="{8B0D52E7-07A5-4B03-95D2-CCB9B71A8EED}"/>
              </a:ext>
            </a:extLst>
          </p:cNvPr>
          <p:cNvSpPr/>
          <p:nvPr/>
        </p:nvSpPr>
        <p:spPr>
          <a:xfrm rot="16200000" flipH="1">
            <a:off x="928635" y="4920388"/>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 name="AutoShape 2" descr="data:image/png;base64,iVBORw0KGgoAAAANSUhEUgAAAscAAAGYCAYAAACuxk+RAAAABHNCSVQICAgIfAhkiAAAAAlwSFlzAAALEgAACxIB0t1+/AAAADh0RVh0U29mdHdhcmUAbWF0cGxvdGxpYiB2ZXJzaW9uMy4yLjEsIGh0dHA6Ly9tYXRwbG90bGliLm9yZy+j8jraAAAgAElEQVR4nOydd5gdxZW33+p0c5gojXLOAQWQSAJkbDA5wzri9dpre23v2mtwXrzBYb0s68Q6YcPa2GD7wyYZjAkCIYEQoADKOWtyuLlvh/r+6Dt3omZG0ow0wH155hG3u7q7OlT3r06dOkdIKSlRokSJEiVKlChRogQop7sCJUqUKFGiRIkSJUoMF0riuESJEiVKlChRokSJAiVxXKJEiRIlSpQoUaJEgZI4LlGiRIkSJUqUKFGiQEkclyhRokSJEiVKlChRoCSOS5QoUaJEiRIlSpQooPWzvhTnrUSJEiVKlChRosTbEdHbwv7EcYkSJ4yUki119WQsizNG1aCr6umuUokSJQpIaZG3duK4rejaeDR1FEL0+p14xyClQy7/Bq5M9FFKYGhT0LVRp6xeJUoMF6R0yFlv4rptfZQSGNpkdG30KavXYCP6SQJSshwPE6SU2K7Lm7V1rD14iOZMlspQiHPGj2VGdRWaMvw8ZGzX5WMPPcyuxiYe+fAHKA8GTneVSpQogfc+aU39isa2b+PKNLo2ntEVP8fQZ7yjBbLrZjjYcBO5/Lo+SglGlH2HePiDp6xeJUoMF1yZ5VDD35A11/ZRSlAd/zfKIh89ZfU6CUqW44HQlm9jZeNKFpUtosZfA8DO1E4yTob5sfmn7cORtW2+t+olfrfxTVwpifh8pMw8P31lLR9fciZ/u3jhSVtmbdfl8a3bWTi6hnHx+OBUXJZ6WCVKDD9skpk/FS2klr2HtLkSQ59xmus1HFAKf5Jjv71Kb7US72T6ayNv/fZREsfdSNgJnqx9kgazgQ9P+DAKCrtTu2nKNzE/Nv+01ElKyUNvbubXr29gbs0Iblt2HqNjMY4kEvz3ytX86KU1jI/HuWTalJMS782ZDN9f9TL/+p7lgyeOS7zlaB9Nknhd6neyJfGdxfAbfTrVCOGjOn4Hln0Qx20p/pnWZrLmmiE7rpQukjwgEBilNldi2CIwqIp9Dcs5gON0biNbyZovne7qDRqnTRxL6ZkUM8kszXVt1B9opLUhgZkxsW0XpEQogoXL5zB6yshTWrdyvZzD2cMczh5mbGBsl3WWa3Ewc5DD2cMAjA+NZ0xgDABbEluIG3EOpA8wIzqD+lw9aSfN3NhcDMXAlS6HsofYn96PT/UxIzKDiBbp90WYME0e2PAGYZ/BHRcvZ1Z1FUIIaiJh7rj4Ij70u4f4v9fXc8GkCQR0vbidlBIJpPJ50vk8Ukr8mk7UZ6AqCkIIOrvVbK1voDGT8ay93dxtutdRSknWsmgzTZAQ8/sI6Poxz0UAOcuiNZcDIB4I4FPVXstLKck7Dq3ZHK6UhAyDiM/oUY/udXSlpDWXw7RtDFUj5vehFc6zxMBxpeQX619nV3MTXzn/AuL+kjvM2w+NSPAaTGsrrszg06cT9i8/3ZU67QihEvAtIuBbBHS8Y5KZPxWGkd0hOW7GfJHGtv9EU0cxsvwuVBEdkuOUKHGyeG1kIQEWAh1tJJV9vNCBHJo2cqo55eJYSomZzbP1lV2s+tNaNr28g/oDTeRzFo7tIN0OwaOoCrf/8hN9iuO+fKZPVBT5VT/z4vN4seFFbhl3S5d1jWYjT9Q+wQjfCEzX5InaJ7h1wq1MDk3mufrnCKgB8m6eFxpeYGxwLLtTuwFYGF/IK82v8Fz9c0wLT6PNamNlw0r+buLfEdNjfdZ1d1Mz+1taOW/ieKZVVhTLCiGYXFHOgtE1vHLgEAdb25hWVVm8LrXJFP+3bj0r9+yjIZ3BlS5Rn585I6v5xruXUxEMknccnti2gw1HjrL20GFylsVdL67m3tc9nzsFwd+euZBzJ4wv1se0bR7Zso3fbXyTA62tAIyLx3n/gnlcMXMGRjf3DkUI1h05wr2vrWd7QyNCwKzqaj577lIWjKrpcu6O6/Ly/oPc8+prbGtoxHJcRoRDXD5jOh9adAZho6tV5furXwYJH1g4n5+88irP7NxNImcS9hncPG8unzz7rN4dikocE0dKXjywj+1NjXzqzCUlcfw2RAhBPPx+Ar4zcdxWfPoUVKW61JHsRsf1GLrrIqUklX2GXH4DutYG0h6yY5UoMdicijZyOjil4tixHTat3s7v7nycN1dvJ5/Nn/Q+bcvhN996mAPbDheXjZpUzYf+5QYMv97HlsfGxWVx2WLu23cfdbm6LutG+Efw95P+Hk1oSCT37r2XHckdTA5NBmBubC6jA6O5e9fdfGrUp1jZsJJD2UNMj0znqdqnuGHMDcyOzsaWNj/c9UNeb3md5dV9W2z2NreQdxxmj6juMfFOUxSmV1ayYvde9jS3FMXx0WSSf3z0CbbWN3D2+LFcOWsGuqKwq6nZs8YWLMy267KzsQnTcYpW53ggwIhwGPAed7/WcR0d1+W+19bzo5fXsHj0aP7pvHMAeHbXHr7x9ApaszluXbwQpdNHtiWb5dsrVnLehPFcM3smB1pb+f3GTdz256e454ZrmFheBngfiRf37uf2J55iUkU5n1x6FkFdZ82Bg/zklbXUJpN8/V0XYWgd4ntzXT1HE0n2NLdQn05z/ZzZBHSdHY2NjIvH3mbN9dSgKwp3XLCctlyOsdHY6a5OiSFCCB2/Mft0V+Mdj5QZcvnXTnc1SpQo0YlTIo6llJgZk4d+8Bce+v6TpNsyg7ZvTVcxAjqrH32t6AMeCPs575ozmX7m5BO2hMT0GPNi81jVuIqwFi4ut1yLLYkt7M/sJ+NkOJA9QJnhiTuBIKyFMRSDkBbCr/gxFIOUnaI130pLvoUXG1/k1eZXAWg2m6kz63o9fmca0mmEEFSFQj3ORwhBZSgIQH0qBXjD4ve+tp43a+v4/Pnn8OFFC4rWXAlYjlP8HdR1brvgPAB++do6ttTV87dnLuT8TpbidqSU7Glu4Revvc6ZY8bwvSsvK7o7XDVrBv/8+JP87JXXWDZxApMryovbZS2ba2bP5JNLz0IRAglMKCvjq395mt+/sYnbLjgPRQiSZp7vr36ZsfEYP7r6CioK0S2umjUDVVF4ZMs2rpo1k8Vjuoac2tHYxNTKCn563VVEfb7ieUopS5awE0AIwZTyitNdjRIl3hFYziHy1t7TXY0SJUp04pSI41za5J6vPMiT9z6PYzuDvv+lly3gD3f9mUwiC0A2leOlx9cxffHkE7b0CwRLK5by0z0/ZWJoIgASyRO1T7AntYd3jXgXcT1O0kp23ghFKMXtu+xPCAzFYG5sLlHN8ydbVLaIcqOc/sgXrplP6/12GYXlOdsbjkvkTJ7fvZeJ5WXcNG8uRiffXtFtP+3L+/Mxbmf1vgO05UyumzOLiK/DxSFsGFw3ZzYr9+5n5d79XcRxyNBZPnkSqtJ+beCCiRMYEQmz5sBBTNsmoOtsa2hgR0Mjnzz7LEKGXjwfgKXjxvKnTVtYd/gIi8d0jS9qqCrvXzCfqM/X5Tw5TcJYSokrJbtbmllz6CAHE224UlITjjBvxEgWjOyI+ey4LkeSSdYdPcKO5kYylkVFMMjimtEsGFnT5d4BNGUy7GttYXb1CDKWxYq9e9ja2ICmKMyurubdk6bgL9xfV0q2NNQT0g3GxWJsaqhn5f69NGezjAiFuWjiJKaVd7jpJMwc2xobi8+CoarMrq7GUHt/7lwp2d3czMr9ezmcTBDz+1kyemyv9W7N5djV3MSsqips12XFvr1sqq9DEYIZlVW8Z/IUQrpRvH6267K5oZ41hw5Sn06hqSrjojHmj6xhRkVlKWZ2ibcFUkpy5npcmey/cIkSJU4ZQy6Obcvmwe8+ypP3rsCxj+2oLRSBEOA6xxcCRAjB6MkjGD9zNFtf2VVcvu7ZTfzN7VcRCPtPuO4VRgUzIzN5uell5sfn40iHPak9nBE/g7mxuWTsDC1WC1W+qgHtq9JXiSMdZkRnoKCQdbIYSv8zk9uFgOX03rGwC8vby7VkszRm0pw3YTwxv29Qrae7mpowVIWJ5fEu+xVCML4sjk9T2dHY2GWboG5QEQx2WRbx+6gMBalLpslYFgFdZ19LK6bjcP+6jTy8eWuX8lnLQoI3YbAbAV1jbKxvv+1TSd5xuGf9a/xy/TpMx6Yi4J17Sy7LxHgZ9197Y/Fe7Wlp5mOPPUxzLktVMIRPVWnIZPjxq69w6xkL+dzSc9E6ndeawwf5yrNPc9d73su9G9exo6mRsG6QsvKs2LeH88eNL4pj23X5+opnGBeLs2T0GH6w9mUMxROtzdksPk1jWicL8Z6WFr7y3NMkcjnaTJOKYICHbnofNeFIj3N0pcsft27hzpdXgYTyQIBkPs89617nupmzuP3c84tiF+CNuqN86onHuPPdl/LQ1s1sqK0lYhhkLIuntJ2cO3ZcsbwjJT9b9xo/X/cqId0g7veTs20aMmnK/QF+e/1NjIq8/SYseZ0SG8dN4LgtSJnFm9yioYggqhJDUSK0v7YH+rx7+7UGUFJDiIFFrPD26dAx+UYvTvB13RYs5ygCBU2rQRFd26aULo7bjO3UIRCo6ghUpeyYx+5ZfwXofTJvz21doLMPr4oQp79j5Z2Ti5R50uZKOkJfSSQWUvblcijw7tXx3H8Ht/BcuTJD8blSQqhKOYoIAQObvNzz3qvFbb11ElemcZxGXJkCJEL4UZUKVCXGQO/dMY7uTTSXGezi/t3C/stRlfhJ7r/j3rhuAtttKrRDvDaoVqKIMAO9Vt7+ej6DA7/WJ/78tt8LKbPYbhOum8JrRwpC+FBEBFUtQ2AA4rR/P0/mOnXso/uzCcfzXuvMkIpjKSWvPf0mD//vX3sIY6EIKkeVM+PMSUyaN56qMeXYeYef3H4/ubR5XMcxAgazz57WRRwf3lVL/YFGxs8ac9z1VjqFNDq38lxWNa5CINCExsKyhTzf8Dy707txpUuZXla8eZ2367Bgev/5FB83jLmBhw49xJqmNShCwZUuN4+9mQmhCX3WpzwYQEpJUybTw1VASklz1mu87e4VOdvGdSVB/cR8rvsiZ9tesKFerIk+VUURgqzV9UOsCFG0GrcjAEPVcKSL7XjPRiZvIYD5o0YypaL3Yf2Fo3tmpRKIYZMERUrJI9u38qO1a1hYM4rPLT2XiXHP7aY+kyadzxM2OkTjmGiMT565hNlV1YyJxvCpKgcTbXzxmad4YNMbXD9zNpPKyrvsP2tb/OdLL3Lh+An8+4UXE/f7SVt5mrNZIoavR33ardffWv5u5laPRBGCo6kk1d3cdGZXV/Pg9TeRzOf5+opn2NXc1Gu4SiklG+tq+c7qlZw7djyfX3ou1aEQibzJPete49dvbGBKeQUfmNsRF1zidRr+++XVLB0zlgeuX0ZFIEjGtmhIpykPdHSejiaT3LvhdZaMHss3LlhO3O8n7zgcSSY5nGyjOhTuWam3MFJKHLeJVPYpUtmnyFs7cNxWpMwhcRFCQ4gAqhJDV8cR8C0m6F+GX5+NEMF+Px6O28iRpo/juse2TgrhY2TZnfiMmQOud3PiRySzj6OIEDUVd6OpI0lmHqEp8UMs5wCgYGjjKY98ikjwakBFYtKa+jWtqfuw7aMgBJo6injofcTDt6IoPSd/2s4hjjZ/tlj/kH85lbEvD6iOprWV2ubP0f6xjIXeT1nkIwM+x8HElSa2fYi8vRfT2k7e2o5p7SBv7yiWse0jHKy/pU8BpGvjqCn/EUIEj1mmvUNhWrvI5F4gY75E3t6N43idrvbnyut0VeA35hIOXEHIvwwhAv0+Uy3Jn5HI/BGAWOhviIf/Fild8vYe2tIPksmtwHJqkW4aiUQRflSlDL8xn2joRoL+848rZF276DGtTSTSfyRjrsZ26nDdNBIXRfhQlDL8xmwiwasJ+9+FED3dEPs7hpRZMuYqEplHyOU34DjNRXEsRABNrSbgW0I0dD0BYyED6aTkrW3UttyGlJ6uiYZupCz88QHVKWu+RH3rNwq/BOWRTxMNXd3veYBF1nyNZOZRsvlXsZ0GXJlGSguBghAGihJBVarwG3MJ+s4j4DsLTR1xQkJyMDCtzdS1fKl4nUKBd1MZ/QKeSB4oDg1t3ySTexEAIfyMLPuv43qvtTOk4jiTyPLgdx/tIXbLa+Jc/9n3csENSygfGUdRvd5B45EW7vnqAyd0rOmLJ6GoCm5BaOXSJns3HWTczNHH1UCqfdXcOuFWfKpnca3yVfH5aZ/Hp3qiY1nVMmZGZ5J1spTpZahCxZIWqlC5bvR1xPQYmqLx4fEfRld0zio/C0d6lt1JoUl8esqnacw34kiHmB4jrvcfT3h8WRxVUdjR2IQrJWrn6A5SsrupGUNVmVjmibCwYaCpCs3ZbI/yJ0t5MIAjJYlcrotQl1KSME1s1+2RCc9yHXJ2V8HsSEnKNPGpKn7dewzjAc/Kf96E8XxgwemJKX2ypC2L3775BnF/gH+/6GImxjs6T92t5wB+TeOmWXO6PKNTyyu4YtoMvrt6JQcTbV3EMXiuGDXhMJ9bei5+zXs5lwUCjDnG5LnWXI7/uOhiLpowqc+66IpKZTBE3O8vTtjsDVdKfr95EwL4pyXnMK5gtQ/oOh9dsIjHd2znkW1buXHWnKIVu327mM/P7eecX4w6UkaA0d2swDnbImvZVAVDVAaDaIpCQNeJ+f3MrOp/lOathJQuGXMVDa3/jmltw7N6dC9jI2XOs8ja+8iYK2lO/pho8AZGlH2T/l7jUlqY1nZct/WYZYTw4xZEwECxnKOY1hYEBnlrF7n8Rupavlyw5nmY1lbqWr6MED7CgUtpSf6Mpra7CjF9AQmWvZuGtu8gsSmP/EOPj7OU+S71N/TpA66jlBlMayvt19V26o/rHAeTXH4Dhxs/UrDg9R6RQpInb2/vcz+eVfnYo7BSSnL59TQlfkDWXFNw2ejZy5XSxpE5HLeZvL2TZOZxQoHlVMf/DU3t+7tpO7WY1hYAMubLxMMfIpn5Mw1t38R2Dvco70oL10liZQ+Qyj1NLHQLlbEvodB/KFPPTa2N5sSPaE3/pte0xd7+U6SyB0llnyXoO5uq+L/g02cO2Bqet3fS0PotMrnnO57PLmXy5O22wrV6mGjoeiqin0dVKvs8hiuzmNZWpPTCmNpO//OM2nHcZPE6g8Bxm/s9D8dtoKHtOyQzjyJlz5FWWTgX10lhO0cxrTdoSz+IoU1kdOW9GPrkAddvMNG1CQDF83XcNuKhDx5XmnbbqSWZeQTbqQXAbyxA18b2s1XvDJk4llKy4YUt7FzXdaJBzaRqbrvn75m5ZCqKMjiiTQjBmKk1+AIG2ZT3ALqOy/6tPRtpf/hUH2OCHdZmRShdfquojPT3HlquJlBT/P/2beJGV/Eb1IKM08YdV52mVJQzKhrhtUOHOZJIMiYWLQ5h1SaTrDt8hMkV5Ywv845VHgwwNhZjW30jR5MpRkf7fwEBqO3DolIeczLbgpoafvX6BjYere1hxX2ztg7LcZk3suv1SZom+1vaGB3tWu/aVIpZ1dXFKBnTqyoJ+wzWHDjILfPn9vArbfeFPd3DP31Rn06xp7WZ88aNZ3wsPqC6ulLSkE5xoK2N5myGrG2zvamxaG3tjfMK7hMD2X9FMMCCmppBu24522Z97RF0VWXVwf28cvhgcZ3leh/to6kkSdPsIo4Blo4Z2yMcX3dGRaIsGjWKP23bTMbOc8PMOcwfMbI4EjKc7//xIKUka67haNNncNyG4nKBD0WJoogACIHrZgtWnwztIkdKE58+k4FYVRQRIOxfjuUcLQytt3liW6aKH+yTOg/yZPNrSWX/ipR5NHUUUuZx3Ca8IfYUzYm7UZQIzcmfIHFQFc9CZTsNeELRojV1H9HgNSf8MRv2SAeBUnBh6MDrTLS3c6UwbH/sZ9xzrelvtKCpF5GnoSgRFBFEoOHKLK7bhsQzXknypLJ/QUqbmoq7UUVPd6resOy9JDOPUdfyVVzpCVchQqhKFIFROE5rsS5S5mhN/Roh/FTFvkJfMsQTe83UtXyRVPYvdHQKFBQlhirCIBRcN43jttL+LGXMlRxp+hg15T/Ebyzo853hdSY2UNv8j+TtXZ3WqJ4rkwgjC8+xJ8xdXJmiNfUr8tYeRpbfhaaOGgbvJYkrk9Q230469zQdHSKl8D4JIoThCWOZ6dZJc1CUOJp6anNKdEYRYaLBa8nlNwAS2zlKOvcssdAHBtzBSedWdukARwJXILq1t4EyZOLYdVxWP/IattXxcfcFDD7+nfcxa+nUQX+QykbECEYDRXEMULuvAdeVqOrpfmhPjvJgkCtnzuDHa9Zy58pV3HbBeZQHgrRks9y18iUa0xk+efaS4nB9UNe5Zs4svrNiJXe+sIrPLzuH6nDYS8Rh29QmU0wsL+sRj7gq5D1EG44c5exxY9EUBceVqIooJg1ZOn4ss6qr+O2GNzhz7BhmFELH7Wxs4v51G5lUXsZ5E8d797cgZi3H5dfrNjC1spzyYJCsZXH/uo0kciaXTJuCXnCJmFxexkWTJvH0rt08sOENrpo1k4Cu4UpJKp9nT1Mz82pGdkl0MtxoyWbJOw414UgPV5LeaMxk+NGra3hmz27Psur3E9R1WnN9W/GOJ/awT9UG1cUmY1kkzTyNmQzfW7Oa3j7UlcEgjuxp3Srz9z8HIKjrfHv5e/jJ62v5y66dPLVrJ9Mrq7hp1hwunzq9X3H9VkHKLE2J/ykKY4GPaOhGoqHrMLQJxWFzKc2CpW47mdzqQqB9SThw8YCug6LEGVn+PSQ2SAeJjetmaEr8D23p+wflXFpS9yEwGFnxPUK+ZbgyRUPrN0lmHwMgZ22hvuVfkNKkKvZloqHrAZW21P00Ju4CbGynjoy5ltjbVBz7jTMYW/1w14XS4mjz5zCtNwDQ1FGMqvgxinLsEIpCGAhx7PYvhCDoOxu/MZ+c9SaGNp2Q/wKCviXo2gRUtQxQkDJH3tpJa/o3JDN/pt2vO517nnT22cLwff/PV97aQ13r13FlG6pSSSz8fiKB96KrY0BoSJnDtLbSkvwF6dwKvI6AQ1vqt0QCV+I3zjjmcywxaWz7Nqnsk3hiTyFgLCIevhW/bwGqUgYIXDeFaW2iNXUf6dyLgINl76Wu5UuMrvoV+jFEn5QS2zlEXcttnYSxQsC3hLLwrfiNMwr3QuI4zWTzr9GaupdcfiMgyZgvUt/yVUZW/OC0J26REpKZx0nnnqVdGPuNMygLfwy/MR9VLcfrTDs4TjN5ez+5/Kukc6vIW9uJBq/t01VnqBFCEA5cQnPyx9jOUcAlkfkT0eD1A6qX17n7M+0dKFWpIBx49wl/K4ZMHGdTOba/urvLsnnLZrL43XOH5MNmBHSi5WGajrQUl7XUtSFdF9Th4Y96oihC8OFFC9jR2Mhfd+zi9UNHqI6EqU+laMlmuXHeHK6Z1TF8JITgxrmz2d3UzMObtrD24CHGl8VRFEFDKo3jSv7wgZsp7zS0LoTwxG51Fb98dR3rDh8hbPjIWBafXHoWS8YVLOF+P19dfiFffPIpPvb/HmbmiCoEgq319RiqxjcvvZjKbkP2s6qryFh5PvS7hxhfFqchlWZbQyMXTZ7I5TOmF+ttaBr/vOxcGjMZvvvCKn674Q2qQiFM2+ZoMoWhKjzwvpuHtThWFQWBNxmuv1ByluPw3Zde5PEd2/i7hYu5fuZsygMBNEXlD1s28c0Xnz/mtseT1rlT/I5BQRECRcCMikruvvwqDKWn9VIRgvJAzw+4EP1P/BBCMDoa5Y4LlnPr/IX8dc9OHt2+jW+88ByrDuzn2+96DxGfr899vBWwnAOFj6xHNHQTI8r+HSF0ut8vTfV8A6PBa3HcZiznMJo6sOFG73prCLTibhURLUyOGhxct42K6BeIBK5CCAVFllER+2cy5urCULBF3t5JNHQzZZGPFc4R4pFbSWQeLvjdupj5N5DB694WnZ/uKEoQnzKlyzJX5r0RggJC6BjaxIKQOXGECFEZ/zJS5vEbC1BEuJdrGkVTq/EbC1GVclpT9+KJKptk9gkiwSsQon+JIDGRrommjqKm/AcEfEu7ucZEC76tC6ht/lxB6IIrE6Syj+M35tPb+8lLjvIUifRDtCezjwavpTr+ryhKWZfzUZUoujaKgG8p9a13kEj/3quZtZnW5C+pjH3xGH7cDk2JH3ZyXVCIhW6hKv61HhNJVSWGrk0g5L+QupavkMo+AUhSuWdpS/2GssgnTvNz65LK/pX2UQhNHUNN+Y/QtYk96qUqcQx9EiH/hZRHPk3e3oWujj3t7U5TRxHyX0xb+tcA5PIbyVlvEvQt6XfbvLWHrPl68XfAdza61jMk7YDrcsJb9kPT0VZa6hMdCwQsvXwBum9ohI2mawQjXT/G6bZMu/HyLU9ZwM93L7uEp3fuZtW+/bRkskypKGf55ElcOGkiPq1rww/qOl9bfgEXT5nEC3v2cbC1DRfJWWPHsGTcmF7FRVUoyPevuoyH3tzMtvpGLNdhfFm8ONEPvA/twtE1/OKGa3l0yzberK0DJDfPn8uVM2cwqbzTBEUhuHXxAsKGwYSyMv60eQuvHjpMdTjMVbNmcM3smcU4ye2Mikb44dWX8+yuPby0/wCN6QyVoRBLxo3hnPHje/gzf2jhGTTNyBLqtp/TRWUwSEg32NviJW45Vvg98KJXrDqwnxmVVXxq8ZKim4SUkqR5fJNSTyUhw6AqGKYuncKvasURh8FGUxQmlZXxiUVncdOsufzn6pU8sn0r18+czUUTJw3JMU8ljtPcxc836FuKEH0/x0KoaGoVmlo51NU7LoTwEw68m2JXTAh0bRyGPp2s+XKhlE40eC2dPzuKiOAzZhYnpVnOYbyh3uHbAX4rIIQgYCwp/n/fZf2URT5OMvM4jusNSeetHbgyO2DXCtCojN5GwHd2r8cTQqAQoTzyD2RyLxb90rPma0gsBD2/R65M0ZL8edHtw9CmUhn7ag9h3BlFRKiMfp5MbjW2cwiQJDIPEw9/BF2r6VoXJgYAACAASURBVFJWSolpbSWZeay4zKfPpTL25R7CuPN5qEol1fFvkLe2kbd3Aw6tqfuIBK8+Lv/YwUYWRl/aMbSJ6Nq4Pu+/Z6wI4jfmnooqDgCFaOg6EpmHkDKDlFmS6T8RMBb3OUnVc6n4K65s15wa0eA1nIzEHTJx3NqQwOyUAU/TNSbOGbqeiaIIdF/X07HyNm8XdSyEIOLzce3smVw7e2aPdb2V92kayyZOYNnECb2u723Z+Hicz59/br91GReP8elzevbmOu9XEYILJk0s/v7omYv46JmL+qyHEIKY39/reXYvL4Tg/IkT+qzrqaYqFGL+yJG8euQwaw4f5PxxE4rZAtv9uZWC9dRxJY508Wla0W1FSkmrmeOF/cM3KYChqiyfOIkfrH2ZP+/czgfmnVGMFtJ+jq6UJxyL2C74LaudrMzlgQBnjx3Hn7ZtJZEfvh2H40GIIAIVWbD0eJN2rurzI9Bp66Gt3HGiKhWFme6d2ic+dHUsWV4ulCnD0CZ1a/MKmlJd/OW4rV4khVNV8bcxAx5ZEgJdHYlPn07G9MSxF0rQBAYmjn36dMLB9/YrxAx9Kro2rmiptd0GXDeFovYUx2Z+I2Z+U/F3NHRdj2est2No6iiC/vNIpB/0juEcKaTmrulRPpV9sugnDQrx8AdRlfIBHSMauoXGtm8BEss5fFz+sUOBQO0S7cVyjuC4TQNMCz88WpwQAr8+j4CxgIy5GoBU7lnKnc+ga6OPuZ2U6YJPuoehTSiMYJz4eQ2ZODYzJk43f+NwbGj9WbonslDe4u4UvXG8N3uoyp/IQ3c825zu4Z0TxVBUPrHoLDbVP86XnnmKG2fNZe6IEQjgYKKNA21t3H7O+QR0nbJAgBkVVWyoO8ofNr/J4lFjaMykuf/NjdSmUl1ScA81luPwyuFDNGTSJEyT/a2tZCyLP2zZRE0kQtgwWFwzmqpQCEUIbp49lxf27+V/1rzEgbZWlozxfNRrUyk21h7lrNFjuGHWnBOqy0sHD/Dwti2cNXoME+NlaKrK3pZmfrH+dapCQeZVn75JI4OJro1B00Zj2V5HqDX9a3RtDJHgtccYBh++qEq8x0Qzz8oW61LGi0PbtYxQOr4LniB7exg03lqoaGp1p98uUvYeUaM3gv7zCxMJ+0YRAVS1qhi2WrrZYuiuzkgpSZuripP4hPAT9J0zwDah4NdnkUDgPUsuufxGwoFLu2wvMcnkVhd/q0qcoP/cAbe7sP8imhPfL8ZaTudWEAu9j+MLPTaYqASMxYU5CWDZe6hv+QaVsdsL7gWnP5bxQBDCTzR4PRnzZcDFdo6Qzj3XZ8cjl9+EaXVEeQkHLunxrjleTkmGPGh/CQ6dWLVtp0fIuEBocBNglCjRH0IIFo0azfcuvYy7177C/W9sIGtbgCCgaywc2THs5lNVbjvnPO544Tm+s3qlZ+1XNc4dO47/ueQyvrPqhS6JNMAL0zexrKxHPONe64IX+SHqy9NfYJicbfOL9a9xKJEopt6uCoZ4dMdWL1GDEHx92UVFF4rKYJC73nNZwXq8gwc2vQlI/JrGqEiU906d1mX/QU1nYrysmN67L8KGwdbGBp7bt8eL1iHBp6lMKivni+cuY3z85F56wwVVKScWupnGtv/CS9LQRl3L12hL/4FY6CZC/nehqSM43kD4p4P2mfA9EB3uEYoSQoie9190ERPHDlFW4uTpakDq9v+iuyvLQDspCn59NgOzPqoonVwoJC6933Ori9VYEQEvlJq1u5eyPeku7L3wcrJLHR2nBcvpiLSja+PQlIGFihRCoGmj0NSRxYl8eWsXrptEVU/f+ykaup5E5qHChDZJMvsI2fxaIoEriASvxWfMQDC8dZEQglBgOXpyHJa9j3bXmGNNzJPSJZl9ohh5RxHhgr/8yenNIRPHRsBA1ZRitAorb2Fmh2441EybtNR1jX9YXhNHDFK4uBIlBooiBEtHj+WMK2s4kkx6kSeEF2GiJhwphjcTQjCnegT3XX0d+1tbyTkOZX4/Y6MxDFXl/utuKkbyaOf8cRN47JYPDshlQVMU/ueSy5B4QrwvwobBjy+/usfoS2c6RzcRQjAmGuVby99NbSpFfSaNlJKoz0dNOELI6CqUFtaM4tFbPjCgep8xsoYHb7iZ2mSKZMGFIuLzMSYSJajrw/rFfjwIoRAPf4S8va8w6cgCbHL518nl16OpIwn5LyAcuJyAbzGKGFhIxtOBJ4z7/hgJceLZSkucGO1ZF22ngby9G8veh+3U4ritXgINmSuE9csV4myfCMqghzKT0sKyO0KxOm4Lhxrfz0CH/6V06CzuO7ICKp2WteF0ipmsKlXH9YwqIoSqVkJBHNtuI65MonJ6xLEQAkObSlX8Dupb/qXoP247R2lJ/Zy29AP4jfmEA5d74lMdzXDteKtKJZHAe2lO/hjomJgXMM7qUV/HbSade674228sOK5Y6MdiyMRxrDKCETCwLW/CST5nUX+giakLJvaz5fEjpeTw7jraGrtmgBo1eeTb0rWixPCnPSnG5PK+Z50LIYj6/Mwd0dNVoHuMYPCiYQQGOALT7nc+0LK9Ha+/bXRVZWwsxthY35EPjqfeihDEfH5ivre/mFJEmBHx/yBgnElL8mfk7Z1QsKbZzhHa0g+QSD+EoU8jGrqeSODqfv0uTwsDiGogTttw8zsPL9tbmlTuWRLpP5LLbyzEGrYYbLcVgUBRBndSrheLN9Vt2Ykb12Qv1mnXTXaxMKtKlOPzvdW6uJJ4nYyeSTdOJUIoRAJXYGgTaEr8gHTu+WIiEFemyJiryZgvoyaqCAfeRSz0PvzG3GL0mOGCEIJI8BpaU7/BlQmkzJDMPEzAOJPO98iLFf8Kln2gsEQhEryq1wmex8uQieOKkWXEKiJkEp44lq5k4wtbOPvKhShD4F6x9skNXSYAqprC1AUTht9HpESJEiUKtM8Wj4VuIRy4mFT2SdrSf8C0NheHCSV5TGsTDa1baE39mvLIJ4gGr0MoAcRwmUgzTOpRoj3b2y4aWr9BOreKooMv4FkKAwjhQxFBFOFHCB9CGFj2gX4zsPWOoL9Rg+NFYtPV3UL1XB5ONGatUtbLMbolWBpAB6873SfPStl70qZTiRAKfmMeNRV3kzNfpy39AOncC8WkPODiuHW0pX9LMvMYkeAVlEc/g66OH0Z6SeDTpxPwLyWd/SsAqewzlEc+0y0iiEMy+zjtyUy80bYLB+U8hkwcB6MBpi6cwNG9HdlK1jyxnuv/6TJGjBu8MERSSur2N7Di92u6LI9Xx5i2aPCt1CVKlCgx2Hgz4KuIhT5INHg9ufwGktnHSWWfw3aO4MUudbHsPdS1fJVcfiPV8TsQSv+ToN7JSDn4ltLhTHtSi6NNn8a03iwuV5UqQv7lBP3nYeiT0ZTqgijWaBe2dc1fKCZtOd0IOuoFoKujGFP9+x6TPge8P2HQfaKcEH4Eovh0SPd4s0XKbtZsBaUXn/qTQXbp2BwfivAR8J1NwHcWlu2l7U5m/lzoeHtGS1cmaUs/QNZ8nZHl38NvzB9GAlknFryRdHYFYPWaMc92jpDJvVzcIuS/cNCy/A2Zz4GqKZx95aIubg11Bxr5w11/Jp878RveGSklubTJr/79j9QdaOiy7owLZ1FR07O3WKJEiRLDFSG8IeqA7xyq499kXPUjjCj7Fj59Hh0fd4u29IO0pP4P2UsWwhIdODLZf6G3FS7NyZ92EcYB4yzGVj3IyPI7iQavI2Ccga6NQlMrUJUYqhIppCofPm4vQvi6RDpxpYkifGhq5Qn9qUq0ZyIMEeviY+y4LdDdmtwHXor0jlwOXoSZwY3I5bpt/RfqA29kSkPXJlIW/jhjqx5kTOWvihFx2snbO6hv/eoJjhwMDV6mx3Mx9MmFJS6JzMMdI2pSks49j+M2euXxEQlezWDJ2iETx0IIFr1rDuNndopNJ+Ev9z3P7+58jGwq1+fkn/6QUpJsTnHPVx/k+d+v6WIcCIT9XHrrhSV/4xIlSrwl8T5qCro2kljoA4yteoCK6D928qVzaEv/dlh9zE4dLgOxBkspse1DAyr7dsFxm0lnnyn+VpUyqsv+A0OfgRBqn1ZBKftOWX8qEULvkt3MlckuE/QGA1UtQ1M7olPYzpEefs594coEtlNb/K2p1QW/5d7odN0H2KGVUmLZhwZcn75oz0yqKEECvnOoKf8eoyrvQdc6kinl8hvJ5J4flOMNFooSIxroSGOey28sWL4lkjzJzBO0u9/4jBn4jQWDZvkeUvUYrYhw3WcvRTM6vDcs0+aB/3yU//zIj9n80g7MbL4weWBgLzspJZlkllee3MA3bvoef77nORy7a2/vvGvOZOaSKcNoeKBEiRIlTgwhBKpaRnn0M4QDlxSX2/bhQft4DmuE1mUyn+umGZiFzyWX38RwFse9faFOpra2U4/tdrgy+vTZ+PRp/X4LpTSx7IN9ljm1aASMjoRRUmbJmGtOyqDWHUVE8Okdsdgt5wh5a9+AtYhpbcdxGovL/MYchAj0KOu5rnRc//a4yP1jYVqbB1Du+PCEsk7Qdz7V8a8jaI8s5JLNvzao13gwCAcvR1W8ie1SZkgW0nZb9l5y+Y2FUoJw4PITdrvpjSGNcyyEYNn1S1j/3Gae+91LxVbv2A4vP76O9Ss2M2XBBOYvm8XkeeMw/Dqu0+nGSEmqJU3d/kaSLSmO7q1nx+t7Wb9iM/s2H8Iye7pnjJsxivd9+Wo0ffgMEZ1O2h90y3XJWBambWO7Lq6UCAGqUDBUFZ+mEdC0YuKJUseixDsNCcWMmnan9mK1txe8TJyaomKoKgFN6xHebijxfAgXkcw+WqivPaysfUOFIkJdRIdlH8CVGVTRd4QUx20sJkQYvoiCePLwfFhP3O1QynyXCAyKEqW/VNxSSnLWZvL2vhM+7mAjhCDovxAl8YNiSuBk5o/EQjcPYup0hXDgEpLZPwM2UmZIZR/Db8yj/6gVDsnMo8UkJaAT8nekT+9yFCWGEL5i1Ii8tauQMrvvdMiWfZBc/o0TObEBIYTAp89GUWI4rueW6ropuseDPp144ekmEPQvI5n5EwDp7AoqIp8lnVtZfDZUJd7FcDAYDHkSEF/A4O++dQvNta1seH5Ll3W5tMmmVdvZtGo7qqaiakoXf2TXldx7xx+47xv/D8u0sC0bxz52j6t8ZJxP3fUhaiYOJF3i25N2MZyxLPa0tLCxtpY362vZ19JKUzZDKp8nZ9s4rotSCMUV1HUiho/KUJBJZeXMqqpiTvUIxsZihHTvxTrQ6+lKycsHD3A40dPXb0wsytljhi6F+FBwNJlk1YH9vWYhn1ZRwfyRI4f0fBozaVbs3TvkWdAVITh//HhGhAc2was1l+WZPXtw3d4rJgQsHTO23xBvfSGl5LUjR9jb0nLMMoaqcsmUKQT0Ew9FJKXEdBz2t7ayofYoG2tr2dvSQmM2Q8o0ydkOTmEoVFMU/JpGUNeJ+f1Uh0JMKitnakUF0ysqGB2NETYMBH23Ga+dWrQLl4E8Q1K65O2OtOJC+Avi5+2NqkTRtTHYjmclt+z9ZM1XCfnfdczrJqVDW/rBLkkehida0SoGnluEZR8cYMrfnihKsCDEPIFsO/VImT2mL6yX7j1Jc+JHRfE2XPDpUwkFLiaZ+SMAprWd5sQPqYx9yZtM1681XOIJPafXUGVCCEL+C/DpMzAtL+FIW/oPhAOX9zk8L6UkY64hmXm8uMyvzyLo7z2Dn6pUoCnV5N2Wwnlsxcxvxm8s7OMcbFpS9xUiTAyMjtjOfbvPdD4P26nFlemOuqqVDBdh3IFKNHgDqcwTSEwsex85600yuRdot7gGfEswtMGNTjbk4lgIQfnIOF/4+cf50T/9H2v/shHX6SlwHdvp4R4BkG4bWIOtHlvBZ75/K2dcMOstJb4GE8d1OdDWxpM7d/DX3bvY3dxMxrL6HaZrzhasT43w4v79CCCoG0wsi3P++AlcMnkK0ysrMdT+G50rJb/asIGn9/TMZPTeKVM5e8zYEzu504CUkoe3beW/Vq/qdf25Y8dxz9XXDDiW8Imwr7WVLz/zNO4Qq2NdUbj3musGLI6PJlN87dlnvAx2x+BL553PxxYtPuH2aLsud69dw8r9+49ZJubzcfbYsSckjqWUtOVyPLN3Dw9v3cKm+nqSpnlCw9qKEAQ0jdHRKGeMrOHCCRNZOGoUlcHgMdOAt6R+ieO0Eg68B0OfWrCQ9vR0a/evS2efJpl5pLjc0Caia2+d9nTi6IR8y8iarwASiUlj23fR1TEY+rQu16w9vm9b+g80J/6Xt0LGPb9xRjFKhJQ5mpM/ZWT5f6EQO+62oykj0NVRhXjZYFpbSJsvEva/u8ez5YmjIzS2fbdLEoXhg0ZF9NNkzVcKGe5cWlL34cok5ZF/QNfGAVrXlNCFTqfjJjCtLaSyz+A3ZhEL3dLrERQlTkX0sxxt/kekzOK4jdS2fIERZd8iYCzuYtX39m+RMV+iruUruNKbLCdEgPLoP6CI3juqiggR9J9NPuWlN3Zlkoa2bzGy/L97hE/zOisJWlP30Zb+DcfjZJO3d9Oc+CHhwCUEfItRlYoe16fjOC6WvZ/Gtjs7dYp0gr6zh51+EkIQ8C3GZ8wil1+PxCSVfZJcvt3YqhEJXsNgy9lTkj5aCEHl6HJuu+fveej7T/LYz54l2Txwx/e+UFSFOedM42Pf/humLpw47G7sqUBKyaFEgl9v3MAj27fRkE73v1Ff+wPSVp5N9fVsqq/n1xs3sGT0GD5x5lksrKl5x1zjnG3z/N69x1y/qb6O/W1tTC0vf8dck+NhS0MDrpSoJ3htknmTPX1YjU8UKSW26/L8vr3cvfYVNtfX45xk58OVkrRlsaOpiR1NTTy0ZQujIhFunD2bT555FmqP2O4Syz5Aa+o+WlL3YGgT8Olz8Bkz0dUxKEoYkLhuiry9l4z5MlnzlaIbhcAgHv4wioj0eZ6ubMNxmnBlFimzuDKD62ZwZbLgj9te1iGVfRLL3oeiRBAigCICxX81tXrQEz0MFC8hwNW0pn9TEElgWps41PhBIsErCBiLUJQIrpslb+8knX2WbH49YOE3FpG3dhaHX/vCddPYTn3hWmU6/nVTZMyX6BAqkoz5CkIEUUQYRQl2uVaqUo6ixAf8TggFltOc/HFx1n0q+ySHG5uIBK7C0MaDUHBlFsdpwXHqEEqYsvBHesTYBc+NIhx4L83JXXihxjLUNd+OGf4wQf95qEocpIPtNpA115DIPIpl70WIIAFjERnzRY5HkA0l3pD6dKrj/0pty224bgvtkVpS2WcJGAvxGbMKIlDgyiS2U0ve3kfe2oXj1CPJUxn7Yp/HCAcuoSz8d4VsbDZ5axuHGz5CKHARQd956GoNAJZziHRuJZncC50m7mnEw7cSDrznmPdbCIVo6CYSmUcK5wBZ82UONbyfSOAK/MZ8FCWE66Yxra2kc88U2qZLwLeEXH5jMUJDX0iZJZl5jETmETS1Gp8+C78xB12bhKqUI4SGlHlsp5Zcfj3p3AuFMJEeQd/ZBHxn93kM181gO3Vd3idSZnHdJJlC57WdrLkWRYmiiEgvbaQMRSkbcBtRRJho8Fpy+Q2AJJV5sugKomvjCPp6t9qfDKdEHEPhIYyH+ODXrmPJZQt4+O6neO2vb5BqTZ/QkLGqKYyaPJIrPracd73vPMLx4DtSoJi2zRM7d/CDNWvY39Y6JMdI5fM8v28vl0yZysKamiE5xnBDSsnelha2NTYcs0zCNFl9YD9T+8mC905le1MjOdvukUp6oBxKJGjKDK5PrZSSjGXxv6+u5f82rCdjDU5Yye440uVgoo20ZQ1g+DeDaW3BtLZAcaBMpT1gf3cEPuKRjxAN3dDvvpsTP6E1/SuQFlLaheQKvVn7LZqTd3f6rSGE5sWbFToj4t8kGrqmz2MNJbo2nsrYbdS3fK0oTGznMC3Jn+LJDZXuUSz8xiJGlt/J0aZ/8K5tP6Syz1DX+hXvWmEXXBPsXssmM38q+kCCiihcL4ROLHQLVbGvD+i8PAE4hbLIx2hsuxPP1cYla64p+Eu3d6o6noOA7xzKwh+me9zewh4pi3yEjLmaXP51ABy3gabEnTQnfogQPkDiymzx3BQRpjJ2O37fYg7Wvzas3Cs88XopIxE0tP4rluNlQnPcBlK5p0jlnhqEY+hURP8RkLSk7ilkumsjmXmYZOZhersHAAI/8ciHqYx+vhBH+dj49blURD5NY+K7xdjIlr2X5uQPCyVUurZLQch/IVXxf+FQw/u7iNj+sbGdI9jOEdK59sgl7Ylaeov0IvDpc6ku+7cu4d16I51bQW3L7QNrI9nHOsXN7tRG0IiFbqQq/g0G6sLR3olpTv4Y2zmK7dYV14UD7+nimjRYnDJx3I6iKkxfPIkv/PzjHNpRy9q/bGDdc5s5uP0IiaYktuUg3a7RK4QQKKpAN3TKa+JMWziRpZcvYMHyOcQqI+9IUSylJGGafH/Nyzzw5huYfQxvDwYzq6q4ePLkd9S1fvHAfpL5/DHXS+C5vXt4/7x5GOrQNKWQbjCzsoqMZZGzLbK2XfQZl3gWS2/YvW/afWAV4eUyUwu+s+1/EcN3wiL2WNSlUtSlU0wyjv/FJaVkR2MTOXvwxKsEsrbNt19cye82vXnS1uL+CBsGl02ddozXvyDgW0ImtxrL3t9pYk87PduzwMDQp1EW+TiR4JWdZpkfG1emcd0T6TTbBTENSAZkuRpKhFC8rIDCR1PbXeTtPXS9Rk6nskHCgUupin0RTa3B0CYPSBxLckXL3vHhIHE80SPbo2n0cywpcRy36C4V9n8Ey5K0JH+O0+l+KYqLqnZ9TvuayCWEQFWqqan4IQ2t/0Y6t6IoxiRmt6QVKoY2hcrYPxMOXIor0+jq6KJLxnBBCIVw4FJ8+lSakz8hlX2qEMKwr/aroipxAr7FBH3n93sMRQlSGfsCPmMOzYm7Ma2tdIi+7h1UHZ8+g/LIJ4kEL6O/CY/eOaiURT6KooRpTtyN5Rzqtt+O51cRUSLBa6iMfR5FiaJr4wYkjlWlmqB/GVlzbS8RMSQ93ykKqlJBJHgl5ZFPoan9jwpLaZ58GwGOJ2ReO5o6ipD/YtrSvy4uEyJIJHBFr+5oJ8spF8dQyAala0yYPYbxs0Zz3Wcupa0xSdPRFuoPNdFalyCXzmFbDpqhEQj7KR8ZZ8T4SipqygiXhVAU8Y4Sap2RUtKczXLHiuf4y66d/fqjqkJQHgwyNhplfCxOWSBAQNdxXJeEaXI0leRgWxt1qTSpfE+fS1UIPjDvDGK+wc3+M5wxHYcVfbhUtLOprp4DbW1MLq8YkmkM0ysr+f1NN2M6NqbtFP9N5fMkTJOkmSNhmuxqbub+NzZiu92tG/C+efOZUVlJ1Ocr/PkJGTp+VcOnafgK0UoG23c6YZrsa2llUtmJ9eo31dcN6gCv67rcu34dv9+86ZjCWAAhw2B0JMr4eIzqUJiIz4cqBJbrkjRNGjMZjiQTNKTTNGdz2K7Taz3PGFnDtIqKXt9TQggigasI+ZaRs7aQy2/AsndjO7U4bqL4EREigKaOwKdPJWCchd93BooYuC9qyH+RN5R+kviMOT2WhQPvRlOrAc//uTcrUMi/zEswAQUf0Z4fsaDvHIh622pqTSE7Wk+E0IgEriLoO5t0biVZcw15ex+umwAUNLUKnz6bUOBd+I15xc5DLPw+DH0a4E3cOeY56nOoiP7zMdcPFL8xv98yUsIv71/FS690npsRxHZuLEQM8Fi6tIGrr6hFUWJo2igMbTJB3xJ6txp7CCHQ1fHUlN9NNr+WdPY5TGtbIcmFQFVi6NoEgr4lBP3LUJVKr+NMhIroZ8nb+7zU0n1kXwz5L0IpJOkQqMXnYCBEgtfgM+YCnj/uQCaVCiHQtcmMKPsO5ZFPkjFfKrSZA4VEHC6KCKKqVRjaRHzGHPzGfHR1NAOVOUIYRAJXEvItI2OuIWOuIm/tLHRWBJpagaFPI+g7h4DvzONqh+37j4U+QMi/nHTuBbLmWiznAK6bRAgdTRmBz5hLOHAxPn1mod6SsvBHCfrOBQR+44xj7l9TRzKq8udY9l6y5nry1jYs5yCO01wYKXAQ6ChqGYY2Hr8xn4BvKbo6Fi+teP/n4tNnDlIbmcPxTvzzOshXkUj/rmhM8BvzC9dq8Dkt4rgzQgg0Q6NiVBkVo8qYtmhS/xu9g2m3GN+x4jme3LmjT/EQMQzOHz+BK6ZNZ+6IEVSFgqjCawTtj2W79TFnWxxNpthQe5QX9u1j7eFDNGUySGBGVRXvmfLOiRstpWRfawtbG+r7LZswc7x04ACTy8q9EA2DjCIEAV3vd8LZpvo6Htz0Zk9xLARXz5jB4lGjj7Hl4BE2DFKdLO2ulGyqr+Oiicc/FyDvOGzt5tKiCFEUqceLlJJN9fX8Yt3rPa5ROxPicW6YNZvlEycxNhbDVwht2Lnm7e3Fdl1aslkOJdrYUFvL2kOHeLO+jsZMpuhnfeX06V1CvXWnPX5xSD3XE4i49D7sqTDQGejd9x8OLCccWH5c2w183xcTDlzcZ7mQfxkh/7I+ywT95xD0nzPg42pqNdHg9USD19L1evV+nUL+Cwj5L+h3335jNn5j9oDqcfJI6v8/e+cd3tZ53u37PdgAAXDvLUqiJGpvWZKHbCfeO850s6fTpEmTK23Tkbb52uT7mmYnzWgSJ85w7HhvyZYsyZI1qUWKkkhK3BskQGzgvN8fIEGCAIcoUiIl3tfFxDo4OAdnP+9zfs/v6XRRf6FrxHTjwF+EcGAbhVk3MvRafGJBTMTL1oTZsHUgczroZMDAsjREbOTEsO8o2CwPTGjZFtONWEw3jjtvou9OVp4T+a1a9Lp56LSl2C3vJ/b4C4a2bXLWipFrMmILlmS6lYnst4tdvk6bh93yPuyWhxn/aROXGAAAIABJREFU/BVYzXdg5Y4JLVtgwKArR69dyJAsa9C1Y2iZk90Og34RBv30BKPjISWE1V5kNAMusJrvZniXw6nkigfHc0wcSSRo+O99b/PKubOjBsZaReGG4hI+vXYtSzOz0Cqj31AFkaAjSW9gfpqBstRU7i1fRIvLxavnzvLM6WoeWX5tZY0B9lxoiAn0AIwDwdJwnaoEdtTX8d6ly8YMhK4Fri8qZntdbYzEp6qzk7CUaC/yJtzr89HQG9s6Nd9mw240cqK9fZRvjU5YSh6rPEqvL14eoAwEsn+7aTO51rFlWoPXi1ZRyLFaybFaWZObx4dXrKTT7eZAczOvnDtLs8vJ1qKJWwtF5tMwVkZwjiFm//4SLC7Pxeny4ur309/vw+MN4PMH6e/3D5tLGVfPOuZaxGDAeHV1i53u4z/d+23475+OphtX53EP4fQ8w6A8RKvJIsl447Ql7eaC49mElDx7upo/nTwxqpTCqtfz+fUbed/SpZPSkIoB7+Oi5GQ+sXoN76lYilGb2A7maiUQDvNGfV3c4KPQbqc4OZnXamNt6k60t9PY18e8a7wwL9VsJsVkoq1/6LXwuZ5uPMEgtoscXDX09dLriy3GW5CWjsM7uQK9FpeL3Q2JLeG2lZbyjRu3YdXrJ51t0mk05Nps3GO1cseCBfT6fKSZE3vLzjGHEHDvHSu5693LCasqalgSCIY4Vd3CP//HswSD01tDMsfMQErJsRONnG/ooqgwnRVLrwVrxskRCNUNuMZEMBuvR6vJnbb1XU3DiqsaKSW1jh6+/87+UYvvUoxGvrntFj6ycuWUFFcJIUg2GjFOo4/vTOR8by9VCSQVSzKzuK6wKE4p1efz8XZjw4xru3m5EUBpSkrMtE63m1ZXfEOYsZBSUt3ZFeehvCwrC18ocWX0eJxsbx/y8x6G3WDg8+s3TDowHslgoJxhsYzqbzzHHEIIFEWg02kwGnSYzXqS7WbSUi3Toc6aY4YSDIb5zR/e5r9/vJ3X36ya9mZPsxUpVZzuJ6PFgEIYsZsfTGhnOFXMBcezhJCq8tODB2kZJdAw63T8/dbruX3BggSeqnNMFCklexou4PL7Y6YLYFVODmtyc+P0vxLYUVc7KS3s1YQvFGJxRmxhTn8gQK2j56KWI4kvxtMpCosyMsZsOjLq8qSkprsr4duWpVnZLExLv6bejMwxxxwzg+4eN3XnR+rO5xiOlBJf4Bh97j9Fp5kNmzDqVzGd3fzmoqhZgJSSyrZWXj2X2GJHEYK/WrGSe8oXzWWrLpHRJBUmnY4V2TkU2JMpSo6v/j/e3k5TX1/c9GuJ/kCAZVlZcQVsJ9vbLyqr7g+FqOmKfWAkG03k2+wE1UkEx0Rs5RJRnp6Odm4wOcccc1xmpJScqW3H6ZpaL/fZSqS7pRp9VkT+HcQXPEa742vRJjmKsJJi/fS0FeINcm29L5+lhFSV3584jnuUhgUrs3P4xOrVk+5ENscQDX19nOqIl1QU2u0UJdux6HSszc2jujPWSaHP52NvYwMlKRPv+nO14Q4EKEtNwzLCtaK6q5OQqqKbYMFil8dDsyu2o1lRsh2rwTCq08RYSClHlWMkG6f3BjvHHHPMMRqVxxtQ1TktBYCq9tLt/C5CGFGECVX6CITO4vXvH7AhBFCwJ30Qs2HDtD9npzU4HtnIY47JcaGvl7fOJy4mMmq1fGbdOuwG49w+vkSklOxNIKkAWJeXj1kX0XFfV1jI708cjwnUJPBGXR0PVyy9Zl0rfKEQmUlJZFmS6A8MSSnqHA76AwFSTKYJLae+14FzxDFYkhnJSE9WuqLTJM4OT1bDPNsZys7ASJunwdvIbLqfxG/P1G/H5VjHdJP4uE/NdgzP+A0uc+Tyog2LxpjnYtY3HduRaD2R/x9c16WvR0qJ1xfk1OmL6Xw3OQZ/99Cumt79NVlU6cPp+QthtXuUOSLdEtNsn+dyuNRMa3Dcdr6TF362ncUbFrBgdSmp2XYUzcR8GueIIKXkzfp6HL7Er17W5eWxqaBwbp9OAaNJKnSKErHlInITWZaVTabFEqf/Pt7eTpOzb9JNL2Y7/nAIvUbDwvT0GJ1xt8dDs9M5oeBYSklVR2fMwEMRgmVZWYRUlVD44oNjRQjshsQZ4gt9fQOPu2sDKSUul4/qM61U17TS0NxDb5+HYDCMTqvBajWSnWmjqCCd+fMyyctNwWSMaOxHu8c4et289fZZQqGI5KWsNJNlS/IndE9qbe9j3zvnIsdACJYtyaOsNCtuvn63jzd31xAIhDAaddx8/SIMBh1SShy9Hg4dPc/xU020tfcRDIWxW02UlmSwdlUJC+ZlotWO7xPtD4TYufs0/W4/Wq2Gm7aUY7UakVLS3+/n6PEGjh5voLnVgd8fIslioLgwndUri1i8MBeDYea6+kgp8XoDVJ9p4/jJRs43dtPnjDxTkm0migrTWV5RQPmCbExG3ZjbEQiE2LW3BqfLR2aGjc0bypASTp9p5eXXT9DU4iDZbmbTunls3rQAoyESZqiq5OjxBnbsrKa1vQ+b1cjqlcXcuGUh1qSJJXeklIRCKvUXOjl6vJHa+g66e/oJhVQsFgP5uSlULMpj6ZI8ku0Rt5jxltvW0ce+A3WoqkpaahJbN82Pfqej08XhyvNUnW6lvdOJPxDCZNCRlWVj8cJcVi0vJGMCXXqllKiqxO3x4+j10Njcw+kzbZxvGJKPnb/QxdPPHxnzZjSvJIPlFQUT3lf+QIi6+k5OVjdTf6GL7p5+fL4giqJgMetJT7dSmJdK2bxMigvSsNpM0efcTEKjpGIzP0Sq7fMX3XxlskxbcCyl5PD2Ezz1vZd5+oevkZxpY/7KYm5+/2auu3cNypzOb0IEwmF2nk/cqU2rKDy0pALDNZqpnGoa+/o4mUBSkZWUxNKsrOgFmW42syonlxZXTcx8vT4v+xobKUm+NqUVgy4qFZmZvHT2THS6NxjkbE83SzIzx90vqpSc6oj1MTZptZSnZxBSVcJyEpljISiw2xHEt9c42d6Ow+u96m3XBh+Ur71xiqefP0Jjk4NgaHT9thACo1FHUUEqN24p5/67VqHXJ35ctHc4+fEv3sTni8i+Hrh7NcuW5E/od52/0MX3froj+u9HP3lTwuC4t8/L//xqFy6XD4vFwJLyXPJzU9i5p4bH/rCPxuaeuNfTu/ae4Y9PHWDTujI++qHN5OUkj3n++XxBfv34Xlra+tBpNRTkpbBiaQGHjl7gl7/dzbnajrjB2Z7953jimUOsXFbAxx/Zyvx545/jlxMpJaGwyv4DdfzhyXc4W9tOIKFNXA16vZby+dl84D0bWLuqGM0ob1v8gRCP/XEfDY09lJVmsnp5IYePNfBfP3gVR68nOt9bb5/htlNNPPqJm9DpNPzl+SP86nd7cHuGJFe7951lz76z/P2XbyfZbh5z30kpOXOund89sZ9DR8/j8YxsuR7hSc1h8nKSuf/u1bz75iUYDWMH+xcauvnhz3YQCqkU5qeyankhep2W516u5MlnD9PZ5UoofXj+5WNkplt58N413H3bcvR63ahOI2/uPs1Lr52grb2Pbocbvz9EeMS5dOp0y7iZ5PvuXMnyivHt3sKqSuXxRh5/Yj+nTrdEr83R0Os1ZGbYWLuqhA88tJ6MdOu465hqNJoUMlO+SSB4hrDqQEofirCi183HZFg30IXz4pshTZZpC47VsErlzog1STgUprvFQXeLgwWrS9k8g24eM522/v644qRBcq1W1udPLEMzx9hIKdnb2EBfgiYRq3NySR2W9VSE4IbiEl46eybGASHiWlHHQ0sqrklpRTAcJqyqVGRFGs8MZn8Hi/LuLR+/s5I3GORMT+xrtewkK7lWKx1u96Q0xwJYnJGJTqOJc7tocPaxva6W9yypuKqvI58/yE9+uZMXXz1OKBS/D4UQMTK4wUzj6TNt2Kwm7r9r1eX8uWPi8wZobHZw8Mh5fvHY7pgH/8jt8HqD7NhVTf2FLr7+lTsoLc6Y0HEOhcOcb+jG0evhuz9+Hadr6L4gxOCr6giBQIh3DtVzobGHv/ub21i+dGKZvelGSonfH+K3f9rHk88cxuePDZAGf+LgtgQCIY6fauLcfz7Hh967kYfuXYNON/Z9rLPbxZnaDn7yyzdx9HpiBqChkMrLr59g2ZJ8UlMs/OrxvTGBMUSyyQeP1POX547wkQ9uHjW4VFWVN9+q4Ue/eJPuntjiWjHwP4PbEQ6rNDT18MP/2UHV6RYe/eRN2G0Tk3R19/TT0enipddO8OyLR2MGQyOPu6pK2jqc/PR/d+Lo9fCRD16HTpt4f52sauHgkfMT+g2XiqpKXnn9JD/55U5c/fHPs5HXCEAgEKap2YHXG+Th+9Zclt85EkUYsZnvviLrTsS0Bcfefh91JxpippmtRtbftmJG3DhmC2e6uxJ29QJYm5dHqunqznhdLoLhMG/UxUsqFCG4vqQkxgVECMHavDxSjCa6vZ6Y+Y+1t9HsdFIywu/3WiAYVlGlpDg5mWSjkS7P0L6p7uoiqKrjDhra3e44Z4mytFSsej0tLhfhSWqOy1JTKbDZ42zlwqrKTw4eYHn21WvpJqXk1R2neOGV49Fsld1mYvWKIhYtzCE1xYJGo+D1Bmhp7eVsXQd19Z10O9xIKbnlxsXjBkmXk7AqefqFI5yuacXvD5Kfl8L61SXMK83EbNLjdvs5fqqJfQfrcA5IB+rOd/KdH73Ov3/9PlKSx79nSgk7dlXT0to7IB+wsm51CQvnZ2NNMuLzBamuaWXvO+fo6o6cr23tfXznR6/xn//yIDnZl+fV71iEwyqPP7GfPz55IBrk2W0mVi0vYuniPFJSLEhV0tbRx+HKC5yoaiYQCOHxBvjV43sxmfTcc/sKFGX07XD3+/nV7/bgdPp4+P61LCjLoup0Ky++egyfP0QopPL0C0fRahWCgRC33rSEtauK6e7p58lnD9PV3Y+U8ObuGh68d03CIFZKyZ595/jvH78eDfYMBi0Vi/JYtbyQ7Cw7GkXB0evmeFUzh4+ex+nyEQqrvP7mKbRahS985maMBl3cskfi84f45W/3cOBwPaGwSkqymbWrillSnofdZsIXCFJX38nb79TS1BIpEguFVJ567jDLK/JZt7ok4XFfv7YUmy1W2tXX5+X5V45FG74sKMti0/qyMX2uy+fnjPn7pZScrWvnZ79+a2hf6bVULM5jeUUB2Vk2DHotgWCYji4XtfUd1NZ10NruJBAIsX51CZkZtnH307XAtAXHjg4nfZ2xmsz8+TnklWVP1yqvOqSUnOzoSOjPKogUiV19j/IrQ6PTyYmO+LbEKSYTq3Ny42542QNSi5GSl15vRFpRnDz2K9yrkZAaCY7TzRbybbaY4PhCr4M+n48Mi2XMZZzr6Y5r2708KxshBKpUR+0MOR52o5Fby8r4ycEDcZ819PXxt6++wr9vu5llWdlXnR2izxfklddPRgPjrEwb//jVu1i8MCca+AzPJqlqRMdbdbqF46eaWLsq8QP/SnL46AUURfCubRV8/JEtpKclAUPbcdstS6mqaeX/fu8VLjRG3kScqm7m+VeO8cH3bBgz4BvkZFUzABvWlvLoJ28iLyclWkAmpeRd2yq4786V/NcPX+PEwLwXGnv4w5Pv8MXP3oJGc+X2mZSS/QfreOKZQ9HAeOniPD7/qW2UlWbGbf+D96xm194z/PBnb9Dn9BIIhHjsD2+zdHEe80pGz7aHwionqpp49JPbuOeOFZG3apsXoqqRoBiguqYFIQQP3L2aT354a3SgZU0y8l8/eA1VSjo6nTS3OOKCYyklza29MVnQzAwbn//UTWxYUxo3aLvnjpVU1bTynR++St35LqSE1944xfKKAt61bcm453E4rPL2O+cAWLWiiEc/cSMlRfGD5gfuWc13f7ydfQci3VJ9viDPvVzJ6hVFaBNkj9etKmbdquKYaY1NPby642Q0OJ4/L4u/et+mS24Cs/3NKnr7Ivdeg17L5z+1jVu3LUE/sK+GX+tSRvT8dee72Hegli2b5k/o2rgWmDbhb2+HE783tuK8bGUxBvOld267VlCl5FxP4spNk05HefrEXhHOMTZSSvaNIqlYmplFdlJS3HStonBDcXH8soAd9ddmQ5DwQPCq12hYkhnbDMTh89E4jg+0lJJTIwaDOkXDksyIBlWVTDo4FsCDi5eQk+BYAlR1dvKp557ll0cO0+P1XlXdDl39flraeqP/3rJxPkvKc9EMFEcP3kMG/1ujUUhPS2LLpvl87hM3kmyf2Cvpy83i8lw+94kbSU9LitsOjUahYlEuX/zszVgGnjlSwiuvn8DR657wOgryUvibz95Cfm4KihK7DkURFBel86VHb40G5xDROjc2X1zjm6nG7Qnw+BP7o5KT/LwUvval21lQlhVz3Af/DAYdN9+wmA+9d2M0OOpxuHn2xaPjXgtZGXZu3LIQjRJZrlar4abrF2EY0KhLCVarkXtuX4FOp4muc+XyIqzWSDbVHwjR2h5/f1BVyVPPHo6evyaTni9+9ma2bJyPXq+N246h434LFkukZf1gZtftjnchGo15JRl87Yu3UVqcgaLE76+sDBuf/fgNpKUOHffqmlZ6ej0Jlzfy+0KIUQvvEs0b991RUFXJubohm9GiwjRuvjFyLBJd64oisFlNLK/I59MfvZ4l5fGJoGuVaQuOfR4/4RHC/8KFczv+YgiEw7S6EjcvsOoN5FgTP+jnuDiCapgdCVwqALYWFydsEiGEYH1+ATaDIe6zY21ttIzw6b0WkJKo80NFZlZMBtYfClHT3TXmgzakqpwa0bbbbjQwLzU1ku0YtCOaBEIIipKT+cSatehGKQbu9Hj41p7dPPKXJ/nTyRN0ezwDdlGzO1CWUsZq4ye4PRN5GF8pFEVw923Lx3Q5iLhf5LN+TWl0Wmt7H8dPNU14H9y6rYKsTNuY6yguSueWGxZHpzldXt45VHfFzhspJZUnGjhT2x79jffduXLcgkRFEWy7fhHZmUOv1d85XB9TZJeIwoJUbNbYAVR+bko0OAUoyk+L248pdhNJSUPz9PTED1raO53s2jtU3LthTcmo0oVBhBAsLs9l5bLC6LT6C13UnIt/M5gIjUbh4fvXkZkxuguFEIL83BSWLx0qPHW6fHR0XPn7vjrcYjRqdzc2M/lav1JMW3AcDoVjszwCUrKuvA5rNhEIh+n2JL4xZSZZMGnH11DNMT5NTifH2+JvnFa9gQ15o1fdF9rtlKenx013eL3sb2yc9UHVxRPZXiEEizMyY/TFgy2hx8IdCFDXE5txK0pOJmWKGnUoQvDwkgoeWLxkVOmEKiVVnZ384xs7eO+TT/D9d/ZxprubYDg8a4+nxWKIyXDt3neW02daUdXZG/hbrUaWTcDSSqNRYl4Vq6qk8njDmN8ZxKDXsnZl8bjrEMCmDWUxmdKjxxuvWHMHKeHtd2qjhZfWJAPr15RO6NmbbDdRWjL01qfH4Y7KUkYjNzs57lW8waCNCXwL8lLQamPDDY1Gg9k09CbZ442VU0kpOXaiEYcjEjQLIdi6aQHaUVw0hqPVKDGOKcFgmFPVzRM63zPSraxZWTT+cReCecP2lapKHH1jDySmG0WJBO2DXGjs4Y1d1YRCs/f+daWYtuBYb9TFWMEIQBmlkvNKI6XE66/EHzg94RMoFO7A5XkJKce2SLkUfKEQ7mBiu5oUo+madESYaqSU7G9spDeBj/SC9DSKxtAOG7VathQVxy8T2FFfNylnhauFXKuVzBH64tNdXVG7t0S0uFx0jhgMLk7PwKidutIIo1bL17Zs5aElFWO2jQ5LSW1PD9/fv5/3/vkJPvPC8zxVVUWry4U6y7LJZrOezRvKov/u6HTxj//+DL9+fC9NLQ7CYXVWbQ9AVoZtQg4EgwHMoFczwPmG7qjOcyyS7WYyM8a3tBJCUJCXgn2Y/KSpxREX7F0ufP4gNWfbov/OyrSRlpIUfQsy1t+gZGCQUDBMc2vvmOfHoJ/wcIQQ6HVD121KiiXuPioEMfrckdZmUsKp6pZoks1k0lFclD7w2djbAZCVYY0J2scL8gcpLkxLuE2JsCYNDdyllASDV76p0NbNCzAMeEsHAiF+8LM3+Pb3XuHU6Rb8gdCsu9avFNNWkGdPs6I36fEOWOBIwOOcuT3E+70voFEy0OsWTmj+YOg83c7vYjFejxCJM7iq6sUfrMGoXz6pjLk3GBy1Ot9mMIz5cJ9jYgRVlR0JXCoANhcWjRmYCSHYXFjEjw8ewDuitXdlaystLhdFyclT/ItnB3ajkdKUFBqG6Yyb+vpweL3kWBMHHGe6u2P2owCWZ+dM6dsmIQRWvZ5/vP4GipOT+Z9DB0d1g4HIfavP7+ON+jp2nq8ny5LElqIi7lpYzorsbMy6sT1UZwKKENx35yoqTzRGi8y6evp57A9v89zLlaxZWcyNW8qpWJyHzTo7Om2mJJujmdrxsFmN2KymqI3YoM/saL7NgyQlGbCY42VTiTAZ9aSlJtExUITucvno7/fFBE+XC5fLF3XQgIgP9Tf+8znEBAuthgeREqKOH6NhMsU//yKNJIbPo094Xg2fMlI0FbFkG/otgUCIH/zPG9HAbzwcDndM9t7V70dV5biFkoP68omgGTHflY47hRCsWlbI7bcu47kXjxJWJT5fkFd3nOKtt8+weGEuN20tZ83KYjLSrTE6+jlimbbgOD0/FXuaNRocI6H9Qmd0dDqTEEKQZvsyiKkLNqWU+INV9PY/Rnbqdye1jEA4PGoBkkFz+cywr2ZaXE6OtbfFTTdqtWwuHL/z4LzUVEpTUjg1onlIj9fL/qZGCu3XppRIIwRLs7LZef58dFqf38/53t6EwbGUkhMd7TGPR7NOx8IEspVLRQiBWafj46tWsyonl+/v38eB5qZxiyhVKWntd/HEqZM8V3OapZlZvKeigptKSkk2zuygMi3Vwte/cie/fGw3u98+g88fQgKOXg+vv1nFm7tPk5ebwuYN89l2fTlFBWkJq+5nCiajfsIBjMGgwzgsc+zx+MdsgBL9nl6LdoIWdlqtQtIwja3PH8TvvzJZRLfHj3dY1trp8rH/UN2kl5fIF3s4E+k+OBEpRNx6w2qMTCEUUjly7MJFL2eQib4hmagn8kxFq9Xwyb/aSmqymb88fySqGfd6gxyuvMDRYw2kplpYs7KYW25cTMWivBnd3fFKMW3BcZLdTPm6MtrOD1VOnj16nlAwjG6CI/6pQEqJy/MsWm0uYdWB17cXjZJCsvWjaBQ7wVADDtcvUaWHJNMtWIy3DPuuijdwCLd3O2HVCQQRwkxK0kej83j8+/D49yHQYDXfhUFXgRzoEe7yvkgwVE+H4+9AaLBbPoBRvzjBr0yMOkYBkm5OUnHJRCQVTTi88ZmRInsy89PGD8wsOh3XFRTGBceRhiC13L9o8TV7rJZkZsY0AwmGw1R3dbIhQeOaQDjM6c7OmGkZlogl3HShURTW5Oby07vu5vW6Wh6rrORUR/uEnEZ8oRAHW5o50trC/LQ0Hlmxktvnz8eqN8zIh4wQguxMG1/94rt517YlPP3CUY4eb4h2GQuFVC40dHOhoZvnXqrkug1lPHTvmoFq/Zm3PaN1b0s4ryJi5g+FJhYkKRplwlaZgy4Ng4TD6qQ9uS8Vvz8Ul1S5pFNynO9Ol/VhKBQmFIzdh5eyqol+dyYPCieCEAKTSccHH97I5o3zefalSna/fYYehxs54PjT1d3PK9tP8sZbp1m6OI+H7l3DmpXFM8rP/EozbVGqolG44T0b2PvMQYKByAj6zJE62i90kj+OkfVU4w0cIeD+PQbdYgy6RYSlk8ErXqNkYLM8QHffd/AFTsYEx4HQGTocXyfV+lmE0NPZ901SrZ9Cq8kmrHYSCrfg9PyFJOPN+IInaev5MvkZv0dRrOh1ZeiDZUjpJcl8G6Cg1cS3RR0LrVAQo9yZrmU961QRUtVRXSo2FOSTpB/fdlAIwfXFxfy68mhc97XKtjZa+10U2q89aYUQggWpaVh0Ovr8EQslCZwayA6PPKudfj/1vY6YaQvS0rFM4Bhc6u+06PXcs7CcbSWl7Gm4wJNVpzjU3EJ/wD+uO0ZYSk53dfGPO7bzTHUVX9iwkXV5+SgzsPJ7UAe6ZmUxy5cWUFvXwY5dp9l3oJbW9r6o5tPV7+OV7Sc5cLieD3/gOu64dem0BQzqJO9jI/WpYyFlrEOHooxuozUcNaxelDvK8G25ksd/pHxifmkm9965ctLLWzD/yvQmGGl3Zk0y8pEPXDdhWcVIIjKC8QdVM+uqnRwR5wkoKUrnC5/exnvuXcPufWfZuaeGuvpO/AMxWSAQ4nDlBU5VN3PbLUv56Ic2xzmPXKtMW3AshGDlDUtYedMSDrxyDIC+Thev/XY3H/7nB1Em8ZrlUlAUC+nJf4dAP2K6CYNuKVpN/A3AH6xBq8kkyXwbAi0uz/NIJIoSOXmE0JNu+zI6bSkWeRNu7xsEQw2YDKsw6dcRCNYQCrdiNmyd1I1Sp9EwWtImMFA9P9MewLOJFpeLyrbWuOlaReH6opIJZ0QWZWQk7L7W4/Wyv7GJAtu1Ka3IsFjIs9noG5YRPtPVjS8UwqyL1Sk2DOiRh7M0KwvNZdpvQgisBgPvLpvPttJ51Pb08HrtOV6vreVsT3fcwGckYSk50NzMZ154no+vWs1HV63GpJ2ZryoHg+TyBTksXJDDB96zgcoTDby24xRHTzTg9UZ03z0ONz/6+RvotBpuu2V62mv7Jik98PmDE9KPAgSCIQKBofUYDLoxXvMPLS8QDBMOhSckCQiFVbzD2ljr9JorloUzDRTDDxYd2u1mbrtl6UVl22cCOq2CcVggrNUq3Li1nNSUsRsJzTHEoD1bbk4yD9+/lntuX0HNuXa276xi7/5z9Aw4gfj8IZ55sZJgKMwXPn26D11XAAAgAElEQVTzuHr8a4FpvVoMZj0f/sZDZBUNvZ5++Zdvcnz3xF0hpgq9dj6K0F+Un59Bu4BQuIN+76u4fdsJhi9g1A3JIjRKClpNVmR56BBCP6XuFXqNBmUUHbQnGJx0Q4Q5Ipmkd5oSSypykpKoGNHEYiysegPr8+Mt31Qp2VFfS/gaPU4mnY4FI6QpLS4nXe54P9Oa7lgni4hmOeuyB5dCCPQaDYsyMvj8+g38/sGH+Pnd9/Lg4iVkWizjZpWcfj/ff2c//7H7LTzB4IyuDBdCoAhBSrKZGzYv5Bt/fw/f+pcHWbtqyL7M7w/x+J/3j+t1O1m6exL7uI+H0+WdkOMEgMcToH9YAwi7zRTjpBDL0PFye/x4vBO7nwcCIXqH7SOL2RBjU3Y5SbIYsFmHCgF7HO5oM5DZhEajkJk+JKvy+UOTPl+udQZjHpNJz/KKfP7ms7fwvW+9j3vvXDnMglDy+ptVHD/VdIV/7cxgWocHQghKlxby1z/4CN/51M/pbu3F2dPP9x79X77004+zZNNCxEA7zulGCA0X+8JEryvDZFhDv/cV9NpiMuxfx6hfNWyOiS4z0Yvk8THptJh0WhwJiumdfh9BVUUz51gxKcJSsqOuNuEAw6jT8fyZGjQXUaDpCQYREPca9mhrK60uFwV2+6X94FmIAJZlZ/PM6eroNFcgQH2vg8JhLh6qlJxsj/VATjaZKE1J4UoymE3eXFjIpoICml1OXj13jr9UVXGup3vUQU9IVfnjieMkG418YcNGtDMwezwSIQR6vZZlFfn8U/Fd/J//einaGretrY/TZ1rZuG5eYscBJVb8FQiGkHJ8jacqJecbJmavNZKOThdujz+m0C4RUkra2vuirYcBsrNsGAzje8T39Xlx9LpJSR7b1ktKicPhjmbhANJSk66IUwWAzWoiNzs56pzR3tFHe6eTEnN8G+SZjEajUDYvM1pM6PMFOFvbQVlp5qzajplGpJOgoDA/lUc/cRPpqUn87+/2oKoSvz/E/oN1rF4xvs/z1c60586FEKzatpSv/u9n+OEXf01jTSstte1884M/5IEv3Ma2911HSqYdLlOQPJxIVkdFEkISAoJIAiB1gCCs9uELVJKZ/K/otAVEdtfEM0GKsBEKtxMKt6EoFhRhQoiJZxN0ioZko5EWlyvus26Pl0A4PKUesNcSbS4XRxNIKgDOdnfzb7t2Tsl6erxe3mlqJN82epetqxYhWJyegUGjiWaFQ6rKqY5OthYNy06GQtR0dcV8tdBmJ800Ma/R6UYIgUYICu3JfHzVah5YvITXzp3lN8cqOdPVlfCOEJaS31QeZUN+AZsKxm9WMVMQQmBNMnL7rUs5cLiecFglFFZjrMFGYjToBjTJkexkV3c/YVVFUcaWFbjdfqprEl+D49Hn9FJb30lqAv/ckRw51hDjuLCkPG9CxVleX5CqmlZKisYPKk9UNUeLGwEWLci+YoVdWq3CmpXFVJ5oBCLNNfbsO0tJ0dQ7v0wnQghWryjiiacPEgiEkRJ27alh2w2LJmzjN5MZeU6FQmEmm0ibLDqdhltuXMxfnj8SHdy1dzgnNLi92rksaUdFESy/fhH/8ucvsfnetWi0Co72Pv7363/iyzf/Oz/60mPs/ssBzh6tp72hC0dHH31dzkv8cxEesOtRhBkhEovM+9y/o7X7Ubz+Q/R7t9Pa/ShOz58BiSrdCAy0O75Gc9dHaer8AJ29/44qfYAWRbExdCILNIoNISIXrRACs/E6dJocWro/RWv35/AHay5qv+k0GtLNiQOEbq+HvjH8WecYHSkl+5ub6EkgqZhqVCnZXld3TUorBFCcnEyyMfbaO9XZHpOxd/i8NDj7YuZZnJmJYQYO/IQQpJpMPFyxlN/e/wCfX78hYQtxgP5AgF8cOTRm45PZgk4/eqCXbDfHtAo+V9eRsBXwcKSUHDhcH+NjezEEg2Fee/PUuIV5PQ43b+4+Hf23xWJg1fLCMb4R+xu3v1kVoyVOhNcb4NUdp6LntE6nGehIN6HVTAOCrdctiGa8pYTnXzlG/fmx27fPRMoX5LBwWEHg0eMN7H77zKzbjkQMDSojdHa5CIev/Hbp9ZprPjCGac4c93W76G5x4Ozux9HeS2dzD2abEZ1BRzgUMeRuqW2npbadF36+A6PZgM6gjVjoXOLR0eq1fPPZr1BYnkuq7XOjuj5YzfeSZLotZlokkA7T2fvv2CwPYTW9GxCE1A5auj5BcugRjPoKctN+hhDG6Hdy036Gogy1adUo6WSnfR9VdSLQDATTE0enKANOB/Hejp5gkEZn37WZkbxExpJUTAfXsrTCbjRSnJJMu3so83i2uwdPMIh1IKisd/TiHDbQE8DyrKxps4iaCoQQpJstfH79BhZnZvIP21+nO8Fg62BzMzVdXSzPvjIV/1JK6s934fEGmFeagdEwdtMSKSUeb4DtO6uigafRoKMwL3XU71nMeubPy6StPTLA6ep28cyLR/noBzcnLEqTUnKuvoNfP753XA/dsdj99lnWrizm5hsWJyw28/mC/O5P+2lsHiqUXbWskKLCtAnfM0+cauKZF47y0L1rEm5LMBjm6ReOcrK6OTpt/rwsKhblXTm3ChFp13z7rUv5/Z8PIKWko9PFt7//Cl9+9FbmlWSM6toQ6TAX0VufOddOTpad3Jwr57ZjMup4+P51nD33QsQ7OhDix7/YiUGvZcPaeWi1o8cKUkZkAhcauwmGwlQsyrvMv35szGY9GelW+gaarJyt6+BcXQflC7Infe709nk4faaVRQtzsSYZx5WthkIqb719ht5hftLz5mQrwDQHx3/81nO8/OudBLwBwuPcBKUq8fb78E6R3l6r1xIOhQdeiSbuyBX5LHHAosoAqnSjqn2E1V4kITy+fSiKHUWxIYQerSY1dlnD/j04TWBA0WRMahuEEJSlpSX8LBAOc7K9g435BZNa9rVMW7+Lo62Te507Gbq9Ht5pbromBzJ6jYYlGZm80zRU5NHu7qfd3R8Njk93dcZ4C5t0OsozJnfNXG40isLNpfPo3OjmGzvfjLNY9ASDvN3YwLIrUFw4yMnqZn70izcpLc5g9Yoili3JJzc7GbvdhF4XqZsIqypOp5fa850891IlBw7XR7+/uDyH0pLRj4dGo3DT1kXsO1A74CEMTz57CK8vyJ3vWkZOth2tRkMoHKaru593DtXx1HNHaGvvw2Ix4PUGYjqZTQS9ToPPF+R7P9lO3fkubr5xETlZyei0GoKhMI1N3Tz13BHeeOt0tGuZzWrkvQ+sQzdBuYNOpyEUDPOrx/fS3OLgjnctIz8vFYNeQ1iVtLb18sIrx3nx1ePDBhJa3vfAOszm0eVzUkpUVUYDUVVKpCoJBEP0Ob0xXda8viCOXg8GvRaNZqCYfKCrmTJg15VQBy4E77lvLdU1bdHGGdU1rXz1n57kpuvL2bh2HlkZEe21lBKfP4jT5aWxyUFVTQsnTjXT3tnHv3zt7isaHAsh2LC2lLtvX8GTzx5CVSXdPf188/+9yMZ187hhy0IK89Mwm/UIIg4j/f0+Wtv7OH2mjRNVTdSf7+K+u1bNvODYpGfFskLO1UU88l0uH//1w1f5xIe3smhBDga9DpAEQypebyDScdFqIj0tadRlOno9/Ou3XyAtxcLK5YWsXFZIUUEaqSkWjEYdAoGUErfHT0trLzt2VfPK9pPR6y81xcKmdfMux+bPeKY1OPb0+4Y65M0yBDoy7H9Hb/9v6Oj9BgIFrTaPrJT/g0ZJHLBOB+Xp6eg1moRWUgdbmvjIypXXbJOJySCl5GBzM12e+Op7AZdc4KhKGZeRVgcy1feWL5oVxVlTzdKsrJhiRXcgQG1PD2WpaahScmJEMV6GeXqbf0w1ihDcvbCcJ06e5ERHe9znJ9rbCUt5xY69JJJFrTrdQtXpFjQaQZLFiMVswGTUIRSB3x/E7QnQ5/TGSBUy0q187JEtGMcoYBsMYNavKWXv/nMABAJhnn7+CK+9cYoUuxmjUYfPH6TP6aW/34eUETnGZz52Az/9350X7Ybxrm0VnD7bytnaDv741AGef7mS5GQLJqMOny9It6M/akkHkWD6Q+/dyKLyibcj37R+Hi6XnyPHLvDCq8fZvqua1GQLZrOeQCBEj8Md44Kh0Sjce+fKUQsXB2lt6+M3f3ibfrcPjyeAxxv5CwbCeH3BGBeOnXtqOHqsAa1Og9GgxWzSYzbrMZv0LCjL5j33rUmobRZCYLeZ+Nu/vpVvf/cVjp1sRMqIzOTJZw7z9PNHsZj16HRapJQEg2F8vmBM58DJdLWbDrQahQ9/YBN+f5AXXztOKBSxzXvjrdPs3F2D2awf8D4WhEKR7RgsCh3iyssVEnHHrUvZtfs0nQOa/rO1HXz9354mLTUJi9mAqqr4/SH8/hA+f5BH3reRh+9fN+YyQ6EwDU09NDT18NxLxzCb9CQlGTAZ9Wi1EYs/jzdyrcdYHOq1fOi9GynMv3zxzUxm5on6ZghCCAy6CrJSvg0MPiwU4PKau5empJJhttDscsZ9dqytjbb+/msyIzlZwlKyfRRJxZaiYv5203WX9Dp/b2MD396zO05jfKS1lbZ+F/m2a0taIYSINvPoD0QKllQpOdnRwa3zyvAEg5zridWdLkhPI0mfWMc7U0nS69lSVJQwOG5yOgmrKtor5CxjNunQ6TTRoCsclvQ5vdHXuYlQFMHC+dl89uM3sqQ8d9z7i8mo4wufvplwWOXA4fpoJsrt9uMeFkAOkp1p49FP3sSalcUxLW4nSlKSgX/48h1850evc7KqGbcngHtYQdxwrFYjH3p4I/feufKiBr8aReGrX3w3P/ifHew/WIfPF6SlrTfhvCajjvvuWsUj792IVjv2Onr7PLz2xqkJZct9vuCoNmy9fV4evGf1qN8VQpCbncw/f+1uHn9iP69sPxkN5sNhFecYiSshICXFQpLlyjhuxP4Wgdmk57OfuJHionT++NQBOjqcSCL3kn63P2aQMhKzWU9a6ujZ1iuFEILiwnT++tM3892fbI/a1AUCYVrb+hJ+ZzxNsk6rwWI2RFuXD2aJ3Z7R9w9AVoaNR96/kXdtq5iRHTGvBNNr5TadCx9v3VOw8sgDQXCZ6hYTYjcYqMjMTBgc93i97DpfzweWLb8Cv2x20t7fz5GWeEmFIgS3zZ/PksxL01vZjEZ+cfgwnZ7YgqRuj4cDTc3kLbr2BjK5ViuZFks0OAao7uwkpKp0eTw0O2PdWCoyL1/zj6mkLC0NRYi4gZc7ECCkqlypcH/LxgXYrCb27j9H9ZlWurr7BzKUoYGHrURRFAwGLdYkI/NKMtiyaQHXrS/DZjVO6HwVQpCZYeUfv3onb7x1mu1vVnOhsRuPx08wpKKISPONtNQkNqwt5a7bllOYn4qqSpaU5+J0eSPdCs0T20tOl4/ionT+7ev38tobp9i+s5rmVgdeb6Q5iF6vwW4zsWJpAffcsZJFC3IuugmGq99HZrqVf/jbO9i5u4aXt5/kQkM3Hq+fcFii0ypYrUYWL8zl7ttXsGp54YQcKnQ6DbnZyZfcXjot1TLuQ1YIQWqKhc987EZuuWkJO3ZWcaSygY4uJ15fkFBIRRBxuDAYdditJuaVROQ3a1YVk5MVP5hXhCAz3UYwGJEtJpKQCCHISLfS7/YjhCDJkuC4CkhPs5KT7UEAtqTRO7MJITAadNx7x0o2ri3lzd017DtQS1OLA7fbTzAUaYql0SgY9DqSkgwU5KWyfGkB69eUUFo0uizIYNCSk5084BYRGXhNFLNJT052ZB9pFAXTONaCI1EUweaN88nNSeaZF45y+NgFHL0e/P6IR7pGUdDrtZjNerIybBQVjJ3Vzcm285/feIA9+85y/GQTLa29uL0BAoEQ4bAabRym10WWmZebzPo1pdy0pZyc7OS5wHgY0xoc3/PZW9l09+gj2+lEKILs4tmhWxwLraJw87x5vFZ7Lu7FkColT1VXcU/5oqh+c47RkVJyqKU5LnAFSDYa2ZB/6ZZb2UlJrMjO5vW62pjp6kDG+q6FC685GYxFr2d+ahp1jqH20LU9PbiDQWp7unEHh4JmjVBYljX5gpQrhRACi06XMDiWRPSl9X09uAKJs5ujYdBomJ+SPum3GUIIjEYd69eUsnZVCYFACGe/D6fTi9cXiGSTJWh1kYxTWooFS5IB7SSKoiNBkJG73r2cd22roKenH0evB58/iEZRSEoykJluw2LRRwvCFAU+8/Eb+OSHtwJMuKuczx/JpibbzTx07xruevdyOrpc9PV5CIclJpOOjHQryXYzijK5t32D3fssZgO337qUm29YRGdXP45eN8FQGKNBR3paEikplovaX/NKMvjFD/7qon/PSBRFmbB+WqtVKJ+fzYJ5Wfj9Qbodbvr6PPgDochbUn1kYJSSYsZoiHTYG217zGY93/yn+5DqkDvHSAwGLf/ytbuj2fFE8+i0Gr7+lTui80xkYKEogpzsZN734DoeuGc1vb0eHL1uvL5IMKnTaUmyGEhJNmMxG8Ys2Btk6eJ8fv79R6LKC+1FdDbcet0CNg7T6E6ms5yiCOaVZPA3n7uFfrefzi4X/W4/qqqi1WqwmPUk280kWYzjXh8ajcLCsshxDgbDuD1+evu8eDx+AsHwQFfJSBCfkmzGbjej12lm3f32cjCtwXFJRQElFXMFY5eCEIL1+QVkJiXR3h9frXiqo4OXz57loSVL5k7wcRhLUrEsK4tca+LCzYtBIwQ3lpSwo74ubj1HWlvocLvJm0V62qlAIwQVWVm8WnsuOq3L46bF6aRqIIM8SLLReMWbf0wGKSXeUCjhuaXXaNAoCt/cv5O9LQ0XtdxSewpP3f2BKfEzV5RIoGw06shMv/RzfTQGg62c7GRysscu5hrMYnFxCbcYCelg56+igjQYJ7N2cesYWokQAoNBR35eCvl5l3Z+KoqC6Qp1z1OUyL7KN+nJz53cdgxmccebZ7xGKxOZZ8zv6rVkZdrIyry0+6lGo2DSXPzxEEKg1WqmxM96sDGH3WbCbhs9g34xy9Prtej1WlKS59ptT4Y5zfEsICcpiVvnlfHbY5Vxn4VUlf85fJAN+fkU2O1zAfIYdLj7OdTSEjddADeWlE6JJnRwMGM3GHH4YjWdXR4PB5qbuNe66Jo6TkIIKjKz0CpKNBD2BIPUdHfFdcbLt9vIsMzOm3lDb2/C4DjLkoRGUbinbDGrs0avmNcoAkUonO9z8FJ9DQ6fF71Gc0XlaXPMMccc1yJzwfEsQBGCh5Ys4bnT1fT544X19Q4H3967h/+4+ZY5ecUoSCk51NxCpzteUmE3GtlUUDhlAWuezcbSrEzeuhDrTz0orbhzwbUnrShNScFmMEQbr0hgX2MjtY6emPkqMjPRz8J94w+H2dfYmPCzsrQ0tIrCnaULR/1+UFU53tnG76orebOxjiSdnvetWM5DCypm5f6YY4455pjNzAXHswAhBOXpGdxTvojfHqtMaErz6rmzpJvNfOW6zZh1Yxv9X4uEpWRHfWJJRUVm5pRah+kUhRuKS9h94ULcsTrccm1KK9LMZvJt9piuhNvramOK9BQhWJqZPesypVJK3mlqorKtLe4zjRCszctDEO9HK6UkEA5zpKOF31ZVsrv5PCkGEx+rWM3985eQm2RL+L05ppO5fT3H9CClpMnRh5SQn2q/LE2O+n1+znX2kGoxUZAy92b5YpgLjmcJGiH46KpV7Dpfz4W+eJuXsJQ8fvwY/YEAX7luM5kWy9yFMIxOt5uDzc1x0wclFVOdndtYUIjVYMA5ItPf5fFwsKWZXKv1mjo+Rq2WRRnpHG8fCiB7R7Q/N2g0LMnMmPL94gkGAYlJO/WDRikljU4n/2/vHryheMutfJud1TmxVmhSSvzhEAfamnisqpL9LQ1kmpP43IoN3FO2iCxz0lxQfMWYmX64c8x+ut1ePvf4c4RUlV995EGybNNvL1fV2snHfvMU965YzDfu3jZ3T7kIZobL9xzjIoSgwGbny9dtxqRNXMQQlpKnq6v4+LPPsL2uFm8wOKke9JHOTZKQqtLe38+pjo7L1mp5OpBScnigGG4kSXoDmwoKp3R9QgiKku2Up8e7pahSsqO2Ns4H+WpHEYJlWWO3UM5KSiLXOvUZ9X2NDTzyl7/wiyOHqenqwh8KRc/xySKlJKyqVLa18cWXX+JUZ0fcPAK4b9Ei0szm6Hc8wSBvNNTxqdef5TPbn6XR2cuX12zmj3c+zKeWrSXHYh3ofDb3EJvj2qDP7ePZt05wqLrxojslzi6GGkRdvqs70o1RlfKKDfuklBw830STI7F380xlLnM8ixBC8K55ZVSt6ODnhw8lDLAkcKqzg79+6UXW5OZxd3k5G/ILyLBYMIyRHZWANxikz++jzuHgRHs7h1qaOd3VRbE9mV/dd/8lZ1e9oSDNTueU3xnSTGZMutGrnsMDHeoSBfiLMtIpSp76100GjZbri4s50NwU99mhAWnFVLhjzCbK0zMwarX4QqGEn89LScU2DZr5QDjM0dYWjra28KMD77AwPZ2N+YWsyculLCWVZJMp5tpIdC4MD6QHG5c8c7qa507XxBVeDlKensHDFUtRRKRl666men52/CCVHa2U2FP42rrruaWojGSDKdL6NkEXTCFAp8xZLc10VCl5+3g9bd1OhBBsWlpCTnrsQC8UVtl19BwOpwchBFtWzCMzZeY1p7jcvP7Oaf7v42+Sm27nV19/H8nWS3drmImkWcz88P13A5BhnZ1Fx5PB6fPzb8+/wYevW0V+yuxpgjUXHM8ytIrCZ9etx+H18mTVqVEzkP5wmL2NDexraiTZaKQkJYXSlBTybXaSjUYMWi2qquL0++l0u2lyOml2OWlxuegPBGIe1HlTFMTtaWjg9sd/OyXLGs533n0bN5eO3g++2+NJKKkAuL64BINm6i8DIQSbCwv58QEd7mDs6/ZOj5tDzc3ctXDhuEGPlJLwQBZ/6C+MNxiiPxDAHQjQHwhQ092VsKmAlJJ9jY24/H6S9AaS9HqS9HpMOi1aRYNWUaJ/mmnOWBba7aSZTDS7XAk/X5adPa06PAk4/X4ONjdzsLkZvUaD3WikwGajODmFQrudXKsVu9GIWadDqyhIGbmWXH4/bf0uznR3U93VSb3DMSDXSEyqycTfbd1K5jDnjV+dPMzbLQ1YdHqSdHpePX+W52tPD1zDia/jvCQb//f626blHJ1j6pCq5M9vHOPt4/UIAV/5wE08eNPymOvJ5fHx3T/uoq3bhaIIirJT54JjwKDXRRpoGHRXdRMKIQTF6bPPpvJSOd/loNHRx2x7KTB3x51lDDYb+Put12PU6fjDieMJM06DqFLS4/XS4/VyOIGN2eUkpKoxBVhTxXidpg63tiT0iLbo9WwpLJq2gLA0JZWy1DSOtccWag26VtyxYMG4neDqHA7+Y/dbuAJ+3IEA7kAQdzAyeAmrajRwDqtqwvBKAt/d9zYaRUGjKGiFiHRd0miw6PRY9DosOj12o4EvbbouoRRkqrAaDJSmpiYMjnWKQkVm5rStOxGBcJhOt5tOt5sjrUNdEzUD+2jwyKgD+3ii9/YUk4l/vuHGOAeUeclp9A80PAlJlVDo0jqkQWTwo0qJNxAirKooisCg1aJL0MRBSkkwHMYXjGTujTpdwvkG5/UGgqhSYjboEYAvGCKkqpgHgpmE3wkGCYZUdFoNJp121GWHVBVfMBRpSqAomPTaMeUkiiLQ6TVIbaRRjN4wHQNaSEoyYrVG6gTME+zWNxytRkFVJTUXOpAytlNrS2cfvS4veq3mkrvjXU3cvHYBmSlJZKVasU5in89kpJQcb2qj3Tn0/DHpdawvKUCfwB+5u9/D0YYWluVnIwS8VnWOk83tqKpkXmYqNy8qoyQ9Je46CasqlY2t7Kiupd3ZT47dys2Ly+LOQQCXz8/B+ibsZiOrCuPrIY41ttLt9rCmOB+7yRjzWUNPL7vO1HOmrQtvMITNaKAsM41VRbksyEqP3hdCqkp3v4dmRx/PVlbjD4aoamnnNePQ8U0y6llfUhBzL2npdVLV2sHa4nz0Gg1vnTnPvroG+n1+Mm1J3LCwhLXF+QCcae/iQncvS/OyyUmOT+CFVZVD55txBwKsKykgyXBxXtZzwfEsRAiB1WDga5u3MC8lhR8eeCehnnaOyAWyoy6xxndhWhqlqanTtm6zTseWoqK44BjgUEszHW43OeNk5R0+LzvP11+S5ltCNOs8vDywC0/0v3WKwodXrJr0OiaCTlGoyMhk9wiLO4gEzvNT02aEfCAsJeExBpxjMS8llX/Yej1bi4vjsuBfW7f1orXmCgK9kljOFFZVjlxo4cmDJ6lu6cDl92PUaslPtfPe9cu4adG86P4MhsPsrK7jz4dOUt8Zsc+bn5XO+zYsZ1NZYfQBdbC+ib1nL7BhXgH//eoePIEQn7phHYVpyXzrpV309Hu4b/USPrJlNTqNhrPtXfx+3zEeXr+MQ/VNPHu0mu5+NxnWJO5bvZj7Vi1Brx2ShXgDQV4+cYY3q2up6+zB4w9iNRpYkpfJI9etojxnqCDzfJeD3+w5woNrKzjZ2IZvsZG+3iBmvY7OdJVmh5O8lEg79prWTn63r5IbyktithsiD/XKhlaeOnSSO1eUs2Fe4hqDJIuRb//rQ6gDgatWq7noTGaK1YSUcLaxk0AohFE/JPeqbe4mGFKZX5DO2caui1ru1YzJoGP9kqIr/TOmjecqq3nl1Bl8wRDeQJDcZBtPfub96LXx8pGatk7+5k8v8sGNK6hsaKWuq4f0JAveQJAXT5zmiYMn+H8P3cbygpzoOR5WVZ44eIL/3r6XYDhMts1KZWMLz1RWccuisjj//tZeF1998hWWF2Tz87+6P07l+Ivdh9hbe4HHPvYQS/MidSJSSvaeu8A/P7cDh9tDpi0JnahkDZQAACAASURBVKLQ6/Xx1JGTlGWm86uPPBANps+2d/GlP71Ir9eH2x9AAk8ePskzR6ui6ynLTOOxj70nJjg+UN/IPz27nf96zx3sOlPPqyfPYNLrkFLi9PkRgmhwfK6jm6899SoPr1vG3992Q9y12tbn4itPvkyq2cRvPvbQRR+3ueB4FmPQann/suWszs3jp4cO8EZdXdwr/KngcljOTBfdXg8HmhJLKrYWFWOags5joyGEYGtxMb84cjhOZ9vpdnOopZk7F4wvrbhaEEKwdEA6MTLYL7Dbo4VrU41Rq8UwhtZ5KrAZDNyxYAGfXrOOfJst4TFVhMJ4bgiCyPU2XlGeKiXPV1bzrRd3odNoWFdaQE6yFYfbS01bF2LYI09VJU8cOMF3X93DvKw07lm5GFVKdp+p5yt/fIm/v+tG7lpRjhCC810O/rj/GCeb2thUVsRrJ8/ynVf3UJSWzIqCHKpaO/jlW4fYurCE8pwMOp1unj5yipq2TnzBEFsWFKPXathVU8+3XtyFLxjiketWRX+NNxDk9/sqMem13FBeSorZRG1HD9tPnaWqpYNffPSBqB6zu9/Ds0erON3aSVe/m62LS8i2J3GiuZ0dp2vpDwX47/ffiVmvIy3JzMH6Js53OdhUVoRpWFCqSsmTB0+yo+ocH9q0ctR9qiiClORLPweLc1Kpa+mmp89DbkZEYymlpLq+HZNBS0FWMmcbOxN+V5WS9m4Xh083UtfSTTiskpthZ015AcU5qaO2wpZS0uvycuRME2cbOiNBWLqd/8/eece3cZzp/zu7iw4QIEiCvYlFlChRvVuyLVu25d5jO3HqpdydL45zqXe5y5Xc3S+XcunN6W6JW1ziJttykSWrV6pQIiWSYu8FANF25/cHQJAUKYpqduzo+XwoG8DO7Ozs7sw77zzv85bkpY/ZnfK4bBRle5N1SCnxB8PUNndR09BBe88gui5JTbExoyiTWSXZOKxmRII339nnp7mzn+y0FLLSRjjV/f4hjrX0oCiCsvwMbInMd1JKGtp66RscojQvHWfCM9zc2U9Hz9gdJJvVTFl++oS7EsOI6TqH6jswm1RK8zIwpOTI8U62HWykqzeAzWKiJC+NBRX5eFPs4/rKMCSt3f1sP9hEfWsPhpTk+eL9W5CVel6CYe9bs4JPXbyYLn+Aex5+dkplHtq8h6XT8vntx24lx5NCKBrjwc27+PVbO/jVW9v57geuSWrlH+no5kevvY3dbOLfrr+KufnZxHSDdQeO8L1XNhGOndlCfzTCMZ1fvLmNYDjCd26/hrkF2ahCEIxE4+9+LIZrlFe4KC2V799xHRLJ4zuqeXDzbj69ajGXzyxNHmPRtAm957oh+fkbW3BazPzgzusoyfAigcbuPtJd8fdTCMGykgIKvB5erznKJ1cuwudyJr3kUko21jXS7Q/ygUWzSbGewS7QaZc4Dex8tZr6/RML459vKKrCpR9Yhjv9/a0nqwhBRXo637riKva2tfHEgf1saGyg3e8/K0UEk6LgcziYn5PDzTNmnpPsce80pJTsbG2lPTCeUmHTNFYVFZ13w3R6WjpFHg+HusZ6iuKprI9yddmpqRXvJ5R6vTjN5nESdzMSwXrnA8vyC7j/+ht5sfYIm5uO0zwwEFesOMt6NUUhx+Xi4qJibpk5k5kZvkl529/atoF9XeN3EUbDpKhk2Owsysrj8sJSvFbbhPU19fTzg5c34bHb+PYdV1ORnREP/CNugA57a6WUNHT38ovXtzIrL4vv3Hk1qfa4x+qupXP43MN/5oevbGJBUS45ia1JfzjCmsoybl88myy3i/94+lXWVJby+asuYldDC3/z6yepbe+iIjtOwTEMSfuAn/s/djPFCU7lLQtn8ZnfPcWDm3azdnY5me543akOGz+6+3o8dhuWxMSoGxJfioNfb9jOvqY2Vs8YiR8wpORYZw//d9e1LCnJRwDhWIyvPPYSGw7Xc7Sjh1l5mXiddi6fWcojW/ZwoKWDBUUjmQg7BwNsrmtkXlEOxRnnl/MZ0w3KCjLYfaSZpo6+pHEcjsaobeoiKy0Fl9160rLPbzrAL5/ZTHv3YHKiN6QkxWHl9svmcvfaRVjN2jjP+L66Vv73gfXUNndht5iwmDQGg2EiCcNIiPhcsWbxdL7+iStR1Xj5bQcb+f4f3qS+rYdozEAZdU5VUZg3PY9//ugachLz6K6aZv7tly9y8yVVfOGDlyafsVe2HeZbD65HVRW+f9/NLJyRn7ym7zz0GtVH27j/nz5AacI4/tMbe3noxR0J1Zj4knF6QQa/+OoHsFlOPtf4hyJ8+cfP4nHZ+NE/3sLjr+3hkXU7CQxFku3WVIX//NRaLltUPqZsNKbz9JvV/ObPW+jqC4zpX4/Txl1XLuDONfMxm85dAKwQAqfVgtNqwWbSMKsK+hTIt06LmS9dtYqSjPhCJsUquXvZPJ7fd5gDLR34QxFSHTaklLywr4be4BD3XraCVeXFSWfWbQtns7Ohhef21Zz1dYSiUTr9AdKcduYVZOO2WePtslmTknSj+8xmNlGelY6UknRnfLGb6XYxPevUtD1DSnoDQ3zn9qsp8HqS9foSi+bhz6l2G1dUlnL/hm1srK3npnmVDEf7R3WDl/cfwWkxc/mM0jO6n+fVOH7ziS288NvXz+cpTgqTWaNq1YxxxrGUkv0dHexpbePq6eWk2t77kbFCCMyqyoKcHOZlZ9MZDLCnrY1tzc0c6OygZXCQwUiEUDRK1DAwpEQAqqJgUhQsmobdZMJrs1Po8VCRlk5VViZlaemk2WyntZpWBKwtL6csLe38XvQoTEs9OTXCbjLxqQULx31/vL+fV2vrQMLc7Ozz1jaH2cw9i5dyYAKpr3S7nahhTOopyXa6+LtFi8+7lJ6qKKeVmCTNbuczCxcl00FDXBbPPolqCECuK4V7Fi8Zp3F8SXHxKc/pczj420WLx/A1rZqGwzz5Oa2axvL8fJbl5zMQDtPQ18f+jnZquruo7+ujbdCPPxIhFIsS0fXkO2JImfTimlUVm2YixWohP8VNpc/HguwcZmX68NrsU9IlbgsMcrS/d9JjdMNgMBLmT7UH+EPNXr598Vqmub3jjKGNRxroGAjw5WsuZmaOL/m7ABwncOveOtJAb2CIW6+eRap9xNhOc9q5ZeEs/vVPr/B2bQO3LJwFxNNYl2elA4I8bwpmTWVWXiaKEKQ6bJg1lf6hsfdvcXE+RaO4kJkpTq6oLOOnr22hurkDX4oTkRhHstyupPrHMCdyTkE2IOgaDHIi5hbmsLA4NznpW00mFhfnsf5AHW39g8zKy0QAV1eV89i2fTy/p4Z5BTkoStxw21x3nC5/gPuqLjrvmSmjMZ3y/AyEgJrGThbNjPPOBwNhjnf0saAiD5OmjFuYSSlZt+UQ337oNcwmlbuuXMD86XmoimBvbQtPvr6P3/x5K6qi8NFrF49ZUPcODvHN379KXXMXt66ew82XzMFuNXG8o48fPrqBg/XtLJtVxK2r5zItxztm+znFbiUYjrJsdhELpo94T6uPtvL4+j1sO9DI/U+/zdc+dgWaqlCck4ZJU+PGtG5g1lQMKdl/tA0hBNGYTk1jBwsq8hBCEAxFON7RR2qKbUzw4fUXzWJGUSb9/hC7app4acshpjrEGUbcS/7Quh08/WY1K6qKmVuei81ioqWzn0MNHcwszhrzzhhS8uyG/XzvD2/gsJn58DWLmFOagwB2HW7mqTf28Yun3sakqdx5xfx3PRVMRXYGBd4RFSUhBB6bFY/NStvAIEPRKKnYiOg6e5vaMKsqy0sKxuzyaorCkmn558Q4dljMlPvSWH/oKN9d9xYfXDqXaRleNGXimIWzxeLifPJOSFoy0XmumlXOw1v28NzeGq6pqsCScLDUd/eyt6mN+YU5FKefGXXyvBrHMvnPO4+TvWgxw+DHb2/h1bo6nGYzN8yccR7OPXLyd3LLXAiBKgRZTheZpS7WlJQSMwyC0Qj9oXhAV0TX0aVECNCEgllTsZtMOM0WHIkI/bPZWlKEwo0VU+/T89lXQghWFRaxqrBo3G8P7trN119dj8dqO6/GsSIEV5eXc3V5+akPngC5KSl8fvmKc9yqs4fP4eBzy5afdjmbycTfTLBYmQqynC7uO4NzQvxZEIDHasWTlUVVZiaSuDEaNYxEsGOEkB5LBDuOGMeqIrBqGk6TmRSrFYuqJndSTueZ/bfll00aPAsQM3Q6hgI8XXuQPxzay7e3v8X3L712jIyiJM7p01SFuaO4hyfD4bZOzJpKiS9t3GRT6kvDpCocah3Z5tcUBatJQwiSgZxOS3xrfXhsONH7VZDmHmdQTPN5MRJZwZJtl5Juf5BNtQ3sPd5Gx2CAYDhC52AAQxpIOT5QrSQxCY+GxaQhkcnFmRCC0sx0FhTl8EbNUT55ySIyU5zx7eXqI2S7XSwtyT/v47EhISfDjdtho6axA8OQKAo0tvfiD4apLM6iqbNvXLmOXj/3P70ZQ0q+9KHVXL6oHEVRkFKydFYRxTlp/PuvXuKPr+xi9cIyinNGnA+7DzdT29xFaW46n75pOU6bBSEEmV4Xn75pOV/84TN09QeYV56bpDUMoyw/g599+Ta8KXa0UcGZS2YV4kt18j+/e4XtB4/TNxgk3eMkI9VBmttOS2c/Q6EIZqeNSDRuEM8szqKls5+Dx9rjnmch6Oj10zs4xPzpeditI4vYgqxUCrLiXnynzcy6LadnwHX1BXhmw36+/KHVXLKgNB5Am/Bix3QDTR15XqSUtHT285s/b0FVBP/00ctZOackuXhaNruI/MxU/t/vX+Hhl3ZwyfxScjPeXckxn8uBdsJCLr64jP//8Lyp6wYdgwEcZnNyR2j08Vlu1zkx9DVF4bOXL6d/KMyfdh1g3YEjLCjM47o5FawoLUyOD+cKOR7XKemcQgimZXhZVJzH5qPHOdzexaycTABerzlKMBLlmtkVmNQz2/X+q+Mcq0JQmemjsb+f4tTzs8XWMjjIY/uq+cTCBbjOg27rVDDsyTKrKmbVhsf6l+khN6Tktzt3MS8nm/k5Oe92cy7grwTDxrKiqpjU+AIxw3H+tEeFEKRO8R3MdbmpTPMRjEZ5pbGWFv8ARe6RsUpKSSAcxayqWM2nHsID4SiKEFhN44+1JlQi/OERFZlhI/jE9k+GE7mDQsRVMxQBoUg02e4DLR38y5Mv09Y/yLyCHEoy00i1W2ns6aeuo2fCuie6xolaY1IVrp87k688/iIbDtdz68JZNPb0sbuxhRvmzcTrOD+c9rGQpLps5Ga4qWvqIhyNYbOYqG3qQiKZXuib0Dh+e189zZ19zC3L5eJ5pSijFl9CwPKqYgoyPRxt6WbrgcYxvOGGth4MQ1Kc48VhtYzxNhbnpGFPeFT7/EPjjGNVVcj0jg8KVoRg0YwCnDYL/YEQgaEI6R5w2a3k+Tzsq2ulqz+A22mjvWeQtu5Bbr6kClUR1DV3EQpHcdgsNHX0EQpHKS/ImHSH7HRhSMnKOdO4ZEHZGENYCIFpAh7rht1Hae8ZZOnsIpbPLk56z4d3My6eV8LvnttKc2c/Ow8dJyd94riBdwraKLWcySCJ87AVRUwYPGpW1dPOKzBRuhAhBNPSvfzwrut48/Axntp1gK3HjrPhyDFm52bxxStXjgkSPFtM9VnRFIXr5szgzcPHeLH6MLNyMhmKRHn1YB05HhdLp535gvi9RyQ9BRRFYHNaySxMx2wdL92hKAqfXryIP975AWZnZZ7z80sp2dTQyGPV1ZPqoF5AHF3BIL/ZsZO67oknxr80SCkxjH4MvTv5Jw3/lLOtjStvDJxVprYLeH/CrGoszcknEI3Qc0KSESEEDouJiK4TDJ96jHHbrOhSEgiPl1EMhCMYUo6RbDoTBE5oh5SSYCSCYcgkzSNmGPx0/RYau/v4xs1X8L0PXst9V6zgYysXsqK0cJzk1DDEFGd3IQRLSvIp8Hp4fk8N4ViMN2uOEdV1rppd/o5p6Jo0lemFPjp6/XT2xeMdDta343ZYKcgc75CRUrKzpgkpYVpuOsFQhN7B4Ji/UDhKmtuBlHC0uXvMzujwQiaqj/e6x2J6fAdEUSa9/uGMj0PhKP5gmIFAiGjC6JKGQSxRt6oIyvMzCIWjNHf0I6XkaHM3wVCEGcWZlBf4aO8ZpLMvgJSSI8e7EALKC85tWnhVESydVYg6hXsqJfH+BUpy0/EPhcf1bzgaw5tix5CSoy3vjbkI4vfeYTETjukTBt4FI9HT2r0fllicCEIIXFYLV8+ezo/uup5ff/QWrp8zg/0t7fzL06/Q5R9PiTrfEEKwpDiPovRU1h+soycwxKG2To60d3Hp9JKzWhCfV89xVmE65QumnUUN8dSHsUiMUCCMvy9AeChKdIIJwWTRuOqjl1C1soLcsiwycr04PRN7gkwJb9GUWpDgHoZisTjZP8HRPZnL35CSLcdPLw2mlJKoYRBJRNObNQ3TFLk8w23TDQM14a2ZbNU1rDEajulIZMKzfO4CEKSUhGOxJJfWOklfSSk51NlJ12nK0OmGMeZ+WLWJ9VSHYST0Vw05cr1njhj+3nuIRfclv9FMc3Gl/gTEVF7EKP7ezxGL7oqXNS/AlXo/72RC0Qv4y4eUEn80gmACLy5xTmJMN9hR30xVftakz//svEye2F7NodbOMfxkKSUHWzqJ6gYzc85OY7q2vTu5lT6MQ62daKpCYSJILxiJcrSzh7xUN0tK8pNjsJSSY109U+acTgaP3cqVs8v43Vs7qW5qZ/2BOipzM5menX72lU8RQsCMokyefH0vjW29ZHicHG3upiArlRTn+EVINKbT0RtXbnh+0wHWbz8yQa0SfyLoLBCKJLx78b6eUZyJ2aRysL6d5s4+8nzxICbDkGw90EggFGHWtGxSXePHJyklLV0DbNhdx+7DzbT3DOIfihCJxghHY/T5hzBp6hj7qrzAh5RwrLWHlXOnUX20FYtZozArlcBQmCdei3K0uZs8n4ejzV1YzSaKs89tDIqiKKS5HVOatyLRGJ298UXKE6/t4bmNByY4SjIYjAcJB4bCo3r3LxsmVaUwLTWh+dtLUZpnzPtd19k9zjaOa5tDJBbXyldGzYf+cISWvomTNA1DCIHFpDE7L4vyrHSGojFerD5MbUf3hJn/TqSCnGu4bVauqiznp69vYVt9E9XN7QghznpBfF6N41s/dzU33XPVGZePc5Ylhm4Qi+oM+UO0N3RyZFc921/ey6GtdQz544EhsahOW30nN/79leSWZo7XuWxt5fHq/cnvFCH4yPx5lE4QOBaIRPjZlq0Ue1NZnJfHb3bsZPPx4/gjEdLtdi6dNo0PzZ2Le9QWVn1vL7taWjnY2ckbx+oJRqN8840N2EZtZV5RVjpOISEci/FKbR1P7j/Asd54sE6J18utsypZXTJtnBHf2NfPr7dv54aZMyj0pPLA7t2srztK79AQbquFVUVF3LtiedIANKTkqQMHONbbx2cWL+JQZye/2bGLQ52d6NIgLyWFv1+6lKUF8ejitsFBfrFtOwVuNx+ZP29cPz60ew91PT38zcKF5LpTkFLy50M17O/o4BMLF7DuSC1PHzhIu99Pqs3GmrJSPjR3DimWkb7yhyNsbWqipquL9XVHiRoGT+4/wO5RiRiynE4+s2TxmOuXUlLT1cWDu/ews7klfj8c8ftxZ9Vs0uz2ce3tCAT47Y6dvFlfTyASIc/t5vbZs4EzHfwk0uhDGiPqE9HwBqKRtzFZVk9psJayP1leGu+tfPPnClJKDL0FPVaNEClo5kUI8VfH8poQUkrag36eqT2Ix2ol0z42i5oQghVlReSkpvDQ5t1U5mYytzAbTVEwEpQL3TBIc8bfhxXlReSnuXlk8x4WFeeRmxoPvDze08+jW/dS4HWzrLTgrBbI2+ub2FHfzPzCXBQBRzt7WVd9hHyvh8pcX5Li5bCY6PYH6QuGsJtNSBnXK31658FzNnleOauch9/ew2Pbqqnt6OG+K1ckA3XeKZTlZ2DSVA41dDAtN52Wrn6uWTHzpNJVkWjc6+dx2kg/iVNnGPk+z5ixq6okh4vnlfDKtiP800+f48qlFXicNo4c7+S5jQdwWs18eO3CcfQUQ0pe23GEH/zxTdq6B0lz2ynM9lKY7SXFbkUieerN6qTuMwxTNbxYzBp1TV1EYzqH6tvJ8DjxpbqIRHU0VeFgfTtLZxXS0NZLusdBximu6UygTZFLqhtGUrXDm2LHmzK5EyMnYzx//mwhZXw5I5Of49+drVNKVQSryot4+cARnty5n0VFedgTAcrdgSAvH6gdV8Zjt+GxW6nv7qW+q5dSX9wGMqTk1YN1NPX2j+vbcCzGYChMqn0kQF8mZEZkwkk10bMNceNVEA+Si3Pwz31s0RWVZTyweRcvVh+moaePWTmZVGSd3YL4vI4YJosJ0zmk3LrTXWQVZVC1agbXf2YNNduP8sg3n2LX+v0YhmTbS3vobe/jy7/5O/Knj+W/RHWDtkE/faEQ9b29DIbDXFVeNqFxHI7FePbQIRxmMw/t3kN3cIg5WVkoimBnSwvf3/Q2zQMD/PvllyWN0OdqDvN8zWEMGc8CZ0hJdXv7mECSOScEfkV1nR9v3sKvtu8g2+VibnYWupTsamnhH59/gc+tWM7HFswf4wnuDgZ4dF81KVYrdT072N3aSonXS4bDzvH+AbqDwTHeGyklW4438caxego9Hn6w6W1cFgvF3lQC4QgNff1jtqb6QiEer65mfk4OH5k/XhN0Q30DGxsauLlyZtw4BnY0N/PE/gM09vWxt62dqqxM8j1u9ra28f2Nmzja08M31lyOLaFkcLy/j+9vepuYodMViG/FNPb10T9KwaAoNXWMQoOUkm1NzXzhhRfwR6LMz8kmzW6ntrubn2zewvamZr57zVq8Nlvyxe0Ph/nyiy+xqaGR6RkZLMrLoysQ5L9ee51p3vFZhs4cYUKB32GyrADObnv6rwnh4EMM+X+IaqrCnfYovI+NYykl29qa6RgaLys4GhFdp3Ggj3UNtdT0dPLRWQvw2ccbFjkeF1+4aiX/9exrfPahZ5mZ4yPdZWcwFKGhq5fbFs/m4yvjgY8+l4MvXLWSrz/1Kp/8zZMsKMpFSthR30woGuXrN14+ocdnqhACCtM8/PMT66jKz8JqMrH9WBO9gSG+dv2lyUAhq0nj6qoKvr9uI1/84/MsLMqjfyjE1qPHqcjOoGNw8r6ZWlsEhekelpTk88r+I7jtNlaWn3/JxhORleYi3ePgcGMH0wt8hMJRKouzJjxWVeKeOIDrVlbykasXTVq3csKuosWs8Y93XcpQOMbGvUepb43TAuxWM+WFPj545QKWzioc5zg43t7Hdx9+na6+ADdePJuPXL0In9eVnA+6+wO8tPkQgdBYOo7P60oG5XX3B2ls72N2STZ2i4nstBTS3Q5qGjvo6g/Q3R9gdmkO9gkoju8UVFXBYorP07ddNpfbVs+Z9HjlHHGjpZQcautkw5F6/KEIfcEhegNDGFLy3ZffItVuw2Exs7Awl/mFOWf0jAohWF1Rwp8KDvDaoaN8+fEXuaisiHAsxqsH6xiKRJOSicNIsVm4bEYpD7y9i6888RLXzanAYTGzv6WDNw8fI9/rprV/rPe4tW+Qex5+hhnZPiqyM/DabQxFo2yvb2b9obpkhryJ2je/IIdUh40nduzHpKoUpaUSTMhN3jRv5jnhohemeVg6LZ8NRxowDMmXrlp11gvi9+RsJITAbDUxa0U5X/39Pdz/1UdY98CbSENSu7uBH9/3O7728GdxpY4M+IvyclmQm4MuJf+87mWePnDwlOc51NnForxcHrjtVnJS4kELx3p7+eSTT/Hi4SN8fMF8ytLjD8QnFy7gY/PnMxSLctcfH6U/FOb+m24cE+RjOiGCdmNDI7/ZsZNlBfn81xVryHA4kFJS39vH3z/zLD/bspVlBfnM9PnGvTiP7NnLorxcHr79dnLdKQggEIkSNfQJaQy9Q0P8YNPb/O2SxVxXMR2byYQhJd3BIN5zIGcXjEbZ29bOj66/ltmZcc9926Cf+557nudrDnNlWRlrSuOZq8rT03nkA7cjkdy/bTs/fHszf7d0CTfNnJmsTwjG0B/6QyH+5403CcV0fnDtNSzNz0dRBMFolP97ayMP7NrNA7t2c+/yZckyzxw4yKaGRq4oK+U/11yO22pFNwzW1dby1RfXnVN5tGjkbaKRHZjMy9/VQI73DiJEI1tgjD/l/Y2f7d3CG8ePTenYFIuVD82cyz/MXTrh+yyE4PLKUgrSPDy7+yDVTe0c7ejBYTGzrLRgTBY4IQQXV0zjx3c7eHxbNYdaOxAIVpQVcPPCWVTmjuy0zczx8alLFpPmjHvX8lLdfOqSxRQlqBEeu41PXryIOfkjC30JrJlVRo7bxTO7D1Lf1UtZZjq3LKxkZflYib47l1ZhM2u8XF3LxtoGfC4Hn750MatnlPDs7kNU5o4YkDkeF5+5dAnzC8cH6s7I8fF3q5cmvV6joSkKa2eX8/L+I1xUXogvxTnumPMNh81CcbaXo8097K1twaSplORO7MkyaSo5GSlwCI539KGpp5+Z71BDBwfr21izeDofXrsIk6Zgs5jxuu1jMhSOxq6aJjp6/eRnevjUjcvGJc0IhqJJrvFoOG1m8n2pHGvtpq65i37/EDOL484jl91CYbaXhrYe6lt7CIQiTC/IeMf43hPBbNLISkuh+mgbx9t7MZ2kP84Haju6eX5vTXKEy/HEd232NsX1zgXxRePwM243mynLTCPLPT5IUiAoTEvFbjaPUbJIsVr4zxsv5zvr3mLrsSY2HKnHYTFzUVkh/3zNJfzvi2+SlZBShHiw26dWLSIUjbH+UB3fe2UjilDI8bi4Z/UyVCF4aMturNqIuojLaqHA62HrseOsP1RHTDdQFYHb6BabTAAAIABJREFUbuWaqgo+c/GSk6ZnLsnw8pW1F/PzN7by+027MKSBRdNYMi2fG+eOVbZKsVopz0xPjj9TxXBg3isH60hz2Fl1DhbE70njeBhCCJweO5/4xu00HGzm0Nb4FsLeDYdY9/s3ufmzVyWjUSGuVCES4uZTgUlR+PSiReS5RyJXp3m9LC8s4I9799HY3580js2ahhlAxFO+Dj/09pNosOpS8ti+aqSUfGbJYnyOBH9KCKZ5U7m5cibffHMDL9fWMdM3ng+oCMEXVl5EgWdEC3CyLDAxw2BFYQG3zapMvlgqkHWK9MWngyvKSqlKZEADyHY5+cj8uXzuz8/zwuHDXFYyDVUIVEXBbo7LFA0vGMyqetK+klKy+fhx9nd08KG5c1heOKLn6DCZ+NDcufzpwEFeOhJfsKRYrUR0nRcOH8GsqnxswXw81rhouaKqrCkt5bHcajbUN5yDqxbE95aGCAd+j8m8CHj3vCTvFRh6G3psIm7l+xd3VsxhVW7xpMeYFIV0u53y1HTyXZ5Jk4ooQjA9K53yq1aiG0ZSM1gVyrjgNkUIZuVmUpnjS8qwqYlsa6Prr8zNpDJ3JFA5zxs3joeR6rDxNxef4NmU8Yn7ytnlXF5ZNkYC70TpOKvJxAcWV3HLwllIyZjjPrhs7phqsz0pfObSJRNe+4wcHzMm4Um3D/gxqypXV01/VzJ8qopgRlEm2w818frOWnypLnwTqEJAIqiospDnNh5gV00TbT0DZKdNXS0hGjN49JVdDAbDfPDKBZQXZCTrnQz9/nigp9dlJ8VhHedZ3n+sjWAognrCFruqKJTlp7O3toXqulZ0QzKzOL7AUhSoKMpk1+Fm9te1YRiSsvxTJ344nxDA0lmFrN9+hG0HjtPVFyDdMzW+8jCSutyj6pxK+atnT+fKysllPEcvHKrys/jDp+6c8JlVFcH/u+VKpBzraBNCUOD18K3b1tLSN0ggHMZltZDjTkFTFX52942IE8JaU+02vnbNpXxy1UL6giFUoZDpduKxWTGkZO3s6WOoFV6Hje/dcS09gSD9QyEisTh9xuuwk+a0Tz5OKQrXVlWwsqyI9gE/Ud3AZjaR4bSPs8Uunl7MRWVFUwq0HA0hBGkOO2ZV5aLSwmRikrPBe9o4hninpKS5uPkfruSbHz+GHtUxdIMXf/s6l921Ak/GmWfI89hsVPjGRtkKSHpaA5EzV6MYCIXZ39GB22bFYTLROjh2G8NttaIKQU1n14Tly9PTT5qmdiII4KKiwnHaiecSszMzx7zUQghm+nw4zGZqu7sJxWI4zGdmOG5vakFKSZHHQ9sJfRU1dFIsFloHB+kPhUmxWukPhWjs7yPNbmead2wSBZOiMDsz85wYx5p5BbHIZiBGNPwGseheNNOCC97jSSClJBbd81fFtxZCsKaw9NQHnkG9w5J0Uzo2YcCce8TNhqnwQIUQ5zwZx2i+csdggCe2VzM7P4uqcygvdToQQlBRlEkkGqOhrZfLF5WP0fk9EUsqC5lRlMn+o2388NENfO6Oi8ckzZASBoIhmtr7KCvISNIw4ucCi9lENKbz8z9tYkllIZYEv1hTFbwpDqYX+hK83xGtXJ/XhRCC9t5BOvv8ZI9KB32stYcHXtiGbkgmulXlBT5ihsHm6gZSXTbyfZ7kbxWFPnTdYMuBBqxmjeKctHGG92Q48fezvX9CCFbOnUZpXjpHmjr5yRNv8fe3riTNPeKdlFLSHwjR3NHP9ELfGDk4Qxrs6Gri2cZqjgf6cGpmlmcWc23BLJzayfV9hRAJZ9DJrzNiDBHSIzi0uK6yIsRJubuTvTfD0onDGSpHY6IyQgikiLLd/wiL0q4kxzayaJ+ozSLRriy3a0Kv9lTgtlmTmfVOhriu+unXrRsGf957CENKrp1TcU4WxO954xjiN65q1Qx8eWm0HotnImuua+fQ1lqWXjP/jOu1aCrOCYy5kZt75tvBQ7Eo/aEQ/kiEO/7w6LjfdcOIyy9FI+OiwCHuJT4dQ1cIgdd2fnU+3dbxfFubyYTdZKIvFBqTTe100eofxJCS/31zA995a+O434PRuO7rUCy+YAnFYgTCEQo8ngnVKbz2c9MXJstSpBxAj+5FSj/hwANonjnA5Fnb/rohiYY3A5MnxLiAC5gqWvsGeetIPeGYzsv7j9DW7+cLa1eNCYh+p1GU7cVhM9PvD1E5LQs1kdRjIqQ4rNx35yX86y9e4NXthznU0MHcshzS3A7C0RitXQMca+mJewK/cvsY41hVFa5dMZPtBxvZtK+eTfvqx9StJbSMP3Xjcq5aOh0h4pzleeW55GW4aero499/+RJXLq3AZtaoa+7mlW2HsVlM5Pk8SSWNYQghKMqJJ2Y51NDOnLJcUhNBbkIIpuWmYTGrHKpvpyDLS5p7hFoopeRwYycb9x7FPxTBHwxztCWudNLS1c9///ZlUhxWnDYLXreda1fMxGE7+8ClVJed++68hH/75Ys8t+kg++paqSrNwZtiJxSJ0dLVz7GWHpw2Mz/50m1J41hKycb2Y/zjlqfojYxIKr7cUsOBvnb+Zd6VmMWZL/Rebf8jtf69fLz46zhNnlMXOIeQGDQP1TFbPz21qDOBP9bH/v7NLEk7c4GG0ZBSEtV1YkZcgnBjbQPP7DnIspIC5uafGX/7RLwvjGOAFK+T/IqcpHGsR3WqNx1mydp5iDPkO00ko3SuYCQycKXZ7dw+e9ZJ5cXy3e4Jb/SZtOtsaV8SJuXpTvbbVLVKT3beYam6tdPLKfRMPIhoqkraFI3ec3dfBVb7hwj0fxXQiYRewRo9iGauOkf1j0BKA2l0E4vuIRbdh6E3I+UQQthR1Dw0UxWaqQqheE85OEhpEIvuROpdSdF3TStD0UqmqLgRIhrejJTxCUMIFc00H0VN40QdkLhBEEEaAQyjBT12lGj4jZHfjQEioZdBnHwSVJRUNPNihHjfSbO/p6GpCm6bFfM7rAZxIjoGA9z/xjaGIlFyPCl87fpL35GMeEkIsFtNuOzW5NiS5nZQkptOfWsPM4pGqCpWs4kUh3UMXUEIweySbP73nuv51bOb2X7wOC+8fRDdiCsamDQFj9PGqnklY1QndN3gmQ3V/ObPW/GlOlm7fAYe50hQcjAU4XBjJztrmvjeH16nLD89SXPI9Lr40t2r+d4f32RfXSu7apriHkizxoKKfO79wCqe2VDNC28fHLfNneV1ketz09o1wJyynDE7BmluB9Ny06lr6mJ6QQaOEzzm+4+18eCLO8Z850okJ9m4d4ST73HauHheyRjjWBDnNUumTo8c7t8FFXn87z3X8atntrDrcBPPbzqAbsQpQCZNJdVlY/70PMymkblYl5KH63aMMYyHv3/++AHuLl1EufvMaCNDup/GYA0KCseDh6lIidOVojKCikpURjApFqQ00GUUszJyXyUGESMuPWdWrCgivvCKyQgikb4iKiOoQsMkRrzbUkqiMowhdUaP07qMYci4vKtAQRUaESOESbGgipGFQsQIY6BjViwoxLnbutTRjSiaYiJihBGJNolRbToW2M+xwH6qPBchEJhVK2oiANuQBtFEvfH2Wqb03j69+yCPbd9HOKZzvKePLLeLey9bPi4A8UzxvjGOFVXBlz82OKPpcCuGYaAq549KcKawm02kWC0oxCXlzkVQ3LlEQqVljJkT1XUGI+GTlukOjhcBH07LW+DxjEsBO1UIINPpRAIri4q4rmL6KctYNQ2HxUx/KERE1zkxFr9vlDLG2UBKP2brhwgFfo0eO4SU/YSCD+EwzTxn0mRSSqTRSyj4EOHgoxj6cWAioXYNVSvGYv8QFvvtCOGcZJARGLHj+Pu/BAkDVzVVkeL9DSjjA0DHtscgHHyMQP/XgXgku2Zehsv783HHxqI1hAK/R4/VYuj1GEYfyCCjd10MvR5/3z2T9oFmWkBK+mNc4HP/ZWFuQTZP/MMHTxqM805hVm4mf/zbO9GlxG42YTeb3lE6hSIEX7n7MqIxg1RXQp3DrPHNv7+OmK7jdo6M7x+/dgl3XjEft2N8ut+y/HS+8emrae7op761B/9QGLNJJd3jJD/Tg9dlT3JUh3nBP3hsA75UJ9+590Zy0sfTCEPhGF/96Z/ZtPcYO2uaKM3LIB7eEuc6//RLt1LT0EF3fxCTppDn88S9vyaNv7l+KXddMR/PCRrJLoeVH/3jLcR0A4dt7L23W0x8657ricZ0rJbxGvRrl81g5ZxT5z9QFIHHObaPXHYLP/3ybRhSjvvtVBAizgP/n7+7hqaOfhraeggMRTCbNDJSHeRnppLqso1xnARjERr8vRPWNxgN0RLsOyPjWEpJy9BRLIqdSncVhwa3U5GyEBC80fEEUkoaggcpcswkYoQ4HjzMlVl3U+SYSVAf5PWOx2kdii8kSpxVrMi4HpMws6nrOUJ6gIFoD33RThShclnmByi0xwPfagZ38FbnMwgEWbZCdBmfR47597OvfyMhPYAhJcXOSvb1baQiZQGrMm7CwGBnz2vs69+ILmOkmnyszvoAqSYfLUN1vNX5NF5zFk1DtUSNCFWei1iadhURI8RrHY9zZHA3gVg/f2z8PxShsNp3O/mOcmJGlLe6nqF2cA+G1NEUE5f4bqXYUXnK9zczxUlmiouYobOytJCbFsxiWvq5U6F63xjHAHbX2Jelt70fw5C8k6bxsAagIWUy8GUiuC0WKn2ZvHHsGPva2rm4+J2XG5oINs2EKhT8kTDhWCwpvyalpCsYpLFvfOrTYexubeXWWZXJFb2Ukur2DoLRKOXp6Vgn8C6pCU9g9BSUi8V5eTyyZy9v1ddzdXnZKSklbquVAreHfW1tHO3pYX7OyFZLzDDY394+afmpQhoBhOLFYr+T4MC/AwaR0AtYHR9HM53aiD9l/VKix2oJ9H+VWGQrMFk/xdBjRwgO/AfRyCYc7m+gKBMniBBCYLZdizW6h1Dg14CBHt1HcPD7ONz/xsmMUCklerSa4OD/MWwYK0o2jpSvI0QqJ3qN9dhBwsEHTtHuC3ivwqxp74oaxInQVAXvaUa4n0sIIcYYwMPfeVzjv3PaLePSOI/+3aSpFOV4KcrxnvK8Ow414Q+GuWb5zJOmPLZaNLLT47Kbw4kuRp8v1WVn6ayiCeu3W80TyrApQiSpFBNdw4nXPfo3m8WEzXJmtDNFEWNoGqcLIQRmk8a03DSm5U4tMclE6ZSTv52F0E7N4HamOSuZ7lrAvr5NBPRBHGoKQ/ogUkrWZN3FHxv/j2tzPoFDS+HAwBYKHRW83vEEET3ErfmfJWpEeKr5p6SY0pifeilhPcjevo3ckn8PGZZctnS/xOsdT3B30VcJxAZY1/YgqzJuosRZRc3gDnb2vAZATEZpDtZxW8G9PN30c/oiHazJuouX2x5iSdpVNARq2N77Kjfkfgqn5mFT17O83PoQtxZ8Fl3GqB3cw+rMCm7P/xytoXqebb6f6a4FeM0+Vvtuw6V5aAgc4ub8exAITEr8meoKt7Cn9w1uL/g8Ls3DQKwXlzaeNz0RVpYVsbKsCICXHt2CF41oJIamqUm2QM3uRt5+eR/FFTmsuKoK0wSp6E+G99UepX5C+sRwKAJSJlNjxhJZ6PSEIRaO6QneipGI9j57SSlNUch0OhkIh9nX1pasWzeMMbQDVVG4a04VJlXlu29tZG9bO5FYjJhhENV1uoJBNh8/Ts8E3tjzCa/dRk6KiyPd3bzdeDzZ/sFwmF/v2EFn4OTtebXuKFuONxHT45l3mgcG+N3OXWiKwtXTyyekMmS5XChCsL2pmWA0ijGqv4bvhxCCFYUFVGVn8eLhI/xxXzUD4TCxxD0NRCIc7Ohkf3t7soxZVVlbXkZE1/nV9h30DA2hJ/r29WPH2NrUfG46TMb7w2K7FkUtin9l9BAOPoKUZ8epjSfKaMTf99lE0J8BCBS1ALPtVmyuL2NP+To2532YrGsQYphuohMNrSPQ9xWk7Ofk3HgNm/Mf0MzD6gOS8NCjRIaeO+m7IGUfgYFvII2OxDcWbClfQjXNnHBiVtVCLPa7xv7ZbkcId/IYoXix2G4ff9yoP7P1Ct5nw9UFXMBZQ9f1xH8nXnxKGc+sd+R4J4oQCRWMd7KF723YNBNZtomD+p0mCzkO94S/nQohPUB94CBOzUNIj88hTcFh9R5Blq2IDEseDtVFnr2MdHMOQ7qfId1PnX8PefYygvogURkm3ZJLrX83MuGAKHLMoMgxE5cplVJXFf5oHzEjSluoARWNipRFuEypzExZgtM00v5Us490Sw4ecwY5thLSLHG5xqgR4eDAVjIsuUCcP+yzFNA8VEcgFuejO7QU5qauwmVKpdBegVmxEIj1IYSCWbGhCTOKULEqdqyqPUmpsGsuzIqNHT2v0hftxGfJxalNTCUdjeHg4uG/fW/X8q37HuKLt/2QX/2/ZxkKhAkMDHH/N54iFIzw3AMb2fxK9WnZeO8bz7GUks6msTnRtQT3pGVwkP967XW6g0EC0SjN/QPoUvLv69eTarXhMJuY4fPxhZUXTejdPB2oQnDjzBlsbWriay+/wjOHDmHTNPpDYW6dVcmV5WVA/OYuLyzg3uXL+MGmt/nY409QkpZGisWCPxKmze8nEInywG23nLPgsanAaTZzZ1UV//36G3zxhRdZkJuD3TSiNnFRYQHbJjAsTYpCWVoan3/+eSp9mTgtZva1tdPU388tsypZXjg+A5cQgqX5eZR6vTxfU0Pr4CB57hSGolHS7Hb+ZfWlaIkybquVr69ezZdefJFvvPY6D+zaTU6Ki5hh0BkI0Do4yEfmzRsje3fDzBm8dvQYr9TWUd/bx/SMdHqHhjjS1c2qoiJeOnL2UmJSxukZQsnAYr+docFvEjcyn8Xq+AiKejY7AkMEB/4LPZmq2oLV8TGszr9BUTKAuGRX/H2PoUf3Exj4N2KR7cSD3l4jFPg1NufnTuo9RvHiSPlXBns+jmG0gwwRHPwWqmk26gn8YyljDPl/njDUAQQW+x1YbNeflAusmubicI8V3ZcyQCy6Gz0WV6tQ1Dzs7n9HiFN5hC7M6hdwAaMxozgLs6by5u46Vs6bxtyyXKxmDQmEwlGaO/t5eN1Oqutayc1ws6Ai/91u8nsKmlC4qaiK7V2NhPQRKpsiBNfkz6TYeWrv/omQUtISOoo/1seOnvUIIYgYIQ4NbKfcNS9xXlMi5klDQQEhkBKiRpSwPsSevg3UDO5I1GeQYxuhqdg1V3LcHuYfSyRhPZjg+sbtIk0xYRYjQfTDBqsi4pzjEdkBSVAfpDPUxPr2R5Pf5dpLkw4vs2LDJEZzw5VJPe7DcGmp3FH4eXb1vsFzLb/GZfJyVdbdpJozT2ve1HWDnKIMVl49h5cf38rWV/czY0Exum7w4c+vZf+OY2x6cR8XrZ08AcxovG+MY39vgGPVx8d850x1IBSBpijkud34nPHtv4W5uePK+xyO5MNg0TRuqqxEwIQ82bnZ2dw9by7FqePd/yIRNCaR/Gn/AWo6u1CFwOd0juPlaYrCR+bPo9Ln48n9BzjQ0UFXIIDDbGZ2ZiYXFRVScELwWbrDwV1z5zA9PX1KpoIQguUFBTjMZjKdp97+FEJw++xZOMxmnj54kKM9vWiKwuysTD46fz7BaJSXa2vHBb7pUvLRBfPoCgR55uBBjvX24rXZuHNOFXdUzcZyEhpEptPJd6+5mt/s2EF1ewcdfj9uq5Xi1NQx1yeEYFamj1/efBNPVO9nU0Mj9b19SU/9ZSUl3DBzxpjjUywWvrn2Sn6/cxdvHqtnb2sbBR4P/3rZpczOzCLL5WSm7+w0OGWCWiCEgsV2E+Hggxh6E9JoJxx8DJvrC5yJUSelJBJaTyT0yvAVYXV8FHvKFxEnBK7FxxATqmkODve3Gez5EIbeBBiEAg9jsd2CqhVOeB4hBKppNraULxDo+xoQxtAbCQ7+Dy7P90HE5Z+klETDbxAO/JZhioRmmo/d9blx7Tmx/nHXL8d/J1AuBNtdwAWcBoaDzK5ZMZNn39rPV378Z/J8HtyOeLKjgWCYtu4BgqEIeRkevvih1WR6330KzHsJQgjW5s3AMAyebNhLa3AAt9nKFbkV3DFtPqYzjGeqGdjBXM8lXJZ5OyBoCzXwdPPPCMYGJy1nUW24TKmsSL+W8pQRJa64jrEy5tOJcJlSCcYGiRghNGEmrA8xZJyoVDGBEwVBmjkLp+bm6uyPjhmnFVS6aJmw3Jg6hIgHlCPHtc1j8nGp7zaWpF3Fcy2/YnvPK6zJ+uCk9Z0Iq93MFbctpqwqn0g4Ss2eRqbPLYxnk1QEGdke/APBpBb8VPC+MI6llGxbt5fWo2N5pJkF6SgJ4+mfLrl4yvU5zOYxmdZGQwjB6pJprC45eUCBWVW5YcYMri4vJ2oYCOI0iokUKTRFYUl+HovyconoelJA36SqEwpr57vdfO3SS6Z8LYoQ3DBzxhjD8VQwaxo3zpzBNRXTiep6PLpUG2nPorzxiwtDSkyKyh1Vs7m5ciYxw0AVCpZTZCMSQlCRkc5/X3kFEV1HJmTrTKo6joYhhCA3JYV/WLaUTy9elJSG0xJ9O5Fn2udw8PmLVvD3S5fE26iqmBLpV0/nmTgpRlEnFDUbi+1mhvw/JO49fhKL/S5ULe8MKg4TDjxEkterFmJzfvKUhqiqTcNiu5Eh/4/izTPaiYTWY3V8dBI9TgWL7WZikd2Egw8DkmjoVULBB7A6PgUoGHoTwYH/Rsp4il+h+LC7v45Qzi5//QVcwAWcOaxmE/fdeQnzp+exfvsRGtp6aWzvTXKb50/PY0FFPqsXlJJ1GolFLmAEJkXlhsLZrM0fntcEZlU7Y8WjkBGkPnCAq7I/gpbg3voseWjCxPGhyXczLYqVhd7LebPzKQL6ADbVQU+kg3x7OYX2iknLZlmLcJlSWd/+GOWueRz17yNqnDzAfjTmpl7Mk8d/zJudT5FpLUga8Qu9l0+pvNecxdvh59nXvxGr4iDXNg2nyUPLUB3HAgfIsOSiyxiDsV4KHZNfx0TIzPOy4fndGIZk00v7aGnoIhSI4O8PEglFGfKH0Uzqabmp3vPGsZSSo/saeei/nyIWHTFUhBCUzCk8Yxm3s0VcNFubUmz9sFi47fyo858RhBCYVfWkEnOTlbNoGqejTCmEQBNiymoWp3sORYhkYOG5x8jWkRAKFvtthIKPIo02DL2ZyNCfsDrvOe1JSY/VE4vuSX42WS5GKCfPCDa6DZplBfh/RlzRQsZpEI67mex1F8KC3fV59Oh+YtHdQIyhwZ+gmeajmecQHPw2eqwmcbQZu+sf0UxzL0y2F3AB7zJsFhNXLq3g8sXlhCN6MqZGVRTMJhVNVS68p2cJIQQWVcNyDqL7h3Q/hY4ZZI9KvGFSLMxPXU1YD5JtKybV7EMVGiXOKjTFjNuURp69FIFgXuolpJjSqBnYTtgYwmvOwm2KBxdmWkcUKCBOsSh1zUEVKpowc0PuZ9je8zIHB7ZR7pqHU/Pg0FKwSBv59ukIBHm2MtymNDRhZppzNppixqflc0v+Pezte4uD/VuxaU5mpsSzV9rVFEpdVSgJj7IiVEpdc7CrKcm+K3ZUsjLjBmoH92BRbKRbcnBCgnMdoLp/E6rQmOe5lFme5af9vK65dTG/+p9n+cm/Pk5JZR53ffYKdr5Zw6pr5/GDrz7KYH+Qi6+bd1qbuOIUBOWzj1A7D4hLW0n8/UG2vribh/77KVrqxnqNHW473375n5k2u+BdauVfBwwp+Y9X1/PA7j386uabuGTa5Olx3+uQMsJA1y3EorsAMFlW4/L+bpSOpEFw4D8JBe4HQFGLcac/jqJmjpTvviOhPAGaeSkpaY+OoxSEg4/j7/tc4pPA6fk/LPZbp9TGWLSGga6bkHIAAFWrwJ3+LEKZXPpISkksso3B3k8ije54+0zzMFnXMDT4PeJe7DjP2OH+xqRe7EnPY/jp77ohaWyrpircaY8hlDOPQn830d3aS6B/iPzpU8/G1t7YRcPB5rh817yis8rkeQEXcAEX8NeOaCRGOBTFajejJhaE4VCUrev3Iw3J4ssqsdomdFdOOGifV89x9abDNB1pPad16lGdwR4/TbVt1Gyro7m2fZxKBUDVygryy7PP6bkv4AJOjbjxGB56Eml0Y+gNieC8T5zWajgWOzTmc3joWaKRHSc5eiykHEgGCsY/+5GEEExuHAsh0MwLsTnvJTjwn0CUWHQ3seg+hnWVNdMc7K4v8NekNzzkDzHQ7cdXkDbhPXz7uV0c3lnPvT/4COooAXopJR3Hu3GlOsbJTA72Bji4tY51D77FvT/8CIuvmHqgyAVcwAVcwAWMYNjJq0d1BnpGeNSKIlhx1Zykrvfp4Lwax688uIEXfvv6ua10Cr5sp8fBLfdejXYamnYXcGYQwJqyUnLdbqZ5p6ZP+H5GnPdbitm6lnDwQcAgHHwEi+0mRDJ73OT0kbiEW9vob4iGXz3zRkl9DDd6MgihYLXfSSy6m8jQk8RfuLhhLJS0BM948iQh7ydIKdn9xkEO7zzGh79204THXHbHclbdtBhFHXtfDUPyyLeeZe1HL2H6grE7KiVVBRRW5LDrtf1/oftzF3ABF3AB7w20He/mF//5NM1HO8ZE3HnSnHz9l5/AcRLd7clwXq1HmfznnYPJYuKOL17HzGVlfzUT+LuJuAZxISsKJ1ZD+OuEgtV+F5GhZ5GyHz1WSyT0Ihb7XcRjf09FXDOSaZnPHU7jRRRWbM7PEA2tR8qRpC8W23VopvnvufdKSknrsU52rq8mEooya3k5pXMKUVSFY/ub6GzqxulxcGBLLU63jcVXzSXVl0JwMMTWl/aw7sG3iIajPPKtZ9HMGpffsRxvlofAwBDrHtjAkD9EQUUOy68b6Zum2ja2v7yPHa9Uo6gKO17dR0aul0tvXxYPDIm7Mk7a3pajHexcv58Qn2OBAAAgAElEQVRoJMrsFdMpqSpA+QuKSbiAC7iAC/hLwYt/2IwjxcZXfvjhMYk+VE3BdpKEO6fC+8q16vQ4uPPL13PD365Jpti8gAt4pxGXR5uByXpZwvuqEwo+hNl2LUKkgDjd4EAVi/0OlCkE5E3YHsWFEKejlR0jHHwsyVkeRiT0Khb7h1G1987CMx6we5wfff73zF4xHZvDyg/v+z13ffl6lq6dy7H9x3ngv56iYuE0SucWsvmF3Wxbt48v/+pTGLqBoghUTcFktuHLT0PV1OSOlMmsUVSZx2uPvk1jTQvLrpmX3BSIRWJY7RYMw8Cb6caXn4Yn49QJGKSUHNlVz0+++BBzVlVgtpr5wb2/48P/fBML18w+RVrv+AJIAmE9RjAWIWzEkx5J4oGpJkXFomrYNTOmBM/9nb6XcadJvK1hPUYgFiGsx4jJEfUZq2rCqZmTUlnv5vM23K9RaRCIhgnpMWKGPqatjr+QtvL/2Tvv+Ciuc/1/z8xsX2nVOwJEFWCKKabZ4N4Tx44Tx45vkhvnxknuTc8vvum5SW56L05z4vRcl9iO7bjb4AqY3osEkkCot+077fz+WEkgdiWklSjGej4fPsDOzpyzM2dmnvOe531eenNygLhlEDZ0dNs85oKkqHhUBz6HE6VXanmm+tt3Xm0piVkGMdPAsC0sOXC8ulUNj+oYYJt2ps/x2YK+e0kCMcsgYugYtonVe72diopXc+LVHP0Wamfi3B1/D0UNnbhlYMpkYTRBslKuQ02OTY/q6HcCGW5fezojXHTtfCZXl43Z7zsnyLEv4GXeqmpu+ujVVF8wdYDubxzjOBMQwoHbezt6/CmQESxjN0b8WZyeGxHHGa+nh5JCZl3et+Por2R36pD0V/4X8V5JyPGwrcNEg1/Hn/szIOsN8YKStuSx3z7P/FWzuP1zNyAUgT/Xy+P3vMDCS+f0fYv3f+0d5JfmsOSqeXz5HT+muy1E0YR8LrpxCfs2HUJ1qFx6y8AsaqfbwYLVszi87yi7N9QMaHfSrAqKKwv4x8+fYvEVc5mxcHDrx+NhWzaP/uY5Fl8xl3d95joEAo/fxeO/e4H5q2ellD+VUmIj6UxE2dfTys7OJnZ1N9MY6aZLjxExEui9RE4VCm5Vw+dwkefyMtmfx9y8MhYWTGCiPw+nMrTt4mghpcSSkiORbja01fN6ewMHQx10JqKEjQRGbz+dikqWw02Rx8+c3FKqstJrvQeDW9W4qqIat5q5Q03fy7wzEWVLxxE2tNWzs6uZtniYoBFHtyxA4lQ1sh1uCt1+ZuUUc0HRJM7PryDPlbx/R3s+O+IRXmg60D9xAMh2uLm8fMYAsthHiJuiQV5rPcRrrXXUBtvpSESJmjqmtFCFgkd1EHB6KPMGWJBfzvLiyVTnFONStNNyP/eN17Z4mB2dTWztaGRvTwutsRA9epyYZfSPg77x6ne4yHF6qPDlMCNQRHVOMdOyCylw+1BHMcGTUrK54wgHgm0Z/ZYit59VJVNRz8CKjpQSw7Y4FO5kXWsdm9oPUx/upDMRJWYZ/VaqHs1BrtNLpT+X8/MrWFY0iSnZBaf8Xu/royltDke62dx+mK0djdSG2umIRwibSYJsSYkCaIqKV3OQ5XCT7/IxOSufmTlFzMopYaI/jyyHC8Hg17l6wUT2bK5j7tKpuDyp930mv/WUkuO8kgATZpSN6TEVReBwafhzfBRVFjB94WTmLJ9BxbQSNOfpucHHMY7hQHPOxem6CD3+BGASj/4Jh/sKOAk5FkKgqsd7SUtssxFOOTmWWOY+osFvQa+sQ1En4XAtJRG9H7AwEmuJh3+FJ+sTvBHm1oZuUr+nkYM7D9NYk9Rxd7UGiUXiGAkDgKIJ+eQWJT1gvX43qqpg6OZQhz11/U2YNOw9ypEDzdTvPgJAR3M3pmFh6mY/OZYySYg3tNXzzNF9bG4/Qls83E+EB0PQAOJhDoU62NR+mAfrtuF3uFiQX8EtVedzYUnVKSFKtrTZ3d3Cn2peZ21TDZ2J2KAVtCJAlx6jIdLFxvbDab8zFPJdXi4snpIxOZZScjTaw4N123i0YRdHIt0DyOkAmDqdiSh14U5eb2/gL7WbqPDlcH3lHG6ePI8Sz+i8hRuj3fzPlqeIWUb/Z0VuPwvyKyj1Zvf3tykW5M81G3m0YRetsRD2IOc2ZCRojYc5EGxjbXMNv973KufnV/C+6UtZVjQp46IWJ0MfmdvS2chDddt5peUg7fHI4Oe1F0EDWuNJb/XNHcn7waGo5Do9zM4tZXXpVK4sn0m+e+RONxL4Z8NO/lo7vETnE7G4oJIVxVWop7GsvZQS3bZY31bPX2o2srH9MCEjPqhoLmjEaYmF2NvTwtONe/FrLhYVTOC2qQtZVjT5lJHkhGWyvq2evx/czOttDQT1+KBjsg/degxIrla+2noIAbhVB+W+AIsLKrm0bDoL8iuSRPmEPquayrMPvs62Vw9QWJbTn//hD3j597uuy0hacUrfbrd85i28/WPXjPlxFVVBdag4xsnwsJCI6dTubWLanHIcjswueevRbrraQ0ybUzEuWRkmhHDi9v0bemINyBimvg0j8SJCnDw5QHXMJpm8JwEb09iKUw5epnksYNs9RINfw7Z6CYnw4s3+bxyuldhWI0biJcAiHrkHzTkfh+uys/7+E0Lg9DipXjLluEgxuDxO3L0PTM0xjOfIacqdEIrA6XYyf1U181YdK9zj9rpwepxIKakLd/Jw/Q6eOLKHhnAX1kkIxlCQJAnTi821rG+t54qKGXz6vEsoHSWpOx5RU+cvNRv57f51dCaiY3LMU4E+4vH44d38Ys9LNIS7RnzZTWlTF+7kZ7tf5LHDu/ivWRdyVUX1mJLObj1GcyxIqTcbW0pebTnE/257hppg24j7GzUNXm45xOaORm6tOp8Pz7oQf2+UbqxgS8n+nlZ+ufdVXji6n+hxRD8TGLZFazxMa9MBNrTVMzu3JCNy/EaDlJLDkW5+uvtFnjyyl3gG5zFsJljTXMO6tjquqqjmY7NXUe4NjNm9LqWkMdrDj3au4anGfRn1sf9YJKUiNcF2aoLtPFi3jVk5Jfx46Y2U+QIDvpud5+PGO1anHMPTa+uWCU4pOXZ5nLjS+8qN4zSitamH33z7cb7w43eTX5yZn+q29bW8+uxuPv+jW1FOUXTh3INAcy7G4VyKkXgBMEhE/ogySCnn46E55iKUAqSdXPIzEmuRdlev48XYQ0qTePhXvQQYkkmFt+F0XwFoeLO/QKjjvdh2E1KGifR8nez8KSjq5AwerCeWj7Y5VezT4dJYsHoWB7bUcd0dl+APeIlHExgJc9jyK4/fTdOhVuKRRK/mWEVRlOQSsZ38I22JZdkIRem3DVJUBZfHSUtDO5NnT0AI+vXKUkps00JKsG0bq1ff7HQ5mL+qmsP7m7j6favxZXuIRxKYhomqKsQtg69teYqXWg6O+blK2CaPNuyiKRrk+0tuoNQ7eoIcMXW+u/05/u/glpNGCftaOhPmHVJKQkaCn+x+kb/VbjppBP6kxwMOhTr4/MbHORBs40MzV+DRxuZdaNgWtcF25ueV89zR/Xxx0+N0jHLSETV1fndgPT1GnM/PvwLfGPb1kfod/GjXWlpiQ5dGzgSzckqYnp1ZLsYbCbaUbGxv4Cubn8xYBnI84pbJw/U72NvdwtcXXsvcvNFrdaWU7Otp5bOvP8ru7uaT7zBC6LaFEIIcV2pwafHqahavTq0CbNsy42Ce+pWvfGWo7UNuHMcbA/4sD0svqSanIHOd6ME9TRw+1MZFV52XYln15oJFInoftp28+VVtctKmbdDzqqIoWeixJwAL22oBqfeTXkWtwOW9OU3paz+2uR/L3A2AtLtR1Nxet4ixPf9SSoz4M0RC36SvXLXmXNRb6MOHEAKhFCCUAEZiDWAhZReW1YTLfSlCjPxFmog9gLSThXuEcOLyvgOhjCRpcHgQQjCpupwDW+r4x8+fZs3961hz/zpcHifTFkyifs9RGvY2svrtFyAUQSySYO0D61l10wVk5SZ/uz/g5dm/vcLLj2xi07M7mbmoCn/Ay+bnd3HfD//F1rW7aTrUysGdh2lr7GTa/EkoqoKiCizD4uG7n2HDU9s5UtPMectnYFs29//oCZ7+y8sc3NFA06E29qyrIacwm8KKPCbNqmDPhloe+sWx/nqzPEydNxFVKEQtgxebaockkQLQhIKjV8vn0RxJfaaUg8oZ+nA0GqQtHmZ16bRRRTxN2+ZXe1/h3gPrsdIUm3IoKtOzi7i8fAbXV87mqopqVpdOY25eGQGnh7CZIGrqgx5fQaApKn7NRYk3i6qsAhYVTODSsuksLqwcdt+llITNBF/f+jT3DUHi+86pS9XwaU5cal9safAzakqbrR2NxC2DxYUTUYUY0TO4JRbiH3XbU/pU6csl2+nms6//k7Z4JGU/wbHkO6/mQBNKsp9DFP2SwL6eVvyakwX55aMmS3HL5Df7XuP7O1+gR4+ffAd6jS77z9HQ7SsIPjBz+aj6WhtqpzMRxa+5cCrqsUQwRG/y7ODHLfcGuGHiecOu7JoppJSsa63j0xseoSHSNej3+hMuNSeeYV7z9kSEda31zM8vp9iTOT+QUtISC/HJ9Q+zawhi3HcPOXuTgvueS8OZGCev9zIW5k9I874UKX9sy+aR37/E5JllKbkaJ+Cr6T48+0WDZwlsmRxkykkeblLK/szgM73kbNs2Lz25g4baVjxeF9e8cwlef1LvGg7GeOWZXVTPm8Dm12owEiYLlk9lyswyhJIcWHu2NbBzYx0FJQFi0UT/c0JKSagnxutr99LW1EPl1CLOXzENt8dJd0eY5x/dyqpr5pJXmIVpWDz78GaqqkuZcd6EM3g2zgyEEDicy9GcCzH11wC9n/AODRW3733oieeRdidgEwv9DKEU4vK8FXAMOr6SD0MbaXdiW42ojrmDEuqkp/IhIsFvgEy+ZIVSgDf7iwglr7+NZGnsGzD19SRi9wNgxJ8hHrkXt/9DCDESEqWiqpVYveWxbasVQ9+A0331KblnfAEv//HNW+hs7iYWSeDxu8ktSi7LLb78PKqXTOkvMx/Iz+ILf/4IhRV5/ftXnTeBr93/cXo6wjhdDvJLk37eU+dNpKBsoLe32+fqX8ZTFIVr338xS69ZQCKm48/xoTpUpJSsuukCjITBOz95bf+++aU5AGTl+rjz27fS2dxNPJrAm3Wsv0IILi+fwb0HNnAo1DGwbVWjwpfDnNxSZuWUMDkrn2JPVn/2t2lbtMUj7Opu4oWjNWzpOELCTq+tfqZxH1dXzOKK8hkZJzttbG/gDwc2pCXGU7Ly+ejsVVxYUoVPO5Zsc7yDwdFYD3+r3cxfajelJcmrS6dyx4xlFHn8ZDvc+B2uAS/a4cKwLX68cy2PNOxIq4t0qxpz88q5qGQKc3JLKPZk4VQ0JJKoadAQ7mJT+2FeaDpAQ7gr5RimtPlTzUZKPNn827QlYyJZWNdWx8b2hpRobMDpYWnhRFYUT2Z6oIg8lxdVKJjSpr03Ce7Zo/vY1nm0P/HteFjS5vf717O6dCrTA5lHZE3b4g8HNvCLPS+nbacPDqFQ6g0wM6eYqdkFFHuy8GlOFCGImgbt8TD14S4OBNs4EukeoF0t8vhZXTJ1VM+M902/gNumLCJuGSQsk3ivy0uPHqNbj9Ojx3ixuZZnju7LuI3RQErJ7u4WPr/xsbSRdwGUerNZWVzFksKJTM7KJ9vhTt7v0qYjHmFvTwsvNtfyelsDkTT3UUOkiy9s+hd3r7g5Y4mFjeSe/evY2ZW+6Fuu08vSoolcUDiRKdkF5Lt9uJQk/bSkTchI0Bjt4WCwnV1dzeztaaElFhqwglPo8XNJ6bQB50bKY46YJz5m9ITJjg21XH7zkhH/Hhgnx8PGU4cOsLW1ibsuuGjI7zUEe/jRxlf40opLyHWP3Hg6HY6f+Y1k4AohqJxSRLAryiN/fpWLr59/jByH4vzfr16gfHIh85ZU0d0R5rv/7z6++NN3Uz6pgM2v1vDb7/yLi66Zy9H6djas3UdBryQjHIzxoy88SFbAS9XMEp64bwN7tjbwno9fgS/bTVtTN3/5+XPc+bnreeXpnbzw2FYuuHjmmJyLNySEF7fv3wjrG4HhabCSdnBz8Pg/kkyQw0DKIJGez2EkXsTluQnVMb3X1UIhGc2NIa12THMPZmI9hr4eVasiK+93pC08IiVSRogEv4FtHer90IHH/1E0x/w0s3MXnqxPYxo7scw9gEUsfDeqcx4O58oRjE0Fh2slevxxkpIKnWjwWwjhTTpy9GuybZAJpIwCAqGMzLXgWL8FqqZSWJEqSfEFvPgCxyLWmkOlrKo4Zf/s/Cyy87MGfB4oyCJQMPCzE6FqKkUTBrYrhKCsanDiIYRAc6Tu14d8l4+3TTyPH+5cg6aoTMnK55Ky6awqmcrU7IJ+m65056oqu4AlhZW8q2oha5tr+O7259NGo3Tb4r5DW1hdOvW4COnwYdgWv9u/npCRSNk2PbuQHy29kanZBWkjQACqEEzw5fLJOaup9OXyjW1PE7cGEvld3c3kurxU+nJHFfH6Z8NO/n5wC/YJb1cBzMsr579mX8Tigkrcanpt+sxAMvr9gRnL+NvBTfx+/wbC5sDfrdsWd+99hfn5FcwbgyXsPd0tA/6vCYXLymfwoZkrmB4oTE4STmijKiufxQWV3DLlfJ44vJvv73yB9jRR5/ZEhAcObeOueZf1R1JHAiklzx09wN1DEGOXorGypIp3TJ7P/Pxysh0e1F7vb3HCsWwkumXRHAuyvfMoa5tq2NDewEUlUynxDn3/DQUhBCoCj5Z0dRjstxi2dcbIcbce4+tbn+JItCdlm09zctuUhdw6ZREl3qy093xVVj6LCibwzskL2NrZyA93rmFT++GUKeDenhZ+vGstX194bUb3+9FID48f3p1yXAFcVDKVT593MVOzC4dcOZmbV9bvaBPUY+wPtvFS80FebK7hYKiD1SVTB0i9dr1+kC2v7OeWj1zO8w9tpGbnkQHHMw2L5sMd6ZoaFsbJ8TDREYvS0NN90u95HQ5mFRTjVMdOl7uttZn6YDdvmToygimEYPKMUlRN5fG/r0vZridMrr91KYsvmoFpWBzY2UjtnqOUTsjjmYc2seqaudzywYuRSGKRBEfrkwNt8ysHiITifOY778DtcTL3gil842N/4Zp3LKG0Mp93/sdqvv2Zv/PAPWvZsHYvd/y/a8k9CYk4lyGEwOFaheaYg2lsGcF+Km7fe5B2F7Hwb4AEyBh67CH02GMIJQdFCQAqUhpIGULaIZLSiOQyrKpVDnp8iU088juM+LP9nzndV+H23jJIpFmgqGV4sz9PuOtDyfZkD9Ge/yEr7/co6vCWN4UQON2XE4/c20uywbYOEur6AKo6GUUtAARSRpF2BCmDOJzL8eV8j5Mttb4ZoAjB9ZVzaIz0cEnZNBYVVKbN4B4MQgg8moMry2dS4snmo689SFMsmPK9bZ2NNEa6qcouGFH/pJQcCLbxelt9yja3qvGZuZekJcbpoCkqN06ay9bORh6s2zZgW0ssxH0Ht3DXvMsyGhVSShoiXfx8z8spEXQBXFE+ky8tuIpCt2/IvopeQlfo8fPh6gup9Ofx1c1PED4hSteZiPKLPS/zk2U3jspm7kQ4FJU7Zizlzpkr8KiDryj19dWnOblx0jxynR4+8/o/005gnm/azwdnLh9xolufc8YPd65JG6UEqPAG+PTcS7i0bPpJnVGOJ7CTs/KZ5M/j2gmzaY2HUIXCyNcJ3jiwpc1fajexuf1IyrYcp4cvL7iKqyqqTyrVEULgVDUWF1Tyk6U38blNj7GmqSble08c2cM1FbNYXTqyaHyfJV5HInWiNSunhP9ddC2Fbv+w3w2aEOS5fVzg9rGkcCJ3Vi9nR2dTUvZx3PV2uZ34s70IAdteq8HtcZJ3XE6VoZsZJ+PBODkeAAlYtk0wEQchyHa6BuqJhCBumUQMA4+mJY21ey94WNf7l/7eNq06ZfZl2TZBPYGUkmyXa8DMXsrkzDhsJPf3Ohy4VQ0JhPUET9UdQEHQFo2gCEGO2zMmOieXx0HllKL+yJrH7yIRNzB0i/bmHlZdMze53CxhQlURTYc7Aajb30zzkU6+f1fv8rpuEo/q9HRFKa3MJ5Dn4x13rOLrH/sLb3n3cmbNrzzjEpMzDSGycPlux+zeQV855uHt58aT9QkUdSKx8E+OOUlgIO02LHuo5AwVIXJJRyillBiJF4mHfwn0+opqU/Bmf/a4yG26/ggcrpW4fe8nFv4JYGOZe4iGvoM/59vA8FZLhFKIL/BVwt2fOvabZAzL3I2V5vRImfrgfTOj3Bvgq+dfPSr5lhCCeXll/MfM5Xx961Mp8oegHmdvT+uIyTHAa611KeQQYH5+BUuLJo2ozw5F5Zaq83niyG6i5sCVl+eb9nNn9XLyXCN3K7Cl5I8HXudIJDXosSC/gi+ffxUFrqGJ8YnQFIXrJsymLtTBL/a8kqJGfq31EBvaGriwuGpMnokCeNvEuXy4euWICLciBKtLp3Hz5Pn8bv/6lO1N0SD7g60sdY3sWkngb7WbORhqT7u9Kiuf7y55K+fllma8CqQJQZk3cPIvv4EhpeRQqJO/1m5Kkek4FJVPzlnN1ROq+32ehwMhBAVuH1+YfwWHQh3UhweuGCUskz/UbGBp0aRBI+mDYX9PW9qVl+sqZw+bGKf0t7fPWQ43y4snp2yfNncC0+YmpZpZOV6uv30lFVOOrcglYjqHa1pH3G4fxsnxcWiPRvjhxleo6UqSwDkFRfzXwmX98oj2aIQvvPgsR0I9KELwycUrWFSSjJa9eLiOfx3cR0hP0BgK8tur38akQFKP2JOI87PN69je2oxEMjU3n08tXkm+x4uUki2tTfxi83paoxGklMwpLOYrKy+hJRLm7i0bWHv4EG5VY1d7Kz6nk88vW0WZPzPXieOhKErakrRCEWgOBT1h9ks6zN7MegCn20nllCJufN+FxzSpSlLCAWBZNlvX1VI+sYD9O44Q6okRyDtXrHZEb8W5pD5UCP/w9uqNliYc87HMmuM+P/n+Qrhwed+Jw7WCROwhjPjTWOah3hLTJslXkgA0hHAhlKJej+XLcLhWQppy1dJuIxb+GcmCIzkgXHizPoeiTjzpg0wIDbf/A5jGDkw96RFqJF5Gjz2O03PT8CMEzmVk5d1LPPIbjPhabLuTpOzE7v89CCeKEkDVpjIeNT4GIURyGXoMjnNlxUx+v399irxCknzpXTPCVAEJbOtoTLttZfHkfq3hSPo4LVDIRH9eipygKRqkNthBXuHIny/14U4eP5yq//dpTj4+e9WIiXEfNEXh1ikLefzwburCnQO2xS2Th+u2s6Jo8phcv4n+PD4ya+WIzymAqii8fdI8HqzblpIwp9sWu7taWFo4aUTHPBrt4eH67WkTq3KcHr56/tUZE+M3EyTwQN1W2no9no/HhcVV3DBx7oiIcR+EEFT6crltyiK+ue2ZlOu0uf0Ie7qbOb9g+De9BLr0VLcUIQQVvpzTcq3f+eHLyM4d+AzQnBorrp6L05UZzR0nx72wbJu7t6zHsiU/u/x6pJR8a92L3LN9E59cvAKAw6Ee7lp6EVNy8nhw/y6+u+Flfn/NjfgcTq6qmsblk6ZwJBzkg08+3D+LklLy511bORoK8uNLr0URgq+9uobf79jMJxevoDMW5csvP8d1U2bwtmmzAIgYOg5FpdyfzReXr0Z/yaIyO8AH5i1GAC5teJdNyqTFlG3ZSAmWaWNbdn/y0WBwODWmzq7g9bV7WXThdGxbsm1dLX25pPMuqOKVp3eiOVQqq4owTYtgVwS324GUkg1r9rJz4yE++/1beOCeF7n/nrW89+NXojnOBQs4LVkhTvaGN0fg1CBEDln594I8LqImHAyH9AmhoGqVePwfxeO7A9tuwjKPIGUPSAOEEyECKGopilqEEFkkiW/6Ywslh6zcu4/7REEow9duCpFNVu7Pe/XAfR+OzGhdCIGmTccX+DYyqx3LPIRtt4FMgHAgRDaKWoSiFCOU0U8Gx5EeeS4v8/LK0mqPm2NBpJQjesElLJPGNBpJVQhmBoozelm6VY3J/vwUcmzYNgdD7SwqSM1gHwpSSp5u3Jd2KXhp0SQWFoxutavA7efSsuncsz9VzvZ6ewNt8TAl3tGNaQG8s2rBqDypJ/hzmREoYkNbQ8q22kGiv4MhqTXeT0ssldAJ4LYpi1hcOL6KOBx0JqI8fSRV5+xUVG6fuhh3BrrgPgghuKx8Br/e92qK5jxmGaxprmFBfsXw3wWQlqhLKWmPR0b8/MgEeUWp95KqKlxyw8KM2z6l5FjKgTYifRYbZyMihsFrRw/z1RWXUuhJJui8bfosvrfhZT60IJntOC03n/lFpaiKwpWTp/GXXdtoCoeYmpuPIgSKquJS1WPpkyQjBWsPH2JZWSX1weTyXUVWNhuaDqNbJns627Bsm1uq55LtPEE3KAQe4UBTFDRFxaOl12dF4muJxJ7ieCMUhzYRPXQTD9zzKm1Hu+npivCrbz1GYUmAd/7HaoQAp0s7vqs4HBqqqqAogrfctoyff+0RvvLhP+LP9lBUmkOwO0mEZpw3getuXcqvvvkYkCzRWzWzlP+46zq62kM8+PuXeNeHLqGsMp9bP3wp3/n039n08n6WrJ45oP9JZ48wkfjTJPSdKMKD130RbucihDg7523JMZx38i8Oum/OqNtH+FCVqb3R1EyP40SomWejJ/vhRzC8yPkQB0KgItRiFLX45N8fx5hDIRmZJU0xurCRQCIRI4jaxy0jrY5VFUrGxRoEySXhEyGRaZPKToaYZfBsmiQrRQiurqjGMUrZmgCWFU3iDwc2pNiwtfc6CIyWHOe6vFxWlpmbSB9cisb07F2+QJsAACAASURBVPTkuC0expZy2BFuw7Z4tnFfWmO7Mm+Ad1TNzyja+WaDlJJN7Yc5mmaCOSW7gHljYLNX7PYzM1DMy/FUv/TX2xpI2OaIZDqlacayBJ5u3MsNE8/D7xh5hbqT4XBNC7W7069Q9cHldrBodfXJrNzS4pQykOf//iq7XzvQ//8Fl8xm5Q2npgRuLBznhfteQ48nNWlev5uLblqC2zd0qd4+WNImbpr4nM7+ged3OokaOpadvNndmtafvetUVFRFIW4OrR+1bJuQrrO+6QiHepKRGQksLE4O8Khh4NYcuAbJhB4OEvoOeiL3DvjM7VxEYd5t3HD7ioETFEXgz/YghOCLP303uYXJRDkh4M7PHyuzWFSWw3//4F10t4dxe114fE4ioTiqloxGXnnTIpZfNotQTwzNoZKT58fhVMnO8fKZb7+DwtLkckpBcTb//cNbSf/TdNq7v0Iweh99utfu8D0U5X4Pv+e6s3YiNY5xnEsQQpA/iGbXlDa2hJH46FtSYqZxKVCE0uu9mkEfYVDf4kwKdhyJdHMwlJrJnu1wjyhqNhiEEEzKysOnOekxBkoWzN5S2qtGaUM2K6eEstFGn4VIS2wAYqaBKe1hl0dujoXY15M+B+KSsmmUeN68SdkjxWuth9L6bS/MnzAmBVocisq07EJeTlNMqD7cRY8ex+0ZPjk+L7cUh6KmuJNsaGvgZ7tf4sPVK0eUNDwcHNrXxNP3JfXyti05tPcouQVZBPL9JGIGzYc7WHJxNQsunEEm6a+nlBxvf2kvT/5+Tf//XT7XKSPHetzg7999lNb65M3p8XuYdv5kJs8ZnnbGrWmU+rI42N3JrPxCAGq7Oin1ZyejwUBLJEzUNPBqDtpiESzbJs8zdAKSS9WozAqwvLyS22bPHxB/UYSg2OenOxGnJRqmMmtgkkHfQOrzKB0pnE6N8kmDP5BKjvNyTRLZwID/e7wuPJXHZnzu46odCiHIzvGRnTPwperxufD4XAO+l1eYvg+GWU849hh9xBjAliGCkb/i91wFGQ3pcYxjHCOFcxDiOVQBgcGgCIGaJvJqSXtIz9uh0FdKNh0yWWLe3d1COE10u9wbIN81NsVo/A4X2U53CjkGqAt1YiNRR6Gjn5tXNiZlqQeL6hm2NezrL3tLRIfS/FZNKKwunTai1Yc3M2KWwfbOVL9ggWB2bsmYnEUhREoJ5j6EjQStsRDFw5zMCCE4L6+Mqqx89vUMTICzpM29B9azs6uJO2Ys5YLCSYNaIo4UK6+ex4orzwNgzT+3cLimhbffeQkerxPLstny8n62vLwfbZiVUE/E2bl2nQGcbgfZeX5a6pLkOB5NULf7yPDJsarx7tnz+O32TYQNHVtK7tu7gw/Nv6Dflq0zHuNnm9YxM7+Qhw/s5sIJkyjyDr2srCkKt89ZwLfXv0jY0Cn2+fulGFdXTWdmXiHnF5fyubVPc03VDBQhCOkJ3nPegn7Hi5l5Bfxj/24mBnJwqRorKyaS5Rz7ZYrTDdNqwZaxNJ83I2UcIcbJ8TjGcVowhhEdj+og25G6YmdJm+ZYiDkZaBBtKTkaSV1mVhAUuEcm7ZFSsre7JW3SWIk3G5fqyGhScCKcijro0nRLLJRsI8PTLoDpgaIxIRmDySYkIyvlfSDYljbamefyMi27cHwlcJjo1mM0pZFUKEJQ6U8m+Y/F+MweYlKUTos/FAION7dPXcRXNj+ZMgYsKVnfVs/Wjkbm55dz06R5XFgypX8Smum4UBQBvZPDXa8fZOlls/Flufvdt6bPncA/frOGeEzH7xh5zYlzhhw7XEly3Afbsjmyv2nYYnAhBFdOnkau28Oaw4cQCD63dFW/G8XU3Hy+uPxidMtiS8tRVldWccO06pNaqgkhWF5eyTcvuoJn6mrY3tpMiT+Lmb3RaZem8aXll/BsfQ3bW1tQBCwsKe9ffhRCcNOMOaiKwpaWJoq8PlaUD+5d+0aCEF4ESqpxuPD0JqqNYxxnL5IvKBPZa80n0M74hK7vpSmBhGUQt0wStknMNIiZBgnbRLcsdNtEt63+f6fzJM4ULlWjKruAHSdUy7KlZGvHES4tmz5iTtitx9ImiDkUlSnD9EzugyVt6k9wkejD9s5G3v/S30bYu8HbSZeYCH1a7syhKSqlZ5FMQQIN4fSljYs9WeSNUTT+zYDWWDitZt+Wku9sfw6fNjaBsXROGJActydaJp4MQiS91ze0NfBow860Yzthm6xvq2dj+2EqfDlcWjaNqyqqmREowtM7icyUKBeUBFj72FYmTC3Gn+PF1E1eenwbqqbgyNAI4Jwhx6qmkHWClUdzXRvSlgh1eCdcVRSWlVeyLA35XFp2LAJ9/QnFOI6fxYV1HSnlgCIgihDMKSxmTmFqwpEAsl0ubpw+mxunz07bL7/Tybtnzx/Wb3gjwalNwqFNRjePT4xR8HkuRfDGj4yP41yHpDP0M6LxFwDI8t5Ejv89p78XUqLbFq2xEHt7WtnV1URNsJ3mWJCuRIygEce0LezeamNS0vu37P979HGoYxDAiqLJPNqwM8X79PmmA/z79KUjSsyTUvJa6yGaoqmFSsp9ASb7R5Yga9j2oEl8bfEIbfFDabeNJXTbHFX0z6VopyTJKVNIKdOWNwYo9QYy1pq/GdEWD2OlicBLJNs6j57y9iXHxudIyKpXc/L5+ZejCYVHD+8aVELVNzn93f71/L12MzNzirmyYiYXl05jgi/3pEVN0uHKW5by6689zBff+2tcHgeGbuHLcvPvd12P051ZwOKcIccA/hPIcVdLD7YtGQNZ1pCo7e7kr7u341RVtrc2s7i0/KRyi3GAouRRmPM1OoLfwzBrEcKL33MtOf47xpfgxnHWQ8oI4ehj6L1V/jyuC05r+7aUtMfDvNBUw1NH9rKru4kePZZSzON0QwjBsuJJlHkDKQU2DgY7+HPtRj5cvXJYetm+imu/2fta2iX7y8pmEHCObMnUlHZaHfDpxEglCyfCoSg4M/A2PlWwkXTr6c9pvss7/jwfAbr16Bm/h+0Mm89z+fjK+VdzfkEFv977GocjXUOO86hlsLnjCFs6jvDrva+ysriKGyfNY0F+xYi0yfnFAT71/VtpbuiguyOMx+uidGI+vl7zgUxw9txdYwDPCc4U4e7ImGhzToZCr48lpeWEdJ0V5ZUsLCkbtRXQmwFCCDyuFZQXnI8tQwg0FCUHhpkdPY5xnEnoZh2GlWqBdaohpSRoxHmwbht/rd1EQ7g7rX3WmUSxO4u3T5rHT3a9OKDCl43knn3rcCoqt01ZNGQGuy0lB0PtfH3r0+zpaUnZXuYNcPPk+SOWaEgpSaQrw/gGwlgVgRkrWNLGlOkjhR7NOZ6KNwLELfOsu59HAo/m4B2TF7CyeAr/d2gzD9ftSPqlD7GPBDoSUR5p2MmTjXtZmD+B26cuZkXx5GGTZM2hUTqpgNKJxyp6WqaFqqmZFfMZ8R5nMZQT5BNGwoDTQI4DLjdXVU0/5e2ci0h6/3pRGNekjeONAyklcX3zaS9rLaWkJpgkjOva6lJkC+kgSNqoKQIUFByqilNRcRz3J2wkBtUgZopbqs7nhaYatnUO9CKNWQY/3rWWNU01XF85hwX55eS7fLhUDQlETJ2jkR7WNtfwaMMummOpcgqXqvGR6pVM9A+/cE0fJBLLTo1C9+F0ELnRttFXWvdsgS3loNHOcUnF8CEB8wyPzbFoRwhBmTebj89ezc2T5vPo4V38s34ndeHOtJKR45GwTF5tPcTG9gYuLJnCf1ZfyKzckn4b3XQIdkX4x2/WULe/Ccu0ESJZfyGvOMCdX37bAAet4eKcIseRnhOcD86ih8c4xjGOcwkWscSrp7VFKSX7elr55PqHOBAcvHqZJhSKPH6mZhcyPVBEpS+HYk8WuS4vPs2FU1HRFAWHoqCJ5L/vO7SV72x/bsz6KoQgz+Xliwuu4GOv/SMlMc2Ssn851a06yHK4cKpactJhGQT1OMYgL1GnonLH9GXcMPG8zPqGGDSR+uLSaawuzby4znCR4/ScU6RRGSKSbdhWf4H7cZwcg43NLIeLD8xYNmIZUSaYl18+6mMIkTTvq/Dl8KGZK7il6nxebTnEPxt2srn9MEEjPmQ0Wbctnju6n60djfzX7Au5edJ8HEr6KPAz929gz5Y6LrlhIU/+fR2Xv30Jm1/ex9Q5Fbje7JpjUzc5UtM84DNvVuZ6k3GMYxzjGAy23UNc335a2+zSY3x1y5ODEmOP6uCikincMPE85uaVkevyDnC9GQquU5CYIYRgbm4Z31vyVr685Qn2pykQ0edfPJiH8YnIcXr4UPUKbpuyCGeGJXSFEP02mSdiWnYht05ZmNFx38xQhTKohjxspjovjCM9BOBWHQhEirTCoahcO2F2v53bGwV9z548l5drJ8ziivIZHAp38tzR/Tx1ZC8Hgm1D+p93JCJ8c9uzBPU4H5ixDE2kjrOGmmZu+PeLWHjRTDa/tI+V18zj/AtncO93H+eKm5fg8oy8cMo5QY6llNTvaaR2a92Az/PLchEjKe00jnGMYxzDQMI8gGU1n/yLYwQpJfcd3MLm9iNpt0/w5fC5eZdzUcmUQaMrZwJCCBYWTOA3K27hnv3reLh+B8EMkuG8moNlRZP54MzlzM0rG1UZYk0o5AwSfetMREacpT+OpN90rjO9NK493pv7M35Oh4U8lxdVCMwTZCox0yBq6meoV2MDIQROVWNGoIjp2YXcPnURm9uP8I+67bzUUpvWwg6SUotf7n2FyVn5XFk+M+X+dLmd6HETRVFQNZXO1iA5BX66O8IYuvnmJMdSSrpbg9z71QcIdQ3U/02aVYGinrmlq6RFUgIpE0hpAsllQoEKQkMIFwLnaX0QJxMULaSMIaWBxAIEQjgQwn3a+3M2oe/c2DIK0kBiI1CT50W4EadwGVRKiZRxpIwCSa/n5J/Br4WUNrYMI6WOQEEoHgTuMb9+fX6+toyD1JHYgIIQDhThBhynfcycyXEspSSeWI/k9EXEuvQoD9VvH5Dc1ocCl49vL34LiwomZPybT2V2vBCCYk8WK0uqeP7ogQHkWBUCVSgYto1E9uujnYqKV3NS6c9lcUEll5ZPZ3ZOCc4xIP4ORaVwkMIhLbEQprRxpIlOjWNwCCEGLQ99NNpDwjbxKqMve/xmQLE7C01RMK2BsiLdNmmNh5lJqiXsGxFCCLIcbi4qmcLy4sns7W7hTzUbeapxb9pJQNQ0+MWel7mgcCK5J/hmz1lSRWNdO6qmMGNeJb/48oNk5/hwe504XadZVmFbNrFIYsiEN1MfmBFsJgwiPdFMmxzYvm0T7AizZ30Nj/7qWfZtHFgj3Ol2MGfFjNP80pZIaWKY9cT0DcQTGzHMOky7HdsOITGSJEY4UUQWqpqPppbjcszC5TwPpzYdVclFjMmDeeDvltJAN2uJxtcQS6zHsA5j291ImQBUFMWPphTjdMzE674Ij2sJisgZ1fmTUpIwdmCah0e0n9M5C4c2aUzKjZpmE3FjS/84FYoHj2t5L6nr66eJYR4kEn+WaGIdpnkYy+4BTIRwo6lFOLUZeN0X43UtR1FGlgSUPA/bMc3eqJ9w9B7Hn/SalSFC0QcIRR/BMA8jAE0rw+u+mGzvu9DU0gHtSWmjm/vpCf+BWGIdlt2JEA40tQKf+xKyfTejKiWjvnZSxkgYO4kmXiKub8G0jmLbPUipAxqKko2mluB2zMHjvgi3cwGKyMq4Xd2oQTeOeV4rSg4e1wUIcewxlRzHNceN4yMnjOMsNKUIp7Mar6tvHAdGeS5spExgyxCmeQTdrCUUezRN/2sJRx8f/oGFgsd5Aao6tE+vlJKdXc0cPsEWrQ+3TlnIwlEQYzi1S9+6bfGXmo38dPeLAyJD5d4AH6peyaSsPMJGAsO2UITArTrIcXoocvsJOD1jVm62D6oQTMkugMbUbQ2RbiKGTo7r1Os6zyUIYHJWftptLbEQrbEwk7JG5kf9ZkWRx0+O00PzCb7Rdm+J7guLq86pAJYQAodQOS+vjG8supZrJszif7c+zaE0hXoO9LTxamsd11RUDzgHyy4/D8tKSjMuv3kJiqrQ0xnm4rcuxOHKjOZmTI5b6tv4xu0/JxpKLf/bh66WgUkYz/3tVTY+uyPTJo9BJp0oYuE4kWAM20pN3JgyfyJT508cfVvD7ZK0SOjb6A7fQySxFtvu4qROlr1zhxAgcCWJhmspfs81eF3LUJTMvZKFcCGEipQSw6qjK/QLwrF/9fYrFZbdisFBYvpr9ET+hMsxkxz/B/F7r0URLjJLp5D0hP9AMDqyilMFga+Qk/WBDNpLRUx/nebOD9F3LRQRYELRYzgdU5BSYlrNdIfvJhR9CMvuSHsM0zpCXN9MMHo/Tsd0cv134vdeN4BgDw2b7vDvCEXvB0AIN+UFf8fjWoJld9DW/d+EY08Cx3RXpt5MXN9CJPYUxbk/xOmYhRACKW0i8ado6/4ipjXQEN60jhLXXycce5yi3O/hcszJ4CEqsWWCaPx5usP3ENe3ItOU+Aaw7BYM8wCxxEt0h+/B6ZhFjv99+D3XnjTqnQ7h2ON0BL/d/39NraSy+AlUkZscx+bB5DiOP4FtpyeKyXFcmxzH4T8mx3HWnfg916IIJ8Mdx6bVRsLYjW7sQzf2oJsHMcwGbBkc9HxE4k8SiT85gl+sUVH4AB51yUm/uburOa0uL9vh5qqK6iEzuU8GKWXaAhtjAUva/N/Bzfxg5wvEj7NPmx4o5LuL30p1TvFpf9ELIZiTW4qCSInEt8ZC1IU7mecsO6cIyKmGEILpgUIcSnIV4HgEjTg7u5oychZ5MyLH6aHSn5dCjiWwpaMRS9ppdbfnAhyKyqqSKeQseQsffvWBFAcdU9q82nKQqyuqBzzJHS4NTar91m3XvXtF/6P+tPscG7rJ0dqWEUWCw90Rwt2n3vrI6XFy039djcc/XPIyOth2jO7wb+kK3Y0t07+0TwZJAsOqx4jWE44+TEn+L/F7rsy4T4rwAAqxxMu0dv83hnnwpPscg0nC2Elr16eI65spCNyFopw9pUpHA1uGMcw6HFoVCWMHrV3/j4Qx3MQqE93YTWvXp4npGygIfA5VyRlxH6SMo5u1uJ3z6Ah+h3DsX6SfSMnkdei+i7L8e1GUPOL667R23YVlpyY3HdtnB61dd1FW8Ac0tWCQ76Xrl8S0mugIfotw9NERyQYkOgljKy1dnyYcf4rCwBfR1MpRvQxtuxPTPIriCBBNvEhb9+cxzJFUL+sdx52fIu7rG8fDm3CGovfT3vNNjp+wnEk0RtM/V4rcfsq8gVEdO2YZHEiTLDcW2Nvdws92vzSAGGc73HxlwdVnhBj3YVZOMfluX8rLN2YZvNRSy7y8sjPSrzcypmUXkufypVTKs6XkmcZ9XFkxc1yuMgw4FJWlhRPZkKak+9aOI7TEwpT7RnfPn80QQjA3r5ybJs3jl3tfSdleG+rAkjbKcWPJNC1efXI7zz+8Ccuw+MR330W4J0rz4U4WX1yd0XMmYxGlEOKM6nkHg6qpXPeBS1h67YLT8uCVUqcz9CM6gt87CTEWJE/3MMys1VLczgWj6pcQPuL6Flq6Pj4IMT55fyQ6PZE/0hH8IVKOrNb6sWaUk7ZzemGRMPaim/tp6fzoIMRYHPcnFRKdYOSvtHV/KSmXyUCvmTB2E028Qij6IMeIcfr24voWgtF/YMsg7T3fOoEYp98nYWwjFH1o2H3ri8w2d95JKPrAEMT4ZOPGIBL7F00dH0Q3D4yqCI8tI+hmHXF9Ay1dnxyEGA9nHCfoifyBzuCPhj2Ok9KRs4MYQ1Jvlw7ZTveg1k/DgZSS+nAXtaHBreEyhS0l9x/aSmdiYABlefFk5ueXn9EoYpEni/l56e2qnjy8hy499gYuw3BmUOD2c15uadptr7Qe5EBP22kpynUuYEVxFR41VSvbFg/z7NF95/x5FMCSwsq0dodRU0/xgt60di8P/mYNsxdNpqs9hKGbmKbNQ/esJRHPjLtkHDkuqizgU7/+ANvW7GbXa/tprGkhGoyd0Yvmz/Fyw0eu5O2fuAbNeepzDaWUROLP0h3+LXDiBXDidEzF7ZiPQ5vUqyV2IGUCy+7AMBvQzf0YZj2W3UVfsh6Az3MVqjL8iF862LKHtu4vYVpN/Z8J3DgdM3C7FuJQJyWjaNLAsBqJ65t6l9BPjOxb9ET+iNe1Aq/7khG+0AS5/g/gc1+MZXVh2V3YdjeW7MayurDtLuLG9v4ktNOFmP4a0cQadHN/fz9VpRC3ayEuxyw0pQiEA9vuJmHsJpZ4rVfCcPzYtglFH8KhTiAv+5PAyCIiCX0rurEfKWM4tKlkea5D0yowzEMEI/dj2a0ntPUgQijE9U0AONTJ+L3X4tAmYVrNhCL3Y1j1A/YJxx4h4LsNIYYusNIXMW7p+gRxfWPKdkXJwe2Yj8s5F00tQxEubBnFMJNyk4SxM2XcJIzttHZ9kpK8X6dopocPSTT+LAlj1wBnCCHcOLWZveN44rDHcXfkXjzuFXhdq0/aH1UtwuWYO2i/DPMQthwYdVSVQjQ1PTlIC6GhCN/JvweD2mQlPWQzf+ZKJI/U7xg0S3w0iJo6m9pT8w2mZxeecY9fTSi8ZeIcXmg6kFKWujbUzsP123nvtAvGZQAjgCoE10yYxQtNNSmFHnr0OL/Z9xrfXHwd7jSkbxzHIIRgVk4xc/PKWH9C9FgCf63dxOXlMyj1ZJ+z41MIgTbIM08VSoqM7PUXdvO2969i2RVz2LhmLwCBPB+xSDyZ+3Y63SpcHidLr1nABVfPR48ZNNe3se/1Wra/tJe9r9fSdriDROzU2o4IAS6Pi9ySAPNXzeLK96xi+sLJKKpymqLGcbpD96RoEB3qZPIDd+F1r+p9+Q3sT3ICYSMxsKxm4vp2IvHniSVexbZDZHnfOmpnhGh8LccIt8DtXEhe9sfxOJcgRF+te9HfH0mCeGIT7T3fIGFsPeF3RukO34PHvQLB8KUqQgicjuk4HX3VA2VvXpzd++84R9puJGHsHNVvHSmi8RfoI7pCeAn4/o0c/7+hqeXAseSfvutkWkfpDt9DT+SPSHm8DZVFd/h3eN0X4XYuGdGYi+ubAXA7F1OS91M0dUKyqo+UeFwraO74ELY8ptlPGHvoCP4AMHE7F1Oc9yMc6kSEUJBS4nNfwtH29w4g1bpRg2k14lSmDdkXSZyO4P/2E+8+CFxkeW8kJ+sOnNoUkq4UyS1911LKOHFjK53BH/QWxThG1OL6ZjqDP6Ao93+BzDLVg9H7GTiOF5OX/bHecewZZBxv7B3H2wb+ThmlO/xbPK5lJx3H2d53kOW9Kf1GqXO04w5iiZcGfJzlvYn8wGdH9PsEwyMK+a70JLo9HiFs6BkRDikl2zuP8lD9qfFr1m2LLj1Vn90cC2EjUc/gapIQguVFk5mdW5pSwc+Skt/uW8f8vAoWnOEI9xsJQghWFFdRlZXPgWCqTOfpxr2cX1DBrVULUUex2vFmgEvVeGfVAjZ3HEnJNTgY6uCnu17kSwuuwqOdmxONZCXQtrTV9ArcvpTVMkVVkPbAUjOh7igOp4aqZSblGVV4NVn6V+D2uZg0q4KJ1eVc9u4LiQZjNOxt5O5P/5kDm48thS66Yi6r3750NE32NpyUT/gCXvJKAhRVFuDP8aGeZpmHYTWkEDtFZFGU9108zmWDPlSTn6sIVBRtEpo2Eb/nWiy7Hd04gMtRPQa9O0Yo/J7rKcz5OqqSn7ZPyUo2bjyu5ZTm383RjvejG7sHfCemb0Q3DuB2ZlaVqq8vyeb7BquDUSh7RoE+YuymIPAlAr53cTwp7kPfdXJoEygIfA5NLaa959vAsUmfLXvoCt1NSf58BCMpUSkRwkd+4K5eYiz62/S6VuL3Xksw8tfjvm9g210oIpuCwBdxqJMG7ONyzMXvuYqeyB+P61sE3TiA0zE4OZZSEo4+Tjj6GMcTWyE8FGT/NwH/7QiR7nclr6UQHjzOpZTm/ZLW7s/26qePIRR7CL/32mFFa9Pj2DjO8ryVgpz/GcY4XkFJ/t00dbwf3dgz4DvxxEYMowaXc86QrQqhIQZ5PEoEIs24FULtTV4de0zJzu+dkgxEeyLMts5GLimdNmIHlYZIF/+z5akU2cNYQRUCd5piG0817mFJYSVXlM9IIfWnk4gmK44t5VPrHyFhD3RWaouH+dzGx/jW4uuT+mORuXdO32pqxNRpjPYwNbtgVD7NZzNynR5un7qIr255KoXY6LbFD3asQUFw8+TBq50NB33n1JIStZeHnEsQQnBJ6XQuKJzIyy2pssiH63cQcHr4z1kX4tNGZ1sppcRG0hjpwa06KPKMzAigR4/TEQ9T6c9FFaMPTEop6dJjPFK/M+2aWF8y7fFYetkc/vSDJ4iEYoR6omx6cS/rn93FotXVGXkcwxj7HAshUFVBVq6PWUunMeuCqQPI8cRZFVx++4Vj2eQZhWHWYZ8QNXY6ZuFxLhzRABEIECqaWoymjq2Hodu5gMIhCMWAfgiBplaSn/UJmjo/zPFSESnDxPXXR0mOzy5keW8i4LsFIU4++xbCScD/PhL6LkKxfwzYFk28QkLfjtu5aETX3eWYhds5Pw0p1/C7ryQY+T9O1L16XBfgds5N047A41pKT+TPHCOUFrpVN2RRA9vuoiv8SyTHr/IIAr73EvC/Z5jnRqCq+RQEvkRC341h1fVvkzJGT/j3eFzLRzh5GAi3cyEFOV8d9jh2qBPJy/oEzZ0f4fhxbMsQMX3jScnx2QQhBLNzS/E7XCnyB8O2uWffOubnlZPvHp5Ew5I22zoa+drWp9jZdeoKmXg1J9OyC6kPD3TI6dHjfH7j4/y1dhML8iuo9Ofg01yDSi2EEDgUFb/DSYHLT6Hbj9/hGpXWuu+4q0uncX3lHB6s25ryIq4NtfOfuccqtwAAIABJREFUrz3AnTNXcF3lbAKOkXmI21ISMXUOhTp4qbmW547ux6e5+O2Ft5z2QM7pghCC6yrn8EzjPl5KQ+rCZoJvbnuWnV1NvH/GUib780cURZZSErUMGsJdvNZ6iPZ4hE/OWX1Oujd4NQcfn7OKvd0ttCcGysRMaXPvgQ3UhTv5SPWFVOcUjYiYSikxpE1HPMK2zkaeadzHutY6vrjgSq6qGFlwrj7cyYdfvZ/5eeVcPaGaRQWV5Lt8GU1apJS0xcN8d8fz7Og8mrLdozpYWVyV8vm8ZdOI35ngyb+vQ9qS5x/axNLLZnPtu1egZFgI7pQJc4UQTJ4z4VQd/qxAUis7cHacdHU4O25UIdzkZX0cVSkc9iAVQuBxr8TpmIJu7B2wLaHvREp71JKPswGKCJDjey9CDH9WKXCRk/VBIvHnBkgepIwQjj2O27mQkSQeup3zB13edzimoSjZKdZ7HteFaQlrcmIzASFc/5+9846vo7rT/vfMzJ3bJV31YtmSi9y7ccVgY2ooCQRCGmQDqZt3d0myybvJZrOpm/buJptNIW03lbAJEEJooRgMxgb33ossS7K6rnT7vTNz3j9Gki3fqy65gJ4P+gBzp5yZOTPznN/5/Z6nV5qPaTZixxvT29WdM3+utjCAQ6sg4P/woIjxudDUcrK8d/eSYwOIJd7omhGZPayoghAucrMeQFXyh9SPPa4r0bXJJI3e53c59uMKXy4LcssyEo5tLTV8ftuTfHruNUz252X8KEkpSVomNeF2Hju1h0dP7uqV8uDVdOKmkXEac7hwKCp3VMzn1YYTaZHZhGWwo7WWHa2ZHf/Oh4JAUxR0RSPX6WFWoJh1pVWsLppMrtMzrH4FoCsq/zDnKk6EWjK2pTEW4mu7/sofTu7khrIZLCusYKLXJvOqECBsCXVLSlLSJJiI0hgLcyLUwp62eva1n6Em0t5TULkwb8Kw2nk5we9w8pl513ByUxu1GbS5E5bBI9W7eenMUVYXT2FtyTSqsgspcHlxKGpPPqklJaa06EwmaIqHOBlqY09bHXva6jkZaiNsJFhaMHHUCifttCywpNV1bIklZVrf7YYpLSJGElNaPXmwCqKn/SONoAohmBso5YE5V/P1Xc+nWayb0uLF+iNsa6nhyqLJXFs6nZk5RRS4fDiUs0TZ6jqPiJGkNR6hNhrkYLCRPW31HAo20pqI9jz3w60Za09E+WvdIV6oP0Khy8f8vDKWFkxkTqCE8q7nxaGoae8m2XWPE5ZJQ7ST1xpP8IeTuzjS0ZTxvq4srGBOIL2GRdUUVlw/lyvWziIZT6FqKk73yMypxrRqrXxGKQ5dI5XM3Lkud4iufOJzCXLKOIFpdaCpmQXRLyScjrl2xG6IHUQRfpyOeWnk2C5KS8EIIoCXClz6AnTH1CFtY6cvzMDtXEok/nyv36KJjVgygioGL3mna32nO6hKAEX4sTiXHDu6Um4y309VzUWg9S4btDrpW287RSj2BOdHp33uW1GVoc9gCCHwutbRFvoh8pxiNUuGiCU243TMHvI+AZyO+f2mKfUFRWTh1OemkWO7HxsMNw/6YkBXVN4/dQlbW2p6yaKBfXfXnznK7rZ6VhRWsCh/AhM8Obg0BynLpC0R7SFr+9sbCJ6XB5zr9PAvC27gxwc3ciRDruhIcHXxFO6ddgW/OrqFZAad5sHCwib3ScskbCSoibTzXN0hpvjz+ciMFdw0YRbODCkcA0EIQZHLz9eX3Myn3nicg8HGtHVMKTkYbORgsBHnwdfI0l0EdDdeh02QDcsiaiQJpRJEzSRRI5VRk/qthBnZRXx50U3809YnaI5nlm9tTUR5/NRenji1D5/Did/hJOD02PdRQtxMEUolCBsJokYyrd8PF+FUgu0tp+lIxgkZccKphH2cVIKIkSRiJImmkj3/3XKe3F839rWf4d3rf4nXoePRnHg1Bx5Nx6Pp+DQnPodun5fmxOdwUuLJYn7u0HLYFSG4o2I+7YkYPzz4asZr0JGM89TpAzxz+iA+h7OnfzpVDatrUBxKJYgYiS4L6tSIinj7gyktzsQ6OVPbybO1B3GpGtm6mxJ3FsWerJ7nxiEUDGkRTiVoTUQ4HQlSH+mgMxXvs2WFLh+fmHUVeoZCPcu0OH28idPHGzFSZ5893engirUzcQxDoGFMyXFheR6+gDfNDOTNAl2rRBEeLHlWQD9lVBMM/5Rc/wPYlsMXLxfK61qHEEN3ehJC4NAq0pabVidSmrwZ0rvczuUMjxxpeFxricRf4FzSaRg1GGYdqjJj0PvpL4VGoKEqWRjnfGMV4el3G0W4Qai9uLCd9pP5dWOYZ0gkexetCZx4XWsGcwIZoWkT0dQiUkbvD4qtgnE/w5H087qvRQzacOUs+urHluxASmNIswYXG0IIriyazB0V8/n98R0ZP26tiQhPnt7Pk6f397rK/X0Gc3Q3/7Lgem6cMJPXGk+MOjl2KCr/Z9Zq/A4nPzq4cdQIDtgRsaOdzfzztqfY197AJ2evwesY+j0VQjDFn8/3lt3OF7Y/zbaWmj6vWcIyaI6H0/SRx9Eb3f3121e8nS/ueLpPd0ewBz6dqTidqTh10bHnCqfC7fz95keJmsOUJ+1C0jIzurj1hSX55fx2zT1DLkR1KCr3T1+OW3Pw/f2v9LJfPxfnXsdMEfuLgbhpEI+FbO3rtgyWlINEju7mCwuuZ3Ygs/Prjo2H+fG/PkagIAv9HEe8rICXBaumXXrkOCvPT15p4E1LjjWtHKc+/7yqdYv20IOkjFME/B/H6ZhFpmKvsYbAiUtfNOytVSUrbamdl/pm0FdURjDFL3A55nWlL5x9SVkyRjJ1DKdjcORYCA1F6c+eW0kjb0K4UJT+xN+VDEVkfZORROoA5nlOc6qah0Mbvj2pIlxoagkp43iv5SmjBiljXbMtg4fdj4er+S1QRIZ+LC/PfqyrGg/MvrpnCtPqZwp0MGdX4s7iCwuv59rSKgSCJQUTebR696hcme40jh2ttTxxai9vNJ8aUeS4PyQtk98e24pT0XhgztV9yt71ByEElf48/mvFO/nRwY08Wr2biDH6akvqCAr7LjcoQrCqqJIHV93Nd/a+yMaGE2myeRcHYxU3HeCoI5C5dXTNHE3Jyufbe17kULBp1M/CTgm59FLNKn25fH7BdVxVPKVPJ9DNz+3j1ntXc/M9K1HOyWEXgLjUco4BHLpG+fRSju2sHsvDXDQInOT47iOe3HaenFuKcOwJovENeFxryfLe3VWkZxODC0GUheLGoU0awbEyfGCkLcF2uUN0EbjhQtNKUEQW5nmybinjZL/Fb72hoigDEcXeLyrbEnxoEdS+XqBSShKpg5yfUqEqRSjCixzBRywTITWttq7BxBDJseLtkqwbXj8WGQp1JJfCB3p4yNHdfG3xzUz0Bfj98R19RpH6g0NRWVlYwafmrGVGTlHPB2d2TjFezUnYGJnmsZSSI53NfH//K7zacDwtVxLsD7FL1dAUte+ZKGlHwwzLImkZmP2QC1NKfnt8GysKK1hVVDnsgW+ey8s/zb+WdaVV/OLI62xtrsnY/qFAQVDk9rOqqJK7Khf2qd/6ZoQQgmlZ+Xxv2R08V3eIXx/byuFgI6kRkmSB/SzMyy1LUy54s0IVCqsKK/nv1e/hDyd28Uj1LmojHSMmyW7VwfTsQm4un83SgolD3n6CN5s7KubxQv0RWuORUWMIuU4PN5fP5oNVS5ng6S+QBA6HSmFZDpo2fAWU8zGm5FhRFabOm8iWZ2zdXKfrzaXJZ+dYriXHdx/toZ9wfpTOkh2EY48TiT2D7piJz3MzPtd1OLRKxjqarIqcQVvlvtWgCM+I7LCF8KIquecZdYDRT/Fb2j5sejCk4yrCyejFnSxSRnXa0pRxnPqWexl27oyU55irnLs4iuwnit0XVCVnEIOItw6EEGTpLh6YvYbrSqfzvyd3srHxBM2xcL9ROVUoBJxu5ueWcfukeawuth24zn0HlXtzmJNbwqnQ2aniXGf/BjLnQ0rJhobjfGnHM2lT5A6hMDtQwpqSqczNLSXf6UVXtT7FHO3iKLsgKpJKUBftYF97A5saT3Iy1Ip13mc4aiT57fFtLC2YiD6M/OOedipqT+723rYz/LXuEJsbT1If7SRiJAb8+GtC6ckxnRsoZVVRJQvzJlDo8qEMsYLfoagUu/1p6SgBp9suCBwFeDSdEnf6gDbf6R2VFDohBF6HzjsmzWVdaRVbW2p4vu4w21tO0xQPEzOSA15TAbg1B7m6hxk5RawsrGRlUSUTfYE+o4l9oa9rOtYYrJpMfxBCkO/y8bGZq3hn5TxePnOMF+uPsL+9gfZkbFC57m7VQY7uZmp2AVfkl7OisJKq7IK098FgEdA9/OvCm/jw9JVsajrJ5sZqDgYbaElEiBrJfge150ITClm6i6lZ+VxVPJVrS6uo8OX2qWYSiyaIhe2B/JylU1j/p+3kFWWTX3KWSCuKICvXNyzFijElx0IIbvibNSy5YT4AWXlvPrImhE6u/1MoIpv28I/T1AXAtq9NpHaR6NhNe+hHuPUr8Htux+NcjaIExoQkK4p/0AYDbzUIoQ8rh/Xc7TMNPEyrjcFH1gVCDPXxUxlOzm5mWJhmU/pS2UksuXmUjnEWUhpdMw9DgyLG+3EmaIrCvNxS5gRKaE1EONLRzLHOZuqiHYRSCUxpoSsqWbqbErefSn8ek/15FLj9OPqQfPJoOj9Z9a5eihWaUAZNwqSU7G6r5wvbn7JzDM9BvsvLp+as5aYJM0eky/qOSfNoS0T54YFXeej49jSCvKPlNHXRDir9IyuIFkLgUh1cUTCRxfnlRIwEdZEOqsNtnI4EaYqFiBpJkpaJJhQ8mk6O7qbYk0WpJ5syTzYFLh9uTRvRVHVVViGPXns/579XBAKPNjo58zdMmMmakvTiZFUoOJXRowjdA7t1pVWsKZlKKJWgLhLkVLidukgHTfEQUSNF0jJQEDhVjSzdRYHLR6knm5Kua+t32LJ/w+1DU7LyM17TsYYqlFGLcitCUOTO4l2VC7l90nzaEhFOhdvsaxntIJiMETdSSOh6D7jId3op9WZT6rH/shzOEWlNd0MIgSYEE30Byr053FmxgKiRpDEWoiEWojHWSXM8TEcyTthIkDJNTCnRFAWXqhHQPRR7sij35jDRFyDf5cWpDBw8fOUvu3j0p+u7G0G4I8pXP/Y/uDx6z4ApO8/Pl35xP17/0Guvxtxj2R/w4g+8uSM/iuIm4P84bucK2kM/JJrYkOaaZ0NiWe1E4s8Ria9H16bg996F3/2OEVjsZoYtw3Xp5Q9dGrANWIYLgZaxmMtOGxg8OR7y/RnVQZSFJUMDrzZqGN7k33g/7htCCFQhKHT7KXT7ubI4Xf9zqPsbCeGKGkn+Y99LacTYp+l8ZdFNrCudPuQo3/lQhCDf5eXvZ1/FjtZaDgR76zR3JOMc7WweMTk+/5h+h4sZOS5m5IyuDv1AUBUFvzI26kDHDtTzyP+8imVazJhfzu33rBpUfqaRMnnhiZ3s21bNwhVTWPO2+aja0J5RVSjk6G5ydDezA8NPcRsOVKHgd1z+ikvQ5UKrqhR7bDWIZYUVI9qflJLDe2t59tFt5OT6uP2elWTnDp6/dRPlLN1Flu5iWnbBiNrTH1beMJfZV1T2u46qqbg9w7vXY06O3yoQQsWlL6I470fEE28QDP+GWGJjLyWL3jBIGodp7fg6nZHfkeO7D7/nLjtSNiokSGH0oozj6A3bOS8dQ52mu3j3x56yHlt799GBMt6NLwNIKdnacpptLafTfrthwkzWlkwbMTE+Fzm6myuLJqeRYwt5yVTqX+poawnx6nP7MA1b1/cd96wcVNpWzYkmfvadZ4iE4mx55TAz5k+kbNLFly4dx8iRShr88j+fZ9frxxFCkJPn5e3vG7qM5oWAP8eDP2doaV9DwTg5HkWcta+9CrdzBYnUIULRPxGJP0fKqOH84icbkpRxkubgl4jEnic/58voWtUl2RnfPLBGWJQlyXwvL6/HKVP03KFW4HauGP1jCTeKMvSprXFcHpDAhjPH0nIeHYrKTRNmjrpdshCCCl8g42/h1MgKCsfRP8KdcVIJOxCQiKeIRcav95sFhmER6rDt5KWUdLaPjbX85YDL62t+mcAmtjpOx1yc2XMI+P+WWGIToeifiSU293JXOwuTaOIVGlo/QnHuj9EdM8cJ8hhBSgMph1+BLjGQMv2DYOcxXx73TCAy5l079TkUBr4zZkcdx5sThmVyuCM9h92tOpiSNXhnw6Ggr0KdvmyoxzE6KJ9cwJRZpZw4dIb5SydTUp57sZs0jlGCy+1gyZVV1J9qJSvgYfGqvo2q3uwYJ8djCPuDINDUAnzu2/C530YydZRQ7E+Eoo93OXX1zsRMGkdp7vhXSvJ+gZpBEmscI4ck0UdO+CC3lwksK90EQFUCXD4EUEFT89OW2rrH1jCKBcfxVoYpJa2JdCc0j+bArY5+QaWUkoZY5pz5bOf4DMVYIifXy5f+6/20tYQoKMnB43tz5O+Ow+Ys7/3YWq65ZT5ur5OC4uy3bJBu/At4gWB3MAdOfSa6YwbZ3nsIhn9FZ+S3aYVRscTrRGJ/xe+58y3bMccS0or2kws+iO1lFDODKontXne53C8FTZ2QttQ0m7FkdHxgNo4hI1PJpWFZ/ZqVDBdJy2R7hvxmVSiUezOnW4xjdCCEIDvXO6RCrXFcHhBC4HQ5mDT1whaeXooYn3+64BAIoaBp5eRnf47CwL+jiJzz1jEJx55i6AVe4xgMJClSRvqHdbBIGWcykGsVhzY884GLA4HTMZPzXwGGeQbTbLw4TRrHZQtFCLIc6Wk6YSNBbTQ4Inew8yGlZEdrbUZyHNDdTBlFpYrLHVLKtL9LCZnaN9J29rfPi3n+o92uS/U8B9O+S2mffWFMI8dSSpLxFA6n1svSbxx2zidCw+e+iURqL+2h/+r1ezJ1uCuC159d8DiGB0kiuQef+9Yhk1nbWW5vWs6xEC50R7pW6KUKIQROfR6K8PaaubBkmFhyKw5t6mVE9MdxsaEJhQpfHrvb6nstj5sGT9bsZ26gFG0U+pOUkupwG9/a/UJGe+eF+RModA/f4OfNAiklzWc62L7pKEf21RHujOHzu5g6u4zFK6dRVJpjG5IMYl+Nde0c3lebUaXS7dVZsGwKDn1oVEJKSVtziIO7ajh28AwtjR0k4il0p4PcfB8TKguYMqOEskl5uDyD08WWUhLujHF0fz1H9tVy5nQb0UgCVVXw53goLc+lsqqYimlFZAW8acYQp441cupYEwiYXFXMhMq+ZciklOzbXk17SxhFVZizeBI5uX37OBiGSd2pVg7sPEX10UY626OYpoXbo1NYmsOkqYVMnl5CQUn2gC5vUkqMlEnN8SYO7Kqh5ngToY4Y0pJ4fC6KynKomFZE5fRi8gqzUNW+NaET8RQ7Xz9OMp5egyMUwaz5E8krGtosopSSRDzFsQP17NtRTV11K/FYEq/PRWVVMfOWVlI+uQBN61tONR5Lsuv14ySTBtNmlVFSnouRMjlxuIFdbxzn9IlmYtEkXp+TSVOLmL9sMhVTC1H72edQMabkOBlP8b2//QW+HC9X37WMqfMrcA6yow8WUkqO7DjJ7pcP9CxTVIWr71pOQdmlXygghIrXtY5g6CdIzr7sLRnp0s0dJ8djgVhyC1LGEGKoUjAm0fjLnP+lcKjlaGrZaDXvgsChVqA7ZhBPbj1nqUU4+mf8ntsRjOduZoaADEVfUqaQyFF0Mbx8oAjB8sJJ/KVmX5oxx2PVe5iXW8rN5bPRhhkkkVKSskxebz7Fd/a8yKEMxX9ORePOigVvKXvmTDAMk5ef2sNvf/QijXXtnBtUE49uo6Akh/d8dA0l5bkoqgJG/8o9e7ad5N//+dGM5Lh0Yh7ffeijZA+SHEspSSYMnn10G4//dhONde1YZuaon9urM2lqER//3M1Mn1s+4D43PLOHx3+7mdPHm0ilMjvFOXSVSVOL+MqP7iW3oPcg6pVn9/G7H9umEh/+zE0DkuOHf7qB7a8dxaFrfO0nHyBnaTo5llLS2tTJQw++xKvP7ScUzKz+oCgCf7aHRaum8ol/vhVfVuZ3r5SS+ppWfvPDF9m64QiRcGb7eFVVyA54WXXdLD70jzf16U7cGYzy/S89Tltzev6+qil84bvvYUXRrL4uQ8b2HdlXx29+8CJ7t50kkYF0+7PdXP22ebznI2vILcgsXRtsi/C9f32cYGuY9358Le94/0p+88MXWf/ETiLh9GJ4X5abG9+5hPd+bA1ur3NUOOaYkuMzJ5vY8uwuwsEof/31BqYtrOT6e1az7r1XojlG7wWWjCX5zdf/RDJmk0shBEbS4O7PDD0yeDEghMP+2PZ6Ryhk1tIdx2ggkTpAIrUft3MJg80TllKSNI4RS25J+83tWoUiLi8HSCFc+D1vJ57cDudI28USW4jGX8LruumyeH4uPJSMAwfTarVdAMVb77kVQrC6eAoTfQGqw229fgsbCb604xkOBRt51+SFTPDmDMrhrJsQtyWj7G6t58+n9rKx8QQxM7PSzPVl01lVVPkWHJqchWVJXnxiFz/+xpPEo0mEgNx8P4VlOSiKoK05RHNDBw9+4ynW3bZgULa6xaUBll41nXBnjFg0STQUp6mhA2kNIxXAkjz2q4387scvYaRMNIdKUWk2ObleFFUhHk3S1hIiFIwSiyRprG3Hl9V3AENKSTya5L+/+xzPPLIVo4sUOxwqWQEPHq8L07TlyaKRBKmkSUFxNlljqI97LsKdMf7jC4+xY9MxANxeJ0WlOXj9LqQlCYditDaFiEUSdLRHiITifRJZgNamTr712T9wZF8dAF6/i6LSHNxeJ5ZpEeqI0dYcIhazr2MqaeLQ+34fOV0OlqyuoqEryh6PJmlp7CAeG7qak5SSHZuO8d0vPkZLg5126M92UzwhgNPpIBJO0FDbRqgjxpO/f4PqI43847/dSVFZTr/vgqP76vjJN59i/ZO70TSFsop8sgNeTMOk6UyQYGuYcGeMx369EUUVfODvr0NVL2FyLKXk4BvHCHdp5iWiSfa9dhhfjodr3rNq1I4jhKBy7kRKJxdSvb+259ivP7WTd3ziBlzesamk7c5xGSl5sKfpD6VN06tqHsoILI7H0T+kjBIM/wKnPgdFDDZCmiIY/kWaRbgQbnzut3H5FOPZEELgc99MMPxLUsaxnuWSBC0d30LXpo04vWK0npNLC0pX8WVvJFIHsWTkLVvMWOjycX/Vcr6y669pesdhI8nPj7zOY6fsKPK8QCkV/lzyXV48qj2baEqLmJGiIxmnKR7idCTIsY5mjoVaaImHMfvJK5wbKOHTc9eiv4WjxlJKak828+v/eoF4NImqKtz4ziXced9q8ouyEEIQ6oyxZcMhfvX9F3j2kW1YgyC4c5ZUMHtxBZZpkUwaNJ8J8pkP/JzOPqKg/aGhrp0nHnodI2USyPfx0f97MwuWT8brc6EoCslkilBHjOojjWzbeATd5aC4rO8CS8uSPPLLjTz9hy2YpoVD11h13SxuuH0x5ZMLcLp0LMsiGk5QfbSRnZuPseTKqiE7+g0HUkpef+kQu14/DsCcxRV86B9vpLyyAJfbgZR2+kB7S5hDe06zZcNh1t4yv8/AoZT2wOfofpsYL187k3v/bh3FE3JxOh1YlkU8lqS1KcT+nafYvvEo1759Yb/vXn+2m09++XYsKUklDZIJg+998U9sevFAn9v01bb6mlZ++LW/0NLQieZQue7ti3jHvSspKs3BoWskYilOHW/koQdfYturR9m3vZoHv/kkn/3Wu/D0w9N2bj6OZVmUTy7gA39/HXOXVODxObFMOyr/yP+8yjOPbMMyLZ59ZBvrbl0wKgWFY0eOLcmBzUd6RUOFgBU3LxrVqDGAN8vNzGVTe8gxQM3hOhprmpk0M70if3RgEIo+iu6Yje6oQqB3ufsOngRIKTHMOjrCv+T8OSuXYx5i0KRtHMNBJPYsHeGF5PjuA/r3cpfSpDP6KKHoY2m/ufVluBwLLksCqCqFBHwfpSn4eeBstCBlHKWh7e8oDHwTp2MeYgjasTYhtjCtFqLxjTj12TgdM0a/8RcJdr72bDhPuSyZOkY0/vKwctnfDBBC8I6KuRzqaOThEzsxZfp0fVsiystnjvHymWMoCDtDpeed2aV3Ie3/GkxcUgAL8ybwb0tuodTz1pWdAvu5e/bRbbQ22VG7pVdP50P/eCPuc4hHIM/H9bcvRnc6+I8vPIaVHLjoWwiBEKAoKppDxZ/tGVTEORNqjjf1kOrV18/hqhvn9tqXW3Pi9tgSYktWV2FZFkofUUApJSePNPCXh17HNC00h8q9/2cdb79nJQ5H77zd7ICX4gkBlq2ZgRAXbrB+YFcNliXRHCp3f/hqps+d0OvYPocbX5abCZX5XHPLgn7bZlmSA7tqkBLcHp33fmwNlVXFPeurKDh0DX+2h0lTC7nhjsUoSv8zNELYz6CKQHXrOF0O9CHmj0P3jMBr1Ne0ArDutgV87HM3ozvPflc9Picz5pXz6a+/k3/71MPs2XqSra8cYeNf93Hd7Yv6bKdhmOQW+PnHb9zJtFmlZ9fToHhCgPs+dQM1J5rZu/UkoY4ou7ecYOKUwhHf4zEbPiXjKaoP1PVa5svxMnvl2Li/zV5e1csXPhZOcGLv6TGr2pRYBCO/oa75Tupb7iUY/jmJ5AFMqxMprT4rKLuXW1aUWOJVGtr+lkRqb691BE58ntsQb6Lp2YwVpn1+/qT9T1o16ujeS0mS1s5v09LxDQyzvue+nd9m0woSDP+UluCX0/SRhfAS8H8so6HG5QAhBH7PHfg9t3D+wC6R2kN9ywdo7fw2idRhLBnvp1rYwLSCJFKHCUUfobH9k5xuuo3G9gdIGafxfYpwAAAgAElEQVQuzsmNIVz64gwqM0laOv6NWOJVbKOZvp9/+8/KuM7lDKei8Zm513B/1bIB9Y0tJJaUmNLq+rP/3xokMfY5nNwz9Qp+sPJOJvvz3tLEGCASirP1lSMAOHSN2967HJdHT1tPCMHytTOYPKP4QjexV/5zKmn0XnAOhBAoiui3OE1KePmp3T1ke8mV07jtfSvSiPH5+7yQ/aT7+ZZdkdm+IIRA1RQ7B7z/HQLYkd4+8qq796dp6rAHMUNFc2MHm9cfBCA718udf7O6FzE+t13ZAS933X8VDl3FNC2efWxbxtzkc7HutoVMnVmacX8er5MV18wE7MtTc7ypr241JIxZ5DgaitFS1zv3rHRqEQXloy+zI4Rg0qwynC6deNROT7BMi5qDdQNsOXJYMkQs8SqxxEaE8OBQy9EdU9G1KjRtAqoS6CFOUsYwzVaSxlHiyW0kUgfTyBaA130jbufyMW/7WEFKi5RRjWm1YMkIlhVBygiWFcaUnVhWCEuGsKwOUkZ12vad0T+QSO1DET4UxY8i/F3/9qIoXoTwoggvmlqMppYN+WXn0KZgWRFMqwEpYwTDPyEcexKPczUufaE9ZS4cWFaIZOogkfgLJFIHSbeMVsj2vg+389L0nh8shHCRn/1FDLOZWGJjr99Mq5n20H/REf5VV7+eiqoWowg3EhNpRTCsVgyzHsM8g2E2IGUURmTPfelD1yrxuK4iHHui13LDrOFM60fwuNbica5CU4sRQkfKJJaMYlkdGFYLhnkGKaPkZ38RTS28SGcx+hBC4NF0HpizhkX55fz00Cb2ttWTyhBFHtb+gYDTw+qiybxnymLm55aiDiJ/+a2Ahtp2ms4EAcgvymJKBjLRDZdbZ/bCSRzeU5vx97HChMp8vH4Xne1RXn1uP1VzJnDVjXN7jESGch+TiRS73jgB2AVodkS8/xnAC42q2WX89dHtmIbF7368nqwcD9PnlaNpQ++ziiKYNruMNzYcJhFL8av/fJ4Pf/YmJleVoKgXlvSfCyklR/bW0dFmT6VNm1VGycTcPtsjhGDG/HKKygLUnmyh+mgjZ2raqJyeebDm0DWuWF3VJ9EXQlAyIRchbHIc6oh1DSJGdj3GjBwHmzt7iGo3KmeXo/eTbD4S5Jfl4sly9zpmQ3UzliVHJTl7YEikjJA0DpE0DnUtE9hFdd2jQYuBtItd+hLysz+P4PKMRIKtI9wU/BzxxFYkJvZ5Www28ptMHSSZOpjhF4FdDKWCUPC776Aw8C2GWrioO6rwu99BU/CfuvKHJYZZS2f093RGH+bsPTNJJ8Rn2+J1XUdu1j9wuXvpCCFQlUKKAt+lOfg5IvH19Ca3Ekt2EE9u7yreG4cQDgL+TxBLvIFp9daFtmQn4difu4izhkB0xUK7nwUbqpKHzEqvvL7cIYTAIVSuKZnG0oJJbGk+xbO1B9nZWktzLEzMTA16DkgVCm7VQb7Ly8ycIlYUVrCisJIJ3uy3vCrF+WisayeZsL8vJeW5uDNEjc/FxMl9qzGMFUrLc1l3ywIe/91mwp0xfvi1v/Dso9u45tYFLL1qOoUl2YOW4wq2Rmhp7ABstYIpM0ouKWIMsPyamTzzyDaO7q/j+MEzfPFvf82C5VNYd+sC5iyuICvHM6Q2X3PrAtY/tZv6U63s2XqSz3/ol1yxuoprbp3PjHnleP2ui3INqo82Ypr2u23yjGLUASLgbo/OhIoCak+2EI0kqK1u6ZMce3zOAS3Kta7ZAiklpjm4maeBMGZf9XAwSuq8UHnZtOIx0zt2unWy8/20NQR7lrU3dSAtCwaaqhgmxIBZKZLBG3k48LqvoyD7X9HUCZfcQz40SKRMIMksMzOS/YJpE25JL+m7ocAy2/G6r6MQaOn4EoZ55rxjDHTPbH3qgpyvdllGX/4QQuDQyijK/T7toQfpiPwaywoOvOGAcCAu88FDZgicjtkU5HyV5uDnMa2WDOtIYPBE8M0GIQR+h5N1pVWsKZlKZzLO6UiQU+E2TkeCNMfCdKTiJE0DS1qoioquqPgdTnJ0N0VuP8XuLMq82RS5/fg0p51DebFP7BJFsC3Sk5CSHfAOOEXvz7FzhwdTlDdaUFSF9/3tNQhV4a+PbiMSinN4by1H9tXx8E9fZsGyyVxzywLmLKnA5e5f9jUSjhPtkvXyZbvxZ19aNTpCCAJ5Pj799Xfys+88w+4tJ4iGE2x64QBbXj5ESXkey6+ZwZq3zWfS1MJ+9Yi791dSnstnvnEnP/vOsxzec5pQR5T1T+7i1ef2Ul5ZwMprZ3P1jXMpnZQ3IEEdNUh68twB8goGLkhWFHFWSk/SM8jJBKfLMeBAr/dVG53+PGZfrUQ0gWGcE3UTkFc8dkRC0zU852kDRjpio5J7kgkCB7n+fyAY+RXx5HYsq5PhTCULXDj1WWR7P4DPfTNCuC9zYnzpw+wifT73LTi0Cto6/51o4tWMKS69oaCppeT47ifb+z6EePPZpyoim7ysz+B1XUdH+H+IJF7uia4PHhqqkofbeQU+99txO1eMVXMvKoRQ8Lnfhqbm09rxHeLJ7UMcsL11Ip+qUAg4PeQ4PcwNlAxp2/H34eCQTBg9j6lD799IQgjRE20b7VqO/iCEwOt3cf8nr2f1dbN58n/fYNurR+kMRmhvCfPSU3vY+Px+Zi2YxF33r2bB8il9mkUYKROzS6PZ6XIgLrjR2MDXTQjBpKmFfOG77+GNDYd4+g9bOby3lkQ8xemTzZz+RTPPPrKNVdfO5s77VlM2qf/ceSEEM+aV8+Uf3cPG5/bx7KPbOHGogVTS4MThBk4cbuDJh19n7c3zuf3eVRQUj32RqsROcemG7hyYVgpEr/X6yzkeTgrKaGDMyLFpWr10EAWgu8cmpQLsEen5Lj2pZKrPhP+RQggFj2sdHtdVpIwa4skdxJO7SRpHMM1mO6dWxpAySTdpFmgI4UFRsnCoZbj0hbidV+LS5yGEd9gdwOO6EiG+3GuZphbZ+snDhFu/gvzs3vtUlVyEGFgaT6CR47sfw7x52McfDHTHNIaTVyRlHCmTKIoLp2MOxXkPEk9sJxx7mnhyO4bZiCXDgIVAR1UCOByT8bquweu6fhh5zgK/53acjjlnlwgnqtK3wYsQDnJ8H8Iwb+1ZZl//vkfQivCRl/VZrHNIvq5VMJS6W/u8VFz6Ily580kZ1UQTG4klNpM0jmGa7UgZQcoUCIHAgRAeVCUbTS3Fqc/CpS/C6ZjXJXfW/0f6XHhcV6WZsmhqMYKR9OOlffTj/iMRg4UQCi59GaX5vyKW2Ew4/jyJ5G4Msxkpw0gMuj4FKIoXpfs6adNx6YtQ1Qs/tX0xYQv6jJPdsYDmOPucm4Y1YN6ltEZn+nmosIvPVGbML6dqzgTqa1rZvP4AG5/fz8kjDaSSJru3nODI/jre9/G13H7PyoypFopqF9iZpk2UL3Rxq9mHecn5EELg9jq5+qZ5LF87k6P763jlr/vYsuEQzWc6CHXEePbRbezZepJPfe0OZi+aNCBB9neZXlx94zwO7q5hwzN72P7aUdqawwRbI/zp15vYveUkn/nGnVRMKxpTcikAxzlEN5UaeLZcQq8CxeEoZIw1xqxFqqogFNFDkCWQSgw2xWDosBUgekduz+8QR3ecIFCcQ25RDmIUqlbt7XV0x1Qc2hT8njsBC0tGkTJqpxbIFLIXOXaiKD4U4aU7cjTSdrj0Bbj0BSPax/lw6rNw6oN3xjkXQmj4PbcOvOJFgp2WYfdFIQQCF27nStzOFUgZx7SCXVFkC4QDVfhRlGyGQvTOhRAKXtcavK41Q9hGw++5bUjHURQP2b73D7F1fR1fAFpP38723oOUsa5iyhh0kT6EhiJcCOFDER66ifhwrpNLX4hLXzgq7e+GU59ty66NIWypKx8e17V4XOuQMo5lddiDYww7/UpoKMKNIrzYEo3Dv07jGEcm2PmrXUVJnTFMS9JXWraUklgkiWVevMJZmyQLJlTmc9f9V3HLu5exZ2s1f/7tJnZvPUEskuChB1+iak4Zc5dUpj0rbo8Tp0cn1REj3BkjHk32q5c7mjANi1hkaPUCQghcbp05iyuYvaiCuz90FRuf388Tv3ud+ppW6mta+ck3n+LrP/vgoExKhBB4fE4WrZzKwuVTaDoT5OWn9/Dkw2/Q0tjJiUNn+Pn/e5Z/+c/34nKPTjAgc0N6p1K0NYcH3ERaFsHWs+sFCi49y/cxI8e6y4GqKhjdYvASOpo7kVKOyQfBTJnEQr1zXHWX3itK8eh3n2LfpsMse9si1rxrBdMWVeL0jI7VoL0Pu2DMNgF4axoBXK7ovn92ZP/CuCddLuiOJgvhQ1HGzgVQSknUjLK3YzdhI8wU31QmeSpQhqCxfC6CySBb2l7HlH1LHjkUB6vyr8Stjvyen9uHTBwc6jxAY7yBIlcxM7NmoSljN3M2VrCkxaloNcfDx/BqPuZlz8ejDq2I6K0CKSWdRid7O/aQMBNM98+gzD10NZ3hoqg0gOZQSSVNGmrbSSZSOPrxFDhT29bnbxcSZ3VwXSxbM525Syp48BtP8vyfdxINJ3j1uf3MWVyZNuGQk+slJ9dLuCNGqCPG6ZPNaZbQQ8G5agjdkei+7l04FCfYFsn420Do1o3OL8rm7e9bwaIVU/naAw9Rc6KZE4cbOLqvjsVXThva/lRB8YRc7v7Q1SxcPoWvPvAQLY2d7N9xitqTLUydVTqstg4WFdOKUFQFy7SoPtowoBBCIp6ittqu03C5HZRNGn0Vs5FizMixL+BFdzl67BwBao812CHkMXhXxMJx2s5L6s7O8/Xq3FfesYzWhiAv/u5Vnvvly0xZWMGad61g2c2LKJxYcME1EC83nDttNX6demM0p/TeqtfWwuLR2j+yseUVLCyyHdk8MO3TlHsmDmt/7ck2Hq//E0mr7wiPR/WwIGfRqJDjbkgpeaNtM7879RtSMoVD6Lx/0j2szLvysrq3UkpqY6f5wbHv05EKoqBwZcFVvH/ivecYd4yjG4Y0+O2pX7MruAOJpNBZyKeqPkO+88KkzhRPCJBbkEVjXTtN9UFOn2hOM53ohmlYHNxVc0HaNRR05yRff8diXn5mD6mkSXN90DYDOS8M7vY6mTl/IrUnW0glDTY8s5c5iyqG7X7n9Z9ViGpp7EDKzBlAUkpOHWukrTk0rOOcCyEE5ZMLWH7NTGpONGNZVo8c37D2pwiq5k5g/rLJvPjELlIpg5amzjElx0IIps+bQE6ul7bmEEf319F0JkhxWSBj35NScvzQGRpqbafZkvI8St9K5DhQmI3b5yZ6TjT36I6TxKMJ3L7RlSmTUnL6yBlCbb3D+QXleb3cdVa94wquuHEBpw/Vsfkv29j0xHZ+8bnf8/tvPs7i6+ax9u5VzFpRhSdrvCjufEgpqY1u43DH00z1r2OSb9X4NToH7al2/vf0QyTM4Utz6YqTd5W/m3xn/ii27PJB0kpyOHQIqysNqSPVwalo9bDJsSIUO8qJTVz6iyCPLiSHOg+SknaRSUra57Uib9VlRypPRU7RkbI/1hYWR0OHSVgJ3OqlpQxwKSBqRDgePtqjGNGcaKY+Vn/ByHFWwMv8pZN57k/biceSPPPHrUyZUZJWiyOl5PC+Wg5cYHJsG2GYXYWAfQcBpJR0tEd7pMH6kidTFMHam+fzyrN7ScRTvPz0bhatnMrKdbP61MTtL8BT1qXwYJoWe7aepDMYISc3faYsEU/x1P9u6dfUA+yc7lTKHLA40rJkj0YwQuDNysyPLMvCNKxzCikzwzBMQkG77kRRFLy+sU81yS/KZuW6WTz58Bu0NYf4y+9f574HbsjohhyLJnns16+RiKcQAtbcPA/vKHPC0cCYkWNvtoeSyYW0nmnvWXbqYB0n9tYwe0XV6B5MwpZndpE8p+JRCEHl7PJenUgIgdOtM3VhJVMWVHDHP9zMkR0neO2xLWx7fjeb/ryNkslFrH7nMla9/QrKphWjOS69RPHhQkqLhBXGIVyoytBzkA4E/0x1+FUSZicTfcvfpBJdw0PCTHCw8wBRMzrsfbhVN3FztOXvLh+oKDjVsy9yBZvcDhdl7jI+M/2fiJpR4maMqBklYoRZ3/QCtbGxND8QaeTRo3pHlRjHzBgxM4pD6Pg035gNVF2q6xydZruPqm8i587RhKpo6MrZ/qsK9YIOIhRFcNNdV7DpxQOEO2O89NRuisoC3HL3UnxZbhCCVNLg6P46fvyNJwedMyul7VhqWhaWKUnEUz117lJKkvEUyYSBogpURbFLEfroj3/69Wu0t4ZYetUMKquK8PhcaA61R1IuGU9x7GA9Dz34EpYpUVWFBcunZCS7QgjmLK5g9Q1zePEJOwXj+196nJrjTVx901xyC/yoqoKUdppEsC3M8UNnqD3RzB1/c2VaHu7kmSUUlGTTUNtOzYlmfvX9F3jfx9cSyPOhqApGyqS1OcSjv9zI5vUHB5TBi0YS/OjfnqSyqoj5SydTUp6L0+VA1ezBgWlYRMJxXnt+Pxuf3w/Y9t7TZpVl3F97S5iffvtpZi+axNzFlRSW5vSkrwphk+JwR4zn/7yT3Vtsc5TisgDlk/s3GbLrtSSWaWFZsmdQgrQVUJKJFIqi9BiN9DVQuf3eVezYfIz6U6089fAWXC6dm+9eSnau106xNSxaGjp4+Gcb2PLyYQCmzirj+nf0bR19MTGmOcezlk9j32uHe5bFIwme/NmLVC2qxOEcnfw7KSUN1c288tgbvZY7PTpVi9OT+LshhMCb7WHBmtnMWTWDdTtP8uSDz7Phj5v55Rf/l0e/9xRLb1zIXZ++hco5E3tZU1+uCBtNPF37WZblf4QK/5VD3r7QNYPG2H4K3bNtI45xjGMU4VB0riu6gSfq/0TcjDMnex7T/TOHvT9NcVDkKur5/+6o0d6OvWNKjoUQrMpfzYnICVoSzZS5y7iq4OpR+wBY0uKpM39hY8urzM6aw32V96OOwatcCMEM/wwW5CziaPgwfs3PTcW34BiBCs6bGR7Vw7VF1/Fc47MYlsEVucuY6Jl0wY4vhKBqThnv/JtV/O7HL5FMGPz2R+t5+ek9PTq6zQ0dnDzcQCplcPPdS1n/5G4iob4H5Buf38+OTUeJRZLEoknisQThzjjhTjsy2dLYwVf+4SG8fhcut47bo+P26sxdUsmat81L6/PNDR08+fAbPPXwFrLzvBSX5ZKT50XXNRIJw04HOdlMPJpECFh85TRWrJvZ57Pj0FU++MD1tLeE2bHpGJ3BKL/5wQs8/ptNFJbm4PW5MAyTjvYIwdYI0XCciVMKefs9K9P2Fcjzc8u7l/E/33sO07B49pFt7Nx8jMqqYlwenc72KNVHG2hrDjFpahGTphWx4ek9fV47y5Ic2VvLi0/sxO3RyS3MorgsB1+WG0VRiITj1FW30FDXjmlYOHSN2+9dSVHZ+bb0NkzTYu+2ajY8sxePz0l+URZFpYGeyHqoI0rtyRaaGoJYpsTl0XnXh64iO5A5wHDmdBt/7jJjiUWTxKP2PT59oqnneL/+rxd48uEtuDw6brcDl9c+7l0fXI37nOJHIQSlE3P5xD/fyn984VFam0L8/qcvs/7JXVRMK8LjddLZEePEoTM96SilE/P4xBduJSdv7OpYRoIxI8dCCK64YT6P//CvvSK6rz2+jSXXzWPt3StGxRAkEUvyu28+TtPp1l7LJ84oY0JV33k2UkoiwSj7XjvE+t+/xq6X9hGPJJi+dCqr71hGQ3UTG/6wmT2vHOAz//1x5q+ZfUmObgYLKSXN8UN0JGsx5PDMM+bl3k1V9o241OwxyRt/MyHgCDAja+aQooW6ouPV3rrFgEIIlueuYE7WXAxp4NN8aGL0XlHdDkoXApM8FXy66rPErTge1YNTGb2pzZSV4mDnAcJGiLgZGw2n1D7h0/x8ePJHiRhhHIqOVx2+5OSbHYpQuKbwWpbmLsOSFn5HFsoQZBRHpQ2K4I4PXImUdpQ21BGj5ngTNcebetbx53h490eu5vrbF7Nn68l+yfGuN47z9B+29vl7KmlydH9d2vJEPMWat81LW55fnI3bqxOPJmlp6KSloTNtHQCvz8WVN8zmA393Xb9T7kLYZhKf/eZd/PG/X+GFJ3bS0RalM2j/nQ9VVcjO9WaMRCuK4JZ3L6MzGOXJh98gGk7QUNvekxsLtmTsjPkT+cQ/30rNiSZefXZvn23TNIWishzO1LYRiyapq26hrjrdLEgogsKSHN75wSu56c4r+hkIaBSW5NDRHiEaTlATbqbmeHPG8yiryOe9H12T8R50o7mhg7/8/vUerehMqDvVSt2p3twqt8DPre9e3oscg30vFq2cyuf//T3893f/yuE9p9OuH9g6yPOuqOSDn7yBydOLL9n3yZjOi09bVMH0JZPZu/Fs9DgRS/LTf3oIp1tnxS2LUAZwhekLUkpi4TgPffPPvPTwpl563EIRrLlrOe7zcm2klJiGSf2xBl790xZefeR1ag7Xk5XrY8VtS1j33iupWjIFp1tHSskNf7OGf3vf93noG39i5vIqnKMkh2J/oCUSC4lEoNh/g7wOUnZvayEQiEFJjEnqo7u77JyHDiEEKg682tDzYc+21z5vu80KdmV/Pzqc55wn0HOduttzKaPcM5EPTLpvfAp6iLBd1S49WZ+hQgiBR/PgYfQHOy2JZpoSjQOvOAoQQqALHV3v3751HDYUoZDl6Fu/fKwhhG2ucPeHr+aK1VW89vx+jh6oJxyK4fW5mDa7jNXXz6Zyum3E8t6PraWxLsiEyvyM79SV18yksDhzJLM/TJqWeSr/jntXsWjFVPbvqKb6WBMtjR1EQ3FM00J3auQWZDFlZgmLVkylsqoYdRAGEEIIsgIePvjJG7jxnUvYsfkYR/baRWGJeArNoZId8FI6MY8Z8yYwa+GkPqXNnC4H9/7dtay4Ziavv3SIE4fO0NkRRdNUiifksnDFFJZeNR1/tpusgIf7PnUD3c5158Pl0fm/334Xh/fWcmj3aWqrW2hvDROPJpGAx+ukuCzAjPnlLFwxlcLi7H5TUnJyvXzph+/n4K7THN5bS/2pFoJtEeLxFAI7N7ukPJdZCyexYPkUcvN9PdcnE4onBPjgP1w/ZIdEV9fsQCYIIZi1cCJf/tE97Hr9BDs2HaX2ZAuJeAqv38WkqUUsXjWNOYsm4XQ7+mybP8vNez+6hngshS/LNaCxSFllPh/85PVIiz778lAhBoikjCjMIqVk4+Nb+dYHf5ymcezJcnPLR9Zx60fWkV+W22cuS6Z9mobFiT2neOibf2bLs7vSRj5l04r59jOfI7+sd4fd/fJ+nvjxc+x6eT/xcJzKuRO55j1XsvK2JRROzE/TPpZS8ruvP8ZTP32BB3d8i+z8kcqzSSxp0Rw/zPHQelriR0lZMTxaLhM8i5mSdQ1uNTftOjTG9lMX3cEk7wr8jhKOh9ZzKryJiNGKS8ui3LOUaVnX41J7u+FY0iScaqQzVUdb4iR72x8hbDQy2b+WXOfkXscocs2kzLMkbftjnS8QMnp/iPOd05joXT7g/ZJSEjc7qIlspi66nc5kPaZMoateshylFLlnU+m7GqfqS9uuM1XHidDLNMb2EzXbEAjcaoCAs4JSzyJK3HPRlIGT+EPRJ2ho+zjndmVNLWdi4TOo6uh98M/EzvCNQ1/tyTmelz2fT0z9+3FyfIlBSsmPjv+AncHtgD0V/sVZX7lsiiCllGxseZVfnfpvAOZnL+DjU/4PmjKe/z+O3uj+tluW7JEl646YXuzggpSy6+9sO0VXu8QI29izb4uu4BMwxHNPu3bQww+G2q7ufUmr63zpPl+BUBjyPvvcn+hu38W/v8DZ+2tJ+z4IgSJEvwOAi4SMjRnTN6oQgqU3LGDlbUvY8MfXe/0W7Yzxx39/ig1/eJ1lb1vIkuvmMmn2BPw5XpweHVVVoUvQ3EgZxCMJOpo7ObL9JJuf2sHO9fsJB9N1Bh1OjXd96hbyStOtqp/++Xr2bDjAkuvnc+37VzN7xXTcfVTCdsPjdw87un0+TGmwt/2P7Gz9HUkrglPxowoHweQpTkfe4Ejnc1xV/GnyndN7Ha8htpetLT8nbgaJGm1UhzfiUDwIFNoSx6mLbONUZBNriz+PVyvo2TZmBnm27nOEUmewpImFPUA5GdrAydArvdo2N3AnZZ4lvZZJLKrDG6mP7sKUSUyZRGIxI/sWJnqX93uuUkqa4gd4rek/aYnbFdyacKEKDSOZoD66k5rw65S6F/Yix1JK6qM72ND4HUKpBnTFg6a4kdKkNXGCU5FNHOp4mtvK/5OAs2Ikt2Mc47jsIJEcDh262M0Yx2WA7u9Af3qzFwvDIZlD3vcIMlpG89p170uM0n0Y7f2NFbqJOpdpvdaYhxt0t4MPfvkuTh+u58Se3tIxUkoaa1p44sHnefoX6/FkucktysEXOEuQjZRBLBwn1BamrbGDeCTRp6uPUATXvX8117x7RcYH78b71vL+f3knJZOLBjVdAzB/7WyKKwrw+EdWdSyl5FjnC2xr+SWa0Fle8HEm+VbiUNyEU03sa3+U46H1vNzwbW4q+wZerTCtfQeDT+HWsrmq6DMUe+aioNIUP8QbzQ9SH93Jtpb/YXXxp3uKc1yKn6uLP4spU1jSYGPj9+hInWZR3r2Ueno7kfm0dLkhBY3VRZ8mYYVIWVF2tT3EidDLgzrXjlQtL535Bh2p0wT0SuYE7qDANQNNOElaYZrjRzCsOD5HUa9tDRljS8vPCacamZ3zDmbm3IpbzcGSBhGjhYbYPmJmO1mOsRU1v5Rhp5vYhhntyTbakm1EjAgWJppw4NW85On5BPQArq7o+kg+RFJKTGkSNkI0J1roSAVJdGkH64qOX/MT0ANkObIHfTxTmoRSnf1OTQnsFItLOfoupSRkdGLK/p3GvJqnl5LBUPYPNimOmz+XB+YAACAASURBVHHakq0cjxzr+T1lpQimgv1eI4fiGDBXuNuAJWn1X4/gVHTco2AC0n1eMTNGc6KJ1mQLMTOOQODTfBS6CsnV83CIvqdeB3MMC4uwEaYl0UwwFSRuxpFIHMKBT/MR0HPJdmTjVt12JG+Qx0pZKcJG/05gihD4tawhm9gkzETPDJSu6D2mK93nE0y20xBvoNPoxJQmTsVJrp5LobMIn9b/VPo4xjGOwWHMybEQguKKAj714If5zoce5NSB9OR9sKVWOlvDdLYObD2YCYoiWH3HUj74lXf1qYSx8Jo5Q9qnEIIp8yYxZd7IK47jZpDdbQ9jyRSL8j/MnMA7e16aXi2fHH0iMTNIXXQ7+4OPszT/w5wf7TdlkiV59zMt67qel59XK0AgePHMVzgZfoW5yTvJc04BQFV0ity2da5hJXEoNsHP0SdR6hnYbloIgVvLwU0OUspB5xtLLPa2P9JFjCu4vuyrZDt6i9EXumaRyREmarTTmarDqWYxL3AXWfpZWRufo4hC16yuXOsLW+hyKUBKSdgIcTh0iF3BnZyMnCCYCvbS8BUIFKGgKzr5zgIW5ixiVd5qcvX0dJ3BHC9mxtjbsZs32t6gJlpNxIhgSrNHi1igoHYdL1fPo8JTwZLcpczOmo3ohxQ0xZv4f0e+ScpK9bmOW/Xwqap/pMhVPKR2X0ikZIofHPs+DfEzfa4jENwz6QMsyV06pH23Jls5Hj5GXew0dbE6mhNNtCfbe8kFHg4f4ssHvthvPd6CnEX8TcV9AxaHPl7/2P9n773j7Ljqu//3mZnb79177/bVdq16782WbckWcsEdg8F0TA0QAiEh8IRfnid5fhBCEkIIBAgOAQw2LrgXWZJtWV2yetuq1RZtv7t7e5s5zx9390qrrVqtiu397IuX0dyZc87MnDnnc77n+/182dO1a8Rzrsu6ngeKH7wkWTopJV3xLrZ3buNgz9t0xjpJGIl0n1KFikWxUGQr5rrs61niXYZVGXmH70IkjSTVwSq2d26jOlhNMBkgaSTP67cCVahoQsNj9lJqL2OBeyFzMubgNLlGvb/6cD0/qf63dDzEUPCYPHxj5l/hNl2cz+6+7r080fgYEslc93weLv8sQiqcDtWxuW0TlYFThPUwutTTMSsmRcNj8rLEs5R1uTeP63ufxCQmcQ5XxFFNCMG0RaX8r0e/ys+++VsOvX5iQnO6W+0Wbv/MOh769j04PY4Rz+33WdaTwwemaSYVVZtYa1V79CQ98UYcWg4VGesGWRPMioNZ7ts5Gz7A6eBbLMz8MFZ1oI+zQ8uiyLF0kHZzoX0JblMRvngdLeHDaXJ8tRDVe2kM7gYE87z3DSLGcH667YHQFCuqsBDVe2iNHMNhykUVWvpcIcR7UkZOSskx/xH+2Pg4bdHW9CQ/6DxSVt6IHqEx3EBjuIG3u/fx8dJPMdVRcRFBnwa1oVqeanqCulDtsAk0JAZJaZDUk4QjYZoijWiKiTkZc0ekFwYG4WQ4nShj2PNGschebfQvIEbStxYIkuNIQLLPt4enmp5I+xQOhdS7HllbOzZChsDzETfio+p0j2ZZHg2GNDjcc5Anm56gLdY65Dm61AnrYaqCldSGani7ez8fKv4IuZbBu2kXQkpJzIjx/NlneaNj67D3LpEkZZKkTNIabaE12sI+3x7uLbyfWwtuH8N96IT10IjvxqJYxqWOkjQShPUwEklTuJGoHuNA936ean5iSGu1xCBuxGmPtfFK20sc8x/lU2WfocReOkmQJzGJceKKRXEIISieWcB3fvcVXv31mzz/i8201ncgLzJS8nxoJpUZS6fywNfvYMXGhagj5JEHiEcTbHtyFzuf3U9vp3/YKM07v7CB9R++eB3gkdARrUKi4zYXYVUHWxKEEGRZpqEpNsKJToKJ1kHk2K5lY1EGR/JrihWPpRRfvI7ueP2IOeGvBAKJVsK6D7Nip8C28KLaYlM9THXdyLHup9je9q80hvYww30bedY5KT/ri7wvVc3GZrkeziOTmpILEygRdqVgV510x7vTxFhBwa7Z8ZoycZpcaEIjokfo6ttC7p+4myPN/O7M//Dn07+Bxzy6FUtKyaGeQ/yu4X/oTQxMyW4SZlwmZzrdclSPEkwGiBtxJBKzYmZ55opRLW8ZpgzuKLgTf6KXYDJIUA8S1SO0RdsI6YNjCa5VaIrGzbm30BZtJagHCSaDRPQIvrgPX7xr9AJGgEN1UGgrHEC/dKnTHm1L9wGrYiXLnDV0nts+ZJnHlpp1iWcpLtVFUA8QTAYJJ8MEkwFaoi0jksCxwpAGe327+X3D79IkXCBwm9xkW3Kwq3aSMklvopeOWDtxI44udY70Hsaf8PP5ii+Sbc4Z2T0EySutL/Ja26sDLNGZ5kw8Ji9WNeX2E0qG6E304E/40ws0i2rpW9SNPsZkW3J4f8FdBJIBQslz77012kLUmLhEPr2JXrZ3vsULLc8S0SMoKHjMHrLM2VhVGzE9Sle8c8C40BRp5HcNv+Er075GhulSg8gnMYn3Jq4oQxBC4HTbue+rt3LjB1ay68WDbH9mH6ePNhDsCY2ot5e6HlRNxZvnZtbyadz0wVUsXjd3TOmepZS89ts3+Y8//zVWhwVvnpu2+g6cXgc2lw1/p59Ad4hZK6aRUzSxeb6llISTqYnSpmYOO/iaFBsmxUYk6SOqD87bblacQ25VC0RKexiI6f4+t4OrZ12N6X50GcemerCoFyfLJVBYmvUJVGHiVO9L1AS2cDq4Da95KtMzbqEiYz12NWvMJNlmXk1h9lDBg+8si4oQglJ7KXMy5lIbqmF2xhwWuhdR5ijDpWVgVswIBLrU6U32sqdrFy+3vkhET4n1N0aa2Ne9l1tyN4xMLqSkPnyaRxt+M4AYe01eVmdfxyL3YrIsWZgVM8iUW4E/EeBM+DTH/cdIGAnK7MMn3+mHU3VyR8Gd5+pFkjAS/PbMr9ntG3lr/1qCgsKNOesGHNOlzvbObfyu4TeXVPaqrDWDXDF64z38oPJ7+JMpfdhpzuk8PPXzI/ocq0IdnfCJlMLKAvfC9CEDg8ZwAz+s/MdLJnxSSupCtfyx8bE0MfaYPGzMv50lnqW4TW5UoSKRxPQoZ8JneKHlOSoDp5Ck+uSTTX/k02WfHZBF8UK0x9p4s+PNNFHMteRyX+EDzHDNxK7ZUfvGxaRMEtbDtEfbqAyc4mjvETxmD1NsQ2cnuxCZpkzumnLPufsjZbH+We1POOE/Pt7HNAhhPcQzzU+RkAmyzFnclv9+FnoW4dJSvvgGBv6En72+3bzY8nz62daHTrPPt5f1uTdPWo8nMYlx4KqYz4QQZBdm8v7PrufWT9xA59luGk6dpeFkMx1NXfR0+ImG4yQTSUxmDavDijfPTX5pNmVziyiaMQVvbsZFqUjEI3G2PPoWhdPz+av//hJ5pTl8587vc/OHr+fmj66lu62Xp3/0ImdONFEwNW/Cra9prd4RyhR9fykrzeCFwkjN6Z/8rlSSg5Fg9GkpC3FOl3isEEJgVpwsz36Y6RkbqPJvoj7wFl2xajo7qjjV+yIrc75AiWPliD6t55f3TiPCw0EVKg8UfxCALHP2kAFEmtDIMmdxa/7tmBQTTzQ+3kcUJMd6j3BTzroRM5zFjRjPND9NT6InfazCMY2PlX6Swj7icH6dNiDD5KbQVsjqrDXEjHiKOI+CQW42CEyK6ZoOvhsKQ33PmtDQlEvPImdSTJgYWE5UjXJ+f1aFilWxXrKUm0AM+kxUVEwTcB+Q6lfPnX0mTeoztAweLv88M12zUtJO/W5TCGyanZmuWRTYpvDz2p9SFUzp5B/uOcRx/zEWe4ZONyulpD5UTzCZMiwoqNxb+AGWepcNOt8kTLgVNxlaBtOc09mQt5G4ER9z0pkh+6+4PP03IRNkmjP53NQvDnKNUlHxmr1syNuIKlT+2PgYRp+m/IGe/azNuQGzmBh9/klM4r2Eq7q3LITAZDFRUJ5LQXkuK25d2KeLlyKGUvYRwgnQx4uG47TVd3DrZ9YzbXE5hm5gdVjRdQOX14nL6+Qz3/sI3779e7z4yy18/LsfmDhOJTjPshtgOPnopIyRNGKowoRJGZw8IG6Eh9zelEjiRsoXzaTaLylYZiJgVuwIVBJGlISMcrE6H/1+xV5zOSuzP8dC74doDO3haPdTdMaq2db2Q+4o+iGZlvLL0v6JQn90+VgxWrS8EIIcy9Di+hdCEQqrMlfzevsW2mOp7FjtsTbiRnxYwiOlpDJQOUAqLMecwyfLPk2+tWDUtglUbOqlqbpM4t2H/n5VFTiXDGp97i3McM0ctk8JIcjQMrit4A7qamrT/sE7u7azwL1wWBIbSgbTY6QqFPKseaP2W0i5VIxkkb6aUFC4Nf+OEWMGFKGwMnM1r7dvTftyt0ZbCCdDmM2T5PhawnAGrEkL/7WFa8rx8pwu3sSvvqWUJJP6AEk2p9tOZ7MvbSV2ehzMWFbB8R2nMAwDdYLaIUj5E4PAn2gmYUQGuRukEl+0kDBCWDUvDm0wCYokfSSMMKo6MAOTIZP0xlMqIBmmQoZn9f3HL6912aHlYFGdxPUAPbEzuLTxpYjst/raNC/TMzYyxb6UV5u/TWesisbQXrzmsmt2QKkN1vAvVf805vOFELy/4C5mZ8yZsDbYNQdTbIVpchzVoyOqQ0gk+7v3kZQpPWyBYH3eLaMS40lMYiQYGAP6lUtzsTxz5agSZ0IIpjoqyDRnpTMCng6dxp/0kzlMxj6n5krvviVlklP+kxTZii9Kpu1aQ5Yli6XepaO2367ZKbGXpslxTI8RSAbwmAdr/k/i6kE3JI+8vo/GrpTbWoHHxWfWL8diuqbo2Hse75m3YbJoeHLcNFenJJcURWFKRT7Hd1YSCUSxZ9iQhiQWiRGLXlpE9lDIs83FqeUQSLTQEjlMqeO6gdno0KkLvI6BTr5tHjZt8IAWSnbSEa2kyH4u/7qUEl/8ND3xM6jCTL5t3pCDqCIU1L7t9LhxeQOeHFou2ZYZNIX3cbL3BQrsCzGJS7MoCiFwaFl4LWV0xqpIGJEJau3lQUgPpbeDxwKBIJAz2M/8UtCvGduP0SzZUT1KXag2/W+n5mKRZ/E7llRM4tpAVI9SGzynzZxvLcA7RsJmUSzkWHLS5DiUDNIV6xySHAsh+nzwXfiTfiSSF1qeR5c6q7Ouw21yvyP7cpl9Ki5t9MA6BQX3eamrjT4Vi0lcW+gIhHhs52E6/Kl5eNaUHD5x41KGUaCdxFXCe4Yc2xxWZiydyrEdlYR6wjg8dhatn8vzP3+N//r271lz1zJaatvY/cIBVt85+ir9YuHUcpjjuZt9nb9ib8cvsapusi0zUETK/aDa/xo1/i1YFBfzPPehDBFQp8sE+zsfwZ6fhcdUDEIhlOxgf+eviBshptiXkGOdOWT9AgWvpZS26DFOB7ZR5ryuTzVDYkgdcR55hv5EEwayT9NWSh29L6rbkAkSRhghVAQKSt9/01mFhIl53vtpixyjIbiTXe0/ZUHmA32azAoGOtFkD93xevJt8wdY0X2x07RHTlBgX4hdy+prk0CXCTqip2gJH0JBI9s6/R050V0OSJl6hzrGufeGRJfGACk0mTp52HJ6Ez0DgvDyrHl4TJNWp0lcGrrj3fiTA1VPjvQcTrnKjQKjTyqvH0mZJJAcfhGZY8nluuy1vNL6Ul+inBBPNz/J9s5tLPOuYGnmMgqsBWiXkFzkSqPIXjTmRCLn+573JwuaxLUDKSWVze10B69t484k3kPkWCiCDR+/gcwCbzpH+oK1s7n+3uW89F9beOmXWzAMg/yyHO78/IZ0fveJa4BgrudeeuNNVPs38XLTt8iyTMOsOggm2uiO1aMpFpZnP0zeMNbfXOssorqfFxq/TpZlGqow4YvVEUy24dByWZ79GTRhHa4BzMjYSH1wO03h/Tzf+Bd4zCUpjUw9yLSMW5jjueu88yVHuv9IU2gfCSNCwogQSnYAcDr4Fh3RKkyKFU2xkW2ZwYqch1H7goeEEBQ7lrM0+5O83fU/nOx9jrrAG7hMBWiKhbgeJKx3IVC4u+QnA8hxMNHGtrYfYlFduLR87FoWQqhEkt10x0+TMCJUuNZRaF8yUW/msiDLnMW8jPkXMQELcsfoT2xIg5Ae4mykmTOhelqjLfQmeonoEeJGnIRMkDSSJGViRCJxIfxJP4nzLE05ltx3XIDcJK49BJJ+Yvo5veHqYBXVwapxlxcfQbdZILgt/w4ieoSdnduJy5TEYFusjRdbn2drx2bKHVNZ5l3OPPd8PCbvRWewu9LwXGQSkUlcu5DA/rpmksa1rd8+ifcSORaC+WtnM3/t7PQxs83Ml//tUyx73yLqjzWQke1i5e1LKJox8T6WqWh8O9fl/Tk51llU+l/GF6tFlwnMqoMix3Lmee+n0L4EZRhC4tByuD7v6xzyPUpr5ChxPYRJsVHiWM2SrI+Ra50zYoBLvm0+N+b/NYd9j9ETP0NTqA1FaFhV9yBLtUSSNKLoMo4iVCyqE4vqHFRuvxV5cH0q870PkGWZxome5+iMVtKbaERKA02xYFczmWJfkg5U7IfXUsaMjFtpj54gkGyjO34GSMncecylVLjWMdN9+wiLgGsDhbYiPlL60SF3AMaLlAtNF9s632R/9z66Yp1pP86JQEyPDbA0O1THVQ/unMQ7HxE9clGBqaNhJGuoEAKbauNDxR9mbsY8NrW9wulQXfo7iegRTviPc9J/Aq85k2XeZazNvpE8a/41S5LHk3Z8Etcm4okkB04PzBI8adu/NvGuJsfxaJyOJh8Otx1Hhg1FVVAUJR2XJoTAnmFn3YNrgDXp6y7XdpsQApOwMcdzNzPc7yOS7MEgiSZs2DQPCtqIdesyTpZlKusL/pZIspukjKAKC3Ytc9RrU/UrlDrWUGRfSkTvSRFfVEyKY1CAYL/e8NKsT4z17i74l0AIlUL7UqbYFxPVe0kYYSQGqjBjUVx96awHXufU8rgx/5vEjTBxI4guU5ZMTViwqG40YUk/y2sfExcEJKXkZOAEv2/43YBUxf0SaC4tA4fmwK7asShWzKoZszBRE6ymrc9fczT0S0D1Yyzb3pOYxGi4MMuh1+Qds+rKUMjQ3CP+nhpnTSzyLGZ2xhxOBU6ys3M7lYFKQnpK1UeSWmhuanuVPb7d3Jz7PtbnrsdykWmqrwSutfZMYvxo6QlwpqN7wLHJt3tt4l1Njlvq2vmrDX+P2WbGneUipziLvNIcckuyyS3JIqc4G3e2C3uGHbvTiqKl/GYvd4a51OBtx2QeLNc2Evppiyo0nKaccdetCSsuJX/U8ybis+2X+LJrmcDQEeZD1Tucpfq9CCkljZFGfl3/K3xxH5AixcX2ElZnrWGGcyZesxebak9bvwQCQxr8uv5XYybHJmFCEUo6VXTMiCGRk9bjSVwSLtS9XuRZzIMlD427PGWM2ulCCKyqlYXuRczLmE97rJ3DPQfZ372P5khT2prcm+jlmeanaI+18eHij2BRr+1dqUm8MyGl5GhDK8HLEPA/iYnHZSXHVzshhScng/d/fgOdzT58rT10NHVRc6ieWDhGIpYgEdex2s24sly4s13kFmWRV5bL9fetYOayiqva9klMoh8GBptaX04TY4DlmSt5sPjDuLSMCVvIOTQHmtDS5NgX754M6JnEJcOpOTEJUzpNs7/PD/5K+bOnDAIaU2xTKLAWcFPuOioDlWxt30xl4BR6X9Dxrq4dlDvKuSH7pklr7SQmHIaU7K9twriAF02OsNcmLis5fvV/tnFk28nLWcWwUE0qH/tf9/HRv70fKcFI6uhJnUQ8Sag3jN8XxN8ZoKulm7O1bdQcqGPfpsMEu0M4vY5JcjyJawb+hH9AYg6Pycs9U+4blRhLBkb6jwaPyYtVtRHrC3hqjbYQ0cM4tYtLAT6JSZwPr9mLQ3Oksy62RluIG/GrkjAm5ZNsZ6F7EbNcs9nS/hrPn32WpEyiS51dnTtZlbnmmk0IMol3LsKxBEcaWgYdn1yGXZu4rOT45N4atvxhx+WsYlhoZo17v7yR3OIshADFrKGZNcw2MzanFYvNTNAX5GxtK0ffOkVLbRuenAxW3LaYhTdOXCKGSUziUhFMBggkg+l/F9oKybJkjWrdiumxdAKQscChOSi0FdLbR2J88S5qg7UscC+ctKRdI7jQ2emdYNl3ai6KbMVpctwRa6cp3Mh014yr1qZ+l4tbct/HCf/x9OKzLdZGRI9MkuPzIKUkmkgSjMbo9IfpjUQJxxIkdT1llVcVHBYzGTYLmU47DqsZq0lDEVc28YqUoBtGqp2BMJ2BEJF4goSuY1JVHBYz2S472S4HDqv5irbPkJLati7OdvsHt/uKtODioRsG4XiC3lCUzkCIYDRGNJFENySqIrBoGg6rGa/Dhsdhw2Y2YdHUd81c8a72Ob4QyXiSLb/fzr5XDlF98DSRYJT8shwW3jiXh759H1MXlpCR6UJRr62o5QzTFEocq/s0jN8dHW8SY4chBwbKaUIb1Q9YSkl1sIqOiyDHmtBY6F7ECf8JQKJLnS3trzHdOQO7dnH+8ZO4PFCFNkBVIaynglyvZWhCY6l3Gcf9x/pS3cd5vWMrZY7yYVOZXymYFBPZ5hwqSZHj1Ld2bT/PKwEpJYFIjMNnWthRWc+xxjaafb2E4wkSSR3dkGn3AEUINEVB0xSsJhO5GQ7KcrzMK8lnYWkBU/MycVotly3A1zAkbb0BdlU18Nap01Se7aA7FCGW0NENA0PKVBtVBYumkeWyM6swhxtnT2Xl9BKyXPYJa5uUkqRhEEsk6QyEae7qpaati+qWTk40tROJD1YXaun28/898RraOHhHWY6Xh9evGNe1Q7XdkJKWngB7qhvZXX2G6pYuOgMhYokkCd3AMAwkKRaiKAJNUTFrKg6rmSneDKblZ7GorIB5xflM8WZgfgeT5fcUOY6EYvz33z5GMp7khg+s5sYHVjFtcTn2jNT23rX6Esucaylzrr3azZjEVYJNtWFVLIT01MDaGe8kokdwaI4hz09JvvnS28VjhRCCxd6lbGl/LW1xPuU/yQstz3HXlHuwKJZRv5H+LHzKeUlhJjFxMCtmnJqL7kQq4r0t2oYv3k2eNe8qt2x4CCFY5FnC1vYtNEYaADjQvZ9yRznrcm5GFaNPoFJKwnoYs2IellBLKQkmg9g1+5j6X7/bUVOkMX3MZXJheQ9Lp0kpCUbjvHyokid2HaGmrYukPvJiwZCSuK4T13XCsQS+YJhTZzt45XAVVpNGYaab62aWcsuC6cwtysWsTQztkFLS1hvkiV1HeP7tk7T2BobNcWRISTypE0/qBKIx6ju62XS4muIsN/etnMe9K+bhsY9fqaStJ8D+umaqWzqobfNxprOHrkCYUCyGboxsG/ZHYrx6eHy630vKp/DpdcvHde35kFJyprOHP+w4xGtHqun0h0a0aEtSabB1I0ksmSQQjdHaE+DA6Wae2HWEDLuVmVOyWTe3ghvnTKUw0/2OUz96V5FjRVWw2Mx489wUTsvH6Rlo7bLYzNz1pY3sf/UQO5/bx75XDzF1QQkLbpjDvOtmUTg9H7vLlk4SMhGIxhM8teUwG1bOJDdzfL6bkyTjvQ23yUOuNY/ToTog5bO5o/Mt1uXenLIin5dKXJc6Z8L1PNH0OPXh0wjERW29e01ebsu/g0cbfktSJjEw2Ny2ifZoG7fkvY9SRxlmxZy2XEskhjQIJAO0RM5y3H+MYnsxqzLXjFLTOfQH7g6Vz0si079fyndwfh0XbmROdB39pV6OOkyKiXJHeZpkBpJ+Xmh5lgeKHsR1gW+47PsTiIvW8E0/r0HBQ3Jc9+LUnNxdeC//VfdzokaUpEzydNNTtERaWJe7njxrPppQ4bx+pUudYDJAS6SF4/5jVAer+GTppym0Fw1Zh4HBow2/QRUaSzxLKHOUk2Fyp8h3n6xif7sNDHzxLl5qeYHGcEO6jFmuWVgv0hd6YP+9PO/9SkBKSXVrJ//03Db21TaOSurGgmgiSW1bF7VtXfxp33F+8qm7WTK18JLLTeoGb56o499f2UFdm29crglGHyH8t5d2sPVYLX955w0sKC0YF4l77Wg1P3j2zWvWRWIkJHSdVw5W8u+v7qSle+xJo4aDBHrDUfbWNLGvpolNh6v52cP34rCaR732WsJlJcdzVk1HT+oDD/b3HjG2Y4ZuEI8lCPWE6W7vpafDj98XRE8MLNdsNfHR79zLytsWk5nvxuG2D3KPMFk0Pvyte/jAX9xBR2MXlftqOfTGcV799Rs8/oNnych2MXvldN7/uQ3MXD4xAXnxhM5L20+wdFZxmhz3BCKcqm9j5bzSa37AnMTVh1kxsybrOs6E6jEw0KXOn5qfoiZYzeyMubhNbgyZmuyrgpVUBiqJ6GEytAwWe5eyrePNMW8VCyFYlbWas9GzbG3fnI7kP9R7kOP+Y+RYcsi15uFQnUgMInoEX9xHb6KHQDKALnXumXLfsOVLKTkbbaYj1kFUjxDRo0T1CFE9SkSPUBusSZ8bM+I8f/ZZMs2ZWFUbVtWKVbFiVW3YVCtljqk4tcFyf/3Sd754FxE9cq4eI/X/G84jQ3EjzrPNT+M2eVLlq33lK1Zsqp0yRxmOIeqAVFrkpkhD+h4iffcR1SOcCZ851x4kOzrf4ky4HptiO1ePkrqPfGsBuWO0/AoEK7NWs9e3h6gRBWB31y4awg3Mds3BbXIjkUT1KMFkkN5ED3My5nJz3oZhy4zqUepCtYSTYaLGwHfSFe9Kq0wAVAWreLzxD9j62t//vKyKFY/ZQ5m9fMgxTQjBfPcC7im8j6ebnyJuxEjIONs632Bf917yLHnkWHKwqlb0vgyQ3XEfvYlegn39yqJYRk0m4k/4qQpWss+3B5fJRY4ll3xrAV6TF4tqSWWXTIZojbZQDZzLDQAAIABJREFUH65P+9dDKqvlutybR1xIGNKgMdyAL+FLv+v+9x7WwzSHzyV4COkhnm5+igxTxhDv3UaFs+KiifjlgpSSY41t/M3vX+ZMZ8/oF4wD+W4XFflZl1xOPJnk0bcO8fPNewjFLl0WzZCSw2da+PpvXuA7965n3dwKlIvMkCvltes7PBKSusGjbx3ip6/uJJKYuIRS/ZDAkqmF2CxX131qPLis5HjDR9ey4aHrL6kMCSBTq+9kQqe3M0BTVQv7Nh1h53Nv09bQARLi0QSbf7+DmcsrKJ1dmE7/fL7lw9ANIsEo4UCESCiGw2Nn1sppeHLdVB+oo2p/La888jrFM6dcEjkeTsKu//jhqmZ2H61nxdzSPsvOQJxvCRzumYgxnDtJvN8dEEKwOus6aoLV7PXtQSJJyAQHet7mYM+BtBX3fOLgNXl5qPTj5Fny2OfbQ1gfnMVwOGiKiXum3IdDc7Kp9RXCegiAhExwNnqWs9Gz474XicHLLS+m7yN1bOh+rssk+7r3Djgm+v+E4M+mfZUF7oVDXvtM81Mc6z06ah1JmWS3b9eQdWiKxp9VfJW57nlDXnuk5xC/b/wdUqbtqcPe96nASU4Fzin3iL7QOgG8L/9WPlD0wWGvHdA2IahwTOPmvA280voSutSRSJojTTRHmoa8ZjTi3RZt5T9r/4OoHh31PlqjLYOS0PT/d6qzgm/O/BbqMFkhVaGyLnc9NtXGM81/ojuRkiaM6GHqw6epD58e+d77/sYCA4PeRC+9iV5qgtWjnp9jyeWjJR9ninVkq6YudZ5qfoJT/pOj9q24EWdX18CA9P57UIXKX8/6DmWOsjHdz+WElJJ2f5D/89TmEYmxWVPJsFlwWMzYLWZURRBP6oRiccKxBMFojMQILhjvWzidDNuluawkdJ3fbDvAzzbtJn6h4a0PQoDTaiHDZsFptaApCtFEauu/NxQhNsx1Hf4Q//vJzWiqwg2zh17kDQfB6EmTUuPEMNeL8anJX+pO1+vHa/nZpl3DEmMB2C0mXDYrDosJqylFcqOJBKG+dx6OJQbJ0/XDaTWzceGMd5xLBVxmcpxafU3cQ9FMGtYSC3kl2SxeP5f7vryRJ//tZV5+5HXi0QQNJ5v5waf/k7/61RdYeONswoEIu59/m5bT7bSebqftTAfdbb30dgaIBCJIwGwxYXVY8OZ7mL92NnmlOQNSTF8spJScqm/jyc2HiSeSLJ1dnP4tEI7x+KsH2HawlkAoxt/8+/NomsKn715FflYGP/7DmzywYREVRdkIIegORPjJY9v47H1raPcF2H+iAW+Gnf0nGvG4bDy4cQnFeR4AItEEL2w/zqHKZswmjVvXzGLF3NKLXgFP4tqERbHwkZKPkWPJ5a3ObWmL14VkxqpYmemaxV1T7qHEXkrciJNjyeVMuJ6xjk8CgUW1cHv+Hcx2zeb19i2c8J8gkPQPSwQEArtqp8ReOqoKgdH3NxZIA/SEiqELEKBqBqrWd+0wW//RRJJQSBKNKGgWHUUZ3GYpU5OolJCMq0hdoGgGqskAIdPuIudvi6fbLyX+cBRfIEYsCqrJYJCxUYKuK+iJ1A+qSUdVZXo4lEiQKXv+hRnkzrXxXL3nT4KqUNmQczuJiMaWti3ElSCKZgz5fjWhjepDKyG9Q5Bue0RBJgWqQ2ckOeLzCWK/PvZIUIXGmqzrmeqoYGv7Fg73HqQn3jNsf1BQcGhOSu2lLM9cMWJmPQWF9bk3I4RCU7ihL1hxeKKvoOAxe1jkWcz63A3kWfLGRDYMOfb+eyHOd3UZ3tY4/jE7EYBkT2pa1xxjc6WREh7bcZjK5o4hW1KW6+W2RTNZMa2YKV43GXYLqqKk7kBK4rpBbyhCW2+QypYODte3cKyxldaeIAk91Sc8disb5k+/ZDL38sFKfrF5z5DE2GrSWDmtmI2LZjKnKJecDAdmVYU+d5pgNE5jVw/bT9Xz8sFKmny9g8roDkX43jOvp4PLxtreWxZMZ2Zhzojm4z01jfxi855BpxRnefibe27Carp4Oua0WcYdjNcTjvLzzXsIxxODfjOpKssriti4cAZzi/PIyXBgM5sGGOMi8ZR/eZPPz7HGVg7Xt1DVkgqG7B+6lpYXUpF36bsFVwNilEQd1/xOQSKW4Kkfv8xv//5pkn2uFqVzCvmHZ75J2B/ma2u/C4DDbSdripecoizyy3KYMi2fvNIcMgu8ePPc2BwWNLMJVbu0QKLOnhB/+a/PsG7ZdBbNLGTr3ipe3nmSH3/zfiqKsznb0cvTW4/Q1hXgc/etQVEgLysDi0njx394E01T+dID1yMEbN5TxfPbjvFPX7ub3cfq+d4jm3notqUsnFHI6/uqqW3q5PtfvROLWeMXT+2ksa2HD9yyiK7eEL95fi9/9cmbmVdRMGlBvgKI6lFqgtVpgpBhyhh2i/lSYEiDzlgnNcFqmiKNBJIBBAKH5iDPkkeZYypTbFMwCVPax7I+XI8/0YsmVKa7Zg7KWDYS+gPsuuM+GsONNEea6El0EzNiKKhYVStes5dcSx5TbIVkmjPTdQ9XXkP4TFrWa6R6d1Wd4bl9lXR2GCRjGkKRWOxJrl9QwAOr5zPLM50Mk5t4UudHL2wn3+tkekE2v9y8l+PNzSSIk58v+MyGxUzLz06Xfaj+LI++dYhP3rSUrUfrOHSqFz2uYrYluWFxPg+sno/FlFIEKXeUY1ed/OsL28lzO9m4aAa/eG0P20/V0x0OoWth3r+mhHtWzU5bNeNJnRcPnOK1/WcIB1ITnsOd5P0rK9iwYBqammKbB+qa+fUbb/O5tTfxkWVrBzwzKSVvHK/jT3uO8fGblrKsIuVnqxsGe6ob+c0bb1PZ0kEwHkazRZk6XXLd4kzMZgWTMOHSXGRbssmz5lNoKxxRqzqcDFMbqkmT9GNHmnj0Pw6QDMGCddl85JOrUMcwAdtVO9OcYydAhkxZdxvCZ2iKNNEd7yKmxxBCwa7ayTRnUWAroMBagNvkGeBfPxykTO2q+OJdtEZbaY+20ZPoJqxHSBrJPp1jG5nmTAptRRTZinGb3GP2yTakwelQHcHzpBXHA4FgmnP6kCowXbFOms7bBSi1l+Exe0YtM5nU+bv/8yS791YhgAe/uJgH71g3bOBuPzr8IT7+k8do8g2UGRMCbl88i7+4/Xpy3c4xvdd+xQN/OMrJ5g7ePFHHjsp65hbn8Q8PbsSkji/xi5SSqpZOvvSrZ2jvHfzsK/Iy+doda1k9vWRUhQRDSlq6/fzHq7t46eCpIX2rb5ozlX986HbsE+gO8NLBU3zr9y8PChqcNSWHX3/pg1fcJ/eVQ5V86/cvD7p/p9XMX9yxljuXzsZqGv2bg75FUlKn3R/kQN1Zth6v4ciZVr51z028b8GlLYquAIZs3Ds+IM9kMXHPn23k1N5adr1wAIAzJ5t59qeb+PBf38XfPfWXZOZ7cOdkYLGZMVtNExpwdyFO1LUC8MCGRdgsJnK8Tt54O+VHadJUSvK9eDPshKNxygszB7Tjfatn8Y+/3kLPrWEynDbe2F/NuuXTMZtSA4rXZePedQtw2i1Mycngz77/JA0t3eR4nbz5dg3f+Ph6phVnU1GUxVsHatl2oJZ5FQVjareuGxzbWUmoZ+zb7+djyrQ8ymYPHSgzkUjEEhx56xSxyDh8zYSgfG4RBeXDW5/GC7NiIRr3UOz0kGc7R0TOBHzoSMqdmRPS5xShkGvNJdc6tnsQIkXwLgX1gW7ihsFi7xIWe5cM+E1KSbW/k/qAj+5wgBU5Hszm4e9TCEGpo4zSUeqUUrKzJ4onEeaWZUWUZnsJxeK8dOAUW97qYk2+jeXLMwAwDIMDp5vpOBzCZbOwekYJdyyZRXVLF8/tP8HjL7XxH59ZRY475TvcrjjobKjh6Vc7cNmy+fObV6Iogk2Hqti6vY0FboWHbliY3gpM6DoHTzejKQp7axoJxeLctXwOJlWl8mwH60tms9CdWgjphsF/v76fl7b6WFQ2i5vWlmNIeON4Lc9saqXMPIsPrlmAIgQ5ZVN5NHCW7Qe7eGCxPiCKP6EbPLHrCKeaO8j3uNLPZPvJev72sU2U53r51LplWE0m9tY08ubBOuZbZvGNO9di0i6OgNg1O/PdC/qepWTHkQ5ibam2NO7WqXh4Fm73xEv5KULBa/biNXtZ6Fk0IWUKITALM/nWAvKtYxv7LgaKUKhwTpvwcs9HliWbLEv26CcOAT0GMqoigUJz8ajEGKC2rYvWnsGEc1peNn955w1kOe1jHruEEKhC4HXaWTOzlFUzSugJRUjoBpoyfrmxWFLnP1/bPSQxnl2Yy/c/civluWMbYxUhKMx085371mNSVf6079ggwrqjsp5tJ+vYuHDGZSd2V8MCKaVkT/XQQZcfWDmf+1fOQ72I9yWEwGLSKM7yUJTp4fYlM2ntCZDtclzrxHhYvOPJMaRUKO7+4gbe3nyUeDQBEt58cjd3fXEDi9bNTZ+XTOgYhoGqDD15SCkxdCPl/zNOAt3VG8KbYU+vXp02C/YxrginFWeT7XWw93gDc6fm09Tew1c+fEO6HU67BYs59cpsFhN2q4meYASLWaMnEOGnf9yOpY9IByNx8i5CHSMRS/DLv3mM6kP1F3fDfXjga7fz8D98aFzXXgxC/gg/+sp/097YddHXCgFf+uHHuOvzt0x4u3Rp8C9H3+ATM5azsWhW+vifzhwjYeh8Y/5N71iF6hcbTtAVC/O/l9465O+98QhHfGd58vQRHrnhQeaYrRNS7ydvWsonblqK3XzOerNqRgkP/+xJ3jxex51LZ6Op555qpz/E525ZwQOrFyBEykKU73Hyoxe38/LBSj5245L0t2TIlP7pDz52G9muFIG4ZcF0vvDzp/n99kPcungmORkDicXhMy3ct3I+379zbdqi1O9r12+lr2vz8Zs3DrC8opjvf/Q2nH3f/l3LZvOXv32RX762h9UzSijJ9pDncbJmZimbj9ZQ397NjCk56brqO7o5XN/CTXMrKOgjx4FIjJ++uouSbA//+qk78TpSwVx3LZ/Ddx/bxDN7j3P7kpnML8kf94QkBNjs58Yrh90yJqvxJN65aOjsIWkMdhNZPaPkoojxUFCEINN5aQsrKSX7ahp561T9oN8ynTa+c9/6MRPj82E3m/jyrWs41thKVUvngN8SusFjOw9zw5ypA8afy4GrMS/EkzqNvsG7dxaTxrp5FRdFjC+EECm3jOKs0Xc7rmW8K0Y9IQTTFpdTMPWcNa2rpYfjO6sG+O398Z+e5Q/fe2bYcoykwR++/wwvP7J13Mu5DIeVQCiaHmxiiSSxC4S/U75ag681aSobV89iy94q3jpYx6yyPHK85yLlQ5E48T7XkVhCJxJL4rJbsNvMuF02vvrhG/j+V+/i+1+9i5/89Qf41N0rL6rt17wPzTsQD89cyRdmr3nHEuOxYFl2MQ/PWkWGeeL0YYUQ2C1m7GZTyi/YMEjoBjkZDjIddnrDUfQLJnSvw8Z1s8pQ+ha2qqJw8/xpuGxWdladGWQlWT2jJG3ZEEKQm+HgxjlTae0JUHW2Y5Cvsd1s5sPXL8RuMaWvURVlwESys/IMgUiMu1fMxWk1p89z2Szcs3wuXcEIuypTShaKENy2eCbxRJKtx2oHyKe9fqyWaCLJbUtmoigp4n2yuYOa1i7WzavAYTGndVsFsGp6CeFYnEP14w+W7Metty1kw/vms2JlBZ/7wnocjveu7u97AcFobMjjHsfELHIvFQnd4PFdh4klBs+j96+cz/zisfmKXwghBNkuOx9as3DIgLFjjW2cahp7EqV3EgwpicSG8jVWcFonv3d4l1iOARxuG0XTCzhzIiWlY+gGJ/fUcNMHV6U/nNPHGkkOkaEmDUXQcLKZU3uqufVT64a1MI+EOVPzCUXibN5TxcLpU3h9fw2h6EAXgCy3ne2H6qht6sRqNpHtcWDtm3BXzC3lyc2HeGXnSb78obUDJt52X4BNu06xbG4xr++vIcNhoaQgE5vFxPI5JTz7xlEe3LgEi0mjtctPSUHmmK3Wk7g4SCkJJGJsbq6iNRJgSfbAKPfOaJDH6w4R1ZMsySripoKKAdc2hnp4s6UWXyxMjtXJ2vypFDncANQHu9ndXk97JEiuzcn6KdPJtaZ8/pKGwcGuJvZ3NqEbBlMzsripoAK7Zk758/aV2x0Lk2tLlVtoT5Ub05PsaDvNyZ52cm1Obp4ynUyLnaZQDyd72onoCRQE8zMLeK25kuU5JSzMnAKkyOnm5ipO9bQzw53DjQUVWNRz/mjDTU2GNDje3cau9noUBDcUVDA9I3tsSR9iCXZWnmF3VQNNvl6C0TjReIImXy9e52AJLJfNgts+cELPdNrx2K209QSJJ5No6rnvoSjLPaiM0hwPumHQ2jNY79NlM5PnGdn3sqa1C7OmUprjGXCeEIKyHC9mTaW6tTN9bH5pPhX5WWw9WstDaxfjslkIxeJsOVrD1LxMFpYWnPMdb/cRT+o8+tZBnt13YkC94VgcCXQFxucWdX478/Pd/NW33g/INLmfxLsXwwWC1Xf0pANXrybqO3wcOD140ed12rhr2ZxL7J+C62eWkem00XnBtxNLJNleWc/i8invum9AEQLzEO89Gk/S0u1n+kUEI75b8a6wHEPfKrAwc8Cxs3VtGPrY7aFCCMxWEwFfaNztyM9y8ZUHb2Dznkr++Xevo6qCNQvK037DQgiuX1zB9OIcfvib1/n3x7bR3n3Oj8rttLJoRiGKIphTkT+g7JJ8L61dfn7w6y0cr2nhax+5CactJanz2fvWUJTn4cd/2Mb3/nszL+84iT5KZqPzoSiCvJIscouz8ORkYHfZ0Exq3+Q47scx4VA1lfyyHHKKsnBnu7A5rahXoZ1JafCPh7fyfMMJHJqZP9Uf5XTAl/7drplZnFVIbW8nO9oGSlT1xCN8c8/zNIZ6yLTYqQt0Ue0/Fym+ubmKhmA3mRY7b7bU8bf7XyZmJFNBau31/MPB19CEgk0zsbv9DP54Su+2Ox7hm3ueoznUS6bFTo2/k+reFBHTpcGPj7/FH2oP4jJZeLuziW/texF/IkZz2M+Pjr1JQ7Cbn57cwY+OvUlXNMw/Ht5KRE9ZF3a117O3owGbZuI/T+7kdzVvDyvf0w8pJW+01PJ3B15BNyTBZJxv7nmOI76WYWUK+xGIxPju45v4X4+9SkNXDwvLCrh3xVweWrs47U5wIRRFDFJnEUJg0lR0wxi0dXxhlLcQArOWCsSLJQZHwysXWImHQjSRSPnfDeH3azZpKAIisXMLdIfFzIaF06lr93GsMRWvcLyxjbo2H7csmJ52ywAIxxMIAXOL81g7u2zA/zYumsHHb1zC4vJLT7AghOh7lpNZDt8LKMryDGk53VlZT1XL4B2UKwkpJTsrGwhGBlu3F5QUUJSZcUl9VAjIznAwdRhFhUP1Z4eVjHsnw6SqaXet85E0DJ7ec4xIPHFV3/u1gHeN5RjAah9oJfV3BZCGgZQDJ7TUOx/84v2dfs6caMLpHT2IYTgIIVi9oIzlc0uQUqKpqYn5/EnV7bTyjY+tI6mn5JfOD6AxDElvMMrNK2YMil41mVQ+ffeqlKSVEKjqucnL7bTy6btX8fE7dKQEVVVQL0LGzWQx8de/+gLRUIxIKEo0FCMaihHsDePvCuL3BfB3Bdn6+E5aTg+W/LlScHrs/P1TX+9rZ4xoKEo0GCPYG8LfFaTXF6S3w88rv9lGT7t/9ALHicZgD7vbz/CLtQ8w1ZVFRzTInvZzySXsmpk1eeXsbKsnqg/crYgkE/hiYdbmT2VlTgmacm7hJKXk0zNWpHUvV+aW8tWdf6I7FiHf5qI9EsShmbmteBZT7BlIQOmz24aTcbpjEW7In8rynOIB5db7u9l6tpqfX/8AJU4vgUSMj73xKPs6GnCaLLjNNj49YyWNoR6mubK5p2w+f7bjyTTxLnJ4+Pr8G7EoGhUZWfzzkTf4QPlC3CP4F8cNnV9X7eWhaUu5p3Q+EkkoEePJ04eZn5k/rGZtv1LDlqM1PLR2MV+5bU1KPUIIesNRHnl939D1JXXiiSQOy7nvJqnrhGNxXDYLZnXgcBe4YMKVUhKIxpBS4rKNb8fF67CjGwaBaBwp5QDpo0AkRtKQA7arhRCsnzeN/3njbTYdrmZ5RTGvHa7GatK4eX7FgInf02cVv3HOVO5fNbT28rWG0SbY8RCby1Hm5cCVvPdLuedp+Vlkuex0+AcahToDYb77x9f49r3rmF+Sj3IVdhF0w2BvTeOQLn/LKoouyTe2HyZVoSzHy96axkG/NXT2EIzGsYxDZm2suBoUVAjBsqlFvHDg5CAXzzdP1vHD57fxxfetSsdjXCvf1JXEu4ocX6hgkIgnObD5KFv+sB0knNhVhTQk3/vYjwdNzIZhcLamldNHG3j4+w8Nyq53Mei3VvVDucA9QwiBqooBgS7xRJJjNS1UN3ZQ3djBJ+9aOWSHVBQxbDT6cFslY22zxWbGYjPjzh46kE8akprDZ64qORZCYLVbsNoteHKGPicRT/L2lmOXlRy3RgI4TGZy+twdvBY7ubahM6ldiDybi8/PXs2Pj72F12LjrtJ53DJlOlbNhARO9LSx5WwVHZEQPfEIYT2O3ieztX7KdE70tPKVnU8z15vPB6cuYp63AAHk2zL47KxV/OjYm2RaHNxVOpebC6djVU00hLrpjIb4v4c2oykKhpT4YmFawwGmuS24TBZMioJNNeGx2PoiywV638hZ5HBjUVIEtcThJaon8cejI5LjQCJGY6iHJ+sOs7m5CoCmUC8FtgwMKRlp7VbX7kMguH5WGdbzAmI6eoN0ByPpQft8+IJhWnuCeM8LAGrq6qUnFGVBaQEmbeA3XXm28wICCyea2rCYNEqyveOaEBaU5vPEziMcb2hjXvHA5BvHG1vRdYN5JRfsCGW7WTq1iN2VDdS3+9hd3cCS8imU5njT5wghmF6Qjc1sYl9tI/esmDvI8j2eNMXxeJLdu2qIDKP+kp3tYvGSUpSLJCFSShIJndOnOzh2pJH6+g56usPohsRmM5Gd7aK4JIvpM/IpLs7EZjOPydUmHtepq23j6NEmztR30NsbQUqJzWYmO8dFSV+ZRUWZWK1DSwpGInF276ohHk9iMqmsXDVtRL9qKSXHjjZx9mw3ADNm5FNWnjOyXJhhcLa5h4MH66mqbKW7O4gQgqxsF7NmFbB4cRk5uRlj1qGXUuLzhdi/r47jx5ro6gpiMqkUl2SxbFk5s+cUDrlzMhbkZjhZO6ucp/ceG/TbyeZ2vvLIs9yxZBb3r5xPeW4m6mVUe7oQveEYde2Dg681VZnQrf8899BjdygWxxcMk+WaeLWWflwN2ikErJ5ZyhRvBs0XSPjphuTJPUc5WH+WB9cs5Jb508i8xMDMdyLeNeTY0A1a6weSNpPZRFZhJp7sDI7vqqK7vRepG+x/9fDgDikEDrede75yG7d+at0V7wiJpMGOw6eJxBJ842Pryc8aSFBzPE6Wzi5+z3XQaxVmRSVpGGnyaEg5ZMT3UFAVhfvLFnDzlOnsaT/Df1Xu4Wy4l4dnruJ0oIu/3vsCn5ixjDuK5+CLhfnbt18G6CPhNr698Baawj280niKb+55nn9ZdTdzvfloisID5QvZUDiD3X3ltkb8fHrGSiyKRpbVwSdnrMCunSObU+xu6gJdAxaLQ1l0Y+dZv+NGaptxNGkmVaTI9p2lc5ntOUcUXSYL6ii6sllOO0af+sOK6cUoQtAdjPDI6/sJDBNAFIkl+MP2Q3z9zrW4bBaC0Ti/336IhK5zy4Jpg7aOd1edYW9NE0unFoKAw/UtbDt+mlmFOUwbR5pbIQSrZ5QyrSCLP+w4xOLyKVTkZyKBmpYuHt9xhKn5maycXjLgO1YVhduXzGTHqXqe2HWU9t4gf3brmkHPd3pBNtfNLEvpH+89xq2LZmIxaRiGQSiWoL6jm7nFeReVTCASifOL/9xKS8vQutPLlk9lwcISLoYbSylpavTxyCNvsn9vHeHw8LKLVquJktJsPvu5dSxeUjqiPvbpug4e+dWbHDpYTyQyOJgIUpO+1WqmvDyHL3zpZubMLRxUZsAf4d//bRO9vWFcLis/+VnBqEGHL75wkNc2pcjjZz+/jrLyoVfmUkr8/gh/fHwPr758hJ6e0CDL3AvPCXJyXNxz3zLuunsJtlF2KXTdYOeOah751Rs0NfowLggsferJfaxZM53PPHzjuIInNVXho2sXs6OynrYhpNJ6wlEe3X6IFw+cYvWMUu5cNptFpVPSAaeXEx3+IL4h/Og1RcFuMdMdikxIPcPdRyyRpDccnZA6rjXkuZ08dP1i/vmFtwYFN0uZip/4///0Or996yAbF0znfQtnUJ6biUl9b7hbvWvIcXdbL3VHGwYcc2e7KJtbzBf/9RNEglF+9IVfEOwJ89X/eHiQf6pQBBa7BafHcVWki+xWE1/+0Npz7bmggbPL85hdPr6o3ElMPEpdXkCyt+MMN+RXcKKnlaZQKuNSf5pQQ0r0PlH8pDRQ+xwggokY/kSMTIudGwoqONnTTq2/E4mkLRJAIrkxvwK32cbBrmbCyUS63JZIAKuikWd1cX/5AracreZs2M9cbz7+eJRAX7k3FlRworuNGn8XBpKZnlwcmhlfLMSCzJROa2c0hMs0tsn0aHcr9UEfuTYXb7TUUOzwkGmx9yUJ6VsYyJRvs24YKEKQYbawJLuIqt4ONhbOwqpp+ONRtFF8WYUQ3Dh3Kn/ceYSfbdrNofqzWEwap5o78Disw/rV5ntdVLd08tn/fIqiLDdnfX5qWrvYuGgGay9IBysQzJySw3cf38TUvCw0ReFoQwtCCL64cfW4xf8znTa+efeNfPexTXzxl39iTlFuajegsR2zpvKd+9eTeUEwoRCC5RVF5HtdPLPvOLkZTlZMG7wQtpj8N58CAAAgAElEQVQ0/uL91+MLhvnBM2/y2PbDZGc4iCZSQTQWTePXX/7gRZFjTVOZN78Ij9dOOBwnHI4TDESGJZ+jQUpJa2sv//B/nqGmpg1IuYN5vA5cztQuQzAUxd8bIRZLEI0maGrswuG0MJwNTUpJQ0MXf/+//0RDQ8qKaDZreLx2nE5rKvtZIEogECUWSxCJxGlq8o1Y5uWCzxfin//pRfbuqUNKiaoqeDx2Mtw2DF3i8wUJBqO0t/v51S/f4OzZbr7wxZuHJchSSra/Vcm//PBlgsEUSTNbNHKyXVhtZoKBCD5fiNe3nqCrK4DbMz6XwIr8LL52+/X83z9tJRgdejHTE47y8qFKthyroSIvi1vmT+OmOVMp7Qs0vRxzU0tPgLg+2Oc3lkjy1f9+bsIywEaHCdRPGgax5AhB/O9gKEJw/8p5nGxu58UDp4aMITGk5ExHN7/YspfHdh5mSXkhGxfOYPm0YrJd9qvianOl8K4gx4ZhsPXxnXQ2+QYcLyjP5f+xd97hVV1nuv+tvU+v6gVVJJAoooPB4Aa498SOHdvpLoknk9y0mXgyuUkmniQz8c0kkzjJpJdJc40T997AYHoVCBASoN7L6bus+8dROzpHBRAYbN7n0WOzy9prl7P3t771fu+rqPGb5/I6qVhSzt63asgtmbha/nRjov6caf19tyAeyJoIEgM2KSW6DGFVUn9ssuxu7p29ip/ue4s/HdpGjtPL3PS8oYzoM8eqea25luruVkxpct+mp1ieU8LN0xfQGOrj/u0vAAN8YQFfqLoEBcGc9DzKvJl8YePfSLM5KfVmUOJJH8rmvtp0kCfqd+O02NBMg+neDJZlxS3KG0O93L/thQG+skAR8MV5q1EQZNpd3LdgLT+uXsfvDmxBIsmwu7h/6VVxOo6qAgKrosanTQG7qiIAi6KyOLOAB3a+Sq8Wlyn8l4VrsSkqAT3Gj/euoyHYQ08szPf3vE6e08udlcsp82bymbkX8r1dr3HPuodRhEBBcO+cVVycPz4FpSjTz3997Foe27iHw62dOKwWrl0yi+uWzqGpu4/23kASrcDjsPOdO67ime372XWkhVy/h/ctr+LaxbOSAkaJ5PIFFeT43Ty7vYaO/hCXzpvJDefNoWqUTrAqFD6+eilRTcc2gcHGYKD703vex5Nb9rGvoQ0EvH/FXK5ZPJvpOanpGmluJ//yvks41tFLQaY/KYAeRGGmnx98/Dpe3n2Itw8eoysQwue0s7C0kpWVJUlqHRPB5bLxT1++Fl030LT43ysvV/PTH790YgU5Ep7465ahwHjWrHw+9omLKZ+Rg31gwBGL6XR2BthX3cimt2txOKxMn549ZkGtaUoefXjTUGA8f34RH/nYhZROz8Y2oPsei+q0d/Sxr7qJtzceIiPDQ2Fhxmkt0o1GNX7xs1d4e2MtADNm5HLbHSupmleI0xlXk+npCfHqy9U88vDbBINRnn16JwXT0rn5luVJgZ6UkuamHn7xs1eHAuM5cwv4+CcuYsaMPCxWhWhUp2Z/M3/4/Tp27zqGeoIOdIOygjaLyvefXpfSWnkQMd1gX2Mb+xrb+O1rW5lfkscVCypZVVlCltc9ZQErxN37UgVtEqYsazwepIxLyb1b4bRZue/GS0h3O3lk427CKaykB9EXjvJa9WHe2FdHrj+u0X7lwkrmF+clWEu/W3BWB8eDph2bnt3Bo99/JmG6SVEEFUsSs0VLLp+PP3vyxhjn8O6HZgao73+act/7UIhPE5rSoDm4jq7oPuZlfirlfkIIrimew/m5pYR1jUyHi5Cu4VTjAcD5OaXMTU/klrotdgRQ4c/mRyvfT78WRQAZdhduS/zYfquD/7f8ejoiASyKSpbDTVc0RIY9znm7pWwha6fNJGLo2FQLWQ431oGAvNKfw4OrbkrZLsCy7CJ+supmuqJBIE7RcFts+KwOvrroMqyKwr2zV2JTLbhUK99dfj05Dje3lS/GOsBT7omF8duc+Kx2hBA4VSu3z1g8xImGeFY21+mNawc7PHxr2dV0RILETAOPxUa6fWL+nhCCGXmZfPnGi4cKVgZ/yWPx/0xTkuP3cO/lK5L2SfXiFgIunD2dC2dPR46zraIILp0/c8I+j+x7aXY6n7lq5aT6Mbh8ZWUpVE7cdprbyfuXV/G+5cNFeRO1P157g/UPg8Gr1+tAiNRa7BMhpuns2hGfwbPbLdz9qTUsWJBII3G77aSnuykvz+GqqxcQjca5v2MhEtHYszteLOVy2fjUP1xKRWVeUptp6S5mzszj6msWomn6aZ0BlFKy6e3DvPbqPgCmT8/ma//2fqZNSxvVTwe3f2glHq+Dn/74JQzD5PHHt3DhxbPIz082TXjm6R1DlJei4kz+5V+vJz9/uE2Xy87yFeWUlGTy1a88Qn19R1Ibk4WqKFw2fyYV07L55cubeHH3QUIptHBHoj8SZX3NETYcOMq0dC+XzZ/J9UvnDHCTT/7694UiJ/QcTine8Q6cOggh8DrsfO6aCzhvRhE/f+lt9ja0pnTOG4QpJc09/Tz29h6e2rqP2YU53LB0LquryslwO981QfIpDY6llFNeihkXmpBoUY2mw2289Md1PPfb1wiMsj32ZfmYuzLR+rF0bhGlc4umtkPncFZDEVY6I7uJmf3MTv8omFDb9xhH+p9jQeZnJthXkOUYziy7LMNTo5kON5mO1FnnwcA1I0WQKITAabFS5BkuxhppR20VKnku35j9GavdwbbdVhtua+IUrtNixTnAQx7Z52kDx0m3D2cxfaMK8CyKQvGIvqY6plWo5I/R5/EwkYbyePsdzz7Hu/1k24RTN6l/Kvo8FTAMk1gsPg2uqgoez9iZbCEEFouKZYJs/GBWG+JSjm63fYzBTnyZ1aqOG2yfCmiawdNPbUfTDFRVcOttK5IC43gf49fl0svm8tST26iv66CjvY/Nmw5z3fWLErbv74+wfv3Bgf0EN9ywOCEwHm5TkJefxvU3LuFH//38ScVyQghKstL4+s2XcsOyufxp3XY2HDhCcIIg2ZSShq4+fvPaVp7YXM3lC2Zy26qFcec6TlSZI24b/W7HOx16CyGwqioXzZ7OotJpvLDrIA9v2MWB5o4kLvJoRHWDHfXN7DrSwh/e3M6tK+dz9aJZ+Jypf6NnE05pcPzawxuo3nhwSts0dJO+rgAt9e001bYS7AulfLrOv2YRucWJ/vRn+806h6mHKuwsyvoC2zq+R3XXr9HMAH2xwyzL+b/4beUTN3AO53AOQ7DbreTk+qivbyccjvHk37Zx1z2r8XhO/GPpdNrIyvLS3NxDoD/MU09u58MfvQCX69QXhE0Wra297N8XN6pIT/ewcNHYxYUQz3RXVORTX9eBlLB711GuvW5RAg2ksaGL1pZ41tjjsbP0vLJxZx4WLirB7XEQ6D+5ArJBtaWlZQUsKMlnX0Mbf9uyl9erD9PeF5wwmOsOhnnorV28uidubHPL+fNx20/sXo0VnAniuuGn4+4fr1LL8eLMeILj993ncnDT8ioumz+T9TX1PLF5LzvrmwmNQ7eA+OCotrWT//zbazy1dT+fvuJ8lg8UUp8pv9HjxSkNjne8vo/nfvPaqTxESuQUZfL+z16ZJMcWDUURioLVPuzsJaWkrzNAQ00TLp+Twop8LDbLWXtDz2FijOZS2tUMFmd9ka3tDxDUG7kg7wGcltwx9j6HMw1CCDI8LmKaPimOqcNqIdfvxWk7saK7cxgbiiK49NK5bN9Wj6YZPPP0Dg7XtnHNdQs5b3k56enHr5tqtaqsvWwu1dWNcRrCY5up2d/EtdcvYsnSMvx+53G3OZWQUlJf104wGFdR8ae50GIG7eNISUpIKMJrb+tH0/QhaouUkmPHOoey8Nk5PjIyxufpZ2V5SUtznXRwPAghBDaLyvySPKqKc7lzzTJerz7M8zsPsq+xbVx+KkBbX5AfPruebXVNfOXG1eSne4/rHgnBmBz/HL+H+2+9HK/z1FsdF2cl013ezRBC4Hc5uGphJWuqZnCgqZ3ndx7g9erDNHT1jku5MEzJrqPNfPF/n+LO1cv48EWLT1mx5qnGWc05TgVfhod7/vN2iioTLR+llDz6/aep232Uz//sHtz+eKV93Z5jfO/On1Jf3YDVZmHN7Rdw93/cgXOc6cBzONsh2dfzewKxYdF3IRQsip2o0cPOzh+jChuZjnmU+298B/t5DpOBzaLywEeuBjm2Fe5IrKgo5tEvfeiUCvu/VyGE4IKLKjl0qJUnnthKLKpTXd3I/pom8vLSWL68nIsvmcXMinzs9sklIYQQXHpZFbW1bTz3zE40zWDXrmPs3dvItGlprDh/JhddPIvyGTnY3qHERnNz71DNS93hNj51z68n3Cc2QiEhEtUwRrm5dnYEhgbyaWkuHI7xB3M2m4rf76LhWNe42x0vhBCoQlCQ4ee2VQt533lVHGju4IWdB3htbzxgGsst0zAlr1cfJhCJ8t07riZnDD3hseCy2xCkph7MyMsk23d87Z3D5CGEwGG1ML8kn6riPO5cs4ythxt5Zvt+Ntc2jCtxF4jE+MkLG9EMg7vXnoflBAtF30m8a74OQkBhRT53ffs2zrtiQdILMhaOseWFndhdNmwDI3YtqvHb//sXGg42c/29l9Pb0c+Lv3uduedXsOb2C07pS1YO8KbDgSjdbb30dweJBKMYuoFQBFabBafHgTfDgz/Li8NlH7JzPoeThcBtyUOkcE/3jaBSOC1ZSeunAtKURCMx+ruDdLf2EugNoUUHbIedNnyZHjJy03D7nEPW2OcwNoQQCa54E8GqqlidZ9/L+myB3W7lE3ddzJw5BTz88NscqGlB1w2aGrv56+NbePaZncyaPY3rrl/E8hUzxjTrGAmn08a9/7CWefOKePSRTRyubUXXTY4d6+LYsbd56sntzK0q4LrrF7N0WdmEgeRUo79/WDnBNOVQFnmyiAfBiSHgSH1oh8M6oQqEQOB0ntrzFkLgtFlZUJLPvOI8Pn7JUt7cX8dfN+1lz7FWtBSyawDbDjfy0xc38pUbV49pYpUK2V43Qoik2b5gNEZ4DPm1c5h6KAOzc5fNn8klc8uob+vmme37eXZ7DU09fSl57pph8NvXtjK7IIeL54xNCTpTcVYHx0LEbY/zp+dw4fvP44qPXkx2YUbKmxANx2g/1smlH74Qi1VFSsmBLYfZ/soerrnnUu76zu1EQzGO7m/k7We2s/qDqxDq1N1MKSWGbtLZ3M3B7fXsXl9D7a4jtNS3E+oLE4tqGJqBacYduxRVYLFasDmseNJcFM7MZ/Z5M1iytorpVUXYJvFBOYexUey54rQeT0pJOBChZmsdbz+7nf2ba2mubycSjKJFdUzDjNuCqwo2pw1PmpuyqiIWr5nLssvmk1uafdzV9/XVDTzx0xeRI3h7iqpyw6cupXRO4aT7/cZfN7Ht5WT3LNWi8oHPX0N+6RhWhaNgmpKX/riOvRsPJCwvnlXAjfdehnocH81zOLNhtVq44KJKFi+dzrat9bz4wm527TxKIBAhEtHYsf0Ie3Y3sHTZdD5571qKilK/t0fCbreyZu0czltezpbNh3nxhd3s3dNAIBAlHI6xZXMdO3cc5fyVM7n7k6tTFq+dKCYqchuplFRUlMmFF1UeF5k0M9OTFDSODAgndR6CKZVRmwiKEGT53Ny4bC6XL6hg3f46fv3qFvY1tiVdLwk8s30/1y+dw6LSaZM+Rl6aF1URmKOy6lFNp7Wn/z1HeTgTYFVVZuRl8tmrVnHL+fN5fNMeHt6wm65AsllLKKbx61e3sKy8CLdj8gmMMwGnNDiesbCEVTcsmcIWRdysw2kjLctHXlkO5fOKKZ49DU/a+Fw20zCJRTXSsv1APHv36kNvYbVZuPwjF6NaVBxuO0WV02iubT0xjc9RGFTr6OsKsOP1at58YjN7Nxykp603yeVo9H6GLjH0GNFwPMPYXNfO5hd28fD3n2bO8pm8/x+vYNElc85lFk8Ao+k2Eh2BihAKUhpEjC4swollDI3j44GUkmgoxltPbePJn7/EwR31aNExMh4SdNNA18KE+sK0He1g47PbSc/xc/FNy7n+nrVMK8tFTPIDKITg9cfeJtQ3Qg9UwMxFpZTMTnYOSwXTMHnxD+vY/MKuFO1D1cqKSQfHuqbz0p/Xs/ONfQnLr7lz9UnZtZ/DmQkhBG63nQsurOD8lTNoONbFujdreOXlao4d60TXDTZuOER3V5BvfutmMjM9k9J793odXLJ6NhdcWMnRox288dp+Xnt1H42N3WiawRuv76enO8jXv3kTfv/USEtFJ1BrcLuGP/y5eT4+9omLTjpQdYzgJEejOtKU4yZspGSIo3w6MThzc/n8CpaWFfHfz67jb5urk6gWoajG8ztqWFCSn+RWORby0jykuZ209wUTluuGycGWDpaWF577/r0DGLzmeWle7r3sfC6YNZ1/e/QlDjYnSwnubWilurGNZeWTS8icKTilwfG1d63lmjvXTG2jA7+DIamkSf4wLDYLHr+LzqY4H6vtWAcbn9rKvItmU1Q5YiQr5ZQFxr3t/Tz7u9d55S9v0VjbgqGfvJh4JBhl2yt7qH77INfetYY7vnwDTq/j3AviBCEx2NX5Y0q91+C3lVPX/xQ1PX/CoaazNPtf8dpOXPpPSsmxmmZ+/Y1H2Pz8TnTtBD5cMu7++MRPXmDD09v40H03svqWFVgn4eCWOS2djLy0xOBYxjPKk0VfV4BjNU2puyahZmsdq285f1LPX6g/THNdW9LymQtLJ92fczj7MCjZVlKaRUlpFtdct4jnn9vFn/74FsFAlAMHmnn+uV3cfsfK42rTalUpK8uhrCyH629cwtNPbufhh94mHI6xZ08Dr75SzY3vS5GcGf2sTvC6NwyT3t7xDSdy8/xD0/+dnQGiEQ3XCVg5j0RGhntIb7qvN0Q0po9rNW0YJn29ydm704V4YayTf7ruYtp6A6yvOZK0zc4jzURi+qQdKDM8Looy/UnBsQS2HG7k1pULUM99+94xCCEQAuYX5/H1my/lM7/+W5I5S0w32FHfyNKyySVkzhSc0nSNUASKqkztnxL/E8cpEeL0OJi1fAavPvQWT//8JX7x5T/S29HH1XetxTLgsqRrOm3HOvFlTo1RSENtCw9970mO1jRNSWA8EpFglMcffJ5fff1hYhNkNc5hbOhmmM7IHmyKl4jRRW3v4yzI/AyZjnkcDbxwwu1KU7LjtWq+8cEfsOGpbScWGI9C65EOfvT53/G7+x8nHIhMOIhzuu0UV+QnLT+6f/LPY3NdG12tY7tl1e48gjbJ56+joYu+rkDCMrvTNuks9jmc3Rh8Z6elufnALcu55dYVQDz4276tftzZtInazMjwcMeHV3HDjYuBOM1h+9b6lHQIVREM+Oag6QbaBFq6/f2RcZUnhBCUTs/GOZA9bm3ppam556SSLEIIiooyh/SaW9v66O0ZP/Dt6QnR3f3OBccQ77fHYeO2VQuTHCwB2noDRLTJf69sFpXlM4pTrttR30RLT/8J9/V0Yyxl8mS2+dkHIQRVRblcNHt6yvXHOsb+hpypeM/MZaoWlZs/dy0Ol50HP/sb3n5mG1d+fDWL1lQNfZg7m3s4tr+R8gUlJz3NK4Rg5sJS5qwY31lLCHC47aTn+plWnsv0qiJK5xSSU5SJ2+8aN2gwDZPnf/cGr/xlw5Rku9+LGLSOVhUHraFNuK3TyHMtJ8sxn5DecmJtSsn21/bywCd/QeOAjW4qqBYFf6aX/LIcplcVUTKrgOzCDFxex5h8xVhE4/EHn+NXX3uYSCg27n1XVIWy+ckfltajHYT6Jv6ISik5uK1+3OC3sbaVvs7AmOtHouFQK9FQYqGSN91N/vScSe1/Du8ODBphzJ1bMBT8BQPREwqOR7apKIK5VYVD3PxAMPUA0u6w4hrIwMaiOs1N3WP+jqSU1Oxvor1j/CCsoCCDGTPi8o+hUIwXX9h9UucDUFSUQVZWPFHT3xdmx44jE/az9x3MHA9CCMH0nAzctuQst26aEw5GRrXGBbNKcaWQXezoD/LcjgNjKmWcabCOEVNohoEpz36LakUIZhekfpdHNP2suU+DOKsL8o4X0+cX851nv0Ld7qO4/S5mLJqeMD0tTZObv3AtK29YNiXHszmsXP3x1ex8Yz/6iMpap8dB4cw85q6YyezzZlAwI4+MPD9OjwNFUZBI9JhBZ3M3NVsP88pDG9izviZl9lGL6Tz2w2dZftUCMnLPFSccL1Rhx6K4ONz3d5qCbzAr/cMILMSMflRx/AUEUkrqqxv44f/5HZ1N3Sm3Scv2cf61izn/mkUUz5qGL8ODqsaLRGNRjY7GbvZvqeX1R9+meuNBtFFV2YZu8syvX8OX4eH2L9+AZQw3MCEE5fPjAz3TGH75drf20t3eN+EMiZSSfZtrE7Nvo3SV+roCNNa2klWQMWFbdbuPJmXyCmbk4vY7U+90DmcdolGNaFTH641LYY41uJdScuhgK/pAoJSV7R2ToxuJaGiagcdjn6BNOHiwFWPgWc/O9qVs0263UlScSVNTD6YpefmlvSxZWobdbhnVnqSvN8wjD22acObHbrdw3fWL2FfdiKYZPPv0TmbPLuDCiyoHZjpTXwPDMOnrC5OW5koym/D5XZy3vJwn/roV05Q88detLFtWRsYobraUkv7+CH97YutJB+RTBd0wUgZDFkUZU7s4FYSAymnZLCydxlsHEmkaUsJDG3aypqqc0uz0M372yeOwIxDIUXninmCEUFTD5zz75WNjY6iVOGyWSfPMzxS8p4JjIQTZhZlkF2amXD+tPI9bvnT9lB5v0eq5zFhQwqGdRyiunMbK6xaz/MqFFFXk4xjDBhUAdzyrVjK7gIvedx4v/Wk9v/3mo0k22RDP3m15YTeXfejUys+9G6EKO7PTP8qBnr+Q71pJnjM+1Rs2OshyLDru9kJ9YX52359TcmsVRXDeFQv46NduomROYUr1CafHgT/TS9m8ItbeupK3ntrG7+5/jJb69oTtDN3gsR89R1lVEatuWDrmfS+qyMfpcRAckVGKRTQaD7ZQPEoLfDTCgSh1e44mLJt/wSyqNx4cChb0mM7BHfUsuGj22BdloL/1+xqTlpfOKZoUf/ocph5yoL7CNCSGaWKaEtMwiUS0oUGMoRsEAhHsdssApU2gqspA0CmSgr6jRzt54D+eYtGSUpYsnU5pSRYerwNVVRGCoWBww1sH+cufNyBlPIu8alXFmMHxgQMtPPjDF1i2rIzFS0opLsnE7XagqgqCeJs9vSHefGM/f31sMxA3Dlm5KvWsncWisHJVBZs3HcY0JevXHeB3v32DG25cgn9gtk7TdOoOt/OnP77Frl1HsdnUcYvdhBCsWlXBJatn89KLewgGo/zX955hX3Ujl6yZw7T8NFSLEletCWu0t/VRe6iVrVvriUY1vv5v70/iEwsB1163iDffqKGzM8Chgy088N2n+fidF1NcnImqKui6QWNDN3/641vs3nUMq1Udstp+pyClZH9TO8FoLGldls993PriNovKB1ctYGtdI1EtMVHQ3N3P/3vyDf79g1eQ7j6zB9npHicOqyXJba4/HOFAUzu5/okLUs9kGKbJriPNKddNS/ed5t6cPN5TwfE7AZfXwUe++n4ioSgLLpyF2+8CJl9IKITA6XEMVfT/9J//kKR2YBombz+/g7W3rTwnh3WcEEKQ5VhIZt58BMpQUc1M/y0o4viCNmlKnv/Dm+x6c1/SOqEILrvjAu75zm0T0mUG++Vw21l9ywqKKvL5z7t+llQYFwlG+f23/sqsZeVjZm4z8tLImpaeEBwbusHRmibOv3bxuH3oaOyi7Vjn0L9Vq8rFNy2n4WALXQO2tgAHttVhGOa4UnPRUIzGQ8k0lZmLSs/qD8LZjGPHOvnD79cTCEQIh2OEwxrhcIze3vDQ9P2ePQ384z/8DqfTitNpw+mw4nDamD2ngFtuXZ50z01TcuRIB7W1bTzx+BY8HgcZmR68nnjRcDAUpaO9n97e0JBs5aoLKrjo4lljPgeGYVJ3uI3aQ608+sgmvF4HGZluPANGTcHgYJvxfiuKYPWaOSxfMSNlm0IILrp4Fi+/tJddO4+iaQYP/2UjL76wh7w8P1aLSndPkLbWPiIRjRkzc1m6rIy//GnDuNfT7rDyyXvXEolorF93gGAgyqOPbOKpJ7fj8Tpw2K1omk4kohOJxIgOvMcrKvNStieEoKQ0m49+7EJ+8uOXiEQ0Nm86TPXeRgoK0nG57fT3h2lu7iUUjDJvfhGlpdk8+fdt49/4EegPR3lzfx2LpxeQ7XOftN2vlJKuQIg/r9+ZMnM8pyAXh/X43qtCCFZWlHDx7Om8sOtg0vo399dx/6Mv80/XX0Re2vG58I2GaUp6wxG2Hm6gIj97SqXicnweMrwuQp2J/FvNMHliSzXLZxafNmOifY1tdPaHWFiaf8LW3iMhpWTToWNsPHg0aZ1FVZhfnHfWveffc8GxaZp0NnVTt/so3a29FMzIY+6qSoQQmIaJrulYbJYp81MXQrB4zdyh/z9RKKrCpbevYsPT21LKatXtaSDUH8GbfvLyY+9FxNkCxlDGTBHH/9PobOnmyZ+9nLLYbd6qSu7691snFRgn9EsIZiws4TPf/wj33/Ej+rsTq7aP7m/i2d++zh3/ckPKZ9Y5IE94ZFTWtr66ASnluNPetbuOEBlhZuBw2ZmzYiZ5pdkJwXH93gYigcjQwC8VOlt66G5L/Cg4XHaKZ01e8/Qcphbd3SHeeH3/uJlGTTNoae5JWh6N6tz8gfMYbXzldtuZVpBOY2M3um7S0xOiJ8VslxDg9zu57PJ53P6hlUPFbKng8zrIy0ujtbUXXTfo7g7SPep3EG9TkJ7u5qqrF3DrB1ck0SRGwut18MUvXc2PfvgCO7YfQdcMiUcAACAASURBVNcNujoDdI3gz1ssCosWl/Dpz1xOb0+Ixx7dhDaBVFpamosv/fM1VFTm8+Tft9HR3k8kohGJJPP2FUXg97uYN78YiyX190ZRBFdcNR8E/O/v1tHR0U8wGOXAgeGBptWqcv7KmXz6Hy/l4MFWnn5q+6TpFaGYxgN/fx2LqnJ+RTFr5s5gblEu6W4H6kDh+2QgpcSUkvr2br7/9Dp21icr3NgsKmvmlU/K4j3Vvv945UqqG9toGBVcSgkv7j5IfXs3d65ZxoWzSvE47QjG/+YODgA1w6QnGKamqZ11NfW8VXOEpu4+HvzEjVMaHHuddqqK8pL6D/B69WEe2rCLD66cj1U99fKsNU3t3P/Yy8zIzeSSuWVcMKuU6TkZuGzW4xI7kFIS0w3e3F/PA39/nUAkebagNDudOYW5U30KpxzvqeBY13Se/dWrPPzA32g71ok0Ta6++1LmrqoEoHZHPT/94u/5+P23UnXB2JmM48VUtWNzWFl72yq2vrwngUMK0NvRT29H/7ng+DghpaQndoBDvY8SMbrib9qB25XnXMHMtFsm3c6bf91Mc30yncLldfKRr74fb8aJTZsJIZi3qpKrPnYJD//g6QTOr5SSF/74Jld89CJyUtCFhCKYsaCEdU9sTljecLAFLaJhd6WWm5JSUrPlcMJHNmtaOtkFGUyvKqJ643AGp6Oxi/bGrnGD45a6dkL9iXajviwveSWT00g+h6lHfn4an7jr4iSDhckgLz8tJQ2ioCCd//r+h9i/r4n9NU00NnTT0x0kHNGQUuJ02sjJ8VFRmc/iJaUUFmagKON/jMvKc/jBDz/Evn1N1NQ009TYTU93iEhUAylxuuzk5vqonJXP4sXTmVaQNmFyQwhBQWE6X/+397F92xG2bDlMw9EuQuEYdruFwsIMli4rY8nS6bhcNvr7I9x192p0zWDBgtTqCYPtut12Pnjb+ay9dC7bt9Wzd08jzc09hMMxrFYVn89JQUE6FRX5zJo9jZzc1NzoQVgsKlddvZAFC0tY92YNe/c00N0dxGq1UFSUwfIVM1i8pBSHw4rNbuXue1ZjmpKKymSlmlQwpaSlp5+/btrL37fsI8fnZnZhDgtLpjGrIJv8dB9+lwOXLe7SJwZSCVJCWNPoCUaoa+vijX11vLq3Nkl2bRDLygtZMv3EdImFEJRmp/Pl6y/hqw89n9K6+GBLB1/9y/OU5WZwfkUJ80vyKcrw43ZYUZV4TYdumkRiGt3BMI1dfRxu6+JAczt1bd109ocwBgyT4vzYqeVvq4rgigUVvLz7INqo73dMN/jhM+uoaWzn5hVVlOVm4rJbE661bpqEYxqhqEYgEqUzEMLndFBVlHv811TGj1nd2EZ1Yxu/eW0LRZlpzC+OOx/OzM8i0+vC57Rjt1gGBjRxvrRpSgKRGB39QfYca+Gl3YfYUttAREvW71cVwa0rF+B3nX186lMaHA+aYCCmLkA8mb6sf2Izv/jyHyiqnMaFN63glT+vS7A+yi7Kou1YBxue3ErVqlnH5XB0OiCEoHJpGW6fMymDGAlGCE5CgeAcEmHKGLs6f4LLkku6fRZdkT3kOJbRHFpPpqNq0u1EQjHeeHwTMkXGZsnaKmYvKz+p34BQBFd+7GJe+vM6uloSMw/tDV1sfn4nV39idcpjlM0rQrWqGCMyhB1N3fR2BcgZIzjWYzoHttUlLCsoz8XtczJjQcmQ/ipAKBDhyL7GMSXZpJTUVR9LGtAVzsyLK3OcQwLiWbh+DKMLi2UaynEWhsa5xCF0sxMpo4CConiwKOnAsLNmTo5vSE4tvl8MzWhCVdJRhO+Eg5j0DDcrVs5gxcoZA30ZztIN6qIeT3ZKCEFmlpdVF1Sw6oKKMdocbncixK9vL4bZi9M5jZWrZnL+yplDHOxU7fl8Tm7+wHmT7q8QkJvr54or53P5FfOH20YkONlN9hooiqCwMINbP7gC0xy7n5mZHm754IoJWhsbhmnS3NNPc08/r+ypRVXiBh8+lwO33YbbbsWqqhhSEo5qBKJReoMR+iNRjHGy1bl+D5+5chVO24mHHEIILppdyn03XMJ//O21lAGybpocaO7gQHMHihBYVQWHzYplsNDdMIlqOrppYg48R6cLQgjOn1nMotICNtUeS1of1Q3+vrWaF3YdIMfvIcPtxG61YEhJJKYRjulENI1wTCMY1dB0g1tXzqeq6OSzsuGYPnTdHtu0G6uq4nPa8TjseBw2HFYrqiLQDINgNEZ/OEZPMExY08a9hpfMKee6xbPf8fjvRHBKg+Pmujae/J+XmLNiJpXLysnIixclvBMXSotqPP2LlylfUMLXHvkCnnQPO17bm7CNy+ckvyyXuj1HMU0TVTnz+LveNDdpOf6k4Ng0ZZJM1jlMDF1G0M0gVRmfJKK3EzP6qEy7DYeaTnt4GxmOOZNqp/FgM4f3JL/wVIvKJR9YgTqGosRkIYQgrzSbhRfP5ZWH3kpYJ03J+ie3cvmHLkwqbhNCUDQzH6fbQaBn+JkJ9ATpaOhKmW0G6GrppWlUUWHZvGKEIiirKsJisw5JvElTcmBrHRe9P3XwIKWkbk+y8UjZ3KIhjfFzGIZEo7n7PgLh18hJu49094ePY5ozRk/wEboDf0QzjmLKMAIVRfGT5r6VbN8Xx9y3J/gIrb3fxm1fRUHmgwhO3O71eE2ajrdNOZh1YWz92LEgZZTGzs8Tjm0mN+0b+F03DRUYTjUGg9epalsIgTqOS95UwzAlfeEofeET/7bk+Nx87ea1zC7MOennQVEUrl5Uidth47t/e52GrrH1c00pieoG0eOSjju1cNmtfPaqlXz+90+NmWGPaDpHO3o42pFMZxqNUxHcy4Gsckd/iI7+E0u4CWBFRTH33XjJpA1fzjScMp1jKSXbXtrD4w8+x3c++mP+z0Xf4N9u/QFvPLYJ0zz9mn7hQJSGA00sv2YxaTn+lLwnRVVw+5wEekKndUR5PLDZLTjHcF6aCqOJ9xoECgIFiYFFcRMxOjCljl1No1+bnJOclJK9Gw+mHJyk5/iYtaxsSoIERREsu3xeyinYw7uO0tmS+mWaluMjpyixYE/X4kV5Y+mmHjvQTP8Iww5FVZheFXcLzCnKJC07UQbu0M4jCXKFIxENxWgYVYwnBMw4V4yXGlInqtVgyl5i2mEmO70rpaQv/BwtPV8jou3FqhbicazBZV+JRcnCZhnf7TGmH8Y0e4hph5AymTt4JkE32ugNPoZpHr8JhCRGTD+IYXYT0+sm3uFdDAGoU1RfMxqKECwszee/PnItF8yaPmVSXoqicMmcMh688wYunTfjuKThJgu33YbjFBTHCSGYV5LP/71pLTl+z5S3P1kMKr2cCjhtVm5ZuYDv3HbVWa3AccrSNqZhxjOzMq7L2tXSw6ZndzD7vNQVxKcecYqHGIfbZegGfZ0BPH7XCRUNnA4IRRnToORMDejPZFgUJz5bGSGtmXR7JabU2Nz+LQJaI8WeSyfVhmlKDmxP7cZVODOPtOypkbEZ1C12ehwE+xItOns7Axw70JySw+twOyiqmMbh3cOZbWnKeJHecAJueJ2U7N9cm1BY6HDbKZwZrzj2ZnjIn55De0PX0PqGg830dwfJyEsuYOnvCdJ2rCOpT8WT5ES+1yCEgyzf5wlF3yLdcxuTzzrq9AX/ipQR/K5byEv/BopwE+csaghhHffd63ffgmmGcDsuQBFj88fPBATCL9Pa8w2ctkWoyvH9vhThJsv3ecKx7aS5bj5FPTw7kO5x8pX3reHxt3ez80gz/eHoSTNtLapCaXY6Ny2v4trFs/G7HFP+zRdCUJaTwXduv4r1++t5aMMudtY3JcmkHQ/sFpWCTD8XzirligUVzBrD0OJkoQjBJXPKyPa5+fHzG9h06Bix05zdXlVZwmevWsVzOw9Q39ZNVE+d2DgeuO02Fk+fxh0XLuK88iIs6jvDEpgqnLLgOByIJHyMIV6YdN5VC9+RC+b0OCieXcDWF3dz7T2XYR9VHS1Nyd71NRzedYSbPn/NSTvkncPZAUVYWJD5j6iKHYGF+Zmfob7/KTLssyn1XjepNgxN59j+5OpsgOJZBVMqr5eRl0Zaji8pODYNk7o9x1h22fykfYSAGQtLeP2xtxOWH9nXiGGYWEbRhwzNoGbr4YRl6Tl+MvPTgXiBUPn8Yna9uX9o/aAZSHquP8mgoLmujVBfIj8wLcc3JqXjvQ4hFPyua/G7rj2u/aSMETMaABWPc81A0DhIRZh4atNhrSQ/4zsn0OPTCykNgtG3kswUJgshVNLcN5HmvmmKe3b2waqqrK0q56LZpRzt6GVHfRM76puobe2irbefQCSGbpoYpsSUZkICQAiBqggsioLTZqUgw8fcolxWVZayqHTaKQmKR0IIgcNqYU1VOatmlcbVJvbXsaW2kSMd3QTCUTTDxBjge8f3AVUoqGrcjCTL66I4K535xXksml5ARX4WPuc4/gNT2Peqojz+6yPXsvVwI8/vPMDOI0209QaJ6frA9R7usyIULKqCVVXI8LiYlu5j1rRs1s6bcULHz/C4uHPNMm5ZOZ8DTR1sq2tk99EWGjp7ae8PEhvByzbN4V/aoAKIqsT74nc7KM1KZ0l5IasqS5iZlzUkRxfSmtjf/VNMGQ+8LYqTWemfxmE5O977pyw47m7ro3eU5WZhRT4FM94ZSQ+r3cp1n7qcB+78CQ984iesveNCIoEIvR397HpjH3vW7eepn79IWraPtbdfcMr7M1igocd0woEovR39BHpDhPpChAIRwoEIsYgW/wvHiEU0opEYkWA0yRDiHE4OquIganSjmxEEgukDQbEho8DEU1+RYJTu9r6U66baGtnutJGZl57Slrr5cNuY8mxxnrAlgfrQUt9OOBDGm554joHeEEf2J0q/Fc7MwzmgK4uA8vklCEUMFSDGIhq1u45StbIi6djHapqTLKiLKvJxTrIYT0oTw+xGM5owzQAIBVX4sVryUIQXUEYF5DpSxhDCAliRRNH0o+hGJ0LYsVlKUJV0hBh7ACylRBJD05vQjTYQEouSjdVSiGBiXVApDQyzB81oHOiziip8WNQ8VMULqEmDCCkjjKZQxLO9qQPb+AdfAgYSA0P2I2V80CRQMM2RAyiBEI7kYxIDOSprJRQEkwsQ4m1o6EYLutE2cN3tWJQMLGruiGMmHhc0dKMT3WjFlCGEsGJRsrBY8sc8dnw/Hd1oJxLbMbAsjGkm8iKFsA3c+5H7mgPFiaOvb/K2Y52nKYNo+lEMsxchrFjVAixqDkIkD37jx4sMXUsw0Y0WNKMJiYGqpGNTixDC+Y5n14QQ2CwWynMzKM/N4KblVUQ0nWAkRk8oQlcgRCASJRSLF4GZUsaL3SwqXoedDI+LbJ8bn8uBcyAwOp3nNBgkzy/OY35xHjHDoC8Uoa0vSHtfkGAkSnSAcmi1qHgcNtJcznifnXbcDtsQ5eN03wunzcqqyhJWVpbQH47S0RekpaefnlAkbngiwKaquOw20t0OMr3DfbYM0GFOtM9CCHxOB0vKClhSVoAp5ZASRncwTHcwTDAaIxKLB8pSSlRFwWG14HWqZPu8ZHm9eB12LGpyXxRhxWHJIqJ30hHehC6DzEz7OPAeD4572nqJjiLxz1xUit2Zmi97qiGEYPk1i/nkdz/MH771GBuf2oZpGDTVtrLxqa1ICaVVRfzDDz5GftkJSKNMAlJKtKhOc30b+zbVUrO5lvrqBjqaugn1h4mGYuiaHn99n6NInBYYUmNXx4/oiOxMUgXIcy1nbsZdE7YR6A2n5BsLIfBnjW/RfLyw2FQ8Y8j1dbf1Yuhmkp20EILCmfm4PA76RvCIu9v76GrtTQqOmw630d2aGOyXzilEtQy/AKfPLcTmsBINDXNTa7bUgrw0iQVweHeyMHz5vOIJM+qDqgKd/b+kL/QEmtE6EEAqKMKJRc3Cbb+AbP+XsajpQ/uFohtp7v5X/K4b8bmuobX3PwhFNmLKAAILVkshmd67SXPfykj1hpHHjWg76ej9IaHYZgyzD5Coig+nbQnZvs/hsKWeAZNSohkNdPX/iv7wC+hm27BihHCgqlmku+8g0/spRl4oU/ZyrOMuNGN4BkIgyPJ9dqCfKa8Q3cE/EIy8jm60oxsdaEYjYNDS/VWEMuwYZlOLKcz6OapIpCC0936XvvCzCctctmVMy/geE30eBjO4Xf2/JBzbgWn2IjEQWFAUD1ZLCflp9w9cq8F9dPrDz9ETfIyItgvD7BngN6uoiheHbR7Zvi/gtC1JuL6a3kh34H+JaDXE9EPE9COA5GjHx5MGD3lp/47XuSZhmWF2cqzjLnRzOLEgUMjxfxmfa7wZojglpTf0FF2BXxLTauPBPBZUNQuf8xoyffdiURKLzXSzjYaOu7Go2eSlf5vO/p/TF/obhtGJxEQRbhy2ueT4/wmn7bx3PECGxMDGabPitFnJ8rk5W4KZwf7bLRayfR6yfe8cp/d4IES8pNTvcuB3OSjPO73Xe/C6qULgddrxOu3kj+NoZ0qN3R3fxetaRYb7kjG3s6tZzE7/LCDZ1vZVWsNvTnHPTy1OWXAcCcWSCsSKKqe9o1xei1Xlyo+vZtHaKra/vIf6vccI9YfxpLmpWFLGojVV+LNPTMJoPEgp6esMsPGZ7bz6yEYObq8jOMKF6hzeORhmhO7ofpbm/AtuS0HCusk65MUiMbQUxWiKquDyTu3UohACty+1TWooEInLpaVQxvBneckpzkoIjiPBKM117ZTMGj5vKSUHt9clZHqFEAPybcPnkV2YSUZeGs2HhxUt6qsbCQcjuLzD/dNiepKzn6LEjU0mvi4arT3/Tk/wISxqDl7npViUHEwZJKbVEtUPEdb2JGX+TBkiptfTF36GvvCzmGYvXuelKIqXqLaPUHQbLT3fQEqDdM9HGJ3VDEU30tj1WXSjHaetCod1HhKTSGwHgcirRLRqCjN/jNO2LCkTG9VraOr8LBFtL4pwYbdWYlULAIOYfgRNb0igOwxdY6y47OcR0+owzC7CsV1xOTcz9YzEIHS9Cc2IzyKoih/daEGioygeFMU/4pr7k44JYLfOxmW0Y5g9RLWDaMZRdLWYiUbnUhr0BP9Ma8+3MGU/FiUbl30FqpKOIXvi52G0o6qJH3qJSU/wEYLRN7FZSnHZl2NRstDNLkLRDQQjr6PpRyjO/hM2S8nweZrtBKMb4sG3cA6di6r4ESJxBkKkkL4Two7Lvjw+g2B2EYntxJQhjAkK+qQ06Oj/Hzr6/hsQuGxLsVlnYJq9hKKb6Ar8koi2h4KMH2G15A1fY6mj6Q3E9Hqau/6ZYHQDTtsC7M4rMc0Qoeh6QtENNHZ+juLsP2C3lo/bj3M4hzMFMaOH1vA60h3zxt1u8N0oU9S1nA04ZcGxoRuJwZ8giY94qqHFdHrb+3B6HDjc9rgwvIDckmyu/MTqeI3e4DT0KdBiHqRNrH9yKw9972nqqxuStF7P4Z2FVXFT5LmUAz1/Ic02M8EZz2srIc81sWaorhkp76sQYJniimchBNYx5M+0qJ5SZxkG3Ogq8zm0o35omWmYHKluYPmVC4aefdOMm3+MhMvrSHKy86S5KJqZnxActx7toKulJyE4DvWGaT4yqhjPEy8QnAgx/Sh94WdRlTQKM3+B07aAQS9DSTz4MGUQRaTOEEW1apy2RRRl/wWrpRgQSBmho/9BOvoepKP/x3icq7GqxUPnb5jdtPZ8E91oI9v3OTK8dw8Vp5lmL6298WC9tec7FGf/HlUMzwxIGaK155tEtL3YrZXkpX1zIAMaH2SZMoqmH8FqKUhKEgjhItv3pfi5ySjHOj5BMLpugiskyPZ/iWy+MND3IPVtNxDT68lN+1c8jjUJ26Z63ftdN+F3vQ+QdAV+RWvPNyc45kBmPbaLtt7/xJQB/O4PkO37HFZ1GnEBJBPD7EU3WrGqidrXAivZ/i+Sad6DwzZvoGAwfk8jWjUNHXcR0+vpD79Apvfuof0c1vmU5jwKSGJ6A3Wt1yDRKch4ELu1bFQPk89TEV5y/PcBElOGONr+IcKx8W2WBwdKnX0/RmAlP/3beF3XILAC8RmCeOC7nva+75Of/q2kLLZhdhGMbiAv7Rv43TcNyONJYvohjnXcRUw/TF/ob2T5Pn9GZI/PBEgpiRqd9ESrCelxGopDzcJnm4nbWjziHR2nJgb1Broju4gZ3dgtWWQ4FuJUE+2KdTNM1OjAoeagmQE6I9uIGK1YFS/p9gV4rMUJNCsZDw4I6Y10R/cQNTpRsOK05uOzVeBUcxK3l/F3Um+0ht7YPkyp4bYWkW5fgFXxJg2iwaQvVkt3dBem1EmzzybNPgfN7MOQMZxqLkIoGGaEsNGGTfFhVRLjJ80MEDU6cahZWBR3Qvsxs5uuyA5CejMW4SLNPhevrQwxgs5lmFEiRht2NQtTxuiMbCOkNw1t77OVM0hZi5+fgWb20RbeSNToJGp0EtCODB3XpqRhU4cH5JOFboaJGO0pzxEkhhklbLRhVbzYlLTT9js5ZcGxzWFFVZWhincBp73Iram2hX+95j9weR2k5fjJKckirySHnOIssgozyCrIwJvuxuGyx53CRnTvZG+AlJJQX5jf3f84z/72NWIp7ENHQ1EEdpcdm8OK1WbB5rBid9mxO63YnTZsDhuqRWX3uv1JBVnncGIwZITG4OtYFBdhox0x4iGwqVNnHfqOQ8DMhaW88tCGhMVHa5owTTmknRoNRanddSRhm6zCjKTiOUVVqFgynU3P7xxaFglGqK9uoGDG8IepvbGL/hGWvACZeWlkTktnIhhmL1JGsah5A1nEYW6xQJ1Ets1ChvcerJYRknHCSYbnTvpCzxLTDxIIv0K652NA/DcbiLxERNuL07aQDO/dqMpw4K0oaWR676U//DyR2E7CsR247RcMfTxC0U2EIhtQhIe8tG/hsq9IeI+owoJqS62bPZKXK7HAOHzoxH0sI/49SO2JL0+VQU3eH0Ad9d+JYNId/AOG2YXLdh55aV9HEf6E9ixqFhY1K+UxnbbkolEAh3UuHudldAd+Q1Tbl8Cfjwcig7QeCyMLDSc6z+FzHdhHWpiciqlBd+B/MWWANPcd+FzXJ8xSWNVicvxf5kj77fSFniLD8zEcKe6v13Epae4PJPTTZqnA57qWjr4fEo7tBHTg7NSDnUpIadAQeJ6anp8R1ltQB2YFDBnBYy1mZf4vsA+8l02pU9/3CAd7foMhoyjCjiEj2BQfszM+Q4H78qEAtjOynW1tX6Ui7RMcCzxNWG9BCAu6GcCiuKnK/CIF7iuHn2FpUt//OAe6f44hY6jCjil1DBnCZSnk/Pyf4LQM15NoZj/7un5IY/D5gRlHBcMM4bXNYH7WV/DbKkf8Pkzq+h6hpvt/MKWORXEiMSn0XE1IayRq9rAy76eowk5vrIaNLZ+h3P9hKtKGKX5SSpqDr7C74z9ZlPNNprnXDi3vjGxld+d3BwJdJ6bUkEhKfTdRkXY3FhFPXvRph3i75TOU+e6gLbye/lgdirCgm0EUYaUy/V6m+24BBCYauzv+k47IFiJ6G6aMsb/7fzjQ/at4hwTMSvsU5WkfOu57HtZb2dD8SbKc57Ew+xuIEe8hKaEx+Dy7Ox9gfuZ9FHquOe72TxSnLDj2Z3qxOW2EByxjJRA6zQGdL8PDqhuX0dHYRU97H/vfPsSmZ3egR7UhlyGXz0Vajo+MXD85xVnkleZw3lWLmD5vbIvQySASivI/9/2Jl/60fsxsscWqkluSRcXiMioWl1JUMY30XD+eNBcujxOLTUUoAkUIhKIgFEE4EOGfrvwOwerJafCew0QQOCyZzEr7UDx7MGL+Z7yCrZGwWFXUFAM/KeOW5VONVBQOAKvNMq5UYencQqw2S8L+DQebMTQdVY1/uNsbumhv7E7Yr3xeMfYU2tozF5aiWlSMARkiQzc5uOMIq65fCsRf1A2HmolFEjVziyqnjanVnXA+agEWJZOYfoz2vu+T6b0bq1qYsgAqFVTFg3MUN1ggUJUMXPYlxPQDhGKbSOejDGYvA+FXAWNAziyR2y2EwKLmY1ULiZi7icR247YPF+8Gom8iieGyLcdpX3LaMhynG8YApQDA775pVGB8MhADFJR4FjylzuBphG52Eo5tB1S8ziuT6DtCCOy2OditMwnHthGKbsBuTXYD8zovTQrghQCrGh/wxQeB+piFl+8VSClpDb/Frs7v4FRzWJT9Dfy2WQgUQnoTmhnANiDbJ6WkJfg61V0PkuNcQUX63TjUbEJ6E/u7f8Lujv/AqeaQ4Vg0cD/iWc/93f9Dkfdapvu+jVXx0hPdy86Of6em+2dkO5djV+N68CG9hZrun+GzzWRuxudxWLLQzTABrY6w3jK0XbwvBod6f0ND8HlmpX+SfNcaFGGlK7KT3Z3fZVfHt1mR9yNsqh8pJd3RPezv/gkeawlVmV/CZSkgqB1lb9cP6I3uw2evYJDWJDExZAQpk9/5UhoD64bji5DeyM6O+7EpaazI/SFuawma2cfh3j9R2/sHHGoO0323xq+JlOhmiAM9vyLfvZp5mfdhVzPp12rZ2fHvHOz5FbmuC3FbC1BQKfG9nwLPFXSEN3Og55eU+W4nx3X+wJEFbkvhCd13t7WQdMd82sLrCekNeKzDdCqJRmPgBayKhyzn0tP6Tj1lwXFWYQb+TO9QcIyE1iPtY1bTnwqk56bxqe99BGnG6Q1aTCcWidHXFaC3vZ+e9l46G7tpqW+jbvdRXv3LWwR7QyDESQXHpmny9C9f5eU/v5UyMFYtKgsumsW1d6+l6vwKvOluhDI5O9WYRTkr+TtnLiRSGmxo+SpOS1ZCVirXuZRZ6R+esAW705bS6c00TMKByJQ+86ZpEupPPch0euwoY7hnCSEomJGHy+dMUJHpaOqmvztEZn78433sYHNS+5VLxSDzZQAAIABJREFUy5OMR4QQlMwuwOVz0N817PR0cHsdpmEOFdsd3R/PTI/EjAXFk5pFsqg5ZPo+TVvPt+kO/Jb+8HN4HWvxua4fCHpd415XRfgTaA8jYbNMB0DTm5DoCGxIGSWm1wNxHd2YVpu0n8QcKHoD3ehIWBPTDgLgsM0dmHp/d8Iwe9CNNoRwpgwGJ4KUcoDjvJeIth/daME0A5gyQlSrPkW9Pn4YRie62YUi3FhH1SMMQmDDZplOOLaNiFaTYr0Va0rzFTEi2DY4V4ENpoxxuPePCAQLs79Oun3e0LPlsZWM2jbK4b4/Y1N9VGV+EZc1fn/slkyqMr/E+qa7qO37I+mO+YgRYY7HVsrsjE9jVeLvhVz1QvLdazna/wRBrWEo6NXMfjSzD79tFj7bDIRQ+P/snXecHOV9/9/PtO271/ud7tR7pQowIEA0AwFs417jYFxw7DjxL43EieM4xYmdxA5u2MbGJYAL2IAMiA4SKiAkod7vTtf3bvvO7szz+2P39m5v905XdBLg+7wQoJ15nvnOzDMz3+f7fL+fj0MFj144DqLpNo6HH6LOs44W/7tzaR+1nisYMPdzoP8eehPbqHFfDkhaI49iyQQLSj9BqWN5ZpKllrOg9OO83PH5SV8/KSUnIr8jke5mZe3fU+bIBAaclLOg9Ha64i9yPPwbmnw3og3jMXdqFbkJAIBDLaPRewP7gt8mbB7Eo9cjhEqpYwkASasPEPiMFipd45NUHwsClUbv9XTEnuFk9GnmBj6Yu++R1HGCyZ3Ue9bjVKeHd3o0TJtz7A24WXT+3DzasQOvHCVtWuiOMycZK4RAqALDZWC4DNx+F4EKP+W1cVr3n6TrWA/thzrpONKFt9TDsosXsviCeVM6ZsfRbn71zQ25iNpwONwG7/3iTdx0+5U4PdPPpziDsaEIgwUl70dSODMfb1qFt8SN0+MooC6UUtLfM3EFr7GQNq0C6fBBlFT6x2SA8Jd7qZlVmWdnOBilr7Of8tqSbDHe0by8ZcOpM28UJbvSqgA1TZV5znHbwU7CwSgllX6kzDjHw6FqSoYGbhzjXgiFUs97cWhz6A1/m1hyE8HoT+iPPZBJe/B+HK9rHaII4wSAIhwwSpR5ME9ZyiTIFAgDSRJbZmjBkqn9JNOFzvGQba4RKwtWrrhLVcqKN3qLQMpYVlTEkaWlm0jbFAOx39Ab/t+s+p9AUfyoig8hnFh28JR9nCnYMo6UJoriRhGj0Q4KlOw1sOwiUsZCQ4izw9D0ZkPS7mMguY8Sx2JKHGNPuuJWF2HzEOXONTi1IXpYgcCjN+E35tGf3I1pBXFqQ8JIFc7VaHk1CgKXVostLdL20HvMrdXg0+dwLPxLFKHS4L0Wj96EQCvIHx5I7sW0gmiKl574y3l2StJI0oTMg9S4L8cmTX9yNw6lNO8chRD4jfkY6qnTzUaDJE1P/GVUxUUy3Uu3/dKwbRaqcBBPd2RtHXKOSx3LcAw7rhACt1YL2KTs/JS46YAQgnLnGnz6bNojG2j234ouvJnVgdiz2NKk3nv1uFdyTxemzUtVVIXL3nUhz/9qS24Zd/+2w3Qe66Zh/tlRxkqnLF56eCtbN+xgz6b9BDsHKK0pYelFC7j6w5cx/5zZlNWU5iirJgMpJc/9eiu9Jwtf8kIR3PKpq3nHnddMulBL2nKmqO80QhEaZc5FU+rD4XJQXlNC54jCM4COI6eXkzqZMOkbRSa6uqlizA+K0+WgaWFdnsCHGU/RdaKXeSubsdIWR0YI95RU+ambXXzG7nAZtCxr5MCwIr9g5wDdrX2UVPox4yadx/OvicvrpHECz78QGm7HWlyOc0iYuwjFHiIcf4xYcjNx81XKfXdQ6f8sxfI1MxOe4hE5SbYGQKgM5Z8quXy3isDn8DnXj2mbmvchE7l0jze69PLUoWbyApBFl3tHQ0be+lFOBv8SpE2J990E3Dejq41k+JA1+sLfozv079Nn+gQghJatQbCRI7mgc8hQvcFo7Db5HM8zGB2mNYAl47i12rxobzGkrBBpGcOpVebViQAoqDi1SvqTe0jZYZwMOceOYnnwufsz9K7QlQCrKv+OPcFvcWjgPo6G7qfcdQ6zfLdQ4ToXZdiEPJ7uQGJzZOAXHA09UNC/Igzs7DvBtpOk7DC66kMV+axDmuJGU4ozEY0Hlp0gaQVJWn1s6/4rCsedRFf8WDK//smhllOYg6/k2pwJaIqXeu/V7A3eTTDxGpWuC7FknI7oU/iN+ZQ4itdqTKtN09WxEIKVly5m9RVL2fxohrB9oCfM73/8LB/6+3cWzdGcbsQjCb71pz/ETKa45Obzeds7zmfe6tl4SjyI08RWkU5ZbHtiZ1Ep4fo51dz4iaumpJiWMtN53LIzOPvQdJVZi+p5ffPBgm3H97Zhpa3TxlrR3xUi2FVI7yWEoHnx2DlfQhHMXdnM4/cNsSBIKWk70IGUkng0SevBk3ltZi2sx1tSnFcZAQvWzObxnzyfY6ZJJVMcfb2VuStnEQ3FChz5yvoySqsnVtGc4QF14DJW4zJWUe77E3oj3ycYvoe+8Pfxua7KMlnkw7LD2DKBSuHx0jn6s5JcPqgiXBmHNw0gcegLJvBOUNCUzCTCtAp5nd9KUBQfivDm0itgfB8uiUkwci9SxijxvIfqki/lRf0HK+LfKFCVAIriw7ajY0S0JWkr88xoavHUi9MFKSXxuEl3V4h0ysbtdVBR4UXTVE629xOJJAraVNcECAQyUcJ02uLE8V4qKn34sowyqVSa48d6sUYEXFRVoWlWOf3BGIoiKCv3IoTAtm1aT/RRXuEjnbbo6hgocJ+8Xie1dSWEQvGC7X6/i+qasXPUx+eODU46CveWZBkhxOB+w1qNs14hE8ldwLlV/0YwuZPWyKN0xp6lK/YCs/y3srj0TtS8FQGFxWV3Uum6sGh/jhERYVlUzGBiE6nRnhWP1sjqqi8XON+Z81Jw6/lMQSMnF2cDQghqPes4NPATWiOPUOk6nwFzHyHzIItKP4l6FuTspzW/weE2+PCX3smxPW259IpH7nmKVeuWsvKyxWc8pcBw6qx778Vsf+I1Xnx4Kzuf38OCc+ey4tLFLDp/HlWzKnC4Mh/KydoW6Y+OqmC3+vIllEyRRznSHxt1WX0GZwdCESw4ZzaP/ejZAu7q1gMdDPSEc9LLU4GUksM7jxMv8hH0BNzjWpFpKVKU1364M1Pl3B4scLznr24pEBUZhBCCOcub0J06ZnwwMiI5susEyIxKZqQ/X72saWEdTvfklpkHGQc0tY4q/xeIJ7cQN7eTTO3DqS8veK5sGcZMHy0QaJCkSJg7AXDqixiKkmi4jDXEkpuIJV5C+m5HMD4VPxC4HKsIxR8mntyOZfehKmVvybQpTSnH0JqJm1uJJJ/B43zbuJY8bTtK2uoAwOO4uEB0ByySRfJ2CzH8WNO3iqYp1RjabOLmVuLmdlzG6oL7mbZ7SKYOkBk7q6fNFiklRw9387//8zjxeAohIJlMcf0Nq7n+xlU89sgOdr52gngsSXtbkJY5VSiKwm3vuYAL1mbSBI8e6eaLf/YzbnnHebz3A2sRQhAOJfjh954hEk3SmZ3IVteU4PE4+PyfX8f//XwTbreDD3/sbQAkk2n+/au/5YMffRvplMX//WwTlm1z5HA3tXUluN0Oli5r4MMfu5TNLx7k2//7JE1N5QxyF645t4X3feCioudoqCWowkUs1YYklaW9Kw6HWoqueImlTyKx8xw8KdMkrA50xY+ujC5mcSoIIVCFg3LnGsqdq4imPsjO3n/jWOgBat3rqHCtAcCl1WbddCubnzz6M68qDnTFTzzdgWXH89Ib0naUtB3Po2UbYrApHOcJK39VTlWcONUywqkjuLQqXFrNpM/9bMCt1VPlupCu+CZi6XZORjeiKW6qPZeelffotDrHQghaljZy539/hK/d/l1624OE+6L816fv4XN3f5ylF83PRIXO0IkbTp2PfeU9vO+vb6H9UCevv7SfHU/v5qf//CsSkQRVTRUsvXgh6z946aQL8mKheNGCKSEEzUsamMqpDjpHiSJqbDM4exBCsPj8eXj8LiID+c5gsGuA/duPcMF1U+dnlFKy7cldRdNqGufXUtV4amWlutlVeErc9A9zgrtO9GKlLNoOdZIY5ngrqsLCc2aPaXdNcyWllf689InDu05gWTadx3oK2Drmrmgek1FjEDk5ZaHkPpL5Dm46u6SvFrBKDPWRYCD6IC5jFUg9R7kWT24jbr6KEE68zsvz2vjdb6c/+lNi5hZCsYcIuG9liEJO5iI+GX5lz5BTKMDrXEeP8i3M9GH6wt+jIvBZkEN1BUMTpzSMyF18M0EIJ373DcTN7QxEH8TnvBK340IyqSVi2HlmaTyz0bqMVHNmYmTZfXmFqhkqvC3Eki+e8viKcKEobiyrBzN9HEMb2yGZynkG3LcQN1+hP/oL/K7r0NS6YedoMRC9n5TVhkOfj9sx/mr64ZPoSLqfbcEnCBgNNLrn41Q8Bf1ICQ/9ehvNLZV8+GOXomoq/f1RDENDUQQf/MglSFuye3cb//Ufj/IPX3knbpeRSxGUUrJ1yxFaWip5ZdsRbn3XuTidBqVlHu76x1uRUvK9b2/EtiV/cscVGWYWTcGybGw7/31jWTbSlpx3wRzWnNNCLG7yuc/8mE986kqWLm3IMCwpAltK5syp4h+/+q4heeYxnn2HWkaJYxF9ydcIJnZS5lxd5NnJsoRoFZQ4ltCf3E00dRyv3pK7L6HUQULmQapcF02KdzdzPJshukABqHj0Juq96+mOv0Qy65gKISh1LMahVtIefZIm3x/lcfEOSbyL7AqYRplzOUcG9tCX3EmNemnO7gFzH6bVlyuMgwwPv4JONNWanQSomYJWmaA3vi3PZoFGlfsievte5WT0aVr878q9n4aun5xy7m4mfUiStuOntdhcERoN3utpjz7ByehTdMVeosJ1Hm7t1Jz404Fpr4wTQrB63VL+3w/u4L8/+0OO722n/XAX//T+/+aWz1zDle+7mLLqkmkR4YD8h0pKiRlPYSZSuDwOWpY24i/3MWdFM69v2s+eTQfY+/JBSqsDk3aOrbSd43YeDqEI3D7XlM7Rtmw2PfrqTM7xGxC1LVXMX9PC9o27835PpyyeeWAz565fMWoEdrzoaQvyylO7i247d/2y3KrHWPCVZYryhjvH3a19pFJWRqRmWDGer9RD44KxX0y+Ui/182rynOPO4z3EwnE6jnXnPQuarjJ7WeO4n4FQ/BEGYg/idV6GU1+MqlYigJR1koHogyRSuzG0JlzGqqJ9CuEkFPsNQugE3DehKH6S5h66Q1/HlmF8ruvyZIqFEDj1JZT5Pk7PwH/SEbyLuPkqXuelKEoJUsZJpduJm1ux7Aj1ZV9HZJf7BAJDm02570/oHvg3esN3k0wfwO+6Hk2tASxS1kni5isYWjNl3iGBCyltzPQxLLsPW0ax7VA2XUGSMHcTjv8eRXhQhBtNrUEbIXAwGWQYIzJy07YdxZYxEmZmbKXtbsLxDSiKH0W4UZUAhjZ7mJMrCLhvJRz/PbHkC7T1foqA5524Hedn0xAimOkjxM3tlPvuwGVklLQU4cJtnEcytZe+yL0Y+hwc+oKcYlxP6FsIHJxqaVlVfLiMFYTjj9ET+npWErweKZNY9gAOfX4ex7KUFmb6KJYdzKri9WPZvdnru4NwvBJFuFGEB02rRVerh87TczORxBNEEk/R1vtpynwfx9BmY8so4fgGgpEfoQgXFf4/nVAhpkTSk2xDIgmaXWzs+z4Igyb3Qm5puJOAXlg/YNsSTVcxHBqqqlA9LD1Jy6bqaZoCCHRdzRMLMs0027ce4cab1/DALzZz/Fgv8xfUIkRmXyllRiQLia6r4xpfiqKgGAp62sowa2tKgUCRUDL9Z/o+RX/ozAl8gGDXF3ml+0vMKXk/JcZiEIJEupOweYTZgfegCTcKOnMDH2JL5xfY0fMV5pf+MW6tjmjqOPuC30YRBrMD783jzJ0IehJb6Ilvody5GpdWiyI0oqkTHAs9iK4E8BtDRfsurZY5gfeyJ/hNXum+i2bfO3FqVVgyTjR1goHkPhaU3o6hZpQxG7zXcyL8O/b0/Q+KUPHos4ikjrEv+J0CfnOXVovXaKYr/jzHw7+iwnkuaRnlRPhhQmZ+Gp8Qgkbv22mPPsm+4N2k7DCVrvNQhEHS6qM/+TourYom302TuiaD8GiN6IqX1sjvKHEswqGWkbZjONTSXPGjlDbh1CFMq5+0HSOe7sCWabriL+FJtaIpLjx6c46zehBlzuX4jfkcD/+aeLqTxWV3TvoeThVnhDZCKIJllyzk7+//HD+46/948eFt9HeF+MHf3c+jP3iaNVcsY9klC6mbXYW/wofDaYwrujTmMQU5wYzOo92cPNxJ59Fuek8G6evoJzoQw0pbKIqCZmgEKn3MWTGLysZyFp43d9LHVXUVtYgTJG1JIpac9ExLSsmR3SfY+vhrk7ZtBtMH3aFx+bsu5NVn9hRMXrY8/hoHXz3KglNEYceCbUue/NkLdLf1FWzzlXpYe8P4eHUNp0Hz4gb2bhliYggHI4T7Ihzdnc+dXTOrkrKasRk7VE1h/qoWtj+5K/dbf9cAwc5+Oo505e3r9rtomDeRYlxJLJGRFBYYZHhgBVKaSNIYWgs1JV9CU4v36dDm43G+jWDkh/RHf45AxZZJwMbtuJDqkr8pYBIQQqXcdzsCjd7wdwlGfkQwch9CaCCtbJGfitd5CYX5jAplvo8C0Bv+DuH4o4TjG3KKapkiQEG57/b8s5QJTvZ9nnjqNZB2Npcwk084EHuAgdivMh8IoRBw30pt6VcncA1HRzDyY3rC3yo4ZjK1l9beT+aOaaizmFX1INqwvElVKaGu7N/p7P9HIomN9Ia/RW/4uwihZKNuKRThp8z70WFHVCj3/Qnx1A4S5muc6P4IiuJByhRSmnicl1Lm/RCtvfnXZySEMKjwfZpkah9xczsnej6czRuXSCSNFd/Dq16a29+WMdp6P00yvb/gXIPR+whmxwZCodTzAWpK/27IYuGjtvSrdPTfRSS+kdbeO1CEA4mVFaipptL/Z/hd107o2e5PdbE9+CSL9cHIosSSaY5Ed7G591HW1+RTSCqK4JrrV/CNrz1Gf/8jrLtiCYuX1uNyGeM6buuJPmLRJMtXzmL3zla2vnyYefOnPsk6FYJ9UZ55ak/uOPPm11DfUHwSIYSg0nUeKyv/jn3Bb7O79z/JRW8Br95MS+C23L7lzlWsqPwb9vR9ky0df5b56EuJW6tlZcVdlDqWDk180bNpG4UpXapwYKgleQWVUqY5Hv4Nhwd+ml29ykR3HVo5y8q/gFdvHma3Qos/Y9fh0M/Z2vVFcmV+QslQ0g2LQgeMBSwp/zx7g99kS+efowgdVbiY5b8Fy85fddaEh8Vld/Jaz1fZ1fvv2SJRFZ8xhyXln2Nf8O48ux1qBasr/4HX+/6LgwM/4kD/PTlbVMXDwtKhZ0sIFUMJoBYpAlSFkb0mhQEXnzGb2YH3c3jgp7x08hO5wtUl5Z/LOd62TLGz59+IpI4iswWtqnCwL/htBApC6Cwp+1PqvetHHNdNg/dadvb+G35jDmXOldM+RkfDtDrHAz0hutuChHrDBDsG6G7rw+F2oDt0rHQSaUtOHu7it4ef5Hff34jDZaA7dBRV5IkxTAaaoXH7V9/D1z5+N1bawuV1UloVoKy2lNkrZlE3p4aa5koqG8opryvFE3Dn+GqncjPcPidun5NwXz4FipSSY3vbJ81rHwsn+MlXfk2od/qpVWYwcQghuOC6Vcxe2sjBHcfytkX6Y/z4K7/iL3/4SbyBiRcWSCk5tOMYD33nyaLy0Bdct2pccsyQ+cjOXTkLfjT0WzyapPN4D+2HO/P2nbeqeVy0i/NWN2fUMLOTgkTMpP1wFydH5N5XN1YQqBw/9ZffdS1aRQVxc1s2shpGCAVNqcRlrMTjvHTMKKokRbnvE3idlxOOP0bKOo4ivLgdF+BzXYOqlBZtqwgn5b5P4HOtJ5J4ioS5C8sOoyhuDLURp7EKt2MNogi9V6bt7fhcVxFJPJNtO4AQBrpag9NYgdd5cV4bIQzK/Z8ZF41ZRimwOBThpLrkb7DtKE59ySn78rnWo4/R31C/HhQlf9wKIdDVRurL/ou4uY1o4nnM9BFsaaIqXgytBZfjXJzZqHGujdZMY8U9hGK/I25ux7bj6GolbudavM51CKFTV/aNLBPIGMwrxkqaKn9MKPYoidQubDuOqvgz0WhtfsF1qQx8HssuLGQdCYeWr7qYEX6po77sv4kmnyeSeIaUdRJFuHDpy/C6rsLQWgqWqlWljJrSL2cmcWohz3FH/ChHEzah1GySUsMeljN7LPY6trRQR4iOLFxUx99/+Vae3vg6P/7RczgMjY/fcQVz51WPXeAmJVu3HMbh0NizuxWHU2fLy4e55Z3n4XROLx/3QH+MTS8dzLm4Pr9rVOcYMg5brXsdFc5zCKcOkUj3ABKHWo7PaEEblkIlhEKtex3lzpX0J/eSskMYSikBx4ICmeFy12oub/hF0cKuRt+N1HmvzHEfA1S4LuCSuh8RSR0nZQ8gkTjUUnz6XBxqYS2BqjiZE/gA9d5rCJkHSdkhVOHArdXh0RvzjiuEQqP3esqdqwmZ+7Clhc+YjUuroj3y+xHXQ1DhPI+Lar/LgLmPlB3GoZYSMBZl8nHdF4+4JgKv3sI5Vf9COHWEWOoENhaGUoLXmIVTHWLu8BvzuLThZzkVwuGodl/CZc770RVvwTZFaMwv+Rh1nnVEzGNIbAy1hICxYNg+BudW/yv2qCwvmZSRkRicPChCp86Tf0/ONKbVOf7Zvz7EYz94BjNhFk01GA5pSxLRJIno6cmn1QyNkuoAX/zRp6moL6WsugSXz4XT48gTIDjdsxJviYeqxvKitF7bn9zFQG+YksrxFwlImbkuP/6nX7L5sR2nbjCDswZfqYdb77yG//jkPaSS+XQ52zfu5sf/9Cs+fNetE+K3llJy8kg3//P5e4tSuAUqfPzRHVdNiH5wZFFeMm7SfqgzLyo9WGR4KjuFEDQvqsflc+aK72zb5vDOE/SezLe3aVEdTtf4ivEytQgePM5L8TgvHXWfMSEthFBxO87H7Th/Qm2FUDG0uZR5i68ijdV+om2F0PC51o1pz3gghI7PNTb93HAbnMZSnMbSKRxPIIQLt+Mi3I7iRVaF5yrQ1ZpsRPmjRff1u68Z17F1tZly3x3j2FfH57rqlPuNdSwh3HidV+F1FvZTdIKluPG7R5e6TdpxIrZB2C6kFjPtBDYW6ojPsxCC6poAt733Qt5+02ruu/cF7rv3ef76725GHyNlyzTTbN18GEVV2PDoa0gp6e4KceJ4L/Pmj120pSpK3rfbtiW2Lccl4gPQPLuSL/7VDRP6zgohMNQA5eqpCxwHBTSq3cXH3yBUYaCqhTUZQgg04UIjP3qqCBW3XlfA7DC2LQourRrXMN7lsfb16PV5oiJpO1aUqUMIgVOryMtFHsRwpb7h+6vCQYljISWOhaPaoAitaHvIFA6qyujvakVo+I15eeklI20Yr07AcEhp0R59Ak24qPVcOalA4unCtDrH8UiyaGX9mYK3xMPyS6bGYTtRaLrKiksWsfP5wqrrE/va+eX/bOD9f/lH6I5TR6ilLTl5tJt7v/xLnv3l5plc4zc4hBBcdNM5bH5sB0/fvylvm23ZPPydJ4j0R/nAX92c4SQeI3VISomVtnl90wG+/Zc/4+AwLuFBKKrCzZ9cz+xlTRP6+NQ0V+Ir8+acbWlLdr24f0jNEnC6DOauGJ9YR1lNCVVNFUT6sxRmEvZvP8xAT36kbt7K5gm/7E7H5HWyfUzl2G/WYrvJYDLnejbv6xvheB4tgEApSsfl1UpyKmuDkFJiWXaOAtXjcTBvfjWHDnRkC+ZGd47bWoOEQnG+8q+3UVaeEVf4xtceY+vLh04Zda6uDbDt5cOYZhrD0OjuChGNJikrG4XecRT8IT0PM5gYbJnGkkmQNt3xzbRGfkeddz1efdaUMwimgjMnVfcHhLU3rObXdz9OZATlmm1Lfvk/jxHpj3Lzp66mtqWygPNYyozU9ckj3bzw0FY23PscHceGlqc1Q6OirnRUuriJIlewKDMZe9l/8iS3U8lUVno7NepkJ9QXoe1gB7pDQzN0dEPL/L+uZaSxIVN0mflXDhOu7i6w087aOGRrIpokGS/kgpZAX+cAbYc6c/Zl/qtniuVEcTsn8mI3HDof/dI7aT1wkoOv5qdXWGmbJ376Arte3M8V717LBdetoqa5MlOomXWUrbRFuC/Ckd2tPH3/Jl787TaiA8Xloi+4bhU3fuLKCefn+8q81DZX5kWiX/ztNsxh0e6KhnIqx8F+AeD0OGle3MDh14b4fXc8uzfvHugOjZYlxWR0ZzCDPzzUOlsoNarpNUcoSAqNpYG1KCO4Z1Mpi+9/5yl0XaOiwksoFOelFw9ww42rMYpI1w9CSsm2rUdomlVOadkQC8aac1t46FfbuPkdY6dWXLB2Hhse2cF//vujzJpVwcubD7J8RdOYqRHD0dUZ4lcPbs298htnlXPOuZOvvZjBWw9h8zDbu/8WS8ZJpHsIOOYzr+RjZ60QbxDTTOXGWQuLn62HTwhB8+IGLnvH+fz2exsLeL5TyTS/u+cpXnhoK3NWNNOypIFAhQ9FUYhHEnS39XFsTxutBzuI9kfzxEQUVeGGj69j8QXz+JeP3k06NXXC/AOvHGXTo68QC8WJhuI5KrpYOIEZNzGTGXYPM5HCTKbyqL6G44mfvsDzv9mK4dDRnTqGQ8NwGhhOPZuH7cr88btw+5ysumwJyy5eULSvkZBS8uoze3jtuT15NkZDceKRxJB9CXOYnUXScyTc//VHePiLtpYnAAAgAElEQVQ7T6A7dAynjjH4X5eB2+vM2pf54/E7ufD61cwZZwQVMve/qrGcz/73R/iXj95N64GOgn06jnZz37/8hgf/6zHK60oIVPhxe53Ytk2kP0awc4Bg18CY93fp2vnc8a/vmxQDim5oNC9pYPemA7nfRjrgLUsacPvGp9YkBCxcM5uNPx+i4Ro5ifL43dTPHTtKNYMZ/KHAq5VwXd1H+f3Je+k1T2JLG4/m55yy9awoKeR11TSVi9+2gF2vnaC7O4zH4+BTn1nPwsV1eftWVPi4+trlOfYKKSEQcPH2m4Zo0YQQLF/RRFtrHykznXOOV6xsKhCvqq8v5a5/uJVNLx4gFIrz9htXc8GF8/LSODRNZf21y6moyM8PbW6p5PwL59LTPbSCVFJ65sUc3iwQQqPJdyOK0DMFwH8gcKjl1HvWk7YjePRGqt2XFs3rPtOY1jvwR59cz0U3nTOdhxgVQhHUNFeeesdpgKIqvPsLN3Bg+xH2bTtSuIOE/u4w257YybYndo6rT1VTuOZDl/LBv7mFSH8MX6mXYNfAlG3d/dJ+7vvqb6asEmmlLaIDMcYrT2Kl7XE7xwBbNuzgwf9+bHLGDUPaTBMxxy95W1IVYM6KUxctDYcQgnkrm/mL793O1z/zg7yIag4SErEkbQc7aTvYWbh9jL5XrVvCZ7/xYSobJvcCEUJkUyYo+BhmdoAF58xGGWdEWgjB7OVNGE4dM5Equs9gKseZg8jOzmcwgzcehBDM866mYfY8+swO0jJNQC8noFeOksMsWLa8iWXLx6YYrakt4bb3Dqm0KYpg/TXLC/YrKfXwnvcP5ekKIbjwovkF+wkhaGwqp7Fp9FUkw9C47T2FynALF9WxcNHZ4ah9M0IVBvNKPny2zTjjcGrlzC/92Nk2owDT6hw3L2mk+Q9wKVUIQUVdKZ//1h/ztTu+x/7tRRzkCcDldXLzp67mXZ+7DpfXiW5oNC2sOy3O8QymB0II5q9u4a6ffoZ77rqfl367PU+VbjJweZ1c88G38Z6/uBF/Vs51sra1LG1EM/SCwkEAXdeYv7plQv3Xz6nGX+alp70448KsRfXj4mE+HXAZq2is+H6Wu3Z80e8ZzOBMQwiBW/Pj1iav4jaDGcxgenD2RbXfohBCMGtxPX9732e49sOX4vaNV4Z2CKqmMn9NC//vnk/wvv93Ey5vpg/N0Fh0/uS5mGdwZiCEoLa5ii/c/XE+962PjSnFPBacbgfnXLWMu376Gf74n24jUOGb8pJTVWMFJRXFaXIClT7q55y64no4vCWeMeWr561qnlB/U4GmVuJzXYHHeSFCTC9V1QxmMIMZzOCthz+cxJazACEElQ1lfPo/PshV77+EjT9/kR3P7aW7tZdUMo1t2blCs4zkpoJmqJRWBpi7chYX/9E5nHPlcrwl7gJn6Nwrl3HglSPYVqa9oir4J7FsXdVYzurLlxRfXp9GTNT5qp9Xw6rLT83derpRWT9+1avR4HAbrLvtQs6/ZgU7ntvLc7/awv7th+ltD5IyraFxIEARAlVTcbgNaluqWHbRAtbesIb5q1swnPppy8Pyl3u58IbVnNh3smDbrEX1BComFs3SHRpr3766qH2arrLw3DlFWs1gBjOYwQxm8MaDkGN7RWfYZXpjQ0qbpB0llu7DtGOAjSJ0HIoXl1aCLpyQ1VAvbJuhV4gMxOhu66XjaA8DPWHMhJnhanQb+Mu8VDaUU1FXiq/UmxFDGU3gYJT7ZmMhpY0qtAJi+lP1I6XElqlRb7oilAKKocnClmlAZosPTu3wnWKcTitOZ2GAlBJpSyL9UbrbgnQe7yHUG8ZMpFA1BafHmaFGayynrDqA0zPINZlR0AKJQIz7uo1lx6kw0f5P1efZLrCYwQxmMIMZzGAEin6YZpzjcUBKyUCqnZ3BX3Ms+jKxdJC0nUAiUYSKobhxa6WcV/FhZnsvPitOQMbGNl7ouptIuodFgWtYWnIDihj/Mn4odZLH2r5Eyi4uxDLfv45zKz5QdNtE7OxK7GNT9/cx7Rgrym5lnu/yGcfpFOhNHuHx9n/Gkil8ehVX1/0tDvVMFrjNYAYzmMEMZvCWQ1HnYyat4hSQUtJnHmND2z/QZx4t2G5Ji7hlYtpRDOXs0tTsDz3JkUiGTiueDjLXdxlubfwqNZZM02+2Ytpxis2LYum+wkYThmRX/8OciG0DYHvvz2jxrs1G3WcwGtJ2kqB5HEua2DKNZEYQZjwYmvzL3IgWw//9Bp2UDXJ5D/sbkG87nBn78wMoZ9eW4Rh5bydyX6fS9g8Fo913OPv3fjjGNT4HuevPIoaPuaF/Z/BGup6jIWhG2dxzkHXVSzDUt77r+NY/wynCxmJr709yjrFD8dLiu4hKxzx0xUXKjhNJdxG3BqhwzD2rg3q4jnnmFTGxwL9Pq+La+n8gbvWTsAaIpwc4Ft1MV6JQ7W+ykEXtfOtjcPUhaYUpdTSd9YnUmw0JK0bciuT95lCcuNT84sTBD5BpJ+hMHqc1tp+uxHHCqT5MmUQVOi7VQ5lRS52rhXrXPPx6OWKUdKipwJY24XQwb7wLBD69FHWU9CQpJQk7SmfiOG3xg/QkWgmng5h2hjfaUJx4tRLKjBoqnY1UO5vwa2Wo2cLD03UOUkokNqFUHx2Jo3QmjtFndhBND2DayUwqmOLCr5dT4ain3jWHCkcDzuy4noodtrQIpfpy7wYBuDU/hjI0gZbSpjvZxp7QZlpjB0jYUVyql1pnC/N9a6hxtaCgFNghpcTG5mT8MHtDL9OROIppJ3CqHiodjczxLqfRPR9NGJM+B0taRFJB7ElOYD0jzvVMYfizEzQ76Uwco8dsZ8DsIWaFSNlJbGwUVAzViVv14dfLKdWrKHfUUWpU41Z9ubE9nd/CzPiURNP9dCaOczJxhL7kScLpflLDnhWfXkaZUUutq4VqZxMe1c9oqY/TYSNI4laEnmQ7Xcnj9CZPEkr3EU9HSEsTiUQVGg7FjUfzE9ArKDWqqXDUEdArcakeRJY34WxPQLb1HeF7B59ibeX8Ged4BhBJddMa3Q6AInQuqf408/1XIISSm4lmHlTrrCu6zPVdSmvsFeLpIEtLb8SpTqyoSlMcNHqG9OyllFjSPK3OsUCwKHA1vcnDWNJkVdm70MSZofg6m7Bkiqc6/oOexEFubPwq1a4zK2v+Zser/U/xRMd9eVOpRf7zuKXhzrznMGHH2DXwAtv7nqAzcZyULJ4iBKCg4tH8zPWt4ryya6hzzZ5QGtKpkLCi3HvkH+hPDalZGoqDDzT/LXWu2Xn7SimJpIO80v80r/U/S2/yJGlZqPI40n6n6qbKOYuFvnM4p2w9DnVq1HVSSkw7weHoa+wIPsOx2B5i6TB2EZnj4dCFQZmjlkX+81hRchnlRs24ah6KIZLu57uH/pKEHQMy74zr6j7KqpJ1CCFI2ym29v2eZ7ofJJLOpw7cE9rMiz0Ps6r0ci6vug2nOqQKJ2XGUXm66/94Jbgx13+uLZt5qech5nhXsr7mA1Q46iflkIRTvdxz5C6i6dCpdx4BBYWbGj7J0sDaCbedCmxp05NsY+fA8+wPbaXHPEnKTo5rhUogUIWGS/VR5WygxbOMOd7lVDmb0IXjtNdsWDLNidh+Xu3fyKHITiLpYLYeY3SoQsevlzPXu4LVpVdQ65pddPJ0Om1six9gR/+zHI7sZCDVQ1qmGE/ASqCgCR2fXkq1s5m53uW0eJZRalRna4nOnJM8PCq/rfcI6exEf2Q6brEAxSCi6SRJO4UqVLyaA1Vkrvvw/YpNYsfalrBSxCwTRQg8mgNdqKf9usw4x6fAgNlK0s5ErAJ6Dc3eCwo+oEIIxFm+lEIIyh2zuanxX7Glha64USb5cZpOCCGod6/klllfR0qJobgm/RF9MyGS7qY3eZi0TP7BRMtPJyyZJmnnq/h1Jo6TspM4VBdSStriB9nQ8SOOR/eMK2pnYxFOB3kluJG9oZc5r+waLqq4Kc+hmgokGUfTHGZ32jYLHDpb2hwIb+fxzp/QlTg+7vFhYxGzwhyN7iKc6mNV6bop2WtLi2PRPTzd9X8ci+3FksUFXYohJU06E8foTBxjW9+TnFt2NeeXX4tLnTgfd8ZBj+ddt474USjJ2Lip93c82fnTrLNRiIQdZVPv74hZYW6ouz03PhJ2lIfa7+b1gZdGvcYpabI3/DL9qS5ua/oC5UbdxO1HYlr59328ECh5Kw3TjcykrJ8Xex7mlf6NRNMT586XSNIyRTjdRzjSx6HIazzb/SA1zmbWlF3JypLLTsukU0pJd/IET3c9wL7wltxqynhgyRRBs4MtfR3s7H+eZSUXc0nlLZSMIroydRvvZ19464RszPWBTUom6TM76DM72BPajEv10uReyNqKG2jxLD1jDnJPMsJTnbvZFzrJM117SFgp7nrtAfTsN9unu/jMgqspNTy5Ng+eeJm2WJCPzLmUX53YwiPtr9KbjOBWDa6oWcqnF6xHRdBnRvivfRtY4K/j3bMuRBl2TocinXz34FNcU7ucy2uGWKoSVorftm3nt62v0B4Poikqc33VvGfWWs6vmHNafZ4Z5/gUSFghZPZl5VJLMRTPKVqcPQgh0N8EogdCCAzxh5NWMFiEmLTCp43tYwYQSvUSs8IYipP9ke081Pa/hFK9k+orbkV4tvtBOhPHuKH+dnza9MiX2lhEUv1IKRFCYMk0W/p+z5MdPyVhj1dfshBN7gU41cm/m0w7wUs9v+X57l9PyQ6AcLqPp7p+zpHoTq6v+2OqHE1TvpZdyePYWByNvs4zXQ+M6hgPQiLZ2f889a55XFB+HTY2z3Y9OKZjPBwdiaM83nEf72j8U/S36MqWlJLOxDEear+bE7H9nM76e9NOcDy2lwpHPStLLp9yf7a02D3wEhs6fsRAqmdKfSXsKFv6NnA8uofr6z5Os2fJaXnWbWmzL7yVR9q/T3+qa8r9DUESt8LsD29lof8cWjxLT2PfY6MnGeLV4DEsOUQ7qwkFNTvZUYs4o3tD7bzcc4hYOslr/cc5r3wOAd3NkUg3ZQ4vSnalL26leK5rX6bvYZn/kMlvfqrzdRb5hxQW07bF9w8+xS+Ob2JtxTyuqVtBzEryRMcu/nrHL/i7ZbfytqqFp+29PfOlPgVsrNwrQxFaLv9nBjMYPyRtsR0zRXSnGUk7TtDsZCDVzW9av0k4XVydDzJLv6dyiiSSveEt2G02tzTciWealMtC6YwDb0uLLb0b+H3Hj8dM/zgVBIK5vpWT+igMRmk3dNzLtr4nTpk+MXjEbOvR+0VyJLqLnx37F25puJNG94IpfbSCZhfhVB/PdD0wwnkXo9phY7G593csDaylJ9nGlr7fFxkDo7ffH97G8dheZnuWTch2gUBTDFRby+Vuv9FWizKF5id5oPUbdCaOjqtN5hmC8TrRmjBYUfK2KRfCWdJiS+9jPNF5X8Hq0VTs7Ewe5/4T/8FN9Z9kvm/NlKkxD0Ze5det3yRmjS+dZqLXM6BXMG+Kdk4UC/11/NOKd5GWNp94+fv0JMPctewWfNrYOfEn4/0cjfbw9TUfpMqZeY9KJNYUKFlfH2jj/45v5pbGc/nk/KvQsw76lTVL+eSWH3DP4Wc4p3w2Hs1xip7GhxnnOIvBl5glU6TsGKYdw7Si9CWPMjh4TTs2av6tX6/FpQXG7D8l44TMk/SZRwmZHZh2DEWoONUApUYDZY4WPFrFuIqDbGkRNI+RtovnJRqKmxKj4aynLFgyRV/yWJbXuBBO1Y9frx3XA2/JNH3Jo9gyjVsrw6tVApCy4/QkD9KdOEDM6kcg8GjlVDrnUe6YjTbOvLdMrliKfvME3YkDhNOdpG0TQ3VTajTljjcSPr0mjxVksFjElmkS1gChVAdtsVcGt9KXPDbqJMupBvDrNeO2N2GF6Ersozd5JBeZ9unVVDkXUOpoRGH8OWqZnMwBepIH6U0eJmGFUNDw6pVUOedTajShTqFQ6XTDkikORF7hYPiVPMdYIPBqpdkinFn4tFJ0xSBlmwykujkRO0BH4sioS54HwtvZ2Plzrq39CJpy+hX2BqPbe0NbeKLzpwWOsSJUvGoAn16GVyvBUJxIbGLpMKF0H+FUENOO5xwut+qnwTV/Uk6IJVM80flTtvY9PurkzaG4qHI2UeeaQ6lehaG6kNIimg7Tk2ylLX6IoNlZ1LHuNU/yYOs3eFfTF6hzzp702Imk+9ke3Mjx2F4AyowaFvrPpdyoI25F2RPaRHv8UIET2md2si+8hb2hrSSzOcZOxc1c3yoa3fNRhU5b7ACvhzYVOF5pabJr4IXMMvYErq1PL+NDzXcRtULErUjmTzpC3AoTG/yTDtEaOzClSdFUkJYpHu+8b1THWBUaZUYNNc5myo1a3JofXXFkU0biRNL99Jod9CbbCaV6SA4bj4OodbVkxuWUnE6bV4NP8XjnT0Z9Xl2ql2rnLGqdLQSMyszzIu1sIVwbbfFD9Jkni+Ylh9NBHmq/m3c3/fmUbA2l+3js5A9HdYwNxUmFo54aZzOlRhUu1YsqdGxpkbRjhFJ99CTbCZodhFJ9pKTJSKd5of9cfFrppOybLAavh8iaIkb8Pla7dzSdR5XTP9QHAmWSQ0FKydOdr5OWFutrlyMgl/9c7Qyw0F/H5p6DdMT7meObmMDYaJhW57j9cCf9XUODpby2lOpZFdNyLCtt0dfRj7SzinGaSll1AEUdn3NoY/FS13c4EduGacUw7TgpGc9z6roSe3ng2GeKtr+i9s9ZGFhf8Psg//D+0EaORF6k3zyR40geDoGKRytjrv9yVpfdhkstGXMApuw4G9q+TNA8UXR7vXsFb2/4ylkvdoulg/y29a+IjRLVm+9fxxW1fzGuYsaENcDvWv+aaLqPhYGruLzm87TFXuPlnh/SldiXE8nIQKAJgxrXUi6o/CjVzrGXW6SU9CQP8nLPvbTFXimgs8s4s8XbX1r9WZaWvj3XT3t8J3v6HyVoHiOS7iFhDeTyNzOFeV8bta8F/iu4ovYvRt0OmeISKW32h55gW+/P6DdPjHBMBIbiZpbnfC6o/Ah+fey8SSklKTvO6wOPsKv/YUJme0F/uuKkzrWMNeXvo9a15KxPugbxUs/DeR89v17OheVvZ2lgLT69HGVYpffgsmBapmiPH+TZ7l9yIPxKgVMokbwS3Mhs7zIW+y847ZOBUKqP7uQJHjv5w5zDBuBWfSz0n8eSwFqqnbPwqP5sDp3I2ZWyE4RSvbTGD3Ag/ApHo7upcbbg18snbIeUNtuCT2QjqoWOsS4cLCu5mPPKrqHK2YQmNAYr/QevpUSSsCIcju7ixZ7f0Bo7UMRB7eDhtm/z3llfnHS6imkneK77l1gyxVzvKm6sv50SvSq3fU3Zlfym7VvsDb2cf47YPNv9S8KpzPunRK/kpvo7aPEuQ8m+c+yy9bT0L+Xhtm9nnZIhHIu+jmnHJ5SyogqNSmcDw6fSI6njTDvOdw/9FV3J4+Pu93RBSsnx2B72h7YV2SqY5V7IJZW30ORZiENx5yYGwwsbYWg8DqR6aYsf5FBkB8eiewilepBIlgcuQVcmH8WTUnI0uofHO4o7xm7Vx+rSK1lVehllRm0eS8YgFaJEkrRjHIns4vmeX9Ma218wPkOpXh5p/z7va/4rPGpgUjnyO4JP050s/BarQmOJfy0XVFxPtbMpw4Iy6vW0SVgxgmYnx2N7ORTZQWvsAFErhKE4WBa45KzT0Y0XmlBo8VadtnenJW0OR7ow7TR37bgfTcn3FzoTA6SlTX8qNkoPE8e0OscP/OcjbPjRM7m/33LntXzsy7dNy7HCwSh/e/PXCHZlCgr8ZV6+/OsvUD2reLRvJKS06U0eoTd5dOSWEX8bbWm8+HKBRPJq3/3s6n942K8CXThRFQMpbUw7hsQiku7m1b776TdPcFXtX44p8iAQuLUyEnYYyzaxpIklUzn75LiWR6cfCgoerQwp7ZyN6WGz4ommGtjSQmLRmzzC4cgLPNPxDeJWPwIFQ/GgCJW0nSAtk6RlktbYNja0t3Jt3d9T6SweGcjk3u1hQ/uXCac6AHCrZZQ6mtAVF9F0L8HkcdJy6AWtCyeG6sGpBvBo+RLTHfFd7A39ftRzyJzzKMqH41hiU4XO7oFH2NrzY9IyiYKKQ8lQmqXsOJZMYdpRDoQ3MpBq49r6L+HViheeZKLPAzzT+Q0OhZ/PjRtNONEUA1vapOwYKTvOsejLdCX2c3HVJ5nvX/eGcJCHO8a1ztnc3PApapwtRc918DddGDS5F/HOxs/zVNcv2NTz24ICvpRM8lz3L5ntWYZLO71iK73mSR45eQ/BVGfGLhTm+VZxRfV7qXHOQoxRRa+qnhzt2IqSyxhI9ZC0YqNSw42GzJg/zjNdDxQtvPNqJVxX+zEWBzIFyCM/ysOjQW7NzxL/hcz2LOXprvt5ue+xgihdW/wAT3c9wPV1H0Od5GcnLVME9Aqur/tjSvT8D69H9XNl9fs4EdtXUFQWNDPXWRMGV9d+mDne/BQUFZVlgUvYNfAi+8P5DmMo1ctAqmdK+dwwPNKWuZJnm9no9YFNRaPWc7wreEfDZ/FoozuJw++9Q3VTpbqpdDSwouRtRNMhjsf2cCiyg0X+86dkY9wK8/uOe4lahUWClY5Gbqz/BE3uhUWLsESG2BiBwKV6WeQ/n1meRWzo+BGvBp8ueM+2xQ+yqfcRrqh6N2MFJoohJZO8HtpcZIvggvLruaL6PWNSAw5dTxW35sOt+ahzzeG88msYMHs4GHmVPrODWtfkV17ONAQCXZn8GB+ZfWFnGSocisaykiZcauGKnqooVDh8kz7mSEyrc2xZNumUlff36YJuZPK7BiPV4b4oJ/Z3jNs5VoXG2qo/IWGF834/Ed3K9r6fA1DpmMfaqj+h2MNT5phVtF9FKMz1Xc7+0EbcWhkN7lXUu1cSMOowFDe2tOg3T7Az+BCtsW1IJMcimzkYfprFgetHfRh0xc119V/CzDouph3nWHQzW3rufUPltrq1Mm5q/PecnSk7zp6BDezq/82U+u1LHuWZjm+QsEI0uFeztOTtlDqaUYVOwhrgSPgFdvY/hGlHCac62dL7Y66uu6toJD1lx3ix67tZx1gw37+O8ys+kklxEQq2THEyvptnOr7BQKoNgcKaivez0L8eR3Z5bDjm+ddR5Vw4rP84z3R+nWi6F0VoXFx5B6WjjJeMoz32C3Ag1c623vuQ2MzzrWNh4KpsaopCNNXD3tDv2R96Ekum6Ers47XgL1lbWXzcWtLkha5vczD8LCAJ6PUsLb2BOtdyHKo3KwxznF39v6U1up241c9zXd/Ep1dR65pYLuZ0wqeVcVPDJ0d1jEdCCIFTdbOu6t2EU33sHHi+YJ+T8SPsC29hRcllp/U8e5Jt9CTbMnagcG7Zeq6seT9OxT3u4wghUFEpMya3hGhLi2e7Hyyap+1U3NxQ9wkW+c8d9wRIiIyTfFXN+7Gxebn30QIHZEf/0yz2n88c74pJX8+lgYuyNHGFznqlo57ZnmVF7yXALM8iFoySs6kKjQW+cwqcY9NO0G92U+0s/ry+GZGWKU7GDxf8rgmdSypvHtMxHg0ZxiYVn17KYv+FLPKfP+Yk71SQUrI9uJG2+IGCbSV6Jbc23kmdc86EnhePFuCamo8QTgU5GHk1/3hItvc9ycqSy6hw1I3SS3FE0wP0mR0Fvwf0ci6sePukoueZ51ujzFHDucbVSOw3V73TRG57kXhQzMqfuKlCwaM50ITKR+deSoOrrLDRacZbJudYd+r4y4YiPJZlcXxPK2uuHB/tiRAKlc55Bb9H0z0MFm04VB8N7tUTfuBrXYu5vuEfKTOacar+gg9OqdFEnXs5G9q/zInoViQ2h8PPszBwNSrFcx6FEBiqB2NYRCOUOjkhu84EhFBwqN68KHh7fOeU+03LJGnLZFHgGi6uugNDGU6/VU+VcwFevYrnOv8HG4u22A4GzFbKnbML+upM7KMz8ToAJUYDF1V9Ao82tEytCo1G9xouqPwoj7f/MzZpWqPbWVl6K9qIF58QAr9eg1+vyf2WsMJoIrOfQKHKtYAa1+JJn7tpR1HQOK/iQ6wseyeq0HPnXmI0UO1ajKG42RH8JQCHw8+zuuzduEaoJUopORx5ngPhjYCk3NHC1XV/S6kxK2+MlxmzaHCv5umOr3MgvJGENcDLPfdyfcM/viHYUQSCC8qvo26cjvFwGIqTddXv5lhsTwHThY3FK8GnWBK4aNoYC5YELmR9zQdwqGeOvUVKSWv8APvChcvqIhvtWug/Z1IrA5owuLzqNtrjhzgRy6/PMO0EL/Y8xCzPInQxcYdBESrzfKtGtUugMNu7jJ0DL1Dsi7vYf8GoaWZCiNyy93B+aYk8zcwDZx8pO0lshKAOgEv1UeGYOHXdSAw6ylNBON1XtIBSFRqXV902Icd4OFyql8ur382J2P68lKbBY+4aeJ5LK985ob6j6VDR2p9yozYrOjI1nI7reTogENhTKKgbCVUoaIpCzEpiS4maveRSSg6GO7HlUJBPEYIlJQ08172PXf0naHBND5vQcLyJpiJjQ9c1fMOcYyS0HeosIKQ+G1AVg3r3SlxaSdEXe0Ztyseykhtzs8N+s5W0fXaKNd4sCOi1nFfxIRxFuFQVoTLPfzkBowEYLNo7XHQ8ZPKVM0vL9e4VuNXCogchBLWuZbizBRE9yUPErNHZEaYbde5lrCi7BU0pXK7TFIMlJTfgUDJLTNF0L6FUYWQjLRO8Fvw1lkyhiIyzPdIxhuz4VL2sKX8PDiXzjHXEd9OdODhNZzcx+LQylpdcMilnTghBmVHL8sDbim5vix+iN9k+VROLokSv5Mrq92IoZ3aCIZHs6H+mKA9vmVHLueXXTJqXVgiBW/VxSeXNBSsqAEejr9MWPzSpvt2qj3Jj9KieEIIKR4O3ET0AACAASURBVANakeMaipMG99gFV369vGjbSKr/Dcc2MRVk2DMKVxclNlKe/VVHKSX7wlsJFonG1rvmsiRw4aQdIyEEdc7Zo9Kh7Qm9PGFu4gwvdeH4yKQAvjWgCIVyh5f+VIyjkW4saWNJm5RtTdrHCuguKh1+Xh9o41CkE0vapG2Lg+FOHm3fkXfthBBcUbOESoePHxx6ltcH2khaKVK2RcJK0RHvZ+9A+2n1994ykWME+Erz88J6TwYzBXpvgimAEIJSI5PjatrRXO7oDEZHi3ctXm30Ak+H4qPUaCJoHkNiZ1cBChFL9+X+PxMxLv7iNVR3lue6G8s2SVihvAjxmYJAMN9/JZoYnU7Hp1fh0StIJsOkpUnc6i/Ypzf5/9k77/A4rutuv3dmthdgF70SjQBJkAR7FylSvcuyLcuOZDtO4ho7cUlc4lQn/uIvtmPnc0/iEkeSu6wuqlOUSImkKDaxF4AoRMfuAtt35n5/LCp3AaKyGe/z8CE55c7d2Z255557zu/U09lv4GaYCimyjy0HlmEuItNcQlvkCAkZpSW0nwLbxROkH405jgW4TZNP9BUIFmauZ1f3MykGY9QIcyZ4iDxr6qRhagiWea/Hax6fUst0Ekz4ONH7Vtp9izI3TDkjXghBhWMx+daylGXxuIxyyP/aqLGiY2FX3di1sWMKXVqyNPf51QXtqouMC/xGTIoVs2JJ0XmOGCHOk2G9otGEGUuaCVko0Utz+BQZ01wYY6IkZJxDvh1pJySLMzdOeTKpCo1q13KO9u7mfKO2M9pMV+xcSgXLsbCqDlShpSRzdkSb8cU7yLEUTam/lwMCuLlgMTs7TvA3+3/JwswSAEyKxmfn3UqGeeIrXzbVzDtLVvHNo0/y2Tf/l4WZJSQMneO9rdRmFNMeGRlrXmrP5jPzb+XfDj/BJ/f8lCpXPnbVjD8epiXcw6qsSv5p8bum4+MCV5NxDNjdIx+aQGcvhiEvgwWJ8aEKM6owA0GSVdmvlnnnTCAosF/YMBsezjFaOd7hS63xMbwGuowPTliEEBNOgpouNMVKrrWasT66QB1WsCZZBnw4ycIkRwfvSaa5GFWYRpUGHGjHPiz50BdrQiIvcQa1oNw5MamtlBb641WzLYW0pHg1JY2hY6zOunVaP6dNdVDrXjtt7U2Ec5H6tMVSTMJCjWvFtFzDrFipca1IGzN6pu8gUSOMbYJJbi6T94LJfGbFiqaYiJ7nAHVqHszK2NqsCkpKmBRA3BhIIL46rGOzYiHLUsi5yJkR2w10trX/hnxrGd40cd0Xi0C8K6VvAFbFMS3V4YQQFNrK0YSWUkwmbkRpDZ+hYAIhWi6TB6fJQyQ6MkwjqPt5uf1X3F74Z1iV6am6eakQQnBN7jz+qe5dPHvuIO2RADbVxPyMopTEuxvyFzHXlT+iat5obd5RvIxMs53nWw/RHgmQabbz0bnXsT6nmpfbqpjryh9x/Oa8WuY4stnacoDDgWZ6ExGyLE7W5VSzOW/yoYrpuKqMY5Nl5JJYJBRLTXu8RCTd/ZK4jBCMdxFMdBLSe4gZIXQjSkLGCCW6iU+i5OgfIqrQcGq5XGjAGk8SQ5a1crBIRNJgjGI6zysrpcQXbSTYX8DBpmZiVycunzUdmIStP7zjQp99aH/qREviizUx4DlpDu3nV/Ufv+C1h3vfo0YQMLiUSzMmYZoWr65JmCmyVaUxjkeWqZ4u8qyll8QAkVL2l9dOVbPxmPOmJeZ0gDLHAjRhSjFAemLtdEVbKLan5niMhUNzX7BvilDShka4TJ4LeqrFsMpfwxkoBHXlmjbnI6hxreCwf2eKSsu5yGkePvs1Nue+h7mupZjGqRE/nbSETxFJExOdYc6+oPd/vDi0DKyqg77EyBU1iaQ9jSTbWFgUOxWOxYNJtsM56NtOONHH5rx7KbRVoqBesUaypqhsyp3Pxtz5/U4R0joMVmdXsTq7alxtmhSVzXkLuDZvwYg2hRDcXZI6UVeEoNKZx8erb8DoH7uGnzOdXFXGcTwy8iVszKA6xkSQ0qA71sAx/3OcDe6hN95KvF80fchouTyM+CsFRZjQlOlJkiq0LSbDVIQv3kRr+DCHfU9Rm3lbvxc/STDRwe6u/x2Ucyt3bcCqTp9szETQFMuUy1BLkgU/BogZQWKxiZUNltK45L9ak2IlQ5uOSYog11pKuoppQd1PSO+dVuO4wFp5SVYeDHTaIg1p92VbitIut08GIQRZlkJsqjNFESMuo3REGydsHFsV+zgmuyLtMVbVccFzRxvsL4e8lelECMFc1zLyrHPSemjbIg38pvHfmWOfzwrvjVQ66wal7GbasJNSci5yJu2qqdecN23vfJNiHVVFwt+v0zzelSJFKCzzbOGgfzvh84x6ieRE314aQ8eocS9nued6iuzVmC6jYkoTIZkcCNM5VZxomwP3TZ3h6epVYxxLQ9LR3D1im9lqYsy154uAIRO87XuS3Z0/J6Qn+ydQsKoubGomVjUDk2JDUywYUudscNdsrPE4SH6r0+OxdGhZrMi+n5dbv0VCRtjR8UNO971Kvm0+JsVOX7yDptDefk8r5NtqWeJ55yXT+Z0uSR9DDnkPM0yFo8rLjUaedd4lF6W3qc4LLpePByEEHlMuCkqKVzWiBwnrvXjIHeXsiTNRuajpQpcJutIkOgH9sZHT931aFBsukzetXFxb5CxSygkZCFP5ns2K9ZL/Vi8n7KqLLXn38ZvGb6UtyZyQcU4FD3Am+DY51mJq3WuZn7GGbHMhqhh/1c2JIjHoiDSl3deX8LOneyvT8RuNG1FievoQulAiwESdVQW2ctZm3c5L7b9Km+wYMYLs973CYf/rFNqqWJx5DXNdy8gwja8i7iwXn6vGOPZ1BDi1f6RHJCPnwstwM4mUklO923mt/YckZASBQrF9KbWZt5NjrcamZfQvsygIBP7YOVpCB2eN44uMEIK57i0YUmdX50/pS3TQHNpHc2ikFqZJsVPuXMua7A/hGCMR8EpBGyanVeJYwTV5n2AiA48YxUt3MbGqdlRlel5jTi0TRSgjJg2Q9JAHE+nLwk6GZGGcS/Nuiuohonr6KlJTSWpMh6aYcZ4nHzhAIN414Xh1TTFN+p5dqvyAyxUhBNWu5dyQfz/PtT6YIms2wMBKQ1ukgZ1dT1Bir6bWvY5KVx0uzTvhpMoLkZDxlFCHARpDx1LkAWeC8xPrxoMiVNZl30lfwsebPc+nLVU90HZD6DBnQ0dwaR7KnYtZmLGWUvt8bGlUl2a5dFwVbww9ofPMT7fRWt8xYntRVT7qOMtHzwRxGWFf928Gl+IrXNewJf+z52nyDpHcdnmEgvyhoaCSY52LVc0gmOgkz7YAtykfQyYwK048llKKbIvJslSgKNoV74USKDiHGUOhRDcCZdISXpcKTTEPloieKhbVllwNOM9pJCFtDOSkEcolK+seNcJpK6MJFGzq9CYNKSijVpYL6b0YUp+QcaVMYbhSplCQ4mpFESorvTfhMeXxXNuDtEXqx0wCD+t9HO/dy4nefbhNXua6llGXuYkiW+WYFeAmgm4kCJ9XiOtiY0hjUsnwFtXGzQUfJNdawisdv0ub9DqARBJIdLPf9zKH/K+SZS5gQcZaFmasI9tSNDuZuwy4Yr8BKSWGbuDv7GXrz17hV994YkSMsaIqzFtZeUmzKILxTnpiZ4Fkyd/FnneMahgDRPU+EmkGrllmnmCikxfOfY3O6CnKnevZkv85rGkE3CczAFyOQ3JSE7YKgYIkWTo9qvdh0zIuddcmhNq/8jIdKEJFRSPO+c+gTEkqmwqi/1qXAl0mUjzjMFDudXoNdiEE5lGKfcSN2IQrec4at9NPsrDKMgpsFezpfo43e57DH+9irLACiYE/3sme7mfZ37ONOY4FrPTeRJWzDpMytQQ+A534Fazvb1IsrPLeQoVjETs6H+ftwM6UOOTz0WWC9mgj7e2N7Op6mmrXClZ6b6TIXjVrJF9CJn3nfR0BnvyvF4lFRh80jr85skTl268d4yd//+vJXnIYkmgoRmdLDyfeOkNbQ2dSz3gY2UUeatfOvaQv1JgRHByIVGHGqY2uHymlpDm0f9TlmFlmllO9r9AZPYWCSp3nnv5KhtPz20mGHiTbktK4bL7jfNt87JqXYKKT3ngbjaE3meva/AdrhIwV+6enMSivREbzis1UFa7RJgGGTEzYO3elr9ZcrgghcGqZXJv7bpZ4NrGv52X2+7bRHWu74AQmLqOc7HuLM8GDzLEvYGPOPZQ5aydt1EnkFf+sDRSjuaPoI6zIuok3u5/lSGAXfQk/F4plDum97PO9xJHA68x3r2FDzt3kWkr+YN/Jl5JJG8eBrj5+++2nCfrTxyql4+juUxzdPbnqSBNBCMGW96wjq3BqYvZTxazYk8uGMqmRG9F9uGWqfJOUEn+8mcP+J5lVrbg0+PtLb0sgrPuTg4JUQEx9UFaECYvqgjgYJOiJ1lNoW3TJX3gOLYcq1yb29/wWgwRvdj1IrrWaDFPRmJO4pG5yYkTZ6kuFgZHs0zR0QyJHrRB2pYWbjIbSn99wPlJKZBp5t6lyvlTYUD/UWWP3MmKw/Lwpl2tz72WF90aO9e5hv28bzeGTF/Tm6jLB6eABmsInWOG9gU0578Smuia30jbKOdnmIjLN05cUOxrZlqIp/zYHJpuF1goKCj/Muuy7OOR/jbf9O+iINl3QQRI1wuzzvcTpvv1syn03Sz1b0C6D9+0fElPw2V++Rlz1igru+viNl/yHZNeycJny6YqeRpcxDvY8xjV5JcOKMySNpbbwUV5r/wG+WKpOYjpSpYVS5eCkPL8c6NC9SN6WVAP9/PbOL0QikRjSGN7SsDYvJIE0rM1hBkhyUDaQcuD8sfs5U2RZyvq1jnVeafsP6vt24jYVjDCKVGHCqrrxWsrxWuZgErZx/cZUoZFnraE9chSAg75HKbAvTJZqRmHo3iTvRbqyuzOBQLDE+y4ag3vpjp2hK3qGp5v/kVXZD1Boq+svoJKUNtNlsiJgd7SBxuAeQLAu98Mz4m2cCMkSrdMTp29IfVSvVTrt3CsRVWhpDX2JJG5MbyKwlHJUo0oT5kuezDlLKgPvM5fJw3LP9dRlbqQ1Us/b/p0cC+yhO9aaViN7gJgRZmfn43REmri7+OO4NO+ExmGBMur7r86ziY0590zsA00KMW0TtwEjOdtSyKacd7E66xYag8c45H+NU3376U30jLmCEkh089S5H9MZbeH6/Pdh4uLrTv+hMmnj2OVxsurmOg7vPEFXq49E7DJYKhZQvayCT3/vT/DkZVzyH5FZsTM/42Zea/8BEoNjgefwxRspti/ForqJ6gHaI8dpDR8mboSocm0iED9He2TsjNyQ3s1x//NE9ABRI5TUqDWCBGLnBg2FzuhJnmz6MhbViVlxYFaSpY+9ljlUujamDJBd0dPU9+0k2t9WTE/+3RWtHzzmTN9rBOKtg20NlFMusC2k2L405X774y2c6t1GVO8jZgSTbeshfP1x2ABNob082fQ3/X10DLaba61hjmP1RVPiq3RtpL7vdc707SSs+zgWeC7tcQKBKszkWOeyMvv9lNiXjSPmVVCdcT3HAy8QNfroip7hscYvUGCrxa550WWCqN5LKNFDhWsdS7zvnv4PmK5XQuDUcrk2/9M8f+5fCcRb6IqeYmvLP+PS8nCactCEhYSMDvYvogcwSFDh3HBR+nghYkYkbQztZIjq4bSGtkBMuJrb5YpFsWFSLGn0WA0ienDC8mpjMdBmOmyq46rxxl+tCCEwCQvF9mqKbXO5JucdnAkeYl/PNuqDh9JKwMGQtu9TLf/NO4o/iVkdv4yeKtRRtbajeghxBSdWCiGwqU7mupZR5VqCP97F8d497Pe9Qkv49KgqVbqM80bXU9g1Fxtz7rnkDok/FCZtHGfmuvncf36E3p4+Go40c+jVYxx67Rhn3m4k0NV3UQtwCEWQVehh871reccnbsJbkHnZPEALMm/FF2vksP8ZDBmnNXyY1vDhEceowsyCzNtYm/On7Ov+9QWN4954G290/nTM5L2YEaQptDdle5G9jnLn+pSBqTV8mNc7f8JYKwLBRNdghbjhLMq8m2L70pTtXdHTvN7x4zE9e2Hdx9ngnpTt1e7rKHWsnPEXgZSShIzQ0LeLqN43WClPQeV8r3WyUpYkIaOcCx/i2ZZ/4cbCL1FiXzHm700IQZ51HmtyPsTrHT8mavQRTHRysncbAPGEQjSWTIbymubP2GcdrW8Ftlquy/tbXmz+Ab3yMIaM448344+nX8nQhBWXKY/LIdUwoodIyATp074mRl/Ch5EmrEIIBXua5MwrEYtqx6rYCZD6HAfSPNtTISHjBBP+tPucJs9sWMUVgkCAEDi0DGrd65jnWkVrpJ493c/ydmDnqBOgI4FdVPpeYYX3xnG/KjRhxqll0J5maAsMJgpe2b+bAW+yx5zLKu8tLMncTH3wMLu6n+Z034G0yb8GOjs6H6PSuZhiW/VlY99czUzaOBZCoJlUPLkZeHIzqNs4n3g0QXebj1P7Gti37TDbfvM6/o4hWZbckiwKq/ImdqFRngVVVbG5rOTNyaZ6WQULVleRXeRFmWbpNpcpj7mua5FIsiwVEzo3ma1tZ0Puxym2L+N44AW6o/VEjSCKULCqGWRZypnr2kKJYzmqMDHHuQZ//BxmxT6q3JNVdVPp2jgpPWSvpSytpzPDXDj4OSdKrjV9pSunlkOV69pJLXvn2xakDJ6aMFPuWk9U70VTrFgU+wXbybPVEDOSL2+vpWzEPiklUaOXbW3/wanAKwghKHeup9y1DoeW1W8g9x+LJGFE8MWbOBF4kfbIcSK6n71dv6DQtpj6jj6Ot3UiAIfFTHVeNnnuId1KRajUZt5BtqWKI/6ttEeOEdZ7MKROny+fI8fnc6o1ztwb50Oa+hBW1U2VayO6TODQvCOWHiPxBKoiMKlD/RUiqant0LIQiP5S2+kRQnC8SeO1PWv57B3vpim0k47oKUKJbnQZQxVmLKoTlymPPOs8iu1LybZWXRbGTUQPEtVDOLSpGa9SSnzxjrQxshbFjk1zTqn9ywVVaGRZCtKWyO2KtkzrtWJ6hECiO+2+HEvx7AB/BSKEQBMmiu1zKbBVsNx7PS+0PczpvgMpY4eBzq7urSzM3DDulRdVaMm44jT2dnesjbiMj6qAciUihMCi2qh2LaPCuZDjvXt5oe0hOqKphVDCeh+7u7dSVFQ16z2+CEybTogQArPVRP6cHPLn5LDm9mX0+YK8+PCOwWPW372SP/nKvdN2PUVLLrHM5Eu2yF5Hkb1uSm1oioVK10YqXOuJG2F0qfcvz2toinXEUlGBrZYCW+2Y7WWai7mh8ItT6tP5lDiWU+JYPq1t5tnmcVPRl6etPYvqYnP+p8d9vBCC2szbqc28fdRjDvQ8wonASwAs976PlVkPjFmiVEpJmWMtv2/8LMFEJx2Rk4QS3Tx3uIHH9h1h+ZwiukNhzvl6+dKt17KirGiEgVxgX0i+bQFxGUE34slCCOUKxjKVj/38SWxqeiM2w1zIDYVfStufn772JqsrSlhaOmRVq0Jjdc4Hx3ObAIjrBrGEyhzHKqrca0nICAkZSwavC4FKsly3QL2sjJq4jNETb8NjzptivyTtkUbSrZw4tIyrxnOsoJJvLeNIYFfKvo5oEzEjjEW98KTzQkgp6Y61Ek6kylipQiPXUjLla8xyaVGFSrGtmntLPssTLT/ioP/VlGM6o020Reopc4w9pg0ghKDQVsnenhdS9vXE2ggmfJjNE3SwXQEMhLAscK8h11rCr89+M21p79N9hwgmArhMl1Zs4A+BGRPRUxRBee3IF6CiKpgsV0diy0RJLqVoSdWCWS4LYkaIU73bAYlNzWRBxq0XTIYTQuA25eE25RNMdKLLGFEjaQAsKS3kH++6HkNKvr51O7/cc4DlZUUIQDcMGrv9dPaFyHHZKfZkYNaGjBDdMFCUVI++bhh09AZp8SdXYEo8GWQ77Qgh6I1EOd3RzQtHTmEzm4gmdBwWEwsKclEVBSklXcEQZ7v9WDWNihwPFi1Z+lVKiS8Uob6rB6fFjG4MeUyTL2obJtLH/l1O6DJOa7iBCsfiKbWTkHFawifT7suxFGFWrg5vlRCCOY4FqEJLyZjvjrXRHWujwFY+LddqDB1LW3DEqXnIthRNyzVmubQMxNHekH8/jaFj+OIjC3ElZJzWcD1z7AvGPXktslVhUiwpyZwhvZfG0HEyTbmX1QR9OhFCkG0u4ob8+3mo4WtJB8Uwggkf/njHrHF8EZgx41gIQVltMYoiMIzLV9lilj9cEjIyGENtUV1Yxlm+UydBov/FLYSKplhH7NcUhTy3k6YeP0hIGDo/3bGXl4+dIdfl4Jy/l9sW1/DeVXWoaQzi4dR3+fiXJ1/CaTETS+h09AX5l3fcSE1eNifau3jm4HGafQF2nWmivrOHwkwX1XnZKELwxpkmvvPiTrKcdnojUXJdDr5067W4rBYau/38ze+fxWYyYTObiMSu3JLlZ4KHWJN9K+oUXmddsVY6o+ljrEvsNVeVskK+tYxMUw5dsXMjtseMCCd695JvLZuy8ZGQcY71puYSAJTY52LXZp0EVwtCCDJMOZQ5atnnezll/2jloEcjx1JEtrkwxXMqMTjoe5UF7jVXjXpMOoQQlNhryLIU0BZpGLEvIROEprNa5xVOIqHzwiN7WbiynKKy7AufMAFmtPxKflkOdreNPt/4tZBnmeViMVw2KKr3EtUDWJSxDeSBYi09sWTMpkvLxa56gGYC4QhHWzto9ffy7OGTvG9VHULAkXMdPLH/KN9+7+0UezI43NLOF363lY3V5ZR6M8fsY6k3g2/ceytuq4WEYfCF325l+/F6avKyWVpSwIKCHPY0NPH+tUtZWV48GAUcisX5zos7uW/VYm5ZWE0wGuPPH3qcF46e4q4lC/jVnoMUZrr5xzuvRwj46pMvU9/VMx239aLTFDpOT6ydLHPBpIw6KSVHA28QMVLfU2bFSrlj4VXlqbKrLqpdK9jZ9fh5eyQH/a+ywnsD9inEcEspaQqfoDmNJ16gsMC9bkQ8/yxXPsm8hrHfZePFrNhYkLEmfVhB8ABnQ0evumfyfDRhxqqMFqc962wcwN8d5OHvv8gncu+eduN4Rt0h3gIPGdlXR6zeLFcfFsVJtqUSSBb+2NP1ICG9J6m9nPLHIJzwczTwLNtav01CRgBBlfvaQd3qg01t/J+ntvHl3z/HXXXzuXVRdf/2VmK6znOHT/KzHXvZfqKeYCTG2a4Le1SEEHT0Bnnq4DF+vecQ3cEQwVhscN9AUpwQAqU//l4IQau/l6YeP8dbO/nZjr385s1DRBMJjrS0k9ANjrV1sHJOERZNxayqrCgrQrlCB5ugHmBfz0uTSiaVUhJIdLGv5+W0+/Osc8ixFk+xh5cbgjrPJqxpkqTaImfZ53t51GIoF0JKSVxG2dHxKDEjkrI/x1JEhfPqNmz+EJHIfjWJVCa6SiCEYGHGepxaauhAzIjwYtvDhPTeNHr/Vw9xGSWkB1K2q0Idw2ieHFJKdN2gu6OXloYuOlv9xOOJEfdXSolhSKQh0973gf3GefsH2u7pHNZ2LJHSxmD7UmIMO76j1Zdy/PBx+fSRFnzdfSOuf34fJsuMeo4tNjNFVXk0n2ydycvMMkmklPiiERwmM2Y11ZNjSIk/EiGiJ7BpGhkW6+CgljAMAtEImVbbhI2qYDyGlBKHyTzuQbI3GiUQiyKAbLtjRH9juk5XKISBxGW24DKPr11FaCz2vINz4UPEjCBH/Fs5F36bQttiMs3FmBQrhtSJ6H58sSY6oicJxFr6RfAFcxwrWZR552B7aytL+bs7tvDN517lYHMb71y+EE0IErqBSVUHjVeb2cQfb1jOnKyxPS2GlPxmzyEe33+E6xdUke924rCYx+U40KVEAJo6lOx588JqavKzgeQLZHhIx4XCOy5vJHt6nqPGvWLCMkeG1Hmt41G6YqnvKIGgLnMTpqsoOx6Sxke+tYxa91re7Hl+xD6JwfaORyiyzaXUPm/CRqzEYFfXVk70vZV6XRRWem+6apIbr0SS0pWxZHXLMcqlT7RNf7yThtDRlH0KarLi3ASv4zUXsMxzHa90/CZl39nQUbae+ym3FP4JVsU+5c8wYEjFZRSTmFiRjYHJ4MA7YrruZ1PoBD2x9pR9NtWJ2+Sd8jWGX6utuYdffP9F3tpxkl5/GJvdTE1dCe/92HVU1RYihCAaifODf34cwzD42JfvxOYY+U4M9IT4zj/+npz8DP74czdjMmlIKels9fOLH7zEnu3H6fWFsNrNVC8s5r6PbaZm8VBZ7GMHGnnouy9w74ev5fUXjvDq1oMEfCGsNhPzlpTywc/cTElFDkII4rEELz76Fkf2NXB471likTg/+cYz/Oa/k9KoQgje/WebWHFNzZTuzYwax5pJpXReEbue2T+Tl5llDIKxGBZNQ0tj/ER1nb989in+ZMlyNpaWjdhnSMkjxw7z84P7sGsmqrxZfHnDtYNG6dHODr7y6sv84JY78dgmlrj1k/176Y1G+fy6jeMSA5NS8npzI787dpiD7a189+Y7qcvLH9zfFuzj/+1+nX1t57h9bg2fXLFmXP0QQlDiWM6mvE/xeueP6Y234Ys14oulylwNx6ZmUu2+juVZ78WqDhWbURSB1aTxwXXL+MSDj7HjVAObqsuZX5iLtu8ItyysIT8jKQkWiSewmMZ+/BK6wfNHTnLb4nm8d9Viogmdx/aPHICEEKiKQjAaG1HAIc/tJNftZGFRHtfWVCBITiIUIVCFQlm2h0MtbdxRNx9FwNFzHRhXsCcmmPDzWPMPuKf4U+OOmdVlgt3dW9nT/SzpZhzZlmIWuNdclV5OBYUNOe/gVN8BfPGRg3BfwsfvLCWsiQAAIABJREFUm7/DXUWfYI593jiK3CRJGHHe7Hmel9t/mbY8bqm9hsWZG6/K+3kl8Wb387RETrM44xqK7FVYFcekvxMpJWG9jxfaHsR/XjIegMvkJd868QRPRSiszrqF471v0poSeyzZ59tGxAhyfd795FiKxv0bPb/vMSNCe/Qsh/1vENH7uL3owxPKXTAweObcT7Gqdmrda8mxlmIS43f6pOtTV+wcL7Q9mJKMB8l8gXQe9cnS09nHv/3VL+lo9XPTO1dQUpFLa1M3T/9yF//6mYf4u++9n9LKXCxWE84MG088tJMb7lnBwhVD71gpJQd3neb1Fw7zwc/chKYlbYRAT4ivf/5XtNR3cuO7VjKnKo+2lh6e+dUu/vXTD/N3332A8nnJULheX5h9O0/S2tiD2apx1/vX48lxcXDXaZ5/5E2i4Th/+50HsNrN6LpBR6sfs8WE22OnuV6QW5hJbmHS2SSEwOmaejL5jBrHQgg2vnMVNqcVkMxfk14Pd5aZQTcMvvnGa7xvYR2VntTZpllV+YuVayn3pD5sUT3Bw4cO8IHFS7mhvAoBmIYZ2HMyM/ncmg24LBP3qt1WVYNuGONWyRVCcF15JSsLi3jP736Jft6Sb7HLzVc3X88/bn+JWGJi1dIUoVLtvp58Wy2ne1+lKfQWgfg5onofukygCAVNsWJT3bhNhRTYFlLiWEGmuWjUCl/FngzetWIhP3plN3UlBdQV57N+7hz++rdPU5njJZbQkcDf3LYZm0lj+4l6Grv9nPMF2HbsNL2RKCvKiinP8rC0tIDH9x+hOxiivTdINJEYofutqQprK0v54bZd7KlvItft5H2r6nBbLXx44yp+tG0Xzx0+iVlV6QqG+MimVSwqyuddyxfyN488y98/+jwWk0aLPzBCJ/lKpDVSz8MN/8rG3HexwL0am+oapay5gT/exc6uJ9jd9QzxNIOQKjTWZ985bXGUlxtCCLLMBVyXdx+PNf8wRVWiM9rCL87+X9Zl3UGd51pcmietp1FKiS4TdEab2dH5GAf9r6YtYuBQ3Vyffz829erQi76SCeq9vNXzIgd928myFFLhWEyVq4486xzsqhtNmC5o3CU14sM0ho7xasfvORM8mPa4Be7Vk36GXJqHmws+wK/OfjMlxEBicCSwi+bQKeo8m6h1ryPbUoBJsab8Tgc8w7pMkJAxehM+OiJnaQgeoT50mM5oEzEjSrlj0SR6mZQsPNW3nze6nqHAWkalcwnlzlpyLMVYFDuq0C54Pw1pENJ7OdG7l+0dv0urc6ygssSzGVVMj9kmpWTrr3dx5lgrX/r2+1i+oXpQyai8Jp9//tSDPP7gTj7+t3chBFxz8yKe+sUbvLr1IAuXlw2OQ4Zu8MrTB3C4rKzePH+wjeceeZPjB5v466/fx5otQ9uraov4p4//D4/+fAef+so9qGq/kW1AJBzjy9+5f9BLvP6GWvzdQd7acYJzjV2U1xRgs1t44FM3IKXk0f95jWP7G7n9fWtZuWlqnuLzmVHjGKB6eQXVyydWPGOWJFJKwokE9b4eeiJhXBYLcz1ZWPvluPpiMep9PVR6vZzs7iIYj1OR6SHH7qA7EuZIZwfbztZT5c2iuTeAx2qlNicPRQiaewOc6ulGwIj4HENK6n091Pt9tAb78EUi7G1todSdQVmmB0NKDrW34YtGsGla2tihQDTKKV834Xgcr81OpceLWVUJxmPsa21FlwaFzpFxaIaUdIdD1Pt9xHSdQqeLEnfG4HK/IgQmJb3GblKYXkU9z3ugGwYHO9oocWXgtdkQQmBIyYH2VoqcbnIcjsHz3aYClnjfTZ33HuJGBF3G+mNYBQoqmmJGExYYFuM7nM01lQRjscHQiXuW1pLjdBBP6JhsVj65ZS1HWzuo7+zBrGnU5GVjN5sG75/DYuYjm1aPuI9CwIc2rGBJSSHdwTDXza/EYTHTFxky5hQh+Oim1awqK6Y7GKbEm4GqJPuweV4F1XnZHD7XRjxhUOLNoCYvmbQwLz+Hb913O4ea28i0W6nI9nKms+eKC68otc+jLdIwWMq2J97O480/YGfn45Q7F1FkqyLDlIUqTBhSxx/v5GzoKCd630rxmA5nvns1izKvuaq9nEIIFmVeQ2e0he0dj/SHCw0RTPh5vu1Bdnc/S7mjlhJ7DR5zLibFikQS0YN0RJtoCB7mbOhoSknqAUyKhevz/6jfC3113s/k8nqMqB4iLqPEjRhxI5r8I6NE9BBRPUTESP4d0nvpTVMgRWKwt+d5WsKnsCh2rKp9sKqhWbFiUiyYFDMmkfxbUyzYVMekDKaEjNMWaaAt0tBfnthNtqWAHEsJWeYCMsw52FXnYAiGLnWiRgh/vJO2SANNoRN0RJvSejgBvOZ8VmfdOuliQUIIyh2LuLngAzzZ8l9py1UHEl1s7/gdb3Q9jdecT46lCLcpC6vqQEFBlwkiRohQIkBvogd/vJO+hG/UUvFTIWaEaQgdoSF0BK3DhFPzkGMpIsdSjNdSkOxXv7EMyfsf1vvoibXRGjlDY+gEvlh7ynM4QKWrjnmuldP2DEUjcXa+cJj8Yg+V8wsJB4e+xzlVebgz7RzZ20A0EsNmt1BWnU/1omJ2bzvGfR/djCc7OYa3NvVwcPdp6tZUkl+SdMLFYwl2Pv82OfkZVC8qHtF2SXkOmV4nR/Y1EAnFcLiG1J6WrquipDxn8DNqJpXqRcXseukIvq70lRhnihk3jq/Wl+HF4ucH97Gj6Sxeq40z/h7mZ+XwD5u2YFE1GgM+/uGVF6nLy6cx4CeSSHBH9TzeNa+Wwx3tPH/mFB3BIG80N5FptVLp8TI/OxdFCLrDYXY2neXR40f56uYbuHZOcunLkJI3Wpo40tlBMB7jzXPNNPh9bCwtoyzTkwyC9/WwvbGeg+1t/PKe9+BRk0sYUkre7mjnK6++hCIUHCYTUV3nX669ntKMTKIJnQPtrTx/5iQLc/L5+42bB1+bgWiUv932AlJKNEXheHcXn169jpsr5k76NySE4DdH3ibLZucvV60FkiEYX3zxWb55w62DxvHAsUC/FvXEvVvzCnJG/N9ptXDLoqGZrElVWVSUz6Ki/JEnCsG1NaNPHm0mE+ur5nAy0MEjDfuJGQluLlow4hi72cSGuWUp5ypCUOLNoMSbkbJPCEGpN3OEWkZ+xpUnrzXfvZoa1wpebP/F4FK+gUF7tHGwCpxAQREqUhqjDjzDKbLN5ab892MapULl1YQqNDbmvou4jPFG11Mp4RASiS/ezlu+dt7yvYRADK6Y6FLnQgHwZsXKdXnvZalnC1zlY8G29l/zVs+L6FLHkAl0qaPLxLh+c8M51XeAU30HUrYP3HtVaMm/0VCFxp1FH6XGvWJKfTfQ6Uv00JfooT54eNg1FRShIBAY43x+IKmIcnPBH+M150/JBlCEQl3mpqSXs/VnhPTetMfFjDCtkTMpIRiXioSM44u344u3j4i/V1AHQ0Ck1NNW5ExHrqWEW/I/iPk82dCp0BcI09kWoM8f5i/f/d0R35NhSHo6etFMKrFIHJvdgtmisenWxXz/nx/jwK7TbLwlqS2/e9tRgr0RNt1Wh9pfoTjYG6HjnA9fVx+fec/3Ujz5Xe0BvDkuouGRxnHhnKyUisiaSUWS9FBfTGbcOJ5laryvdjEfWLwUs6pyrKuTT259gvZgkBJ30uBp8Pv4o4V1fGHdRqC/2rYQbCiZw8LcPLY3NvDx5auY680a0e7CnFyqvF52nxup7aoKwX0LFhGMx3ijuYk/WbKcJXkFg/sVIbireh4VmR6+8NKzI86NGTrf3r2T5QVFfHLFGiyaSjiewGZKyqV5rFY+umwl4UQcf2RkJrvbYuGrm2/AbU6GaXx/7y6ePnmCG8qr0CZrHAN3Vc/jX17bxgfrlpJpsbKj6SxF7gwq04SSXM7k2VxsKajmG4deoMKVzbKs2QpjkCypem3uvcRljFc7fp/WiyUxUkJxRqPIVsU9xZ8kw5TzBzOxNysWrs97Hw4tg1faf0s0jaTdABKZNp44HU7Nww3591OXuTFpFFwG5cZnkrDeR29i5uQQB+79+fc/XaGV6bvm+J+dAdymLG4t+BNqXCum5RlSRDKcwG3K4ulzP6E9enbKbabjYvw6DXSQE5ksCYpsVdxV9FGyp7nkejymYyQMcgszufb2urRtO902LNYhJ8Hya2rI8DrZ/vQB1t+4kERc59WthygozWLh8qE45ERcR08YZOVmsOWupShKatt2pxWrfaQDwnwZFYmbNY4vc3Qp2dvcSGPAT0coSEzXk3Gn/WRYrawrKU2JFx0u8zXw/7H2n3/cwN7z47cG/53mGe2LxTjV081frFw7GPrhMJtTzh3t8fZHImw/20BXOMTxri5C8fiUJFmEECzMycNttvB6UyPXlVfy7KmT3FZVjUmZmfjagf4OhGSI/n5IObAliYEcusfDEhsGzh04e2C/y2RlWVYJWdb0Mj4D7dPf7sDnH75PDrvm4HkD2/qPHUjKE4P7k/9O13a6di+2QRlM+NGEiU057yLTlMOLbb8gkEgvKTUWqtBY4F7DDfkPkPkHZBgPYFIsbMi+i0JrBS+0PURz+NSkl51VoVHhXMx1ue+l0FYxqWSpWWYOrzkPu+oa1Qs7WTRhpsq5hC15901LIZnhKEKh0lnHA2VfZmfXE+zreWna+q+g4DXnM8+9asLFfgQKuZYSzgaPTvskxaY6qcvcxDU59yRj/qf5nWSzmzFbNVyZdu798GZM5rHHRCEE2Xlulm+Yy+svHqG1sZtgIMKpIy3c9f71uDKGKr5abWYsVhN2l5V3/9kmLNbLx+gdL7PG8WVMTyTCZ59/mjyHk9WFxVjdGup5D4hJSY21vVRIKTGknHDcqpSS1xob+Prrr3FjRSXlmV5y7HbO+v1T7pNV07h9bg1PnDhGWaaH1mAv64tLZ8T4SWZux3mkYT+vd5xBFQq3FNdyfUENihA8dHo3VtXE2b5uTgQ6yLO5+NDcdZQ4kqENfYkov2/Yz+sd9USNBJWubP58/iZcprGX0hKGwQvnjrK1+QgxPcGqnDLeWbYEu5qcmBzzt/HwmT20hXuxqBrXFdRwR8kiQokYX9n/NH9WvZ5KdzIs5GcnX8dlsvLOOUsIxCN8+/BL3FW6mEca9tMc8rMpv4o/qliJlJKzwR4eOrWbs8Ee8u1u7q9YRYUr66IalgNxrppiYplnC6X2eezseoIjgTfGVZlLE2YKbRWsybqNGvfKKWWaj5/L0/BWhEqls45CWyWHAzvZ2/MireH6cQ/6NtVJib2a5Z4bqXLWYVImJos1kvPPm+o9G3f676TPvFKoy9yY/I79r3Oiby+d0WYienBSOuECBaeWSZljAUs8myl31KLN0DMkhCDTnMNN+e9nqWcL+3u2cax3N92xNvQ0SaBjYRIW3CYvpfZ51LhXMsexAIfqYqLftkBwQ/4DLMhYy9v+HZzuO4gv3p5W43s8qEIjw5RNtWs5SzybybeWoaDMyP10uKyUVRdwdP9ZWho6mTM3L20i4/Btiqqw8dY6Xn5iP2++epxATwhVVdhw40LEMO+wzWGhYn4h+3aepPF0B1ULCi/Y9mQQikiGXBjGCLWm6WDWOL6Mqff10BTw87UtN5Jjd7C39RwxffxLMkp/YYi+fl3hsRjvj3U0AXAAp9lMscvNK2frmevNQgXihoHaLzc21rmvnK1nQU4uH1u+ejBpbtAXOsZ5Ax7MsfZvmlPOw28f5BeHD7Asv5Bs+/SKqA9eE/jZyTc41NPCh+aupTce4f8d2YZdM7E+t5KmoI/nW47y8fkbub5wHv97ajffOfIy/7riLgwJ3z78Mqd7O3l/5WrsmpmuaB9mZexHVErJS+eO8d/Hd/KJ+RtxmSz87OQbdEdDfGrBJhKGwb8dep7VOWXcW7ac7mhw8DvWpcERfxshfSgUoTHYg8ec9ADEDZ1dHQ30xELcUbIIu2bG0t8ffzzMP7z1JGtyy7mjdBE72k/z9/ue4Dtr7iXTbE/t6AwRMyJIDER/LF+2pYjbC/+MDdl3cyb4Ng3Bt+mKtRJM+EnIGAoKFtVOhimbQlslFc5FFFgrMCvWaR+ArKqdd5b8BQljZKiHEIKCSchbXQyEENg1F8s9N7Ao4xraIg00hI7QEj6FL9ZBWO8lLmMoqJgVC04tE485nxJ7NSX2Grzm/HFl54+FXXPz3jmfxzhv+dlrKRjljCFGu+eZ5twLnmtSrNxV9LEUw8Zl8o4rJGRN1m0scI9PRnI6ybfOGfexyRVDlTxrKbmWEtbn3IU/1kFntJm26Fm6o+foS/gI6X3EjDBxI9b/PUgUoWFSLINau9mWIopsVeRby3CZPP3xtDM/lVCESr51Dnn593NNzjuSyYHhE7RG6gnEOwkmAv39TiBE8ndqVR04tQwyTbnkWeeQZy3Fay7AqtoRUzA+hRCYhJkyxwJK7fOIGWF6Ym20RxvpiDTRE2ujL+EnovcRNSIkZBwpkzr5qtAwq1bsqosMUza51lKKbFXkWUuxqS6UGXZ6aSaVW96zioO7T/Pjrz/Nn33+NnIKM5O6xuEYLWe7sDutlFaOfHZqFpdQWpXLa1sPEQ7FqKlL/n84qqZw872reGvHCX7y9af5yJfuIK/YM6iZfO5sFxabibK55+XgTJCsXDcCePvNepasrUIzqegJHVVVULWprQ7PGseXMcVuNy6zha/t3E6u3UF7MDgh6TSbprGqsJiv7djOwpxcKjxe7luwCENKnj9ziga/j9a+Xp46eZyzfj8bS+dQljl2LG5HKMQLZ05xrLuTzlCInx/YR7E7g5sqq7BrJj6xYjVffW0bb7WeI9NqJRCN8Lk1GyjP9LCvrZX9befYc66ZcCLBT/bvZV5WNmuLS1leUMi/v7GTr+3YTjgRpzMUGnw5xHSdradP0BgI0BUO8ftjRzjc0c6WsgoKnC52tzTzdmc7B9vbMKsqPz3wFrU5uawsKAIgx+5gVWExjxx7m+/dfOeMeYJ64xG2Nh/mz+dvotyVLLaxyFPIcy1HWZebTLqr8xZzZ8liNEXhrniEbx1+iaiewBcL82rbSf5t5T0szBx/GWRDSh49e4A7ShaxMa9qULnjy3sf5/7KlWSYbdg0My0hP2ZVY01uOZoY/2AQlzp3l9YNtj3Avq4m/LEwtxcvxKaZubFoPr8/e4AjvlbW5l48dRpD6iM8XgODv9eSj9eSz1LPZnQZR5d6f5iAQEFBU0zTPpj3haLsOdiArg/1R1E1Vi6sxOm4sgqJCCGwqDZKHfMosdcgMUjIBIZMDFNxSQ7wAyXYp+temhQzFc7JyGolPW9ljgUXPjDtuSqljnmTOlcIQa61hFzryFwAXTdoaOmmqdWHSVOZOyeHLM/kdYWnEyEEZmEhx1pMjrWYeXIVwGASYTKBNRk41Z/MgjIsKXAqRuX09F/Brrkody6kzFE7GJNtyESy31KCGErIVYU2Y15YSIZ+WFUHBbYKCmwV/WFnEkPqyT8YyXdQf6xaMhQt2TdNaDAsvE1KSbcvyImGDiLROIW5GZQXZw1qCE8HQghWbqzhfR+/jl//58v81f0/pKDEi1AE/q4g/p4gH/nS7SnGsd1pYcNNi/j5fzyHEII//8e7MZm1lLaXrq3kgU/dwMPff5G/fuBHFJR4UVQFf3cf/u4gf/zZm6dkHAshWLiinKraIh77+Q4O723A5rAQjcR438evY8naqkm3DZe5cWwYBkF/mLaGDjpbegj6QyiqgjPDTnaRl9zSbOxO6wh3/tVEjt3Bd26+nf1trZg1jSV5+Zzq7ibPkVRTKHS6+au1G3CZ02fVm1SVL67byJutLfTFopRnepMPn5RYNI08p5PPrtkAkBIvatE0/mrtBkozRmpUKgIcZhN1efmDhTisqjYYt7qmqIQf3XY3b3e0E47HKXC6KHYnK2JpiiDDauVd8xcO9bE/9vf68ioKnC4aA34KnG7KMjI57etGVRQMQ8eqaRS6XHxp/ab+/g69SDRVIdNq5f5FdYPtDi96IoRgUW4u+9rOUZuTO2Mvx2AiSnc0xA+ObsemJb+TUCLG0qyh8sP5NvdgaIxJ6c/CJRlSYUhJvs09of4ZSNoivRTah4qRZFsdRPQ4oUSMLIuDLy2+iYdO7+Zv3nyMEkcmf1q9nnkZeWnbO98Hb1E0cq2pesGt4QAtYT+f3/P7Qe+9WVFJGBc3o/hCKEJBERYuRsRbW2cvX/nuM4SjQ0u8FrPGf/7z+6hy5Ixx5uXNwITDLFTgyjLyLyW6YfCrp/fyP4+8QSAYRVEEJfmZfOljN1FbNf4J8MVi8H0qTHBRnpjpYyCHRhFm4PJQmRnqk8JE7qeUkpMNHXzlu09T39yNbhg47Rbuu20FD9y9Ck2dPo+yZlK550PXsHh1BTtfOEzT6Q6klFQvKmH+0lKWrU+tTSGE4IZ3LCenIBNFESzbkL4qqaqp3HH/OmqXl7HzhcOcPdmOlJK5C4uYv6SUZRuG2q6Yl89n/vXdVC0oTGlnxcYaPNkuympSDekMr4Mv/Pt7efGxtzh99BwCKK3MJadg6vr0kzKOpZTsf+UIGVkuiqsL0EzT64ExDIPGYy1s/dkr7HpmP53N3USC0cGlckURWJ1W8kqzWXPrUq77ow0UVeWhXGEarRdCCEGhy02ha6jcalbR0JJ1htXKlrKxvXQui2VQpm0ARVUveJ6mKFxXXpmyPdvu4M7q+WP2ucDposCZKgu2KDefRbnpZ4qKENTlFVA3TBkjy578rBZV48aK0QvILMsvZFl+6kMlpSSu6wTjMZ48eZy7a+Zj1WZuPmhTzXgsdv5iwWYWe4sGt5uUoUz9AR3kdOcKBN3RINmW8XuWFAQ5VidtkcBgzFVPNIxZ0bBpSTH/Apubz9ZeR1c0yEOnd/O1g8/x/bX3DWUW9xu0umHQHQ3iHRYWMVqSXZbVyRyHl2+sugerOvTit2uXx8A0yyyXmvauPh56fA/+vmSYhq5L6pu7efjxN/mnv7wtJX9kllkg6fD+5VN7OXm2c3BbbzDKr57ey5a11cwpnL7y0QCqqlC9qJjqRcUp+0Ybhzw5LjbfsWRcbVfVFlFVW5Syb3jbWXkZadsTQlBamZvivR6+P6/Iw3s/tuWCfZkok7IU+nqCfP+zP6ezuYdFG2rY/J611G1aQEaWa0peXCkl8Wicp378Mr/8t8fpbk2fUGMYklAgzJlDjZw51Miz/7udez9zGzf/8bVY7TPn2RjIzjekgTHMxSYE/ctN6QtEzHJpiBsG/7ZzO/vbWil2u7m9qmZGv5sMs40tBdX8sv5NHCYLDs3MuXCAEntmf5jF6OTZXCzNKuY7R7bxoblrsWtm2sO9LMsuwa6aiehxwnqcqJ6gLx7FHwtj18yYFJU7SxbzP6feoNqdh8tk4X9OvcHa3HK8FgfBeJQdHWcodXgwKxpOkxUhkr9Zq2KiwOZma/MRMsw2TgY6ONTTQpXrwl7OZVklmFWNR88eYGP+XBKGTnPIzzV5lTOmBDLLLFcSrR0B/L2phSsaWrqJRhPYbbMTyVlSicUTnGlKVdzpDUZoafNPu3EMM2uzzLQ9NFPtT9g4llJyfO8Zmk+2Eo8m2PnEXnY9s4+y2hL+/ld/SV7p2EbAWO0mYgke/D+P8ttvPUU8Nj4tTYCulh7+84sP03yylQ995T1YHVPJkk7tly4ljb1+drU1cqCzlcZePz3RMHFDx6SoOE1mcmwO5rgzmefJYb43lyKnG/MoFd1muThoisIHFi8l2l9xbya9xpD0sv5p9Tp+feYtvnfkFaJGgnybmw/XrEcAOVbniHAPm2am1OFBQaAJhb9adAP/e2oX3zr8EoaUVLiyqfMWI1XJT0++wYGeZnpiIba1nWBfdxO3lyzk5qIFXFdYQ9RI8F/HXyNu6CzxFvNA1WqUfm/13s6zPHRqNwC5Nhefq71uMLHuLxZs5ofHXuWf9z/NXHcu761YMahyoQmFOc6swWOH4zXb+aelt/E/J3fx1f3PoAqFJVnFbMybWpzXLLNMhnRJuZf63SuSWpgpKIq42uuhXDFcjr8bRPp6OQLS6gXPMjNMylrY89xB4tEh41VPGFgdFjKyp1BhS8Jz//sqv/uPpydkGA+QiOs8+V8vYnPZeP/f3oNmmrohJKXkTKCHHx3cxbNnT9ITCfcnKIyOKgQus4X5nhzeUVXLO6sWjjCIZrl4KEJQ7E6tDjdTCCFwaBY+ULWaP6pMyp2pQhlcUfhA1chM9trMAr624u7BBDmv2c4n51+LLo2Uc/+0el3Ki3xAwi/pPV7ErcW1SJJG7UA4hF0z87lF16PLZILKQJsDA8C8jDy+vvIeDGkMSfD1XybDbOMbq+5JKxUohKDMmcWXl9yMbhgIIVCFks4WmGWWGae1M8Bvt+5D1w3cTivvvX0F1ktcUKAgNwOv205798iy2vMr87CYr6yY3qsVw5D89tl9nGv3I4TgpmvmU1OePh/jYmE2aVTNyeHwydYR27M8TkoLr6ziVVcyE7Ygo+EYh18/PmKbELD29mVYJrlMJKWk4UgTD371EWKRNHqFAuwuG44MO6qqEAlF6fOFSJxnROsJg0e/9yzzVlSy9o5lU5oBSinZ3lLPl3c8R0PvhfVSB/sgJb5ohJ2tjRQ63byzauGFT5rlqiIp75MaWnB+pb+k1N7QcckEDkZsGyBde+O5phACFYE6yqOQVLcQMFz8ftixY113sO1pTBCZZZaJIqVk14EGHn7iTaSUFOS4uefGJZfcOM7xOHn/O1bz49/sxNcbRlMVFlUX8sBdq2Y9x5cJ3f4QDz22m/buPhQhmF+Zf8mNYwG859blnKjv4GRDB7phkONx8pH7NpCX5b7g+bNMDxM2jn3tAVpOtY3YZnVYWbZl4aSN0URc55dff4LOltTSm7klWdzxketZeVMd2UUeFEUh3Beh/nAzzz9/Bpl8AAAgAElEQVS4ndcee5NYeEjTMhKM8vD/fZRF18zD5Zmcnq2Ukre72/n8q8/QEhyqwuPQTFR7sqnMyCLbZkdTFILxOG2hPs72+mjq8xOIRjFIZu7fWTF/1ms8yyyzzDKDGFLy1uGmKVXTnAkURXDX9YtZuWgOLe1+rBYTlaXZOGwXo9DMLBdiQBWiOzB6ufRLgRCCsiIv3/ziPZxu7CKeSFCS7yEv2z0bVnERmbBx3HyylVDvSJH0wqo8CisnN9uSUnLk9RPsfGJvyr6y2mL++r8/SsXikRXNHP1SbnUb51G3cT4/+uLDhAJDiQ+n9jewe+t+Nr9n7aReQnHD4Dv7dw4axgJYVzCHTy9bT603d1AFYABdGkQSCdpCfezrOMfzZ0/ij0VYlpuqoDDLLLPMMsv00ReMcuRU64UPvASoikJJgYeSgtnl8MuRfUebSCQuL/lJSBrIGS4bSxekKkjMcnGYkHEspaTlVBuJ+MhwhprlFVjskwupSMR1Hv/RC4T7Rhrczkw7H//GAymG8XBMFhM3vn8j/5+99w6P47ru/j93tmMBLHpvBMAG9t5VKYrqcpNsK4rjuDs/xU7s+LGd14prnPi1E3c5ltsrOZJtybZ6F3sRewNJECR678D2NnN/fyyw5GIXwO4CVLHxeR6IwuzO3DszFzPnnnvO9wx2j/Dbb/0JbVRCQg1q7Pz9Aba8e22UOHU8tDqGOdDZGv59YVYe/3XNreSnpMbW8xMKVoORSlsWc9IzubNyIe6gnzTDrCboLLPMMsvVpLVzkJ5++1vdjVneYfgDKqfOt7/V3ZjlbUrCa/69bQMRlQKEEFQtK096majlXDvHXjsTuVHA1vu2sHjT1NJbik7hto/dQMm8SC9t/bEm+jsGk+rTpeEBHAFf+Pe7qhZOaBiPRwiBXlFIN858OdpZZpllllkuI6XkZF0H/oA69ZdnmeUKegcctCRpI8zyl0+CnmOitId1Bh0lc5Or9qNpGjt/fxDXSGTMT1Z+Brd//EaUOBJ9hBDYctLYdNcqWus6wtvtg06azrRROCe2ePRkDHrdEfFrVbasGTd0NSlR5eXlHN0VCgOTMaa1PH5fJcH+SSnRpMQV8DPs8+JRA6iaRK8omPV60o0mUg3GsFJBMucvpURD4gkEGPJ5cQf9qJpEpwhMulAbaQYTOiW+c491fFVKRnxehn0efJqKIgSpeiPZlhRMOn1Sxx3fRkDTGPZ5sPt9+DUVJBh0Cla9EZvJjFmvRyF2cY942whKjRGfF7vfh08NImVIii7FYMBmNJOiN0xYQGSWWf5aCaoaJ2e9f7MkiJSS8w3dONy+qb88y18lCcYcSBxDrsgDGHRkJ1mqzz7gjBlrvPnu1RRX5SdkCCy7toYnv/8igdHSrZqq0VTbmpRqhX5cEQN3IIaCxjQ52tPOt47sQh2tTvaRxau5u7Imrn1faqnnp6feQBIyjL+wegubiyri2ldKyYDXza72Jna0NVA31MeQ14M7GECTl41jm9FMaZqN5blFbC4qZ3lOIaY4dYKllNj9PvZ3tvBq2yXO9vcw4HXjCgZQtZBkmFmnI91opsiaxtLcQjYVlrM6v5iUcfHcEx3fEfCzs62B55ouUDfUy5DXi08Nhoxjg5Gi1HQ2F1XwrqoaqjOyE5o8jE1Amu1DvNB8gT3tTbQ57dj9XvxqyENl0Omw6g1kmVOYn5nDuoJSNhSWUZaWETb242mny+XgxZZ6drY10mwfYsQfOg9NgkEJhetkmMxU2bJZW1DCpsJyKm1ZGBRl1lC+yoxNkOW4gj+hf9+aax+rT/DW9GuivoQ6cln05Gr2aWjEzaWWvqt2/L803urxc6XTKWrcvEljZqztk+fbw6GYs8RmqvES+v83/1n4ZozjxIxjCb5xMy2z1YQpiap0UkrO7Kuju7k3YntKuoWt921JqNKeEIKSuQVY0y0M9102ZDsbe5GaREykYzUBhdY0FKGEvbNHezu4o3Jhwt7ZyXAEfNQO9IRL9/Z74s+YHfS6OTMQUgzRCcGIb+rZr5QSv6byXGMdD505ROPIYEj7dhx+TcUdDDDo9dBkH2JPRzO/rz/NE7d+gPL0qZNKgprGzvZGfnTyAGcHe8PnF4Gm4gmGvMktjmEOdrfx2IVTPLLtfazILYz+/rjzONHXybeP7OZ4bydBGX18rxqk3+vmdH83f7h4mo8uWsOHalZi0enjMrz9mspjF07x0OlD9LqdMZWt/VqoLHWvx0XdUB/PNtaRabbw1fU3ckflxOW1xwhqGs82nee/j++n1TEcs43A6L3o87i4ODzAyy31pBlN/OPyjXx00eop25glcaSUBIMaLZ2DnKrr4FJLH72DDnz+ICaDnpwsK1WluSxdUMyckmyMhsuFfq5WJrmUEl8gSGvnEOcvddPY1k9PvwOX1w9SkmIxUpCTTmVZDjVVBZQVZWI0TD3Wk+kHgNcXoL17mPrmXpo7Buntd2B3efAHVIQQmI160lPN5GanUZyfQUVxFiX5GdjSLKMFMJJfYRnD4wtgd3o5cLyRweFIh42qafQMOHB7/eMPMSEWkxFbWmKhcFJK7E5vQu0ApFnNM6ZY4fMHGBzxMBbrqAiF7Ewr+itWXaWU+AMqzR0D1NZ30djWT++gA483gCIE1hQTBTlpVJXlUFNdSGlBJnr9zEy+x+6ZP6DSN+igobWf5o5BOnqGGRxx4/UFQILRoCMt1UxeViqlRVnMLc+lrDAzXEVwuqt/YwSDGk63j66+EY6fa4v8HjDscNPVNxL3sRUhyMlMTVjO0ucPMjTiRk5RN+FK9DodOZnWN2UCo6oa3f12zjf0cKmlj87eERwuL8GghtmkJyczlYqSbGqqCqgqyyFlmuPZ6wswZL9iHCsKORnWiOsaHsftA9Re7KSxbWCCcZzLormFlORnTGscJ5ytpo7L7NQb9Oj0icuVqUGNvX86HHW8RRvmMWdxacInZEmzYMtNZ7jvcmLGUM8ImiZJtJptlS2LXEsK3e6QePuLzfW8t3oxS3MK3rHeOncwwH8d38ejdSfwqZHxeToR8hbrhEDVNLxqMMJwXp5bSJF1an1FvxrkF7VH+fHpN3AFIl8YihCYdXr0ioIqJb5gMMKwrbZlMS8zZ9LrK6VkZ3sjX9r/cvjeAJh0etKMRiw6A35NxRnwh9vv97j57vG9dLscfHHNtVj0k2ufakh+dfYY/31iX8R1StEbsBqMmHQ6NCnxBIO4Av5QmMXofkFNZW5G9pReYyklTzee4ysHX4u4Tha9HqveiFmvR0rwqAHcgQBeNZQAKwGfGmR+ZnJVKGeZHFXVOH2hg989f4wT59pxeXwxvaICsFiMLJlbyL23rWL14jL0eh1mkx4lwYn4ZEgpcXv87D3awLM7z3ChqReP1x/bU0vIa5JiNrKgMp87b1zC5lVVmE1Tr8TE25dhu4fXDl7g1X3naWwbwOMLTCmfJgQY9HqybCnMm5PHhuVzWLOknPzctMtFZyZB0yROt5f+IRdtXUM0tQ/Q0NpPe/cQPQMOnG4f6jjvX9+gk0/92+8QCZSk2bZ5AZ//yNaE9IelhF8+cYAXdp+LfyfgE+/fxHu3r0hon4k4VdfBgz94Pqy4kGIx8MOvvI+K4uxQSFhQ4/DpZp548ThnL3bj8U02fgSpKUaWLijmnltWsqKmFF2Sk5mxtls6Bth/vJFDp5ppah/A5fGjqpOrQwgBJqOBssJMbtwwj+3X1JCTGV/Oz5Xte/1Bhu0eOnuGaekc5FJrPy3tA3T12xm2u/H6glH7/OS3e/ifx/fH3U5GuoWHvnYvuVmJFUCra+jmS997JqFY+aqyHH784D0YDAkaNHESumcqx8+28fTrpzlV14Hd6Z3Uu24y6qkozmL7lhq2bV5IRrolqfFyqq6Df/vh5XFsTTHyw6+8j/KirHC/Dp1q5omXTnDuYtfosyf2scbG8bIFJdxz60qWLyxJahwnZhyLUBjFlUgpJ+zkZPS09nFqz/mIbYpO4bp71mMwJa4wYTDqsdosEducw66ktC/zU1K5vqSSx+tPA9DncfH5vS/y4LobWF9YGq5o9k4hoKn85NQb/Obc8bBBKhBUZWSxvWwuq/NLyEuxYtTp8QYD9LpdnB3s4VB3G3WDfbyrqmZKvWZNSh67cIrvn9wfNioFUJxqY1tZNRsKyyi0pmHWG/CrQfo9buqG+jjU3cbp/i7uqFyIdRLDVUpJ7UAP/3rglbBhnGYwcnfVIu6oXMCc9ExMOj2q1OhyOXi9rYFHz5+g1+MiqGn874WTFKem89HFayZdAWgcGeTh2iPhc8i1WPlwzSquKa6gwJqGUdEhkTj8ftqdI5zu72Z/Zwun+7tZW1BClS17yvvR53Hxo5MHw4ZxutHEffOXs628muJUG2ZdaPy7An46XXZqB3o50NnC8b5OSlNtrMwtekeNv5lAL4yk6NKi/CwmXcqMHN/j9fP4c8f43fPHcE4RhygBt8fPodMtnK7v5K4bl/Lh96zHaNBjMRlwuRPzJMZCk5K6hm5+9vg+Tp5vJziFQQEhY83l8XPsbBunLnSwdkk5n/rgNVSWZk9rvGiaxuHTLfzs8X1caulDS+CZKiX4A0G6++1099vZe7SB7AwrX/zETWxcUTnl/r0DDr70vadp6x7G5wtEGcITtemJVUxqEnyBIKE7m9h18gfUhD3HgRmUDlPV0ARqbHx4/QHauoYoL8rC7vTyiycO8NzOWnxxVJ2VUuJw+dh/rJET59q555YV3H/XOsymxFYhxgyZZ14/zcnzHVP+PUX3I+RJrG/u5WJLLy/tPc8D91/L2qUVca/OaFLy89/t56W95/B4/XEbof6AmpDBajTqkrJ/VE3i8voJJNCWxxdIyNOcCFJKOnpG+OUTB9h1+GJc4wVCHvALTb1cbO7jxT3n+Pj7N7FuaUXCnnRV1WKO47LCTOxOLw//YT/P7zqb0Djed6yBE+fauOfWlfzNnWsTHscJW6GWNHPE736PP6pS3VRIKTn47PEILy9AbkkWK65blNSDXNEpGMdVRAr4ghMExE1xLCH46OI17O9qodURWmKpH+7nkzue4ubyuXxw/nIWZ+eFEr7e5kaKlJL9nS385tyxsGFsVHTcv3A5n1yyjlyLFUSkj0VKyQ2llXxiyVo6nY4plTqklJwb7OVHJw+GjUqdENxZuZB/XrmZklRbVGKclJJriiv4+0Wr6HY5plT38AQDfPf43rD2dIbRzLc33cy28rnoxiWqZZlTWJiVx7qCUh7Y9Sw9bicBTePh2iPcUFpFdUZsA1ZKyYHOVga9oRAXg6LjK2uvjxlSk2GyUJpmY31BKR+uWUXbaBVFwxSTCCklp/q7aBsdV4oQPLBsAx9ZtDoq4c5mMlOUms6qvGL+ZsEyOl0OnH4/VkNysonvZFZkXk9N+vqo7TqhR2F6nhSPN8BPH9vLU6+dntKrFWvfP7xwnKERNx+7dxNWi4n+cXkZiaJpGrsOX+L7v9lJ/5Bz6h1iEAxqHDjRREvnIF/8+DZWLkp8NS7UF8mrBy7w37/egX2c3GYySClRNY2S/PjyVPwBla4+O27P9Cccfw1omqShtZ8VC0v5r1/v4LUDF5JyELk9fh59+gj+gMon7t2ckLfS5w/yyycPcqGxZ+ovT4GU0NQ+wNd/8iJf+fQtrF9eEd84ltA36GDE4Zn6u3/lSCmpre/kPx9+jca2/qSOoUlJfXMvX/3hC3zkfRt497blGPTJP5c1TdLY2s+yBcV871ev8/rB+qTGscvj55GnDhMIqHzs3k0J9Skh41ggyMy3RWzzefyM9DsoqMiN+zjOYRc7fneA8ZOgVVuXRB0/bmJct2QrJgkhqLJl8a2N2yKq5DkDfv546SwvNtezMq+I2+YsYEtRBYXWtLiTsN5svKOhDq5gyJMigPsWLOcLq67FpNPFfNCMbTPp9MyxTR1nrEnJb84do997OW76lop5fGPDTaQaYscijW0zCB2laZO/KKWU7O9qCWtPC+DvF63m5oq5YTWN8ShCsDa/hA/XrOI/j+5GAr0eF39uOMfnVm6e0Hvc5XKEh1Kqwcjq/OJJPc1CCIw6HZW2rIjzmowelzM8UTEoChsKyyZdYg6VeNZRlpaBlPJtPyG7GhgVM0bFPPUXE0RVNX7/wrEJDeMUi5GywkyK8zNIsRjxeP30DDho7x5m2O4Jq768ur8Og0GXUK5ELKSU7Dlyie88/GpMYzQ1xURxvo2CXBvpVhOalAyOuOnoGaa7zx7l9eroGeGbD73ENz97BzXViYWFSSmpa+zhR4/sitkXa4qRolwbedlp2NIs6PUKfr/KkN3NwLCLvgEHzhjL6OuWllMUp3GsKILUFNOES7tBVY1aHhcidN8SCaswGw0k6jUWArasrsKaYmLE4WHE4cHh8uLxBnB7A3i8fkYcnri83TNJfXMvjzx9iNcPRhrGKWYDRfkZFOXaSE8zh5Kzh1y0doVCVMbfJ1XV+OPLJ6mpLuT6dXPjHjtWi5GbNy2gvqknyjel1yvYUi3kZqWSk5mKLc2MogicLj9dfSO0dw/H9DQP2z38+Le7qS7PiTuEwWwykDpBPpSUErc3OizIbNKj18VvQKWmmJJ6Hhfl2bj/zrUMjrgYcXgZcXpwe/x4vAE8Pj8Opw+Pb+aFAMYjpeTcpW6+9uMX6eyNjrXW6xTyRnMHcjJDMcChmG07HTHuldPt42eP70NVNe65dVVE7Hui1Df38shTh9nxRv24cWykON9GYZ6N9FQzmiYZGA6FXU00jp986QQ11YVcu7Y67vuVcFhFUWVkJbygP0jz2TbmrZoTV6NSSg69cJLms5HB8AaTgWvesy7pl4umaQTGebDjkYKbCCEEW4oq+J8b38V/HNnFoe72sEHjDgbY19nC/s4W8lJS2VJUwXuqF7Eyr+ht502uH+rnWO9libs5tiw+tXQd5jiVJ+Kh0+VgV3tT+Pdci5XPrtg0oWGcKKqUPNVwPhzfm5eSynuqF01oGF/JtvK5PHT6ECP+0Mt9d3sj/7B0HSkTeF9TDJdXHzzBAE32IYqs6VOeRyLnmWIwIgjN54KaxsXhfhZnx6fO8nYaW+90pJScquvgseeORj1Q9XqF69bO5f23raKyNAejUX/5ngVV+gad7D58kSdePEHPgANNSp7fdXba/alv6uX7/y/aGLWlWbjj+sVs27yQ4vwMTEZ9OD5WSonT7eN8Qw+/f+EYR063RBhkPf0O/uvXO/jOF+4my5YS9xhSVY3HnzvK4DipTWuKkbtuXMr2LTUU5dlG45ojz8PrCzJkd9PQ2s+Jc20cO9tGa2dIU/bmLTXo4nzOF+Sk8aMH3zehcXzgeCPf/83OCN9ITmYq3/nC3RMaRrEIJRTF/fUwG1dWsnFlKDxEStCkht+v4g8EcXn8fPG7T9PQmpw3LlkOHG8KTdpGr5nVYmT7lhpuvW4R5UVZEfdL0yQjTg+HT7XwyFOHaB6n++vzB3ns2SOsXVoe9/UUQnDDhvk8+fJJOntHMBp0VBRns3ZZOasWlVFRnIUtzTKaNBraRwJ+f5C27mGeef00L+w6G2UcNrcP8Mq+Oj54x+qp6x8ogk/ft4UPvyd6tQnA4fLxpe89TU+/I6Lfn/zAFjatnDrc53I7Clm2xEO78nPS+Mj7NgChcw8lAqv4RsfO06+f5pdPHEz4uIkgpaR3wMF3f/lalGGsKIKl80Ox50sXFGFLtYRDWqQMhSF19Azzyr7zPLejluErPPQ+f5BfPXmQgpx0rl8/L+l31r5jjZHjOCU0jm+7bjFlhZnR49jh4dDpZh7582FaOiPHsXd0HK9ZUoY1znGcsIVUsagEvVEfDqXQNMnx12vZet9mdFO4rKWU2AecPPXTV6IS8eauqGD+6qqkL2QwoOIZV9baZDGS1BNvFCEES7Lz+Z8b38XzTRd4tO4EdUN9YQUGCfS4nTx5qZbnmupYX1DKRxevYX1BKfq3gdSWlJI3uttwBy8/ZG6tmEeexTqjbZzs6wqHIgBsKa6gcga1oYd8Hk70doZ/r8nKo8A6tfdACEGexUqBNTVsHLc77fR5XJTHMI6FECzLKcSo6PBrKl41yL8f3sXX1m9leV7hjMSaCyFYkJlLmtGE3e9DlZL/PrEfm8nC5qJyjEpsb/4sM4/XF+TRpw/hdEV6P/Q6hQ/dvY777lwzaoRevh8CMBr0FOdn8IHbV7NmSTnfeuhl6pt7k16pgsuerIce30vvgCPis9LCTL748ZtYtqAYJcYKgxCC9FQLa5eWs3heEb/+40F+/8LxCIO/rrGbJ186wcfu2RT3I7F30Mnx8U4MvY4H7r+O265dhKIoMY8lhCDFYiTFYqQoz8bm1VW4PX7qm3o5d6mLJfPij5nX63UU5k68mphpSyE8axnbR6dQkJOOLc0y4X4zwfhzEAIUdOgtuvD5G69S8tRk+K+oYJublcq/fGQrG1bMiakUotMJsmxWbt6ykIXVBfzbD56nfpyC1MXmPmrrO1m3LM6QBkITlLtuXEpr1yA3b6lhYWX+pMoTgpCnd255Lp/52+uoLsvlB/9vJ94rHF4S2HX4Iu/etgyLefLQMiFC58UEQ2fY4YnyagogMz2F4jhXNabD+GcKQqAzKpiMBqSUpFtnfpVsPEFV45GnDnOhKfJ+63UK792+gg+/Z31Mz7gQYDEZqCrN4ZPv38zGFZX8589fjTBIx55l8+bkU5xvS+qdduU4zstO5fMf2cqG5ZOM4wwr27fUsLCqgAd/8HyUxGN9cy9nL3WxZkl8ResScq0KIaioKSEjJ9IwOb6jlqbatilfDpqq8czPXqXhZHNkJ3QKN//dtVhSky+3HPD6sQ9GxudZEpTmiYUQgjSjiXvnLeGx7ffy0PV3cWflQnIt1ohFOK8aZFdHE594/c98/fAOBr2eab0sZwJNSs4OXI770o8u4c+08XVusCesbqEg2FRYzkwGmbQ5hhm4wvjOsaTQ7hyhxT405U+Xy4FRuTwHdAZ8DPkmjp1clV/EmvzL9ezPDvby4df+yD/teZ49Hc04/L7RJNTk7211RjY3llaFf291jPAPO5/hUzue5qWWeoZGx85bPX7+kpFScvpCByfORReQuGHDfO67c82USg9CCKrLc/nCx7aGjLRpsvvwxShjNCPdwpc+sY3lC0tiGsbj+2O1GPn7925g8zjvl5Tw/K5aOnuH4x5XbV1DUcumc0qy2bphPjpdbMM4Vp8UEQqNWFFTwn13rsFinlwxZpaZIcVi5HN/fyObVlWO3q/Jx3JZYSafvm8LlvG5O0GVw6dbEkoFUxTBB25fxRc/vo1Vi0qxjhpZ8bx79Hodt163iJs2LYj6rLVzkN7B5OLwZ7mMlJLzl7p5ed/5qM+2X1PDx+/dNGXIiBACRVFYtqCYL3/yZrIzIp1uHT0jPP7c0WlrSYfH8cr4xnF5URaf/uAWzOOEHfyB0DiOl4Q9x5n5NhZtms/uJ94Ib7MPOPnVV/7Av/ziE2TkRS9BSylRgxqvP7aPP/3wpaiLVbm0jI23r5qW0TbS78Btj1z+S89KnXYM4BhCCGwmMzeVVXNDaRUdTjs72hp4qvEcZwd6CIx6k13BAI+eP0GH0853t9xCpjnlLYtFDmhaOF4aQuoOxXFIsiWChgwnlwEYdToq0jNnzACXUtLpcoSLbwD8ueEczzddiG9/QvJn4f5KiTswcXKPVW/kwXU38Lm9L1A7OrFw+H0821jHKy0XmZuRw7ayam4qm0t1RnZSxTgMisLnV22hx+3kYFcrklAIx+ttDezpaKIiPZMbS6vYXj6PhVm5b7tQnb8ENCl5Zd/5qBjdjHQL99+1FrMpPgNOCMGCygJuu3YRv33mSNL9cXsD/PnVUxGqFAJ4903LWDo/MXUSi8nAfXeu4Uhta0Qi28Cwi92HL/HBO+LTyHa4vOEiRWPkZKViMiYXkjU7ht9ctm9ZyMaV8YU7Quj+LF9QwqK5hRytbY34rK6xB1XVUBJJaJpGQpZBr+P26xfz6v66CO+xxxugs2eE8qKspI89S0gt48+vnYpKdC3Oz+DD79kQ9/MPQuNm0byQrOXPHtsboWaz4+AF3r1tGVVl8eekjeeWa2rYsKIyoXG8oqaUmurCKGfD2DiOZ2wmHJSr6BS23rcZ47jZ//HXa/n3+3/M8ddrcQy5CPgCBPxB3HYPDadaeOjzj/LTzz2Ke1z2qMFk4H3/fBtpWckv9Usp6WjoweeJjFHKKsiYcWF+IQR6RaE8PYO/q1nJb2++hx9ddwer8y4nbklgR1sDD9ceQYtVBONNQh0tSTxGSA84ee98TGQo7GEMvaKQaZrZJaFhnxftCr9FUNNwBwNx/XhGK/9dyWRSVEII5mfm8Iut7+aji1aTbb7sEfSpKrUDPfzXif3c++LjfGrHU7zaegl3wJ+Ql1cIQbE1nZ9cfyf/tGIThda08AQqoGlcHB7gZ2cOc99Lv+fvX/0jTzWeZ8TnnfUkzyDDdk/MssPrl1VQXpzYi1cIwbbNCxOKcb2SkBeni4vjlrOzMqzcMhq+kGh/5lbkMa8ib1w7sP94Y9zyUQZ9dIhP/6BzVPZslrczaVYTd21dllByGYDBoGPV4rKo7f1DzjddMaSiJJucrNSIbUFVY8junn0WTpPufjtHYnhRb71uEQU5iWk2QygBfvuWhRTlRcaxjDi9UQl1iZBmNXPX1qUJJ/YZDTpWLYoxjgeduOOUeUzYBSCEYNmWBay8cTFvPH8ivF1Kyem9ddQdaSC/PJecokyEIhjutdPd3BdlFIcOBlvetYYNtyVe4nk8DadbUIOXH/pCiIQUNJJhLORie/k8NhaW8z9nDvPz2sMEtJAp98dLZ/ng/GVTqjEkSiLjLKhdviaKUOJKYkuoLxD2mkNI0WR8+e3pEhhXtCTVYCRlimIeE6FTFIxTvDCEEBRa0/jymuu4Z94SnrxYy0st9Vgc6mUAACAASURBVHQ47eHwEbvfx2ttDezpaGZdQSmfWb6RlflFcV9fIQRZ5hQeWL6Ru6tqeKrhHM821dFkHwrHtLuCAfZ3tXKou50lOQU8sGw915bMmfHr+9eGlJKm9gH6x1VWU4Rg8+qqhB/EQkBpYQZzSrI5U9859Q4xOHCiKcqLvXheEfk5ya30GA06lswvipoAtHQMMDDimjSOd4yC3HSMBh2eK7zZTR0D7Dp0ke1bFiZstM/y5rGwqoDyoqmVhqIJLUvrFCVi1SCkohC46nHcV2I2GsjOsNLePRyx3fsmqDj8pXOmroOhcSvtqSkmrplG3ld2hpX1yyt48uWTEdsPHG/kvjvWhGPOE6GmuoCywmTHcSY6RUQkJ7u9fry+AOmpUzvwEjKOpZQEAipGi5H7/8+7uXSymf6OoYjv+L0B2i500nZh6pfE3OUV/N3X3hflhU4UNahx/tCliG2KXqE0weXIZBFCkG408cDyDTSMDPJSSz0AvW4np/q6Z9w4jlmSOVa/AMMVhqAqNQJa/KLj8bZhvMJYk0j82sx6lsYbsx9ZtJr7FyZfYcpmjM+zrVMU5mXk8KU11/GxxWvY29nM800XONrTzog/FIvp11T2djaHCpSsvY53x6miMYYiBGVpGfzj8o3cv3Alh7pbea6pjoNdbQx63SF1BKlxoq+TB3Y9ywPLN/LRxasxzBrI0+Jic2+UBzXNamJued4Ee0yO0aBn/py8pIxjnz/I6QsdUduXziuKW9UhFmWFmShCRKyUON0+unrtcRnHJfkZlBVmcaHpct5CIKDyw0d2MTTi5rbrFmFLS64i1ixXl2ULSpLSmRUC0lNNKDrBlQIuQVWNSqK/2ghBzOX9RLXIZ4lESsmJ8+1RTrbSwsy4JRYnYvWSMv786qkIg7S9e5jO3hGqyxN3Vi5fWDyNcWxGURTUK2yeYFCLq6ASJBhWMTDg5N++/hQ9vXaqlpbzye/8DWnjlj3iZc7iUv7pZx8lb5rVmwAGu4dpOhMZW5KWaaWwMrkXXTIIESqPfOcVBSMk0DAyOPmOSWAPxFdxSBEKGabLM31vMBA26mYKISDLfLmNgKYy4HFPskfiZJosEVrDPjVIjjmFXIs1qZ+pPMeR5xdKKMpLSeXdVYv42Q1387tbPsDHF68hP+Xy2B/yefjW4V2c7utOeAlpLFEly2xhe/k8fnDtHTxx2wf5pxWbKEuzhUMuXMEAPzx5gJ1tjbPLitNkvGQVQGaGNSqpJBEqSqaujhiLYYeHrt7Igkg6nUJ5cfKKL0KIkOE6zrhWNRmlhjERKRYjd9ywOMpAtzu9PPTYXv7xm0+GpOz67aiaNjsm3yaEwmpykx47Op0uKk9G0yYPR7tazM67Zh6fP0hzx0DU9qqyHEyG5CVehRCUF2djGechdnv8UdJq8aAIwdzyvOmN43G7agkkuid0JVJSTFx37QLS0swIRbDprtXojXoe/tLjdDR0xyzEEdWgUc/a7cv46LfeT1FVfNqukyGl5PyhS4z0R75cyuYXkVVw9SVZrkQIQXFqOgoiHCPrDk4UpxV53ok8eDqc0WLdsTDoFEpS0zk0+rsz4KfVPsTcCSrEJYNAUJF+ednDr6pcGh5gXUFyFbmiji8EJWmhkspjknSXhgdQpUT/Jj85xwp+LMzKZUFWKOTiW4d3sbO9EQgZyI9dOMXSnAJ00zBq9CJUhOaB5Rt5z9zFfO/4Pp5qOBdKJgwGeLTuBNeWzMGkmzmt6r8mtAkMxLys1IQqgV2JEIKczFR0OiVhz1bfgBOXJ3LSKqVk1+GL1F7sSqo/QEiZYlzys6ZJHK74K93dvHkhh0+3sPfIpYjHuyYll1r6+MEjO3n8uaNsXFnJjRvmM78ynxTz5Cofs1xdjAYduZnJOa2uJiEFnpD6hcPlxen24XT5cHn8eLx+fP4g/oA6+m8Qjy9IW9fw1AeeJSG8vgC9A9GKHyX5GdOejGSmp5BuNUfIY0piOyOmwmjUkTOdcTzNc4nr7SqlZGjIhcvtZ/Gi4nC2sqJTWLN9GdZ8GweePMQrvzuA0+4GfxAx+lCWRj0KkG6zMG9VJde8bwMLN82nqCxkoA0MOElNNREMaoyMuDGbDWRkWFEUERKT9wYYGnZj0OvIyrJGadxpqsbB545FLvkIWHXTUgxJZlVPB1fAH1H/PNUQO0nHoCgRFZyccXp0vWqQC0PxicorhHR7/3gpVJxAlZJdHU1cX1qJMoOxx4uz89ELhaAMTQl2dzRx7/ylGMTMLP2XpdkosKbROOqFPzvYS5/HSeEMK2/EixChO1dty+YbG27i3hcfp8MZmpyd7OvCpwZJUaZf4lkZTdx7cO0NXBzq58yoekbdYB92n4/clFnjOBkCQTVK2xhCD/bJqiFORZrVHIpxSzByaWDYiapGG7HP7axNui+TMT62eSLG9Io//5EbMeh17D58MWpJUkroGXDw51dP8cLus8wpyea6dXO5Zk01JQWhmL9ZQ/nNxWTUJxXfeTWQUqKqGl19dk7VdXDmQgeXWvsZHHHhcPnw+4MhoxlAjvnXZEJ5NbMkhsvjx+2NdNoJIDvTOu2/VYNehy3NElVUpG/QkXB1V5PRgMXy1sk+xmkcw+GjTRw4eImGpl6+++17KSwMeWXtDi8PP3aQ6so8Su5ex8iwi5GOQW7dWE1aqpnd5zqpWVTCe9+zhtziLA4dbeKnD+/i6/92N0Io/Ozhncydm8+ZM+0MDbvJyEjhy1+4DYvFSENjL7/89Z5wxaEli0v527/ZGBGHNNgzQvPZdmxXZFimpFvYcNuKN/2hrEnJ4e62CM3fsbLC48k0WdArgsDou+bi8ACalJN6HKWUXBwe4NJw9JJILIQQrC8sxWY0hcMpXm65yIcWrqRqhop0CCFYlltIgTWV9lED8WB3Gyf7ulidVzwjbaQbzWwpqggbxz1uJy801fPhRaumZcxMFyEE+SmpVNuyw8axJxgIV1KcqTZsJjNLcgrCxrFXDeKb4bjuvyaCqobXH53UE6qSlvx4siTpMXW4fGgzOGamIpFVKiEE2RlWvvzJbaxaXMrjzx6lvXs45iKhzx+krrGHC009PP7cMdYtK+eOG5awZF5RTOWLWa4Oep2CXv/WJkuGKr5pnDjfztOvneLEuXbsTu9bEpoxSyRurx9t/OqWIGm1nSvRKYKUGDlkLrd/SvtmPHqdklS88UwRl3EsBGzbupili0v48oN/jIzZkJK+PgdLFpfw7/9+Dz5fgK989c9U37CEa7fMp+m7L1BYmR8uO61qkkBYCkji9QU4dLiRzz6wjZzsVLzeAGazEZ8vyMO/3M26tVXccvMS7A4vX/vm0yyYV8CWzZdLEmbkpPG1P/5zRJ/0el3SIRVSSkb8XtIMJnQJZGNLKTk/2MsTFy97e3JTrCzLKYj5/fyUNDJMFjzB0PLusd4OWhzDzJlEI9inqvz67DGck+j0jmdOehZbiit4blQXuMft5D+O7uY7m7eTaZqZZJpci5VbKubzcG1I59Xh9/HtI7v50XW3x1V6eSoE8L65i3m68VxI1k1Kfl57mOV5hazMjS/pUgKqpqIIZUKDWkpJUGoJVcLzBAP0uC8v0dtM5kmT5aSUBDUtoQqKAU2N0JJONRixJKnWMcvoPYgR+qDXx1fYYiL0UwjUT4QvEHxbe8qEEFjMoZLRG1dU8sLus7y45xwd3cMxjR0pYcTh4ZV9dew50sCaJeV88I7VLJ5biC5BJZBZEmcsT+KtQkpJ36CTh/+wn9cP1iekLqEoAp0SKi6hKAKfPzjtIhKzRBIMasS6pDNhiAohYv6NB4Jqws84IXhLx3GcxrFACCZ8sOn1CtdumU+q1YQ1xUhRoY3BOKvYCARrV1dSUhwyCseCufv6HLS0DrBhfTVHjjYBYDbrqT3XwZbN88L7G0wG8sty4morHgKayhf3v4xR0bG1rJplOQXkWlIx6/UIIoXsx5aD7H4vezqa+f6J/XS47KPnBXdX1VA4QZnjLLOFFbmFdI0W6ej1uPjPo3v4xoatoep749oZ8nn5+ZnDPNtUl9D5GBSFTyxeyxtdbfSPVpl7rbWBf9z1HP+0YhOLsvMx6XRR7alS4gj4uDQ0wPmhPt4/bwnGCWJcBfC3C1fwauslmu0h9ZJjvR18asczfG7lZtbkF2PRG6La0KTEFfTTNDLEib5O3l29mPQYOsxCCBZm5XHf/OU8dOYQmpR0u518dvdzfH7lFq4vrSLNEOn1G6tX71OD9LidHO1p543udr6wagt5KbHjmLxqkK8f2sGS7Hw2FpVTmJKGURfb4yWlxO738fPaI1y8wpO/Jr9k0lhgTUq+c2wP+SmpXFs8JxxPPVEb7mCAP9Sf4UjPZUmupTkFMa/TLPET04id5js46UlgjHYVRVBWmIVhpj2AArKSrOYnhCAvO40PvWsdt1+/mP3HGnl533nqGnsmNIC8vgB7j17ixLk27t66lPvuXEN66vQrl87y9kRKSUfPMN/4yUsTKrcYDTpys9IoLcygOD+D/Ow0MtJTsFqMmIx6jEY9JoMORVH4zsOvcnFcGeBZpkcoNDV6+0x49eUEITGKIqYbAvymMyNBi3q9DvMVrnQhRMwLJKVEU7XIzwRYrdHLmf5AkEBQ5UJ9dzjupKI8h4XzC2eiyxMigT63i6O9HTzbVIfNaKY8LYM5tkxKUm1km1Mw6fWomsaQz0OTfYja/m6a7EMRer9rC0r56KLVE3qfdUJw77yl7GpvCieavdxST4tjiNvnLKAmKw+zTo8j4Kd2oIfXWy9xfij0kFibX8Lxvs64JN2EECzOKeBzq7bwjUM7cAcDSCR7O5s50dfJkpwClmYXUJSahkHR4Q4G6HE7abEPUT88QLfLQVFqOu+tXoRxgomlEILSVBv/Z+31/MveF8NFQU71d/Hx1/9MTXYey3MKw4agNxigz+OmxTHMxeF+Opx2zHo9t1TMn9Do0ysKn1iylkb7IC811yMJlV3+3N4XmJ+Zy8q8IirSM7HoDQRUlUGfh3bnCI0jgzSNDDHi85JtSeGfV2ya8FqNhcU8fuEUmWYL8zNzWZydz9yMbPJTUjHpLt/3uqE+9nQ0c3bgcuns/JRU7p23ZNLZrgRqB3r4ee0Rfmg8yNyMbBZn5zMvM4dCaxoWvQFVSuw+LxeHB9jX2cyJvq6wBF+awcTfLFiBfob1qv+aUBSBIcZE3z/q3UjWbgsl4iX+gjEZ9QgRqV+eYjbytc/cSlHezCcVG6fpIRpLPrzzxiVs27KQ+qZedr5xgf3Hm+juG4mQcRrD6fbxv88epaljgC9+fNu0VEFmefvicvv53q92xDSMbWkWbtwwjxvWz6eyNIdUqylKCeVKOyAQUBOq1DZLfBgN+pjvqJnQj5ZS4o9RJMhkeOdVeZ3BjJ7oExdCYDTqcTq94UzV5pb+uGYoWVlWsjKtbN+2hKVLSoBQkkq89dlnAk1KhnwehnweTvbHlzWuE4Jriufw9VEP8EQIIdhUWM79C1fwy9qj4WS284N9nB/sQxBaUlCvuFYKglsq5vHpZeu576XfM+yLL+tcEYJ75i4B4HvH9oY9yM6An4NdrRzsap1s97gQQnBjaRXf3nQz3zi8IxyD61WDHO/t5Hjv5Pqv5jiUF9KNJr61YRupBiNPN5zHr6kENI3agZ5wqeeZQAKDXk/EtRGATihoyJjjN9ucwlfWXs/8zPi1HEf8Xo72dnC0tyPchiIU5ARtpBqM/PPKTWwoLHvHPWjeTuh1Oiwx4+J8o+FZyV1brz+Q1BJwWI/zilCPQFBFILC+TRKrYiGEwGIysHR+EUvnF3H/3es4fLqZF3adpfZiFz5/5EtSSsmBY438z+P7+PxHbsT4FiRMz3L1kFLyyv7zHD0TXXltbkUu//KRrdRUF7yp7/BZokmzmjAadLiuqMs2Fgo1XYKqFjPZ2ZZuecfJ8sX1dPJ6A9Rd6KK9YxCX28/R482U9tpZMIUXVwhYuaKcR367H7PFiM8X4OTpVgxxaOnZ0lO4646V/PyXu1izag5Go56u7mHuvH0Fc6vz4zu7JNAJhS3FFfS4nXS7HRHe4MkwKjqqMrL4wLxlvKt6UdQyfywMOh2fXb6JdKOJ35w7Tr/HFfY7SYgwjG1GM/fMXcw/LNuAXlEoSEmL2ziGkOf1/fOWsigrj5+dOcy+zmYcft+kfi4BWA1GFmfnxxV/rQjB9vK5VGdk8fMzR3it9RJDPs+UbZj1BhZl509pII9pAX9zwzY2Fpbzq7NHqRvqn7KwiUHRUZpm49aK+dgmKW1tUHRcUzKHYb+XQa8nwkAdK8YxnhS9gbUFJTywbAMrryghPhGKEGwqKqfZPkSP2xlxj0P3PLoNk07H0pwCPr10PdcUz0E/W5lsWhj0upgVkgaGXaiaJMGKu2HsDm9SxnFuVmqUykVQ1egbdCQlnP9mM/acy86wsn1LDdevm8eJ8+089uxRTp5ri/AkS+DVA3XcsGEe65ZVzBpJf0F4fAFe2H02auUgJ9PKlz95M/MqEtOslcTODZhlephNBjJtKQzZI43h7r7EFSXG4/UFGY5hZBfkTD/36M0mPuPYF+Dc+Q58viDbb1pM/4ATu91DWWlI8PmO25ZjS79cCGLTxrnkZIfiOrdsmkeKxcjFSz0U5Nv47APbuHipB0UJJb9cu3k+xcXR5QEVRXDLzUuonJPL6TNtBAIqq1fNoTipkpjxoxOCB5Zv4L4Fy7kw1M/ZgR6aRgbpcTsZ9nlxBwOoMpRQlWowUZCSytyMHFbnF7M4O590oymhQZBiMPDppeu5tWI+O9sbOd7bSYdzBHcwgEHRUZCSxrLcAraWVjMvMwedEEgkH1m0mhbHEIoQVGfEVsQYjyIES3MK+MG1t9MwMsDBrlZqB3pod45g9/vQpMSsM5BpNlOSaqMmK4+VeUVU2rIiquBNhhCCals23950M59cuo43ulo51d9Nm2OYYZ8XVWqYdHpsRjPFqenhkIh5GTlY9FMPRyEEZr2ed1XVsLWsipN9XbzR1caFoT56PS68wSB6RSHdaKLQmsbcjBxW5BayICuXDJNlUp+gQVH41zXX8+GaVZzq66J2oIdWxwj9HhfOgJ/gaEJf2uixF2blsqGgjIVZuZgmiBuO6j/wqaXreE/1Yk73d3Omv5tm+xB9HheOgI+AqiFEyEucn5LG/Mwc1heUsjinAKt+Vj92JhCCmOEKvQNOvL4AxiS0jqWU9A46knqZ52alYUu10Dd0OU9DVTUa2wZYv3zOO+qeCyEwmwysX1bB0nlFPP7cMR59+jCB4GXL3+cP8sq+OtYsKUene+ec2yyT09U7QnN7tJ7tzZsXJlXMQVU13J74k89niQ+LyUBxfgaNbZGqVy2dgwRVbVqJed199ijNdkURVBTPXG2FN4u4jOMMWwoffP+GCT9/z7tWh/9fCMF11ywI/24w6Fi/ror166rC2+ZUXPaG3HhDzYTH1ekUahYWUbOwKJ5uzghCCHSIcDW1TYVlSEIJamMJeGNxiYJQVrBumstEighJvs1Jz+RDC1eiydG4bBEy1nXj1BMEgnvmLUn6/EKFLPJYkJmLNpp8d6U2szLWJsklGV1ZyKIyPZP3z1+Kqo1rA4GiCBSSu3ahkt0hibctRRWoUgt5YUevmyB0X5QE7s1Yv8vSMihNtXH7nAWoo4mDY4kGIsljX9mGDkGhNY1Caxrbyqoj2riy/zMxtmaJTWWMJN6hERc9/faYXuV4GP+yiRdbmoXSoswI4xjgZF079966Ev1bKGeULEIIrCkm7r97LR29w7y893zE53WN3Xh9AawzIB81y9uDjp5hfOPiTfU6hbXLKpJaUh+ye7A7418dnSU+FEWweF4Re482RGxvbOvH6fKRmWTCrpSSC409eH2RY8CWZqHsKjs1rwaz67NTEJLFUTAoOgyKDqOiw6QL/WvU6RKS5IqnLb2iYNTpMen1mHR69MrV0wcVQqBTFIw6HSadPvxjUHRJGX4TtiFitKHToRtNKpNjE48rfhI5fui6jR5/9LoZdTp0o/cmmWNfPu7lvptjHHs6jPVFJwQGRYnqf6JjK5nr93bgrej33PLcqLhjtzfA6QudSfXD6wtS19CdVF8MeoW1S8ujtp+t7wppCr/D7ueVmIx6brmmBv24BMgRhzfqJZoMsf4+ZrV03xocLl9URUa9XiE3KzXhZ6UcrcBod04/DjYW4or/htuEvwrZOCEEK2tKsYxLduwdcHCuoTvp501Q1Thwsilqe3VZLjmZ77wE3FnjOAFancM8sPcZnmw481Z35S+GvRea+cyjz/KPj4R+/vvFfXGpcCSCqkke2XecH71yAG+MTNq3CqfPz4NPvspDrx+aEQOo3+vis/uf4f9dOPqOMqhG/F4+f/B5Hjp78E0xbIQQlBZmUpIfHVqx61B9VCLZVEgpaWzrp7kjOc8xwKaVlVEe62GHh2d2nHnHv7DTUy0TLNVO/7xMMZL6vL5gzIz5Wa4usQ3g5CS8gkGNV/afj6l8MhPodUrUhE1KiTOclPuXTWVpDvPm5EVsC6oaL+4+SyCY+PtXSsnF5j5O13VEbBcCrls39y0t5pEss8bxKFJKvMHApMlddr+P19svcWF45nUX/9RYy2f2PcP/PbEb/xWZOVJK/nDpFJ/Z9wz/eWIXwXH9k1JysLuFz+57ll+dPxIzoetKvMEA3zmxm88feJ6GkYG3/EGQnZpCZV4WaRYThxraONrUMePGgC8Y5NnjdTxz/Dx2T3xlut8MAkGVffUtnGzpnAEzAdzBADs7GqgdnDnljjcDnxpkd0cDp+JUhJkJrBYjG1ZURm0/U9/JkTMtCf1dqJrGszvO4PYmJ4UkhKC8KIuNK+ZEffbcztqE+/N2QkpJT789arndmmLEZJy+TJctzRKlv+/x+mnremd73N+J2FLNKOOk2YJBld4BZ0IFIKSUHD7dzMET0V7ImcJo1JNqjQ7pudTSOyPP4rc7ZpOeO65fEiWld/BEE0eTeN74/EEee/YITnfk+7Uoz8amlZXvyNDAWeN4FL+m8q+HXmZ3R+Nb0n7tQDfPNJ3jyYYzDPjcEf16uukczzadZ2dHQ4S6AYQULZ5oOMNTTWf5Td0xhrwTL0NJKWlyDPHoheP8seEMr7ZfvGrnEy81xXl85uZNfPGOa8lLvzpLLxajgS/fdR3feO9N5KQlF081y18WQgi2bpqPLS3SW+sPqDz8hwN09dnjekFommT/sUZeO5BYcZ7x6HQK9962isz0yPHpdPv4v794jWO1rWhJrKhIKdE0ydCIm/MJLJmqmsb5hu5wyd9kDU2PN8Dzu2qjJrxzSrIxm6Yv5ZabmRrlcfcHVHa8Uf+O97i/0yjOz4jy5AdVjYMnm5BxlkeXUlLf3MuPHt2NJ8nJZjzoFEFFUXQi+5EzrfQOOP7iJ1ZCCLasqWLxvMh8Lo8vwI9/u5vGtvgdZ4GgyhMvnWDP0UsR2xVFcNfWpeRkxS669XZn1jgepd/rZn93M87gW5cdm2tJxRX00+YYDm+z+320OIYpS8uIuTw14HVzqKeVstQMut0OTvRPHjO5p7OJoKaRn5LGjvYGvOpbu/z4ZmheKkKwsqKYDXPLEyoJPstfNnOKs7lp44Ko7Zda+vjmT1+ioa0fTYttGEop8foCvLr/PN/95etJe43HEEIwtzyP++5cHeUJ7eqz85UfPM+v//QGXX12VFWb8G98zBj2B1R6BxwcPNHE93+zg08++Di/fOJA3P1RVY0fPrKLf/jq73n49/s5U9+Jw+VF1SZue3wfevrt/Pi3u6M8gIoiuGZN9YyUks7KSKGyNDq58uW959jxRj3BSa7Vlf39SzeG3gzyc9IoL442OF/ac47j59onnayMFY/Ye7SBB7//HK1dQ1ezqwghWF5TEuXp7uod4ee/3499tDbDVLyTx05qiomP3bMpanLZ3DHIgz94jkOnmvEH1EmfNYPDLh7+/X5+9eRBguPCMZbMK+LOGyYvivV25q9ahV1KiV8LVVPb2dHAoNdDp8tO3VBv+Du5llSyzZHeHIFgwOfmYHcLLY5hrHojK3KLWJyVH6UsIaWk3+vijZ5WWhzDpOgNLMspZElWAYZxyXY2owmzTs+5oR7W5JUghKDNOYwnGGBpTiFdbntU/4/3ddDncfGZpZv4dd0xXmu/yA3FVehiDEifqrKj/RKVtizW5pXyZMNpGu2D1GQmLrMzGVJK3P4A59p7uNDVj9PnI9VsojIvi0XF+aRbEpO7G0OTkgGHm3MdvTT1DeILBMlKTWFpWQHV+dlRSYQOr4+uIUdYJcOo11GWnRFlIA843bh9flLNJl49cxEE3LR4LnpF4dXai7h8AW6oqaQo87JWo5QSbyDIqdYuznX0oklJVV4WKyuKo85PypBe5+m2bk63diGBpaUFlOVkJJXFHSqLrXK0r40zg90YhI7VeSXYjLFVFuRome5jfR2cH+pBIJifkcuq3BJSY+hxSynxBAPUDnZzbqgXR8BHqsFIVXo2S7ILyTCaI67DsN/D4Z42GuwD6BUdS7MKWJ5TFCVvJ6UkoKkc7+/kVH9nKDEkp5gia1rM6yClxKMGONHXSe1gNxJJtS2HNbmlCUsmxkKnU/jA7as5WttKc0ekBNXJ8+3887//kW2bFrJxZSX5OWkY9DpUVcPu8nKhsYedhy5y4lwb/kAo1KmkIAOn28ewPbkkIkURvOum5bR0DvHcztqIl9KIw8OvnjzIM6+fYen8YmqqCyjMtZGaErp//kAQh8tH/5CTjp4RmtoHaO8eZsjuDhcXKYoRYz0ZQVWjoa2fhrZ+fvf8MQpz01lQVcD8OXlUFGeTm5WK2WQIx24GVQ2Xx0d71zAn69rZf6yRrr6RqCX1mqoCNq+qmpFnjkGvY+uGBRw/2xZhfLk8fv7z4Vc5fq6NG9bNozDPFpboCwRV/AEVh8vL4LCLt1VB1wAAIABJREFUviEn8yryWbagOK42pZR4fAF8viD+gEogGPrX6wvg8vhxe/y4PH4cTi8Dw+6o/U+eb8diNpBiMWK1GEkxG8Olkw0GHQa9DoNBh8VkGK2e+M4wLswmA9s2LaSuoScid2DY4eHrP36B99+2mi1rqsjJTA1XafQHggzbPdQ19fDKvvMcOtUcTtQ0m/RUl+dSWz/z4VZCCFYvKSc/O42uvsvvVQm8svc8Xb0j3HH9EhZU5WO1GBGKQFU1AgEVtzfAkN1N/6ATCdyypQZDnPKPgaCK2+MfHTcqgUAQn1/F7fXjcvtxeXy4PH6On22L2nfY7uZPr5wizWrCajGFx4/ZZMBo0IXHjtGgw2oxRRn+sa7BsoXF/P17N/DT/90Tfo4BNLUP8K///SxrlpRz7Zpq5lbkkZoSOqY/oNI36OT4uVZ2HKynuWMwyoAuyEnnMx+6njRrcso/bwf+qo1jnxrky4de5mhvO30eJ35N5Qen9/OTMweBUDD555dfw98tuCxVh4Buj4OP7/wjrc5hzDoDI/6Q3Mw/LNnAxxauDRumUkoO97bx4OFX6XLZSTea8WtB3MEAd1bU8KWV15N2RblknVCoTLdRO9iDhkSHoG6ojwyThUyTJco41qTktfaLpBlNbC+bz+Hedg52tzLk85AzrjpfKKRikHNDvbyvaglbS+fy2MWT7OlspCYzMjB/OkgpudQzwH88u4sTLV2Y9DpMej3eQJCgqvLte7ezdXF1Useu7+rjc//7Ar12J2lmEzqdgt3jRScUPrV1HfdtXBFhZJ1q6eKrf3oNtz+A1x+gNDuDRz55D7aUyD/YPx2p5eXT9cwrzOVwQxv9DjenWrowGfTsrmtixOXhtdqL/OTv7iLVbEJKSZ/Dxbee3snBi62kmUMGyojby/yiXL76rhupys8Ov9QCqspPX3uD/z1wEqNOR4rJyG/2HOPGRcldB3cwwLeOv86fG2uxGoyYdXp+fv4NbitfGDVLl1LS7hrhK4df5lhfO+kGMxLJiN/LypxivrluO2WpGRHGboN9gG8cfY3DvW0YdfpQyW81gF9V+c6G27i9fGH4u2cGu3nw8MtcGhnAZjSjSg1nwM+NJdV8ZdVWss0p4WP7VJXvndrNYxdPYNbpseiN/OLcIbaXzY9K25FS0utx8m9HXmF/dzNpBhMCwYjfy8LMPL61bjtzbTnTNhwKctP5x7+9jq/9+MWoClH9Qy4ee+4of3jpOFaLEaNeT1DVcHv9UR6VnEwrX/rENn77zJFpxUqaTQb+4b5r0DTJS3siCypICX2DTl4/eIHXD15AUa6YDI7KTF6tUAKfP0hzxyDNHYO8vOccik7BoFcwmwzhZJtAQMXjCxAIqhP2Izcrlf/v/muTlssbj/j/27vvODuq8+Djv+f2svdu71qtVrta9d6QUKUJg8FgO2Bel4D9GpvEsSEY4zeFOA4msZ04sRPH/rjEfnGJCS6AwRQJUKEIVBCSkFBZ1d2Vtmrr3dtP/pjZ1VZpV1o5ODxfPvogzZ0558zcuXufPfOcc0RYs3QKv9u0l90HBq7CGemJ8/iG3Tz14l4CdvBpjCGRTBOLJ0kmU3bKCHz6thWjDo6TyTRf/8EG9hyoJ24HN/FE0urRx56FxtA3/eNgL+2o4eWdNdZTM3qfnlkrN3rcTjweFx63kzVLq7nrthV/MMExCNesmM6GV95m76GBAW3zmW6+/bNN/PTx18nLySDo95A2hkhPnNb2CB2dPQPudY/bye3vv4zZ1SXc89CvBgRu4yU/J4MPrJvHd36+ZUDdaWN48+069hyox+d14/e5cTiEZCpNPG79IpROW9NvTinP56rlU0cdHG/edpjvPfIysXjSLitJIpk+O2MPvb3RQ49tPtPNvz680bofhL77x+lw4HY78XiceNwu8rKCfOXPbyR/FOkMToeDm66aQ2d3lJ889vqA69wTTbB522Fe2l6Dx+Mk4PPgcDiIJ5JEeuIjzumen5PB/XdezdSK8e10+317VwfHbqeTT85Ywkeq57Op/gjf2v0Kd828jFUlZwfGlAYzhxy3/uQhbpg0na8tv55cX4CjHa188dWn+f6+11lXVk1FOAdjDPXdHfzla88Sdnv50ZW3MDmcQ3cizs8P7eKH+16nOBDiT2cvHxDQzMopZFP9UWKpFH6nsLvlFFWZufiHWT2uJRpha8MJZuUUUpaRxeqSCl45fZw3muu5akLVkBtzS/1RYqkkq0omMz27gNJgmBfqarhj2iJ8rvFZw761u4cHfrmeI42t3Ll2MVfOrCLk89IRjXH4dDOLJk+44A9MSXaYmxfPZE5ZEZPysvG4ndQ0tPI3v1rPjzbt4OpZUyjKCvXtv2hyKf9x5wdp647y5d88T088PmCu5V7ptOFQQwsrp1bwsz/5EF99chNP7XqbK2dW8dO7buWx7W/xg43bONp0htllRSRSab75zMu8cayev77pCpZNsZZz3lZzkq88/iIPPbGRb33sRjJ8HowxvHTgOD956Q2WVJZx73Uryc0IUNPYwt8/sZGmjm6qCkc/QboxhieOWbnp7y2fzmfnrCDs9rKn9RRf2raejvjAeUGjqSRf2fE8B9ua+Pqy97IofwIGw8b6Izy4YwMP7XyBb15+Y9/73xbv4f9tfZr9Zxq5c8ZSrps4jbDHR0cixsG2JpYXlfe9f62xCH/12jO0xCJ84/IbWJhfSjyd4unjB/jnNzcTdHn428XX4HY6McawvvYgPzmwgzWlldw3bw3ZXj8H2pr40vb1tEQH9rAl0im+tmsjO5rqeHDJtX31bj19nC9tW8+Xt2/gu6vfT4b74ubJFRGWzJnEfZ+4km/86AVa24f29CWTado7R55vNT8ngy988mrmTpvAq28cvajgWMRa3vWe29cyoSiT/3xyx4hzvVoB6BimPbzgVg1ksNIuUqn0mKZjKy/N4d6PX8ms6pJx/dIMBb187o/X8sA3n6SuoX3I68lUelznyzXG0NDUQX3j0LpGXwb9frmy/p9IpumJnU3PaT7T9Qc1OEwEMkM+7rnjCr70r09x8lTbgNeNsXqRh1tBrT+/z80dH7iMW96zgEhPnILcELWn2855zIVwiHDTVXM5fLyZ517aP2SmnLQxRKJxItHxS7Xs7I5Se/rMmAYo9tf/l6/e+yaZSlsDXu0fXT3RBMnU6H+Z8LhdfPR9S8jM8PPDX746pJMgbQzRWHJUn/Wq8nzuveMK5kwr/YMOjOFdnnPsFAfTswuYn1dCeSgbEZgUzmZBfmnfn8LAoN++DBQHQnxh/mqqMnPJ9vqZn1fCBypn0x6LcqCtuW/X3x7fT113B/fNX82CvBKyvX4mZGTyqRlLKQ9l89jRtwYEMwaYlVtEY08XzT1d9KSSHGxrYm5e8bA32o7mOhp7ulhdMhm3w8HyonJ8Thcbag+RHvRjNZZO8XzdYQoDIWblFJLp8bK0sIz9Zxo50jF0VaML9eK+Gt6qa+DDl8/jk2uXMKUoj6KsENVFeVw3bxrZQf/5CxlByOflE6sXsaSyjILMDLICfhZMKuE9c6fSFumh7szAnnWf283E3Cyqi/MIes8d/DtFuGJmJQXhIMunTCSVNlw1q4rirBALK0qtL8R2a5GGg6eb2bD3MB9YPIvr508jLxQkNyPANbOrWTenmjeO17OvzpoxIpVO88Qb+3E5HXzm6mVUFuSQHfSzcFIpH1+96FxNGlYsleSxo3vJ8fq5e84KyjOyyPEFWFU8mY9ULxiy/xvNdWyqP8LtUxexrqyaPH+QfH8GN1fMZG1JFS+dOsqh9rNTkL1Yd4Q3muv5cPV8/mz2CqZmF1AcDDM1K58bJs0g12c9kTDGsKH2MPvPNPKpGZdx9YQp5PqCFAfCfHTqAtZNnMqTx/dzoN2a2SWRTvObo3vxu9zcM3cVk8M55PgCXFY4kU9MWzwkCHi7rZHnTh7k1qq53DBpBvn+DPJ8Qa4rn8Z15dPY1niSva0XNq/wYA6HsGZpNQ/deyNzp5WOOi/d6XSwYEYZD/35jSybX4GI9eVwsV8KIkLA7+Ej71vCP95/M6uXVBHwey6wLCtgWbGwkluuG3p/jMTpcLBqcRVF+eHzPp49n8yQn5uvnss/3n8zC2eWjXsOoogwbXIhf3f3DSyYUTYuuczqwvS+Fw/efQMLZ00c03shApPLcvnrP3kPH7p+ER63i1DQx9SK8XuyOZjf5+aeO9Zy23sXkvEuXpDG43bx/mvm8rX73sdlcyeNeZXQrLCfW69bwD/ef/P/isAY3uU9xxdqTm4xOd6zecgiQnEgRBpDV8KayiRlDK+ePoHH4aS2u53nTp6dGcJgcDkcnO7qpDkaIct7NmCsDOdigKOdZ3A6HJyKdDIrp4j67oGBX8qk2XDyEF6ni2V2r1p5KJvqrDwrtSI6MLXiWEcr+1obuWpCFdlePw5xsKakkkcP72FT/RGmj0PecdoYttXU4nW5WDenetwHv4kI6XSatkiU0+2ddESixJIpmjq6SRuIJy98cKHb5SQr4LdW9vJ68Lic5Ies6+dxOa3HSckkxhjePF5PJJ7AYHjhrYGrDMWTKeLJFEebzrCksoyeRJKDp5oozgpRkZ/dd41FhBklBWT4xhb0tMWjHOloYUpmPsXB8IDy5tt5vr2MMWxrrCWRThFPp3ju5MEBZaVMmp5kgmOdrczOLSJtDFsbjuN2OHhv+XRc53j/0hhebziB3+VmaeHEAfeOSxysKq7gsaN72dlUx6ycIrqTcQ62NVGWkUV5xsDrMCe3mKD77C8vVi59PZFkwupxHtTuWMo6nyPtrVxWOHTxjAvhcAizq0v42hdu5qUdNTz30n4OHmukOxLre+wpIrhdDoJ+D9UVhaxbMZ0ViyqtnET7fKorCrjisuq+5ZLdLifBwIUFtk6Hg5lTivnbz17PoWNNbN5+mJ1vnaTudNuQ9AURcDisuVu9HhcFuSEml+WxYMYE5k6bQElB5qgf/YIV+H/4hsVcu3I6u/bXsX3vCWpONNHQ3EkkGieZTFuD89Jnn8WIWG12uZyEgl7KS3JYPHsiKxZWMrEk55IGrSLC1IoC/uHz7+OlnTVsePkAB4810NkdG3KdrDY68Hnc5OVkMKk0h9nVo1+FVRzC3OkTCIcu/Bf90Zg2ufC8swTnZAVYuaiKVL+ZTMJB30VNk5cZ8rFyUeWA+W4DPveQRXNGIiJUlefz9/feyJbt9mfpaCPdPTGSyTRpYxCsz5zL5STo9zC5LI9VS6pYs2QKuVnBvs+TwyFcuWzagLaUjjF3/nxtzQj4+NRtK1m9dArPbNrHjn0naWrpslJl0tZqtb3tdTqtFIaskJ+SwiyWzikf0xy+xfmZrFpcdcE9x6MR9HvwXcD773A4mFVdwlfuvZE399ey4ZUD7D5QR0tbt5VKYqcNORyCy+nA7/MwsTibpfMmsXbJlIv6jOdkBVm5qHJAeks4wzfsPOajlZXhZ8XCygHpHwGflaM9GhocX4D+eZS9+udsgtXD1xLtpiMe5YHX1w/7Iy7o8gyZVznPH6Q4EOKt1gZrgBnWMswMys+3ZqmwNn5n71a8TusD2hqNUN/dwc7meq62UyuMMWyuP0pXIkZNRwtf3Po0YM2EIQLP19Zw+7RF+C8ytSKZStPc1U2Gz0PORfQQj6S1K8KPN+9gw1uHicQS+DzWinIdPVbv+8X8vHE5HAPmfHSIDDNJvPX/hvYu0sbw8JadOIYJIP0ed19w1BNLEIklyA+fHYTSK8Pnxesa20ewKxEjmkqS6wvgkoF1Z3n8AwJag+F0pJOUMXx77yvD9tgFXB7i9j2YMmmaeroJuj19PcQjMQYaerrwOV1kDRoIKCIUBDJwiPTlyXcn4vQkE2SHA7gHXdewx4fHMfDanIp0kDaGH769bdjBpQGXu6/d40VECAW9XLtyOlcuq6a1LUJ9Yxut7RHiiRQet5PscICSwkxys4K4XUNXrywvyeHLn7t+XNvkcbuYUVXEjKoiovEkbR0RGlu6ONPeTTRmfYG7XE6CPg+ZYT952UHCQR9+n6cvB/9CfvF1OIT8nBBXLZ/KVcunEo0l6e6JcaY9QltnD92RONF4glQqjSC43Q6CAS+5mUHycjIIBb19gcPvoydJRMgIelm3YjpXLptKW0cPp5vaaWmL0BONY7BWIwz4vWSF/eRlBckIeAdcp9FwOR3ceevll+w8xqJ6UgEP3vPecS3Tuocvrkwr6Oz3WWqPUN/QTmt7N7F4EqfTgd/rJiczSGFeiKywf9h7RURYvaSK1UuqhpQ/Xqx8bwczq4qZUVlMVyRGU2snDS2ddHbHSCZTOJ1Wfn1mho/crCCZIT8Bv2fId8T5LJlTPuxqmO8UIoLf62bp3EksmVNOZ3eMhmbrWkR6YqTTBq/HRXZmgMK8MDmZgb4A9mLek6kVBTx4zw3jdRoATJqQw9/dfeH3sQbHF8Ah51/1x8qZF0qCYb6z+mZCw+RGOkQoCoQGbPM6nczIKWBvawMClATDA3qpwQrAdzTWcTrSSa4vMODxctpO6t9w8pCVd4zV0/Z87WE8Tied8Rg7ms6uYhNye3m7rZEjHS3MzCka45UY5rwR+lKixlEimeIbT2/hd7sO8KFlc3nfghnkhgJ4XE5+8epu/n3D1nGucWS9y0r/zfuvYt7E4mF2gKyA397X+tM72GLwfmOu2/5v2JXkhpRnDfTxOl388+U3MjUrf9gy8/oFwlZbGTY3ezCniDUIbLg8btO7NLajr1wQq1wzXFsHciC4xMFDS69lft7wA6UGfy7GS29AWpQfpig/POZjL1WbAPxeN/78TIrzh46FuFT66rZ7D/Oy39nzllo9/E7yczJGNSjpQsp/p7gUbRnfwNP+LOWFKcob22fpUrTnfPWIWD2W4QwflROH/3l5sXX8IeidYjUz5Ccz5B+ymt6lqO+dVqYGx5eI1+GiMJDBia42Qm4vk0LZo3qzBOsx83/s304kEWdGTsGAR+VgxRa9we6/rLiB6f1mm+hJJrhz46/Z2nCC1miEPH+QY/YsFWtLK3lw6Tprujl7/w21h7n/1afZVH+UGdmFF3VDuZ0OCjIzeON4PQ3tXeSHguN20zd3Rdj89jFmTCjks9csx+t29fWKRxOXbrL44ZRmh0kbQzKVsqdjG/kcA14PGT4vZ7p7iCWSuJ1ne0g7eqLExpgKEvZ4CbjcNEW7SaRTeOx7wxhDa7RnwNLbAkwIZpJIpzCY896DLnFQFAjxSuIYpyOdlATCI+7vEGFiKJvtTbU093RTHDj7xWeMobarnbQxlGVYj0Az3F5Cbg8t0W5i6SQBx9lUg7Z4z4BVIQEmZGSSNoZEOj3qz45SSik1HnTkgs3rdIGBrkR8XCb1dohwRWkl3Yk4vz22f8AqU73TtqRGWPFqRnYhpyOd7GiqY17u0Fy43nmTp2blMze3mCyvv+9PUSDE2tJKTkU62Nlc15dSEUkmuLZsKrneANn99r+8aBIF/iAv1B6+6AVBRITlU8pJptI8tmMfidTA6a4uZsL0RDJFMpUm7PP2Pc42xtAZjfHa4aFzQl4qIsLCilKyAj6e3HWAzmhsyDn2XyjB53Yxu6yIU2c62FfXOOAe2HX8FF1jHAmd6fExLbuAw+3N1HScnV/SAK81HCfW7z0UES4vmkTQ5eHXR/b25fCO1FYRYWVxBWkMj9bsJpYe+f0TYHXJZJLpNOtrD/UtW26MIZpK8tzJg2R6fCzMt3p9gy43s3KLOdHVxv4zA6/D9sZauvstviMiLCmYSJbXzxNH36Ijce5rrJRSSo0n7TnG+jKuCGUT8nh59PBuqsK55PoDdCfiFAZCFA9KfRhtmdeVT+Op4wf43r7X6EzEWF0yGZ/TRUs0wp7W0+T6AtwxbeiMBRMyMsny+miN9jA1e+ijnZ1NdTT0dHJL1Zxh84TXlE7mB/tfZ8PJw6wsruD5usPk+wMsKSwb0gOX7w+yuKCMF+oOU9Pewqzci0utWDWtgsuqJvKbbXuJJZJcPauKzICP9kiU/fVNLJ48gYUVVsDUE0+wt7aBrmiMlq4IndEYyXSaZ3YfJNPvI+T3MKO0EL/HTW5GgLLcTPacPM0L+2qYWVpIc2c3P315F7Vn2hk8oD6eTLGvroG2SJT2SJSWrghd0Tjr9xwiNxQkw+themkBId/YRyhPys/mtuXz+P6Lr/MXjzzLTYtmkhcK0B2LU9PYyonmNu69biV+jxuHCO9fNJMX3qrha09u5jPXLKMkO8zb9Y08vGXngJ7k0XA7nHyoah6vN5zgy9vX85lZl5PjC7CzqZZfHtmDa1Du7oycQm6pnMNPD+7k/q2/46aKmWR7/XTGYxxsb6Ix0sUX5q/FY7djZXEFq4on89iRvSRSKa4rn0a2109bPMr+M40syCvtGwB6edEkrpowhYcP7MDvdLOqpIJYKsVvju7l5dPH+MT0JVSErBWznOLg1qq5bKqv4cHtz/O5OSsoCoTY03qahw/sGJJzPDmcw0erF/Ddt17l8688yQcnzybPH6Q7EedwezPHO9v44oK1F50nr5RSSg2mwbGtOiuPT81cyg/3b+OOFx/FgeBxOnlg0VXcPHkmYA3aKggEh80f9jldFPozBnxZZ3p8fHXZe/jGm1v4Zc0efnpgJwYrUAh7vNw167K+fTM8XmugH0Kmx8e8vBLqujuYYM+zHPJ4ybVzLN9oqqckGOaK0soh7RARqrPyWZBfypGOFg60NdESjbCmpJIC/9D8O6cI106sZlvjSXa1nGJmzsWlVoR8Hr70gav49vpX2bT/CE+/eQCwetIDXjczS8+mgDR2dPHl3zxPNJ6wRjCLEEsk+dazL+MQIcPn5Z8/8l4m5WcT8Lr53LrL+crjL/IXjzxrzSAhwvxJJfzdB6/hn363ZcCAt46eKF/97SaaO7tJG2vCdnEI333+NSsPzuXkqx96D7PLigh4PeSFgn0D8nxuF/nhYF/g6nZaM1f43K6+c7lj1UI8Lif/tXU3X3zkGdLG4BDB53Zx+ZSzcwGL3cZ7r1vJd59/jXt/9hROh4PsoJ+Pr17E1sMnhgxQOxcR4YrSKj47ZwU/3L+N/7vxUdwOJwX+DD47ewW/OrKHcL8Bci5xcPfclQTdHh6t2c0LtYcxWG31O92sm1g9YDBS0OXhwaXX8s3dW1hfe4inTxzo2z/g8lC99OxSvT6niwcWXc3Xd23ke/te49/2vowgBN0ePj59MZ+eeVnfjCUiwrLCcj4/bw3f2fsKd23+NS6Hg1xfkLtmLmND7SEyvWfb7RDhzpmX4XW6+PmhN7jnld9i7GvsdbpYXTL5vCP5lVJKqQsh53k0+a56bplMpznRdYbjnW0YY8j2+qnKzOtbxS6ZTtOdiONxOvENWho3nkoRScYJuNx9eaC9EqkUJ7raONnVRjKdJuzxUR7KItcX7JtdoCeZIJlOk+G2cjEjSStg7P13NJXse707mSBl0oTc3mFnILCWC7b28TvdRJJxvPZKZ8MFvsl0iq7EufcZq0QqxakzndSeaSeWSBLweJiQE6YwM9Q3wjeVTp8zrUAEgl5PX4BljKG5s5vDDS1EEynyw0EqC3Lwulx0xeIEPC5cdkCbNoau6LlTZIJea7RxNJEknkyS4bWWx0wkU/QkEgQ81uvJVJpIPI7P7R4QgKfThuaubo42nqE7FsfvcVGSHaYoM4Rn0EwGaWM41dbJkUZrTunKghyKMkNEEwkMEPC4x3TdU+k0J7raONbZikucVGflke/PIJKM9wW+/ctLmTSNkS6OdLQSScYJuj1MCGZSFAgNWcYcrEU46rs7ONnVRjSZJOB2U5aRRXEgNKB32th5wUc7W6nrasfpcFARyqE0GB52Kr+0SVPb1cGRjhZEhCmZeRQFQvQkrbzxgMs95Lo19XRR09FKdyKG3+WmNJhJSTCMZ5h2K6WUUmMw7JeIBsdKKaWUUurdaNjgWAfkKaWUUkopZdPgWCmllFJKKZsGx0oppZRSStk0OFZKKaWUUsqmwbFSSimllFI2DY6VUkoppZSynW8REJ1EVCmllFJKvWtoz7FSSimllFI2DY6VUkoppZSyaXCslFJKKaWUTYNjpZRSSimlbBocK6WUUkopZdPgWCmllFJKKZsGx0oppZRSStk0OFZKKaWUUsqmwbFSSimllFI2DY6VUkoppZSyaXCslFJKKaWUTYNjpZRSSimlbBocK6WUUkopZdPgWCmllFJKKZsGx0oppZRSStk0OFZKKaWUUsqmwbFSSimllFI2DY6VUkoppZSyaXCslFJKKaWUTYNjpZRSSimlbBocK6WUUkopZdPgWCmllFJKKZsGx0oppZRSStk0OFZKKaWUUsqmwbFSSimllFI2DY6VUkoppZSyaXCslFJKKaWUTYNjpZRSSimlbBocK6WUUkopZdPgWCmllFJKKZsGx0oppZRSStk0OFZKKaWUUsqmwbFSSimllFI2DY6VUkoppZSyaXCslDonEUmJyC4R2Ssij4pI4BLWNUlE9l7E8XdfyvYNU9+Y2isivxORrDHsf5OIzOj3740ismis7ex3fNeFHjuKsm8XkSb7XtklIg+LyI0i8kX79S+JyOcvVf1KKTVeNDhWSp1PjzFmnjFmFhAHPt3/RRFx/c80a1h3A5cyeL+oczXGXGeMaRvDITcBM8671zvHI/a9Ms8Y8zFjzBPGmH/4n26UUkqNhQbHSqmx2AJUicgaEdkiIk8A+0TEKSJfF5FtIrJbRD4FICK/EJHrew8WkR+LyAftHtctIrLT/rN8cEXnKHON3YP6SxF5W0R+JpbPAiXAiyLy4qCyFovIr+2/v09EekTEIyI+ETlib58nIlvtun4jItn29o0i8i8ish34nIgsFJE3ReRN4E/71TFTRF63e013i8iUYc7pmIjk2ee/X0S+LyJvichzIuIftO9y4Ebg63aZlfZLf2SaFXPuAAAEmklEQVTXc1BEVp7rWo1ERIpFZHO/JwK95dwmInvsbV/tt3+XiHzFPu+tIlJ4rvL7HXe7iPzbMNsrReQZEdlh3wfT7O1/ZNf9pohsHk0dSik13jQ4VkqNit1r+h5gj71pAfA5Y0w18Amg3RizGFgMfFJEKoBHgFvs4z3AlcBTQCNwtTFmAXAr8K1hqhypTID5WL3EM4DJwOXGmG8B9cBaY8zaQWW9Acyz/74S2GuXuRR4zd7+MHC/MWaOfY5/0+94jzFmkTHmn4AfAX9mjJk7qI5PA980xswDFgG1w5xTf1OAbxtjZgJtwAf6v2iMeQV4ArjP7omtsV9yGWOW2Off28ZzXavh/B/gWbutc4FdIlICfBW4AutaLRaRm+z9g8BW+5w3A58codxb+6VV3HGO+r+HdQ0XAp8H/t3e/gCwzq7nxnMcr5RSl8w76XGoUuqdyS8iu+y/bwF+CCwHXjfGHLW3XwPMEZEP2v/OxAr+nga+KSJe4FpgszGmR0QygX8TkXlACqgept6RyozbddcC2G2bBLw00gkYY5IiUiMi04ElwDeAVYAT2GK3J8sYs8k+5P8Dj/Yr4hG7rix7v95ezZ9g/cIA8CrwlyIyAfi1MebQSO2xHTXG9F7XHfY5jMavhzlmpGt1lOFtA/5DRNzAY8aYXSJyBbDRGNMEICI/w7pGj2Fd8yf71Xv1COU+Yoz5TO8/ROT2wTuISAbW/fOoiPRu9tr/fxn4sYj8V7/zVEqp3ysNjpVS59Nj9zD2sYOa7v6bsHoCnx18sIhsBNZh9RD/wt58D9CA1WvpAKLD1DtsmSKyBoj125RidD/LNmMFsglgA/BjrOD4vlEc232+HYwxPxeR14Drgd+JyKeMMS+c45DB5+AfaccRjut/3iNe/xHaullEVtlt/bGIfANoP8chCWOMGabeC+EA2gbfU3a7Pi0iS+127RCRhcaYlouoSymlxkzTKpRS4+FZ4C67JxIRqRaRoP3aI8AdWOkMz9jbMoFTxpg08FGsIHUsZY6kEwiN8NoWrFSEV+3e0VxgKrDXGNMOnOnNvbXbtGlwAfZgujYRWWFv+nDvayIyGThip3c8Dsw5T1tH41zn09+YrpWIlAMNxpjvAz/ASpF5HVht50Q7gdsY5hpcLGNMB3BURP7IbouIyFz775XGmNeMMQ8ATUDZeNevlFLnoz3HSqnx8AOsR/w7xepWbsKaaQHgOaz0g8eNMXF7278DvxKRj2EFzMP1zJ6rzJF8D3hGROqHyTt+DSjE6kEG2A0U9esR/WPgu2JNBXcEK6Afzh1YKQnGPrdetwAfFZEEcBp46DxtHY1fAN8Xa7DhB8+x33mvlZ0z3tvrvAa4z25rF/AxY8wpsaZdexGrJ/opY8zj43AOw/kw8B0R+SvAjXWeb2INPpxi1/+8vU0ppX6v5Oz3glJKqf+t7N7Z79uD+ZRSSo1A0yqUUup/ORH5NPCfwF/9T7dFKaXe6bTnWCmllFJKKZv2HCullFJKKWXT4FgppZRSSimbBsdKKaWUUkrZNDhWSimllFLKpsGxUkoppZRSNg2OlVJKKaWUsv03843xo7XUkn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421" y="3450230"/>
            <a:ext cx="5632912" cy="274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Graphic 5" descr="Bullseye">
            <a:extLst>
              <a:ext uri="{FF2B5EF4-FFF2-40B4-BE49-F238E27FC236}">
                <a16:creationId xmlns:a16="http://schemas.microsoft.com/office/drawing/2014/main" xmlns="" id="{1301BB7E-FD42-D648-A225-53F92F6443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46124" y="2517458"/>
            <a:ext cx="648903" cy="648903"/>
          </a:xfrm>
          <a:prstGeom prst="rect">
            <a:avLst/>
          </a:prstGeom>
        </p:spPr>
      </p:pic>
      <p:sp>
        <p:nvSpPr>
          <p:cNvPr id="15" name="Rectangle 14">
            <a:extLst>
              <a:ext uri="{FF2B5EF4-FFF2-40B4-BE49-F238E27FC236}">
                <a16:creationId xmlns="" xmlns:a16="http://schemas.microsoft.com/office/drawing/2014/main" id="{72A4F678-BF48-D141-85DB-32B66586E544}"/>
              </a:ext>
            </a:extLst>
          </p:cNvPr>
          <p:cNvSpPr/>
          <p:nvPr/>
        </p:nvSpPr>
        <p:spPr>
          <a:xfrm>
            <a:off x="1516570" y="2487966"/>
            <a:ext cx="10336763" cy="707886"/>
          </a:xfrm>
          <a:prstGeom prst="rect">
            <a:avLst/>
          </a:prstGeom>
        </p:spPr>
        <p:txBody>
          <a:bodyPr wrap="square">
            <a:spAutoFit/>
          </a:bodyPr>
          <a:lstStyle/>
          <a:p>
            <a:r>
              <a:rPr lang="en-CA" sz="2000" dirty="0">
                <a:latin typeface="Arial Narrow" panose="020B0606020202030204" pitchFamily="34" charset="0"/>
              </a:rPr>
              <a:t>Looking at the textual contents of the contract with TELUS suppliers/vendors, identify </a:t>
            </a:r>
            <a:r>
              <a:rPr lang="en-CA" sz="2000" dirty="0" smtClean="0">
                <a:latin typeface="Arial Narrow" panose="020B0606020202030204" pitchFamily="34" charset="0"/>
              </a:rPr>
              <a:t>the risk </a:t>
            </a:r>
            <a:r>
              <a:rPr lang="en-CA" sz="2000" dirty="0">
                <a:latin typeface="Arial Narrow" panose="020B0606020202030204" pitchFamily="34" charset="0"/>
              </a:rPr>
              <a:t>in each contract and label </a:t>
            </a:r>
            <a:r>
              <a:rPr lang="en-CA" sz="2000" dirty="0" smtClean="0">
                <a:latin typeface="Arial Narrow" panose="020B0606020202030204" pitchFamily="34" charset="0"/>
              </a:rPr>
              <a:t>the </a:t>
            </a:r>
            <a:r>
              <a:rPr lang="en-CA" sz="2000" dirty="0">
                <a:latin typeface="Arial Narrow" panose="020B0606020202030204" pitchFamily="34" charset="0"/>
              </a:rPr>
              <a:t>contract based on their </a:t>
            </a:r>
            <a:r>
              <a:rPr lang="en-CA" sz="2000" dirty="0" smtClean="0">
                <a:latin typeface="Arial Narrow" panose="020B0606020202030204" pitchFamily="34" charset="0"/>
              </a:rPr>
              <a:t>Risk </a:t>
            </a:r>
            <a:r>
              <a:rPr lang="en-CA" sz="2000" dirty="0">
                <a:latin typeface="Arial Narrow" panose="020B0606020202030204" pitchFamily="34" charset="0"/>
              </a:rPr>
              <a:t>level using </a:t>
            </a:r>
            <a:r>
              <a:rPr lang="en-CA" sz="2000" dirty="0" smtClean="0">
                <a:latin typeface="Arial Narrow" panose="020B0606020202030204" pitchFamily="34" charset="0"/>
              </a:rPr>
              <a:t>Unsupervised </a:t>
            </a:r>
            <a:r>
              <a:rPr lang="en-CA" sz="2000" dirty="0">
                <a:latin typeface="Arial Narrow" panose="020B0606020202030204" pitchFamily="34" charset="0"/>
              </a:rPr>
              <a:t>A</a:t>
            </a:r>
            <a:r>
              <a:rPr lang="en-CA" sz="2000" dirty="0" smtClean="0">
                <a:latin typeface="Arial Narrow" panose="020B0606020202030204" pitchFamily="34" charset="0"/>
              </a:rPr>
              <a:t>lgorithm</a:t>
            </a:r>
            <a:r>
              <a:rPr lang="en-CA" sz="2000" dirty="0">
                <a:latin typeface="Arial Narrow" panose="020B0606020202030204" pitchFamily="34" charset="0"/>
              </a:rPr>
              <a:t>.</a:t>
            </a:r>
            <a:endParaRPr lang="en-US" sz="2000" dirty="0">
              <a:latin typeface="Arial Narrow" panose="020B0606020202030204" pitchFamily="34" charset="0"/>
            </a:endParaRPr>
          </a:p>
        </p:txBody>
      </p:sp>
    </p:spTree>
    <p:extLst>
      <p:ext uri="{BB962C8B-B14F-4D97-AF65-F5344CB8AC3E}">
        <p14:creationId xmlns:p14="http://schemas.microsoft.com/office/powerpoint/2010/main" val="102006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701360-5C02-4A89-AD56-099F6BC612AD}"/>
              </a:ext>
            </a:extLst>
          </p:cNvPr>
          <p:cNvSpPr/>
          <p:nvPr/>
        </p:nvSpPr>
        <p:spPr>
          <a:xfrm>
            <a:off x="683702" y="431767"/>
            <a:ext cx="4882211"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DATA SOURCE</a:t>
            </a:r>
          </a:p>
        </p:txBody>
      </p:sp>
      <p:sp>
        <p:nvSpPr>
          <p:cNvPr id="12" name="Rectangle 11">
            <a:extLst>
              <a:ext uri="{FF2B5EF4-FFF2-40B4-BE49-F238E27FC236}">
                <a16:creationId xmlns:a16="http://schemas.microsoft.com/office/drawing/2014/main" xmlns="" id="{374871DD-2246-4FBF-84D6-6D3A2CA29303}"/>
              </a:ext>
            </a:extLst>
          </p:cNvPr>
          <p:cNvSpPr/>
          <p:nvPr/>
        </p:nvSpPr>
        <p:spPr>
          <a:xfrm>
            <a:off x="1407156" y="1284349"/>
            <a:ext cx="6249954" cy="830997"/>
          </a:xfrm>
          <a:prstGeom prst="rect">
            <a:avLst/>
          </a:prstGeom>
        </p:spPr>
        <p:txBody>
          <a:bodyPr wrap="square">
            <a:spAutoFit/>
          </a:bodyPr>
          <a:lstStyle/>
          <a:p>
            <a:pPr algn="ctr"/>
            <a:r>
              <a:rPr lang="en-US" sz="4800" dirty="0">
                <a:latin typeface="Arial Narrow" panose="020B0606020202030204" pitchFamily="34" charset="0"/>
              </a:rPr>
              <a:t>V I S U A L I Z A T I O N S</a:t>
            </a:r>
          </a:p>
        </p:txBody>
      </p:sp>
      <p:grpSp>
        <p:nvGrpSpPr>
          <p:cNvPr id="18" name="Group 17">
            <a:extLst>
              <a:ext uri="{FF2B5EF4-FFF2-40B4-BE49-F238E27FC236}">
                <a16:creationId xmlns:a16="http://schemas.microsoft.com/office/drawing/2014/main" xmlns="" id="{6E2202EF-538C-4294-8C95-1CAEFEEE8BCC}"/>
              </a:ext>
            </a:extLst>
          </p:cNvPr>
          <p:cNvGrpSpPr/>
          <p:nvPr/>
        </p:nvGrpSpPr>
        <p:grpSpPr>
          <a:xfrm>
            <a:off x="1525774" y="2437444"/>
            <a:ext cx="7069586" cy="643639"/>
            <a:chOff x="1408927" y="2491403"/>
            <a:chExt cx="3544860" cy="643639"/>
          </a:xfrm>
        </p:grpSpPr>
        <p:sp>
          <p:nvSpPr>
            <p:cNvPr id="13" name="TextBox 12">
              <a:extLst>
                <a:ext uri="{FF2B5EF4-FFF2-40B4-BE49-F238E27FC236}">
                  <a16:creationId xmlns:a16="http://schemas.microsoft.com/office/drawing/2014/main" xmlns="" id="{C2D26A5C-D3E8-4FFA-9E86-BE5A954AAF00}"/>
                </a:ext>
              </a:extLst>
            </p:cNvPr>
            <p:cNvSpPr txBox="1"/>
            <p:nvPr/>
          </p:nvSpPr>
          <p:spPr>
            <a:xfrm>
              <a:off x="1408927" y="2858043"/>
              <a:ext cx="3544860" cy="276999"/>
            </a:xfrm>
            <a:prstGeom prst="rect">
              <a:avLst/>
            </a:prstGeom>
            <a:noFill/>
          </p:spPr>
          <p:txBody>
            <a:bodyPr wrap="square" rtlCol="0" anchor="ctr">
              <a:spAutoFit/>
            </a:bodyPr>
            <a:lstStyle/>
            <a:p>
              <a:r>
                <a:rPr lang="en-CA" sz="1200" dirty="0">
                  <a:latin typeface="Arial Narrow" panose="020B0606020202030204" pitchFamily="34" charset="0"/>
                  <a:hlinkClick r:id="rId2"/>
                </a:rPr>
                <a:t>https://drive.google.com/drive/folders/1uVzyEcpjyDw-gbE-jsZd6mn4Lm5AGNO2</a:t>
              </a:r>
              <a:endParaRPr lang="en-CA" sz="1200" dirty="0">
                <a:latin typeface="Arial Narrow" panose="020B0606020202030204" pitchFamily="34" charset="0"/>
              </a:endParaRPr>
            </a:p>
          </p:txBody>
        </p:sp>
        <p:sp>
          <p:nvSpPr>
            <p:cNvPr id="2" name="Rectangle 1">
              <a:extLst>
                <a:ext uri="{FF2B5EF4-FFF2-40B4-BE49-F238E27FC236}">
                  <a16:creationId xmlns:a16="http://schemas.microsoft.com/office/drawing/2014/main" xmlns="" id="{6F27E1E9-447F-4C7E-A5EA-C1E5A672A64D}"/>
                </a:ext>
              </a:extLst>
            </p:cNvPr>
            <p:cNvSpPr/>
            <p:nvPr/>
          </p:nvSpPr>
          <p:spPr>
            <a:xfrm>
              <a:off x="1408927" y="2491403"/>
              <a:ext cx="2084791" cy="369332"/>
            </a:xfrm>
            <a:prstGeom prst="rect">
              <a:avLst/>
            </a:prstGeom>
          </p:spPr>
          <p:txBody>
            <a:bodyPr wrap="none">
              <a:spAutoFit/>
            </a:bodyPr>
            <a:lstStyle/>
            <a:p>
              <a:r>
                <a:rPr lang="en-CA" dirty="0">
                  <a:solidFill>
                    <a:srgbClr val="24292E"/>
                  </a:solidFill>
                  <a:latin typeface="Arial Narrow" panose="020B0606020202030204" pitchFamily="34" charset="0"/>
                </a:rPr>
                <a:t>Corpus for Contract Agreements : 21 PDF files</a:t>
              </a:r>
              <a:endParaRPr lang="en-CA" dirty="0">
                <a:latin typeface="Arial Narrow" panose="020B0606020202030204" pitchFamily="34" charset="0"/>
              </a:endParaRPr>
            </a:p>
          </p:txBody>
        </p:sp>
      </p:grpSp>
      <p:sp>
        <p:nvSpPr>
          <p:cNvPr id="21" name="Rectangle 20">
            <a:extLst>
              <a:ext uri="{FF2B5EF4-FFF2-40B4-BE49-F238E27FC236}">
                <a16:creationId xmlns:a16="http://schemas.microsoft.com/office/drawing/2014/main" xmlns="" id="{8C0A319B-2A4C-4E6A-B079-186A12693E24}"/>
              </a:ext>
            </a:extLst>
          </p:cNvPr>
          <p:cNvSpPr/>
          <p:nvPr/>
        </p:nvSpPr>
        <p:spPr>
          <a:xfrm>
            <a:off x="1660747" y="3888191"/>
            <a:ext cx="2823788" cy="1569660"/>
          </a:xfrm>
          <a:prstGeom prst="rect">
            <a:avLst/>
          </a:prstGeom>
        </p:spPr>
        <p:txBody>
          <a:bodyPr wrap="square">
            <a:spAutoFit/>
          </a:bodyPr>
          <a:lstStyle/>
          <a:p>
            <a:pPr marL="285750" indent="-285750">
              <a:lnSpc>
                <a:spcPct val="150000"/>
              </a:lnSpc>
              <a:buFont typeface="Wingdings" panose="05000000000000000000" pitchFamily="2" charset="2"/>
              <a:buChar char="§"/>
            </a:pPr>
            <a:r>
              <a:rPr lang="en-CA" sz="1600" dirty="0">
                <a:latin typeface="Arial Narrow" panose="020B0606020202030204" pitchFamily="34" charset="0"/>
              </a:rPr>
              <a:t>Master Services Agreement</a:t>
            </a:r>
          </a:p>
          <a:p>
            <a:pPr marL="285750" indent="-285750">
              <a:lnSpc>
                <a:spcPct val="150000"/>
              </a:lnSpc>
              <a:buFont typeface="Wingdings" panose="05000000000000000000" pitchFamily="2" charset="2"/>
              <a:buChar char="§"/>
            </a:pPr>
            <a:r>
              <a:rPr lang="en-CA" sz="1600" dirty="0">
                <a:latin typeface="Arial Narrow" panose="020B0606020202030204" pitchFamily="34" charset="0"/>
              </a:rPr>
              <a:t>Master Reseller Agreement</a:t>
            </a:r>
          </a:p>
          <a:p>
            <a:pPr marL="285750" indent="-285750">
              <a:lnSpc>
                <a:spcPct val="150000"/>
              </a:lnSpc>
              <a:buFont typeface="Wingdings" panose="05000000000000000000" pitchFamily="2" charset="2"/>
              <a:buChar char="§"/>
            </a:pPr>
            <a:r>
              <a:rPr lang="en-CA" sz="1600" dirty="0">
                <a:latin typeface="Arial Narrow" panose="020B0606020202030204" pitchFamily="34" charset="0"/>
              </a:rPr>
              <a:t>Master SaaS Agreement</a:t>
            </a:r>
          </a:p>
          <a:p>
            <a:pPr marL="285750" indent="-285750">
              <a:lnSpc>
                <a:spcPct val="150000"/>
              </a:lnSpc>
              <a:buFont typeface="Wingdings" panose="05000000000000000000" pitchFamily="2" charset="2"/>
              <a:buChar char="§"/>
            </a:pPr>
            <a:r>
              <a:rPr lang="en-CA" sz="1600" dirty="0">
                <a:latin typeface="Arial Narrow" panose="020B0606020202030204" pitchFamily="34" charset="0"/>
              </a:rPr>
              <a:t>Telecom Agreements</a:t>
            </a:r>
          </a:p>
        </p:txBody>
      </p:sp>
      <p:sp>
        <p:nvSpPr>
          <p:cNvPr id="22" name="Rectangle 21">
            <a:extLst>
              <a:ext uri="{FF2B5EF4-FFF2-40B4-BE49-F238E27FC236}">
                <a16:creationId xmlns:a16="http://schemas.microsoft.com/office/drawing/2014/main" xmlns="" id="{C4AAD875-1497-4F55-BBB8-E29B78BD7D61}"/>
              </a:ext>
            </a:extLst>
          </p:cNvPr>
          <p:cNvSpPr/>
          <p:nvPr/>
        </p:nvSpPr>
        <p:spPr>
          <a:xfrm rot="16200000">
            <a:off x="5470521" y="4375197"/>
            <a:ext cx="1863011" cy="338554"/>
          </a:xfrm>
          <a:prstGeom prst="rect">
            <a:avLst/>
          </a:prstGeom>
        </p:spPr>
        <p:txBody>
          <a:bodyPr wrap="none">
            <a:spAutoFit/>
          </a:bodyPr>
          <a:lstStyle/>
          <a:p>
            <a:r>
              <a:rPr lang="en-CA" sz="1600" i="0" dirty="0">
                <a:solidFill>
                  <a:srgbClr val="24292E"/>
                </a:solidFill>
                <a:effectLst/>
                <a:latin typeface="Arial Narrow" panose="020B0606020202030204" pitchFamily="34" charset="0"/>
              </a:rPr>
              <a:t>Frequency Distribution</a:t>
            </a:r>
            <a:endParaRPr lang="en-CA" sz="1600" dirty="0">
              <a:latin typeface="Arial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21" y="2289109"/>
            <a:ext cx="857995" cy="84528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749" y="2711751"/>
            <a:ext cx="5521162" cy="3499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040" y="3428999"/>
            <a:ext cx="562555" cy="562555"/>
          </a:xfrm>
          <a:prstGeom prst="rect">
            <a:avLst/>
          </a:prstGeom>
        </p:spPr>
      </p:pic>
      <p:sp>
        <p:nvSpPr>
          <p:cNvPr id="10" name="Rectangle 9"/>
          <p:cNvSpPr/>
          <p:nvPr/>
        </p:nvSpPr>
        <p:spPr>
          <a:xfrm>
            <a:off x="1525774" y="3525610"/>
            <a:ext cx="1765227" cy="369332"/>
          </a:xfrm>
          <a:prstGeom prst="rect">
            <a:avLst/>
          </a:prstGeom>
        </p:spPr>
        <p:txBody>
          <a:bodyPr wrap="none">
            <a:spAutoFit/>
          </a:bodyPr>
          <a:lstStyle/>
          <a:p>
            <a:r>
              <a:rPr lang="en-CA" dirty="0">
                <a:solidFill>
                  <a:srgbClr val="24292E"/>
                </a:solidFill>
                <a:latin typeface="Arial Narrow" panose="020B0606020202030204" pitchFamily="34" charset="0"/>
              </a:rPr>
              <a:t>Corpus Categories</a:t>
            </a:r>
          </a:p>
        </p:txBody>
      </p:sp>
      <p:pic>
        <p:nvPicPr>
          <p:cNvPr id="1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67496" y="15888"/>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457644" y="1203269"/>
            <a:ext cx="7050269" cy="830997"/>
          </a:xfrm>
          <a:prstGeom prst="rect">
            <a:avLst/>
          </a:prstGeom>
        </p:spPr>
        <p:txBody>
          <a:bodyPr wrap="square">
            <a:spAutoFit/>
          </a:bodyPr>
          <a:lstStyle/>
          <a:p>
            <a:pPr algn="ctr"/>
            <a:r>
              <a:rPr lang="en-US" sz="4800" dirty="0">
                <a:latin typeface="Arial Narrow" panose="020B0606020202030204" pitchFamily="34" charset="0"/>
              </a:rPr>
              <a:t>T R A N S F O R M A T I O N</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7355068"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D A T A   P R O C E S S I N G</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57644" y="3394890"/>
            <a:ext cx="7113033"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Apply Word Net Lemmatization, POS Tagging via Text Normalizer function.</a:t>
            </a:r>
          </a:p>
        </p:txBody>
      </p:sp>
      <p:sp>
        <p:nvSpPr>
          <p:cNvPr id="24" name="TextBox 23">
            <a:extLst>
              <a:ext uri="{FF2B5EF4-FFF2-40B4-BE49-F238E27FC236}">
                <a16:creationId xmlns:a16="http://schemas.microsoft.com/office/drawing/2014/main" xmlns="" id="{B8F42FBE-62F7-4268-81F1-18AB4AF4CDF9}"/>
              </a:ext>
            </a:extLst>
          </p:cNvPr>
          <p:cNvSpPr txBox="1"/>
          <p:nvPr/>
        </p:nvSpPr>
        <p:spPr>
          <a:xfrm>
            <a:off x="1457644" y="4094507"/>
            <a:ext cx="7598061"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Extract Key Phrases from the corpus i.e. “Service Level Agreement”, “Warranty”.</a:t>
            </a:r>
          </a:p>
        </p:txBody>
      </p:sp>
      <p:sp>
        <p:nvSpPr>
          <p:cNvPr id="32" name="TextBox 31">
            <a:extLst>
              <a:ext uri="{FF2B5EF4-FFF2-40B4-BE49-F238E27FC236}">
                <a16:creationId xmlns:a16="http://schemas.microsoft.com/office/drawing/2014/main" xmlns="" id="{9C44A496-F3B5-441D-9E33-8E17FC9E5B74}"/>
              </a:ext>
            </a:extLst>
          </p:cNvPr>
          <p:cNvSpPr txBox="1"/>
          <p:nvPr/>
        </p:nvSpPr>
        <p:spPr>
          <a:xfrm>
            <a:off x="1457644" y="4830348"/>
            <a:ext cx="9402103"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Perform </a:t>
            </a:r>
            <a:r>
              <a:rPr lang="en-CA" sz="2000" dirty="0" smtClean="0">
                <a:solidFill>
                  <a:schemeClr val="bg2">
                    <a:lumMod val="25000"/>
                  </a:schemeClr>
                </a:solidFill>
                <a:latin typeface="Arial Narrow" panose="020B0606020202030204" pitchFamily="34" charset="0"/>
              </a:rPr>
              <a:t>Name Entity </a:t>
            </a:r>
            <a:r>
              <a:rPr lang="en-CA" sz="2000" dirty="0">
                <a:solidFill>
                  <a:schemeClr val="bg2">
                    <a:lumMod val="25000"/>
                  </a:schemeClr>
                </a:solidFill>
                <a:latin typeface="Arial Narrow" panose="020B0606020202030204" pitchFamily="34" charset="0"/>
              </a:rPr>
              <a:t>Recognition to identify Money Entities (</a:t>
            </a:r>
            <a:r>
              <a:rPr lang="en-CA" sz="2000" dirty="0">
                <a:latin typeface="Arial Narrow" panose="020B0606020202030204" pitchFamily="34" charset="0"/>
              </a:rPr>
              <a:t> “$”, “£”, “USD”) in</a:t>
            </a:r>
            <a:r>
              <a:rPr lang="en-CA" sz="2000" dirty="0">
                <a:solidFill>
                  <a:schemeClr val="bg2">
                    <a:lumMod val="25000"/>
                  </a:schemeClr>
                </a:solidFill>
                <a:latin typeface="Arial Narrow" panose="020B0606020202030204" pitchFamily="34" charset="0"/>
              </a:rPr>
              <a:t> the corpus.</a:t>
            </a:r>
          </a:p>
        </p:txBody>
      </p:sp>
      <p:sp>
        <p:nvSpPr>
          <p:cNvPr id="30" name="TextBox 29">
            <a:extLst>
              <a:ext uri="{FF2B5EF4-FFF2-40B4-BE49-F238E27FC236}">
                <a16:creationId xmlns:a16="http://schemas.microsoft.com/office/drawing/2014/main" xmlns="" id="{9C44A496-F3B5-441D-9E33-8E17FC9E5B74}"/>
              </a:ext>
            </a:extLst>
          </p:cNvPr>
          <p:cNvSpPr txBox="1"/>
          <p:nvPr/>
        </p:nvSpPr>
        <p:spPr>
          <a:xfrm>
            <a:off x="1426721" y="5577316"/>
            <a:ext cx="6165012"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Apply TFIDF Vectorization on Key Phrases.</a:t>
            </a:r>
          </a:p>
        </p:txBody>
      </p:sp>
      <p:pic>
        <p:nvPicPr>
          <p:cNvPr id="54" name="Picture 53">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1629" y="4002842"/>
            <a:ext cx="516379" cy="583441"/>
          </a:xfrm>
          <a:prstGeom prst="rect">
            <a:avLst/>
          </a:prstGeom>
        </p:spPr>
      </p:pic>
      <p:pic>
        <p:nvPicPr>
          <p:cNvPr id="55" name="Picture 54">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27319" y="3303225"/>
            <a:ext cx="516379" cy="583441"/>
          </a:xfrm>
          <a:prstGeom prst="rect">
            <a:avLst/>
          </a:prstGeom>
        </p:spPr>
      </p:pic>
      <p:pic>
        <p:nvPicPr>
          <p:cNvPr id="56" name="Picture 55">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33364" y="4738683"/>
            <a:ext cx="516379" cy="583441"/>
          </a:xfrm>
          <a:prstGeom prst="rect">
            <a:avLst/>
          </a:prstGeom>
        </p:spPr>
      </p:pic>
      <p:pic>
        <p:nvPicPr>
          <p:cNvPr id="57" name="Picture 56">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10883" y="5474588"/>
            <a:ext cx="516379" cy="583441"/>
          </a:xfrm>
          <a:prstGeom prst="rect">
            <a:avLst/>
          </a:prstGeom>
        </p:spPr>
      </p:pic>
      <p:pic>
        <p:nvPicPr>
          <p:cNvPr id="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xmlns="" id="{3CA2D13B-5C9B-164B-9291-5F83988CF6C5}"/>
              </a:ext>
            </a:extLst>
          </p:cNvPr>
          <p:cNvSpPr txBox="1"/>
          <p:nvPr/>
        </p:nvSpPr>
        <p:spPr>
          <a:xfrm>
            <a:off x="1455296" y="2661023"/>
            <a:ext cx="9700384"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Extract </a:t>
            </a:r>
            <a:r>
              <a:rPr lang="en-CA" sz="2000" dirty="0">
                <a:solidFill>
                  <a:schemeClr val="bg2">
                    <a:lumMod val="25000"/>
                  </a:schemeClr>
                </a:solidFill>
                <a:latin typeface="Arial Narrow" panose="020B0606020202030204" pitchFamily="34" charset="0"/>
              </a:rPr>
              <a:t>text from PDF, convert it to JSON format and preprocess JSON files and create Pickle </a:t>
            </a:r>
            <a:r>
              <a:rPr lang="en-CA" sz="2000" dirty="0" smtClean="0">
                <a:solidFill>
                  <a:schemeClr val="bg2">
                    <a:lumMod val="25000"/>
                  </a:schemeClr>
                </a:solidFill>
                <a:latin typeface="Arial Narrow" panose="020B0606020202030204" pitchFamily="34" charset="0"/>
              </a:rPr>
              <a:t>objects</a:t>
            </a:r>
            <a:r>
              <a:rPr lang="en-CA" sz="2000" dirty="0">
                <a:solidFill>
                  <a:schemeClr val="bg2">
                    <a:lumMod val="25000"/>
                  </a:schemeClr>
                </a:solidFill>
                <a:latin typeface="Arial Narrow" panose="020B0606020202030204" pitchFamily="34" charset="0"/>
              </a:rPr>
              <a:t>.</a:t>
            </a:r>
          </a:p>
        </p:txBody>
      </p:sp>
      <p:pic>
        <p:nvPicPr>
          <p:cNvPr id="15" name="Picture 14">
            <a:extLst>
              <a:ext uri="{FF2B5EF4-FFF2-40B4-BE49-F238E27FC236}">
                <a16:creationId xmlns:a16="http://schemas.microsoft.com/office/drawing/2014/main" xmlns="" id="{C075FE7B-5B68-FA46-82AB-FCE93F4A061C}"/>
              </a:ext>
            </a:extLst>
          </p:cNvPr>
          <p:cNvPicPr>
            <a:picLocks noChangeAspect="1"/>
          </p:cNvPicPr>
          <p:nvPr/>
        </p:nvPicPr>
        <p:blipFill>
          <a:blip r:embed="rId2"/>
          <a:stretch>
            <a:fillRect/>
          </a:stretch>
        </p:blipFill>
        <p:spPr>
          <a:xfrm>
            <a:off x="724971" y="2569358"/>
            <a:ext cx="516379" cy="583441"/>
          </a:xfrm>
          <a:prstGeom prst="rect">
            <a:avLst/>
          </a:prstGeom>
        </p:spPr>
      </p:pic>
    </p:spTree>
    <p:extLst>
      <p:ext uri="{BB962C8B-B14F-4D97-AF65-F5344CB8AC3E}">
        <p14:creationId xmlns:p14="http://schemas.microsoft.com/office/powerpoint/2010/main" val="834306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74871DD-2246-4FBF-84D6-6D3A2CA29303}"/>
              </a:ext>
            </a:extLst>
          </p:cNvPr>
          <p:cNvSpPr/>
          <p:nvPr/>
        </p:nvSpPr>
        <p:spPr>
          <a:xfrm>
            <a:off x="1457643" y="1203269"/>
            <a:ext cx="4967011" cy="830997"/>
          </a:xfrm>
          <a:prstGeom prst="rect">
            <a:avLst/>
          </a:prstGeom>
        </p:spPr>
        <p:txBody>
          <a:bodyPr wrap="square">
            <a:spAutoFit/>
          </a:bodyPr>
          <a:lstStyle/>
          <a:p>
            <a:pPr algn="ctr"/>
            <a:r>
              <a:rPr lang="en-US" sz="4800" dirty="0">
                <a:latin typeface="Arial Narrow" panose="020B0606020202030204" pitchFamily="34" charset="0"/>
              </a:rPr>
              <a:t>E X T R A C T I O N</a:t>
            </a:r>
          </a:p>
        </p:txBody>
      </p:sp>
      <p:sp>
        <p:nvSpPr>
          <p:cNvPr id="19" name="Rectangle 18">
            <a:extLst>
              <a:ext uri="{FF2B5EF4-FFF2-40B4-BE49-F238E27FC236}">
                <a16:creationId xmlns:a16="http://schemas.microsoft.com/office/drawing/2014/main" xmlns="" id="{29701360-5C02-4A89-AD56-099F6BC612AD}"/>
              </a:ext>
            </a:extLst>
          </p:cNvPr>
          <p:cNvSpPr/>
          <p:nvPr/>
        </p:nvSpPr>
        <p:spPr>
          <a:xfrm>
            <a:off x="683701" y="431767"/>
            <a:ext cx="4715235"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K E Y  P H R A S E</a:t>
            </a:r>
          </a:p>
        </p:txBody>
      </p:sp>
      <p:grpSp>
        <p:nvGrpSpPr>
          <p:cNvPr id="2" name="Group 1"/>
          <p:cNvGrpSpPr/>
          <p:nvPr/>
        </p:nvGrpSpPr>
        <p:grpSpPr>
          <a:xfrm>
            <a:off x="710883" y="2262213"/>
            <a:ext cx="8307762" cy="3278692"/>
            <a:chOff x="686975" y="2153821"/>
            <a:chExt cx="8307762" cy="3278692"/>
          </a:xfrm>
        </p:grpSpPr>
        <p:sp>
          <p:nvSpPr>
            <p:cNvPr id="20" name="TextBox 19">
              <a:extLst>
                <a:ext uri="{FF2B5EF4-FFF2-40B4-BE49-F238E27FC236}">
                  <a16:creationId xmlns:a16="http://schemas.microsoft.com/office/drawing/2014/main" xmlns="" id="{A8F0CB3A-8BE6-4260-9A2B-5F610CA9FDCC}"/>
                </a:ext>
              </a:extLst>
            </p:cNvPr>
            <p:cNvSpPr txBox="1"/>
            <p:nvPr/>
          </p:nvSpPr>
          <p:spPr>
            <a:xfrm>
              <a:off x="1396676" y="2245488"/>
              <a:ext cx="6220674"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Text Normalizer function can’t extract “Service Level Agreement”. </a:t>
              </a:r>
            </a:p>
          </p:txBody>
        </p:sp>
        <p:sp>
          <p:nvSpPr>
            <p:cNvPr id="22" name="TextBox 21">
              <a:extLst>
                <a:ext uri="{FF2B5EF4-FFF2-40B4-BE49-F238E27FC236}">
                  <a16:creationId xmlns:a16="http://schemas.microsoft.com/office/drawing/2014/main" xmlns="" id="{A8010AD4-CC44-4049-9AEC-1A0C0F210F6F}"/>
                </a:ext>
              </a:extLst>
            </p:cNvPr>
            <p:cNvSpPr txBox="1"/>
            <p:nvPr/>
          </p:nvSpPr>
          <p:spPr>
            <a:xfrm>
              <a:off x="1402813" y="3688718"/>
              <a:ext cx="7113033" cy="400110"/>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Extract </a:t>
              </a:r>
              <a:r>
                <a:rPr lang="en-CA" sz="2000" dirty="0">
                  <a:solidFill>
                    <a:schemeClr val="bg2">
                      <a:lumMod val="25000"/>
                    </a:schemeClr>
                  </a:solidFill>
                  <a:latin typeface="Arial Narrow" panose="020B0606020202030204" pitchFamily="34" charset="0"/>
                </a:rPr>
                <a:t>the index for Starting and Ending paragraph Index. </a:t>
              </a:r>
            </a:p>
          </p:txBody>
        </p:sp>
        <p:sp>
          <p:nvSpPr>
            <p:cNvPr id="24" name="TextBox 23">
              <a:extLst>
                <a:ext uri="{FF2B5EF4-FFF2-40B4-BE49-F238E27FC236}">
                  <a16:creationId xmlns:a16="http://schemas.microsoft.com/office/drawing/2014/main" xmlns="" id="{B8F42FBE-62F7-4268-81F1-18AB4AF4CDF9}"/>
                </a:ext>
              </a:extLst>
            </p:cNvPr>
            <p:cNvSpPr txBox="1"/>
            <p:nvPr/>
          </p:nvSpPr>
          <p:spPr>
            <a:xfrm>
              <a:off x="1396676" y="4416850"/>
              <a:ext cx="7598061" cy="1015663"/>
            </a:xfrm>
            <a:prstGeom prst="rect">
              <a:avLst/>
            </a:prstGeom>
            <a:noFill/>
          </p:spPr>
          <p:txBody>
            <a:bodyPr wrap="square" rtlCol="0">
              <a:spAutoFit/>
            </a:bodyPr>
            <a:lstStyle/>
            <a:p>
              <a:r>
                <a:rPr lang="en-CA" sz="2000" dirty="0" smtClean="0">
                  <a:solidFill>
                    <a:schemeClr val="bg2">
                      <a:lumMod val="25000"/>
                    </a:schemeClr>
                  </a:solidFill>
                  <a:latin typeface="Arial Narrow" panose="020B0606020202030204" pitchFamily="34" charset="0"/>
                </a:rPr>
                <a:t>Generate </a:t>
              </a:r>
              <a:r>
                <a:rPr lang="en-CA" sz="2000" dirty="0">
                  <a:solidFill>
                    <a:schemeClr val="bg2">
                      <a:lumMod val="25000"/>
                    </a:schemeClr>
                  </a:solidFill>
                  <a:latin typeface="Arial Narrow" panose="020B0606020202030204" pitchFamily="34" charset="0"/>
                </a:rPr>
                <a:t>the Summary from the Extracted Paragraph </a:t>
              </a:r>
              <a:r>
                <a:rPr lang="en-CA" sz="2000" dirty="0" smtClean="0">
                  <a:solidFill>
                    <a:schemeClr val="bg2">
                      <a:lumMod val="25000"/>
                    </a:schemeClr>
                  </a:solidFill>
                  <a:latin typeface="Arial Narrow" panose="020B0606020202030204" pitchFamily="34" charset="0"/>
                </a:rPr>
                <a:t>via a Customized NLTK Summarizer using Similarity Matrix and ranking </a:t>
              </a:r>
              <a:r>
                <a:rPr lang="en-CA" sz="2000" dirty="0">
                  <a:solidFill>
                    <a:schemeClr val="bg2">
                      <a:lumMod val="25000"/>
                    </a:schemeClr>
                  </a:solidFill>
                  <a:latin typeface="Arial Narrow" panose="020B0606020202030204" pitchFamily="34" charset="0"/>
                </a:rPr>
                <a:t>across </a:t>
              </a:r>
              <a:r>
                <a:rPr lang="en-CA" sz="2000" dirty="0" smtClean="0">
                  <a:solidFill>
                    <a:schemeClr val="bg2">
                      <a:lumMod val="25000"/>
                    </a:schemeClr>
                  </a:solidFill>
                  <a:latin typeface="Arial Narrow" panose="020B0606020202030204" pitchFamily="34" charset="0"/>
                </a:rPr>
                <a:t>sentences. </a:t>
              </a:r>
              <a:endParaRPr lang="en-CA" sz="2000" dirty="0">
                <a:solidFill>
                  <a:schemeClr val="bg2">
                    <a:lumMod val="25000"/>
                  </a:schemeClr>
                </a:solidFill>
                <a:latin typeface="Arial Narrow" panose="020B0606020202030204" pitchFamily="34" charset="0"/>
              </a:endParaRPr>
            </a:p>
            <a:p>
              <a:endParaRPr lang="en-CA" sz="2000" dirty="0">
                <a:solidFill>
                  <a:schemeClr val="bg2">
                    <a:lumMod val="25000"/>
                  </a:schemeClr>
                </a:solidFill>
                <a:latin typeface="Arial Narrow" panose="020B0606020202030204" pitchFamily="34" charset="0"/>
              </a:endParaRPr>
            </a:p>
          </p:txBody>
        </p:sp>
        <p:sp>
          <p:nvSpPr>
            <p:cNvPr id="29" name="TextBox 28">
              <a:extLst>
                <a:ext uri="{FF2B5EF4-FFF2-40B4-BE49-F238E27FC236}">
                  <a16:creationId xmlns:a16="http://schemas.microsoft.com/office/drawing/2014/main" xmlns="" id="{FC12DC1A-3F20-409F-8346-7D602159EF5F}"/>
                </a:ext>
              </a:extLst>
            </p:cNvPr>
            <p:cNvSpPr txBox="1"/>
            <p:nvPr/>
          </p:nvSpPr>
          <p:spPr>
            <a:xfrm>
              <a:off x="1427574" y="2959463"/>
              <a:ext cx="7326757" cy="400110"/>
            </a:xfrm>
            <a:prstGeom prst="rect">
              <a:avLst/>
            </a:prstGeom>
            <a:noFill/>
          </p:spPr>
          <p:txBody>
            <a:bodyPr wrap="square" rtlCol="0">
              <a:spAutoFit/>
            </a:bodyPr>
            <a:lstStyle/>
            <a:p>
              <a:r>
                <a:rPr lang="en-CA" sz="2000" dirty="0">
                  <a:solidFill>
                    <a:schemeClr val="bg2">
                      <a:lumMod val="25000"/>
                    </a:schemeClr>
                  </a:solidFill>
                  <a:latin typeface="Arial Narrow" panose="020B0606020202030204" pitchFamily="34" charset="0"/>
                </a:rPr>
                <a:t>Applied Key Phrase Extraction and Search for “Service Level Agreement”. </a:t>
              </a:r>
            </a:p>
          </p:txBody>
        </p:sp>
        <p:pic>
          <p:nvPicPr>
            <p:cNvPr id="25" name="Picture 24">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697721" y="2853438"/>
              <a:ext cx="516379" cy="583441"/>
            </a:xfrm>
            <a:prstGeom prst="rect">
              <a:avLst/>
            </a:prstGeom>
          </p:spPr>
        </p:pic>
        <p:pic>
          <p:nvPicPr>
            <p:cNvPr id="16" name="Picture 15">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03411" y="2153821"/>
              <a:ext cx="516379" cy="583441"/>
            </a:xfrm>
            <a:prstGeom prst="rect">
              <a:avLst/>
            </a:prstGeom>
          </p:spPr>
        </p:pic>
        <p:pic>
          <p:nvPicPr>
            <p:cNvPr id="17" name="Picture 16">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709456" y="3589279"/>
              <a:ext cx="516379" cy="583441"/>
            </a:xfrm>
            <a:prstGeom prst="rect">
              <a:avLst/>
            </a:prstGeom>
          </p:spPr>
        </p:pic>
        <p:pic>
          <p:nvPicPr>
            <p:cNvPr id="18" name="Picture 17">
              <a:extLst>
                <a:ext uri="{FF2B5EF4-FFF2-40B4-BE49-F238E27FC236}">
                  <a16:creationId xmlns:a16="http://schemas.microsoft.com/office/drawing/2014/main" xmlns="" id="{7007171C-9A90-489B-ADB0-64CE1D29394E}"/>
                </a:ext>
              </a:extLst>
            </p:cNvPr>
            <p:cNvPicPr>
              <a:picLocks noChangeAspect="1"/>
            </p:cNvPicPr>
            <p:nvPr/>
          </p:nvPicPr>
          <p:blipFill>
            <a:blip r:embed="rId2"/>
            <a:stretch>
              <a:fillRect/>
            </a:stretch>
          </p:blipFill>
          <p:spPr>
            <a:xfrm>
              <a:off x="686975" y="4353320"/>
              <a:ext cx="516379" cy="583441"/>
            </a:xfrm>
            <a:prstGeom prst="rect">
              <a:avLst/>
            </a:prstGeom>
          </p:spPr>
        </p:pic>
      </p:grpSp>
      <p:pic>
        <p:nvPicPr>
          <p:cNvPr id="2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703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701360-5C02-4A89-AD56-099F6BC612AD}"/>
              </a:ext>
            </a:extLst>
          </p:cNvPr>
          <p:cNvSpPr/>
          <p:nvPr/>
        </p:nvSpPr>
        <p:spPr>
          <a:xfrm>
            <a:off x="683702" y="431767"/>
            <a:ext cx="232189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T E X T </a:t>
            </a:r>
          </a:p>
        </p:txBody>
      </p:sp>
      <p:sp>
        <p:nvSpPr>
          <p:cNvPr id="12" name="Rectangle 11">
            <a:extLst>
              <a:ext uri="{FF2B5EF4-FFF2-40B4-BE49-F238E27FC236}">
                <a16:creationId xmlns:a16="http://schemas.microsoft.com/office/drawing/2014/main" xmlns="" id="{374871DD-2246-4FBF-84D6-6D3A2CA29303}"/>
              </a:ext>
            </a:extLst>
          </p:cNvPr>
          <p:cNvSpPr/>
          <p:nvPr/>
        </p:nvSpPr>
        <p:spPr>
          <a:xfrm>
            <a:off x="1094835" y="1122445"/>
            <a:ext cx="6355530" cy="830997"/>
          </a:xfrm>
          <a:prstGeom prst="rect">
            <a:avLst/>
          </a:prstGeom>
        </p:spPr>
        <p:txBody>
          <a:bodyPr wrap="square">
            <a:spAutoFit/>
          </a:bodyPr>
          <a:lstStyle/>
          <a:p>
            <a:pPr algn="ctr"/>
            <a:r>
              <a:rPr lang="en-US" sz="4800" dirty="0">
                <a:latin typeface="Arial Narrow" panose="020B0606020202030204" pitchFamily="34" charset="0"/>
              </a:rPr>
              <a:t>S U M M A R I Z A T I O N</a:t>
            </a:r>
          </a:p>
        </p:txBody>
      </p:sp>
      <p:sp>
        <p:nvSpPr>
          <p:cNvPr id="2" name="AutoShape 2" descr="Image result for text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4" descr="Image result for text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70992" y="2342279"/>
            <a:ext cx="9462052" cy="2400657"/>
          </a:xfrm>
          <a:prstGeom prst="rect">
            <a:avLst/>
          </a:prstGeom>
          <a:noFill/>
        </p:spPr>
        <p:txBody>
          <a:bodyPr wrap="square" rtlCol="0">
            <a:spAutoFit/>
          </a:bodyPr>
          <a:lstStyle/>
          <a:p>
            <a:r>
              <a:rPr lang="en-CA" b="1" dirty="0">
                <a:latin typeface="Arial Narrow" panose="020B0606020202030204" pitchFamily="34" charset="0"/>
              </a:rPr>
              <a:t>The Summarized Text for Service level Agreement in 6th document is:</a:t>
            </a:r>
          </a:p>
          <a:p>
            <a:endParaRPr lang="en-CA" dirty="0"/>
          </a:p>
          <a:p>
            <a:pPr algn="just"/>
            <a:r>
              <a:rPr lang="en-CA" sz="1600" i="1" dirty="0">
                <a:latin typeface="Arial Narrow" panose="020B0606020202030204" pitchFamily="34" charset="0"/>
              </a:rPr>
              <a:t>In the event of a service degradation or service outage that both impacts your Pilot internet connection and is eligible for an account credit, Pilot will consider those dependent services as affected services for the purposes of credit calculation. Credit Issuance and Refund Policy Pilot will issue any applicable account credits within 15 days of the SLA event. Pilot may conduct such maintenance at any time provided that Pilot has provided Customer with written notice of such maintenance when possible. Credits are issued at the sole discretion of Pilot. The determination of service availability is made at Pilot s sole discretion.</a:t>
            </a:r>
            <a:endParaRPr lang="en-CA" sz="1600" dirty="0">
              <a:latin typeface="Arial Narrow" panose="020B0606020202030204" pitchFamily="34" charset="0"/>
            </a:endParaRPr>
          </a:p>
          <a:p>
            <a:endParaRPr lang="en-CA" dirty="0"/>
          </a:p>
        </p:txBody>
      </p:sp>
      <p:pic>
        <p:nvPicPr>
          <p:cNvPr id="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82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701360-5C02-4A89-AD56-099F6BC612AD}"/>
              </a:ext>
            </a:extLst>
          </p:cNvPr>
          <p:cNvSpPr/>
          <p:nvPr/>
        </p:nvSpPr>
        <p:spPr>
          <a:xfrm>
            <a:off x="683702" y="431767"/>
            <a:ext cx="232189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T E X T </a:t>
            </a:r>
          </a:p>
        </p:txBody>
      </p:sp>
      <p:sp>
        <p:nvSpPr>
          <p:cNvPr id="12" name="Rectangle 11">
            <a:extLst>
              <a:ext uri="{FF2B5EF4-FFF2-40B4-BE49-F238E27FC236}">
                <a16:creationId xmlns:a16="http://schemas.microsoft.com/office/drawing/2014/main" xmlns="" id="{374871DD-2246-4FBF-84D6-6D3A2CA29303}"/>
              </a:ext>
            </a:extLst>
          </p:cNvPr>
          <p:cNvSpPr/>
          <p:nvPr/>
        </p:nvSpPr>
        <p:spPr>
          <a:xfrm>
            <a:off x="1094835" y="1122445"/>
            <a:ext cx="6355530" cy="830997"/>
          </a:xfrm>
          <a:prstGeom prst="rect">
            <a:avLst/>
          </a:prstGeom>
        </p:spPr>
        <p:txBody>
          <a:bodyPr wrap="square">
            <a:spAutoFit/>
          </a:bodyPr>
          <a:lstStyle/>
          <a:p>
            <a:pPr algn="ctr"/>
            <a:r>
              <a:rPr lang="en-US" sz="4800" dirty="0">
                <a:latin typeface="Arial Narrow" panose="020B0606020202030204" pitchFamily="34" charset="0"/>
              </a:rPr>
              <a:t>S U M M A R I Z A T I O N</a:t>
            </a:r>
          </a:p>
        </p:txBody>
      </p:sp>
      <p:sp>
        <p:nvSpPr>
          <p:cNvPr id="2" name="AutoShape 2" descr="Image result for text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4" descr="Image result for text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86896" y="2342278"/>
            <a:ext cx="9477955" cy="2831544"/>
          </a:xfrm>
          <a:prstGeom prst="rect">
            <a:avLst/>
          </a:prstGeom>
        </p:spPr>
        <p:txBody>
          <a:bodyPr wrap="square">
            <a:spAutoFit/>
          </a:bodyPr>
          <a:lstStyle/>
          <a:p>
            <a:r>
              <a:rPr lang="en-CA" b="1" dirty="0">
                <a:latin typeface="Arial Narrow" panose="020B0606020202030204" pitchFamily="34" charset="0"/>
              </a:rPr>
              <a:t>The Summarized Text for Service level Agreement in 13th document is:</a:t>
            </a:r>
          </a:p>
          <a:p>
            <a:endParaRPr lang="en-CA" sz="1600" dirty="0">
              <a:latin typeface="Arial Narrow" panose="020B0606020202030204" pitchFamily="34" charset="0"/>
            </a:endParaRPr>
          </a:p>
          <a:p>
            <a:pPr algn="just"/>
            <a:r>
              <a:rPr lang="en-CA" sz="1600" i="1" dirty="0">
                <a:latin typeface="Arial Narrow" panose="020B0606020202030204" pitchFamily="34" charset="0"/>
              </a:rPr>
              <a:t>Items not covered by Support and Maintenance Services Intelex is not obligated to provide Support and Maintenance Services for errors or problems caused by the following third-party components not provided by Intelex, including Customer s infrastructure and network ii use of the SaaS other than in a recommended environment described in the Platform Support Policy available as may be amended from time to time ii training or walk-throughs of the SaaS, change requests, end user requests or troubleshooting with end users or iii continued use of a version of the SaaS for which Support and Maintenance Services is not provided in accordance with Section 3.3 above. Support and Maintenance Services means </a:t>
            </a:r>
            <a:r>
              <a:rPr lang="en-CA" sz="1600" i="1" dirty="0" err="1">
                <a:latin typeface="Arial Narrow" panose="020B0606020202030204" pitchFamily="34" charset="0"/>
              </a:rPr>
              <a:t>i</a:t>
            </a:r>
            <a:r>
              <a:rPr lang="en-CA" sz="1600" i="1" dirty="0">
                <a:latin typeface="Arial Narrow" panose="020B0606020202030204" pitchFamily="34" charset="0"/>
              </a:rPr>
              <a:t> online support to Customer s system administrator users relating to technical issues, errors or problems with the SaaS ii access to online resources via the online Intelex customer portal iii notification of and access to Intelex release patches and Documentation released by Intelex and iv notification of and access to Updates and Upgrades of the SaaS</a:t>
            </a:r>
            <a:endParaRPr lang="en-CA" sz="1600" dirty="0">
              <a:latin typeface="Arial Narrow" panose="020B0606020202030204" pitchFamily="34" charset="0"/>
            </a:endParaRPr>
          </a:p>
        </p:txBody>
      </p:sp>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323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701360-5C02-4A89-AD56-099F6BC612AD}"/>
              </a:ext>
            </a:extLst>
          </p:cNvPr>
          <p:cNvSpPr/>
          <p:nvPr/>
        </p:nvSpPr>
        <p:spPr>
          <a:xfrm>
            <a:off x="683702" y="431767"/>
            <a:ext cx="2321892" cy="830997"/>
          </a:xfrm>
          <a:prstGeom prst="rect">
            <a:avLst/>
          </a:prstGeom>
        </p:spPr>
        <p:txBody>
          <a:bodyPr wrap="square">
            <a:spAutoFit/>
          </a:bodyPr>
          <a:lstStyle/>
          <a:p>
            <a:pPr algn="dist"/>
            <a:r>
              <a:rPr lang="en-US" sz="4800" dirty="0">
                <a:solidFill>
                  <a:schemeClr val="accent4"/>
                </a:solidFill>
                <a:latin typeface="Arial Narrow" panose="020B0606020202030204" pitchFamily="34" charset="0"/>
              </a:rPr>
              <a:t>T E X T </a:t>
            </a:r>
          </a:p>
        </p:txBody>
      </p:sp>
      <p:sp>
        <p:nvSpPr>
          <p:cNvPr id="12" name="Rectangle 11">
            <a:extLst>
              <a:ext uri="{FF2B5EF4-FFF2-40B4-BE49-F238E27FC236}">
                <a16:creationId xmlns:a16="http://schemas.microsoft.com/office/drawing/2014/main" xmlns="" id="{374871DD-2246-4FBF-84D6-6D3A2CA29303}"/>
              </a:ext>
            </a:extLst>
          </p:cNvPr>
          <p:cNvSpPr/>
          <p:nvPr/>
        </p:nvSpPr>
        <p:spPr>
          <a:xfrm>
            <a:off x="1094835" y="1122445"/>
            <a:ext cx="6355530" cy="830997"/>
          </a:xfrm>
          <a:prstGeom prst="rect">
            <a:avLst/>
          </a:prstGeom>
        </p:spPr>
        <p:txBody>
          <a:bodyPr wrap="square">
            <a:spAutoFit/>
          </a:bodyPr>
          <a:lstStyle/>
          <a:p>
            <a:pPr algn="ctr"/>
            <a:r>
              <a:rPr lang="en-US" sz="4800" dirty="0">
                <a:latin typeface="Arial Narrow" panose="020B0606020202030204" pitchFamily="34" charset="0"/>
              </a:rPr>
              <a:t>S U M M A R I Z A T I O N</a:t>
            </a:r>
          </a:p>
        </p:txBody>
      </p:sp>
      <p:sp>
        <p:nvSpPr>
          <p:cNvPr id="2" name="AutoShape 2" descr="Image result for text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3" name="AutoShape 4" descr="Image result for text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27" y="2342278"/>
            <a:ext cx="397675" cy="39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486896" y="2342278"/>
            <a:ext cx="9477955" cy="3539430"/>
          </a:xfrm>
          <a:prstGeom prst="rect">
            <a:avLst/>
          </a:prstGeom>
        </p:spPr>
        <p:txBody>
          <a:bodyPr wrap="square">
            <a:spAutoFit/>
          </a:bodyPr>
          <a:lstStyle/>
          <a:p>
            <a:r>
              <a:rPr lang="en-CA" b="1" dirty="0">
                <a:latin typeface="Arial Narrow" panose="020B0606020202030204" pitchFamily="34" charset="0"/>
              </a:rPr>
              <a:t>The Summarized Text for Warranty in 5th document is:</a:t>
            </a:r>
          </a:p>
          <a:p>
            <a:endParaRPr lang="en-CA" sz="1600" dirty="0">
              <a:latin typeface="Arial Narrow" panose="020B0606020202030204" pitchFamily="34" charset="0"/>
            </a:endParaRPr>
          </a:p>
          <a:p>
            <a:pPr algn="just"/>
            <a:r>
              <a:rPr lang="en-CA" sz="1600" i="1" dirty="0">
                <a:latin typeface="Arial Narrow" panose="020B0606020202030204" pitchFamily="34" charset="0"/>
              </a:rPr>
              <a:t>WITH REGARD TO THE API AND THE TUCOWS SERVICES, TUCOWS AND EACH OF ITS SUPPLIERS A EXPRESSLY DISCLAIMS ALL WARRANTIES AND OR CONDITIONS, EXPRESS OR IMPLIED, INCLUDING, BUT NOT LIMITED TO, TITLE, NON-INFRINGEMENT, THE IMPLIED WARRANTIES AND CONDITIONS OF MERCHANTABILITY OR SATISFACTORY QUALITY AND FITNESS FOR A PARTICULAR PURPOSE AND NON-INFRINGEMENT OF THIRD PARTY RIGHTS B DOES NOT WARRANT THAT THE FUNCTIONS CONTAINED IN THE API OR THE TUCOWS SERVICES WILL MEET THE CUSTOMER S REQUIREMENTS, OR THAT THE OPERATION OF THE API OR THE TUCOWS SERVICES WILL BE UNINTERRUPTED OR ERROR-FREE, OR THAT DEFECTS IN THE API OR TUCOWS SERVICES WILL BE CORRECTED AND C NEITHER WARRANTS NOR MAKES ANY REPRESENTATIONS REGARDING THE USE OR THE RESULTS OF API OR THE TUCOWS SERVICES, OR RELATED DOCUMENTATION IN TERMS OF THEIR CORRECTNESS, ACCURACY, QUALITY, RELIABILITY, OR OTHERWISE. Customer acknowledges and agrees that Tucows does not guarantee that the API or any of the Tucows Services will meet the requirements of Customer or its Users. The API and the Tucows Services are provided as is without any warranty of any kind.</a:t>
            </a:r>
            <a:endParaRPr lang="en-CA" sz="1600" dirty="0">
              <a:latin typeface="Arial Narrow" panose="020B0606020202030204" pitchFamily="34" charset="0"/>
            </a:endParaRPr>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7496" y="7937"/>
            <a:ext cx="1213900" cy="682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00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000000"/>
      </a:hlink>
      <a:folHlink>
        <a:srgbClr val="00206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1422</TotalTime>
  <Words>1415</Words>
  <Application>Microsoft Office PowerPoint</Application>
  <PresentationFormat>Custom</PresentationFormat>
  <Paragraphs>99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Gupta</dc:creator>
  <cp:lastModifiedBy>Ashish (Roy) Gupta</cp:lastModifiedBy>
  <cp:revision>117</cp:revision>
  <dcterms:created xsi:type="dcterms:W3CDTF">2019-04-06T18:31:17Z</dcterms:created>
  <dcterms:modified xsi:type="dcterms:W3CDTF">2020-04-20T01:33:39Z</dcterms:modified>
</cp:coreProperties>
</file>