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16" r:id="rId1"/>
  </p:sldMasterIdLst>
  <p:notesMasterIdLst>
    <p:notesMasterId r:id="rId19"/>
  </p:notesMasterIdLst>
  <p:handoutMasterIdLst>
    <p:handoutMasterId r:id="rId20"/>
  </p:handoutMasterIdLst>
  <p:sldIdLst>
    <p:sldId id="311" r:id="rId2"/>
    <p:sldId id="313" r:id="rId3"/>
    <p:sldId id="364" r:id="rId4"/>
    <p:sldId id="368" r:id="rId5"/>
    <p:sldId id="370" r:id="rId6"/>
    <p:sldId id="372" r:id="rId7"/>
    <p:sldId id="374" r:id="rId8"/>
    <p:sldId id="376" r:id="rId9"/>
    <p:sldId id="378" r:id="rId10"/>
    <p:sldId id="380" r:id="rId11"/>
    <p:sldId id="382" r:id="rId12"/>
    <p:sldId id="384" r:id="rId13"/>
    <p:sldId id="369" r:id="rId14"/>
    <p:sldId id="386" r:id="rId15"/>
    <p:sldId id="388" r:id="rId16"/>
    <p:sldId id="389" r:id="rId17"/>
    <p:sldId id="363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r" rtl="0" eaLnBrk="0" fontAlgn="base" hangingPunct="0">
      <a:spcBef>
        <a:spcPct val="5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eaLnBrk="0" fontAlgn="base" hangingPunct="0">
      <a:spcBef>
        <a:spcPct val="5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eaLnBrk="0" fontAlgn="base" hangingPunct="0">
      <a:spcBef>
        <a:spcPct val="5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eaLnBrk="0" fontAlgn="base" hangingPunct="0">
      <a:spcBef>
        <a:spcPct val="5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eaLnBrk="0" fontAlgn="base" hangingPunct="0">
      <a:spcBef>
        <a:spcPct val="5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orient="horz" pos="273">
          <p15:clr>
            <a:srgbClr val="A4A3A4"/>
          </p15:clr>
        </p15:guide>
        <p15:guide id="4" orient="horz" pos="55">
          <p15:clr>
            <a:srgbClr val="A4A3A4"/>
          </p15:clr>
        </p15:guide>
        <p15:guide id="5" orient="horz" pos="4032">
          <p15:clr>
            <a:srgbClr val="A4A3A4"/>
          </p15:clr>
        </p15:guide>
        <p15:guide id="6" orient="horz" pos="2448">
          <p15:clr>
            <a:srgbClr val="A4A3A4"/>
          </p15:clr>
        </p15:guide>
        <p15:guide id="7" orient="horz" pos="1968">
          <p15:clr>
            <a:srgbClr val="A4A3A4"/>
          </p15:clr>
        </p15:guide>
        <p15:guide id="8" orient="horz" pos="2688">
          <p15:clr>
            <a:srgbClr val="A4A3A4"/>
          </p15:clr>
        </p15:guide>
        <p15:guide id="9" orient="horz" pos="3840">
          <p15:clr>
            <a:srgbClr val="A4A3A4"/>
          </p15:clr>
        </p15:guide>
        <p15:guide id="10" orient="horz" pos="3792">
          <p15:clr>
            <a:srgbClr val="A4A3A4"/>
          </p15:clr>
        </p15:guide>
        <p15:guide id="11" pos="2880">
          <p15:clr>
            <a:srgbClr val="A4A3A4"/>
          </p15:clr>
        </p15:guide>
        <p15:guide id="12" pos="3168">
          <p15:clr>
            <a:srgbClr val="A4A3A4"/>
          </p15:clr>
        </p15:guide>
        <p15:guide id="13" pos="5712">
          <p15:clr>
            <a:srgbClr val="A4A3A4"/>
          </p15:clr>
        </p15:guide>
        <p15:guide id="14" pos="48">
          <p15:clr>
            <a:srgbClr val="A4A3A4"/>
          </p15:clr>
        </p15:guide>
        <p15:guide id="15" pos="25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B2E"/>
    <a:srgbClr val="323232"/>
    <a:srgbClr val="FAE164"/>
    <a:srgbClr val="B05CDE"/>
    <a:srgbClr val="FF8913"/>
    <a:srgbClr val="969696"/>
    <a:srgbClr val="85BD9F"/>
    <a:srgbClr val="492857"/>
    <a:srgbClr val="DFAF7E"/>
    <a:srgbClr val="3D9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7115" autoAdjust="0"/>
    <p:restoredTop sz="94693" autoAdjust="0"/>
  </p:normalViewPr>
  <p:slideViewPr>
    <p:cSldViewPr showGuides="1">
      <p:cViewPr varScale="1">
        <p:scale>
          <a:sx n="85" d="100"/>
          <a:sy n="85" d="100"/>
        </p:scale>
        <p:origin x="102" y="84"/>
      </p:cViewPr>
      <p:guideLst>
        <p:guide orient="horz" pos="384"/>
        <p:guide orient="horz" pos="624"/>
        <p:guide orient="horz" pos="273"/>
        <p:guide orient="horz" pos="55"/>
        <p:guide orient="horz" pos="4032"/>
        <p:guide orient="horz" pos="2448"/>
        <p:guide orient="horz" pos="1968"/>
        <p:guide orient="horz" pos="2688"/>
        <p:guide orient="horz" pos="3840"/>
        <p:guide orient="horz" pos="3792"/>
        <p:guide pos="2880"/>
        <p:guide pos="3168"/>
        <p:guide pos="5712"/>
        <p:guide pos="48"/>
        <p:guide pos="2593"/>
      </p:guideLst>
    </p:cSldViewPr>
  </p:slideViewPr>
  <p:outlineViewPr>
    <p:cViewPr>
      <p:scale>
        <a:sx n="33" d="100"/>
        <a:sy n="33" d="100"/>
      </p:scale>
      <p:origin x="0" y="1373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5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5691-4C3D-43DA-ABC0-6255FA32A16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2BE39-ED0B-4AA5-8551-E85F913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4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68EC6EAE-718E-4C4E-A830-7FEEA81DF6AC}" type="datetimeFigureOut">
              <a:rPr lang="en-CA" smtClean="0"/>
              <a:t>27/10/2020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3" rIns="91425" bIns="4571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25" tIns="45713" rIns="91425" bIns="457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3D2DE71B-708B-4E28-85FE-2E05DF29CB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9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DE71B-708B-4E28-85FE-2E05DF29CB8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28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DE71B-708B-4E28-85FE-2E05DF29CB8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73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Business and Holidays are already highly contributing to Revenue. While conferences don’t contribute much on the revenue.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E71B-708B-4E28-85FE-2E05DF29CB8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22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While conferences don’t contribute much on the revenue, Wedding and Party is a good indicator for Revenue.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E71B-708B-4E28-85FE-2E05DF29CB8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55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E71B-708B-4E28-85FE-2E05DF29CB8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96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Recommendation Promotion on French Breakfast, can boost up the sales.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E71B-708B-4E28-85FE-2E05DF29CB8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196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recommend the hotel to redesign their lunch menu to make it look similar to Dinner.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E71B-708B-4E28-85FE-2E05DF29CB8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Are the restaurants charging more for the drinks? It may be more expensive over the counter.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DE71B-708B-4E28-85FE-2E05DF29CB8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0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 userDrawn="1"/>
        </p:nvSpPr>
        <p:spPr>
          <a:xfrm>
            <a:off x="340452" y="2449681"/>
            <a:ext cx="6498497" cy="1350793"/>
          </a:xfrm>
          <a:prstGeom prst="rect">
            <a:avLst/>
          </a:prstGeom>
          <a:solidFill>
            <a:schemeClr val="bg1"/>
          </a:solidFill>
          <a:ln w="25400">
            <a:solidFill>
              <a:srgbClr val="EC1B2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449681"/>
            <a:ext cx="340453" cy="1350793"/>
          </a:xfrm>
          <a:prstGeom prst="rect">
            <a:avLst/>
          </a:prstGeom>
          <a:solidFill>
            <a:srgbClr val="EC1B2E"/>
          </a:solidFill>
          <a:ln w="25400">
            <a:solidFill>
              <a:srgbClr val="EC1B2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972" y="3886200"/>
            <a:ext cx="6071616" cy="301752"/>
          </a:xfrm>
        </p:spPr>
        <p:txBody>
          <a:bodyPr rIns="0" anchor="ctr"/>
          <a:lstStyle>
            <a:lvl1pPr algn="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33400" y="3252114"/>
            <a:ext cx="6072188" cy="3048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33400" y="2699664"/>
            <a:ext cx="6072188" cy="552450"/>
          </a:xfrm>
        </p:spPr>
        <p:txBody>
          <a:bodyPr lIns="0" rIns="0" anchor="ctr">
            <a:normAutofit/>
          </a:bodyPr>
          <a:lstStyle>
            <a:lvl1pPr algn="r">
              <a:defRPr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70" y="5852160"/>
            <a:ext cx="214570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3" y="6042660"/>
            <a:ext cx="1875326" cy="9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274320" y="381000"/>
            <a:ext cx="2939631" cy="3017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GB" sz="1200" cap="all" baseline="0" dirty="0">
                <a:solidFill>
                  <a:schemeClr val="accent1"/>
                </a:solidFill>
              </a:rPr>
              <a:t>For intended recipient only</a:t>
            </a:r>
            <a:endParaRPr lang="en-CA" sz="1200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2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" y="87312"/>
            <a:ext cx="8988552" cy="34607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200" y="609600"/>
            <a:ext cx="8991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6200" y="3886200"/>
            <a:ext cx="8991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1656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page m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" y="87312"/>
            <a:ext cx="8988552" cy="34607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200" y="609600"/>
            <a:ext cx="27432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352800" y="609600"/>
            <a:ext cx="5715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3352800" y="3886200"/>
            <a:ext cx="5715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498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page mix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" y="87312"/>
            <a:ext cx="8988552" cy="34607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6200" y="609600"/>
            <a:ext cx="5715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76200" y="3874936"/>
            <a:ext cx="5715000" cy="2525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324600" y="609600"/>
            <a:ext cx="27432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570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200" y="609600"/>
            <a:ext cx="27432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00400" y="609600"/>
            <a:ext cx="27432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324600" y="609600"/>
            <a:ext cx="27432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647" y="80627"/>
            <a:ext cx="9001062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36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200" y="609600"/>
            <a:ext cx="8991600" cy="180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200" y="2605841"/>
            <a:ext cx="8991600" cy="180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76200" y="4602082"/>
            <a:ext cx="8991600" cy="180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647" y="80627"/>
            <a:ext cx="9001062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95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8188" y="609600"/>
            <a:ext cx="40382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5029200" y="609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76200" y="3886200"/>
            <a:ext cx="4040188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5029200" y="38862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647" y="80627"/>
            <a:ext cx="9001062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7992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w/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438" y="609629"/>
            <a:ext cx="8996362" cy="379411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76200" y="990600"/>
            <a:ext cx="8991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647" y="80627"/>
            <a:ext cx="9001062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097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9" y="80627"/>
            <a:ext cx="8999270" cy="35661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7676" y="609600"/>
            <a:ext cx="4041648" cy="379439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438" y="609629"/>
            <a:ext cx="4044949" cy="379411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76200" y="990600"/>
            <a:ext cx="4040188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5029200" y="990600"/>
            <a:ext cx="4038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46826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headings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8" y="80627"/>
            <a:ext cx="8997696" cy="35661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1438" y="609600"/>
            <a:ext cx="8997696" cy="384048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71438" y="3882999"/>
            <a:ext cx="8996361" cy="381026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3"/>
          </p:nvPr>
        </p:nvSpPr>
        <p:spPr>
          <a:xfrm>
            <a:off x="76200" y="990600"/>
            <a:ext cx="8991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4"/>
          </p:nvPr>
        </p:nvSpPr>
        <p:spPr>
          <a:xfrm>
            <a:off x="76200" y="4267200"/>
            <a:ext cx="8991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15159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page mix w/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71438" y="609600"/>
            <a:ext cx="2744774" cy="379413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357500" y="609601"/>
            <a:ext cx="5710300" cy="379411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57500" y="3884612"/>
            <a:ext cx="5710300" cy="379411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1"/>
          </p:nvPr>
        </p:nvSpPr>
        <p:spPr>
          <a:xfrm>
            <a:off x="76200" y="990600"/>
            <a:ext cx="2743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2"/>
          </p:nvPr>
        </p:nvSpPr>
        <p:spPr>
          <a:xfrm>
            <a:off x="3352800" y="990600"/>
            <a:ext cx="5715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3352800" y="4267200"/>
            <a:ext cx="5715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647" y="80627"/>
            <a:ext cx="9001062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803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/O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40452" y="2740627"/>
            <a:ext cx="6498497" cy="1060704"/>
          </a:xfrm>
          <a:prstGeom prst="rect">
            <a:avLst/>
          </a:prstGeom>
          <a:solidFill>
            <a:schemeClr val="bg1"/>
          </a:solidFill>
          <a:ln w="25400">
            <a:solidFill>
              <a:srgbClr val="EC1B2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33972" y="2994754"/>
            <a:ext cx="6071616" cy="552450"/>
          </a:xfrm>
        </p:spPr>
        <p:txBody>
          <a:bodyPr lIns="0" rIns="0" anchor="ctr">
            <a:normAutofit/>
          </a:bodyPr>
          <a:lstStyle>
            <a:lvl1pPr algn="r">
              <a:defRPr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972" y="3886200"/>
            <a:ext cx="6071616" cy="301752"/>
          </a:xfrm>
        </p:spPr>
        <p:txBody>
          <a:bodyPr rIns="0" anchor="ctr"/>
          <a:lstStyle>
            <a:lvl1pPr algn="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740627"/>
            <a:ext cx="340453" cy="1060704"/>
          </a:xfrm>
          <a:prstGeom prst="rect">
            <a:avLst/>
          </a:prstGeom>
          <a:solidFill>
            <a:srgbClr val="EC1B2E"/>
          </a:solidFill>
          <a:ln w="25400">
            <a:solidFill>
              <a:srgbClr val="EC1B2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70" y="5852160"/>
            <a:ext cx="214570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3" y="6042660"/>
            <a:ext cx="1875326" cy="9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274320" y="381000"/>
            <a:ext cx="2939631" cy="3017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GB" sz="1200" cap="all" baseline="0" dirty="0">
                <a:solidFill>
                  <a:schemeClr val="accent1"/>
                </a:solidFill>
              </a:rPr>
              <a:t>For intended recipient only</a:t>
            </a:r>
            <a:endParaRPr lang="en-CA" sz="1200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64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vertical w/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1439" y="609600"/>
            <a:ext cx="2744774" cy="379413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3026" y="609600"/>
            <a:ext cx="2744774" cy="379413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05890" y="609600"/>
            <a:ext cx="2744774" cy="379413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3"/>
          </p:nvPr>
        </p:nvSpPr>
        <p:spPr>
          <a:xfrm>
            <a:off x="76200" y="990600"/>
            <a:ext cx="2743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4"/>
          </p:nvPr>
        </p:nvSpPr>
        <p:spPr>
          <a:xfrm>
            <a:off x="3200400" y="990600"/>
            <a:ext cx="2743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324600" y="990600"/>
            <a:ext cx="2743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9647" y="80627"/>
            <a:ext cx="9001062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2846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horizonal w/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0" y="80627"/>
            <a:ext cx="8996300" cy="35661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500" y="609600"/>
            <a:ext cx="8997696" cy="379437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500" y="4612182"/>
            <a:ext cx="8997696" cy="379437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1500" y="2616623"/>
            <a:ext cx="8997696" cy="379437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76200" y="994576"/>
            <a:ext cx="8992996" cy="1408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76200" y="3001230"/>
            <a:ext cx="8992996" cy="1408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76200" y="4992624"/>
            <a:ext cx="8992996" cy="1408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8469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 pagel w/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9" y="80627"/>
            <a:ext cx="8999270" cy="35661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7676" y="609600"/>
            <a:ext cx="4041648" cy="379439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438" y="609629"/>
            <a:ext cx="4044949" cy="379411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027676" y="3882997"/>
            <a:ext cx="4041648" cy="381027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71439" y="3882999"/>
            <a:ext cx="4041648" cy="381026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3"/>
          </p:nvPr>
        </p:nvSpPr>
        <p:spPr>
          <a:xfrm>
            <a:off x="76200" y="990600"/>
            <a:ext cx="4040188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4"/>
          </p:nvPr>
        </p:nvSpPr>
        <p:spPr>
          <a:xfrm>
            <a:off x="5029200" y="9906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76200" y="4267200"/>
            <a:ext cx="4040188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6"/>
          </p:nvPr>
        </p:nvSpPr>
        <p:spPr>
          <a:xfrm>
            <a:off x="5029200" y="42672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44496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mix vertical w/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9" y="80627"/>
            <a:ext cx="8996361" cy="35661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7676" y="609600"/>
            <a:ext cx="4041648" cy="379439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027676" y="3873500"/>
            <a:ext cx="4041648" cy="379439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76200" y="609600"/>
            <a:ext cx="4040188" cy="5791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>
          <a:xfrm>
            <a:off x="5029200" y="9906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5029200" y="42672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0081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mix horizontal w/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7" y="80627"/>
            <a:ext cx="9001062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7676" y="3873496"/>
            <a:ext cx="4041648" cy="379439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4740" y="3873496"/>
            <a:ext cx="4041648" cy="379439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76200" y="609600"/>
            <a:ext cx="8991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>
          <a:xfrm>
            <a:off x="76200" y="4267200"/>
            <a:ext cx="4040188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5029200" y="42672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7936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up mix horizontal w/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7" y="80627"/>
            <a:ext cx="9001062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7676" y="609600"/>
            <a:ext cx="4041648" cy="379439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4740" y="609600"/>
            <a:ext cx="4041648" cy="379439"/>
          </a:xfrm>
          <a:noFill/>
        </p:spPr>
        <p:txBody>
          <a:bodyPr wrap="none" l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76200" y="990600"/>
            <a:ext cx="4040188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>
          <a:xfrm>
            <a:off x="5029200" y="9906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76200" y="3886200"/>
            <a:ext cx="8991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21933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up w/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73013" y="609600"/>
            <a:ext cx="2743200" cy="379678"/>
          </a:xfrm>
          <a:noFill/>
        </p:spPr>
        <p:txBody>
          <a:bodyPr wrap="none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013" y="80627"/>
            <a:ext cx="8993216" cy="356616"/>
          </a:xfrm>
        </p:spPr>
        <p:txBody>
          <a:bodyPr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609600"/>
            <a:ext cx="2743200" cy="379678"/>
          </a:xfrm>
          <a:noFill/>
        </p:spPr>
        <p:txBody>
          <a:bodyPr wrap="none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19110" y="609600"/>
            <a:ext cx="2743200" cy="379678"/>
          </a:xfrm>
          <a:noFill/>
        </p:spPr>
        <p:txBody>
          <a:bodyPr wrap="none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73013" y="3658922"/>
            <a:ext cx="2743200" cy="379678"/>
          </a:xfrm>
          <a:noFill/>
        </p:spPr>
        <p:txBody>
          <a:bodyPr wrap="none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658922"/>
            <a:ext cx="2743200" cy="379678"/>
          </a:xfrm>
          <a:noFill/>
        </p:spPr>
        <p:txBody>
          <a:bodyPr wrap="none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6319110" y="3658922"/>
            <a:ext cx="2743200" cy="379678"/>
          </a:xfrm>
          <a:noFill/>
        </p:spPr>
        <p:txBody>
          <a:bodyPr wrap="none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3"/>
          </p:nvPr>
        </p:nvSpPr>
        <p:spPr>
          <a:xfrm>
            <a:off x="76200" y="981075"/>
            <a:ext cx="2743200" cy="2359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4"/>
          </p:nvPr>
        </p:nvSpPr>
        <p:spPr>
          <a:xfrm>
            <a:off x="6324600" y="981075"/>
            <a:ext cx="2743200" cy="2359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5"/>
          </p:nvPr>
        </p:nvSpPr>
        <p:spPr>
          <a:xfrm>
            <a:off x="6324600" y="4038600"/>
            <a:ext cx="2743200" cy="2359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6"/>
          </p:nvPr>
        </p:nvSpPr>
        <p:spPr>
          <a:xfrm>
            <a:off x="76200" y="4038600"/>
            <a:ext cx="2743200" cy="2359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7"/>
          </p:nvPr>
        </p:nvSpPr>
        <p:spPr>
          <a:xfrm>
            <a:off x="3200400" y="981075"/>
            <a:ext cx="2743200" cy="2359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28"/>
          </p:nvPr>
        </p:nvSpPr>
        <p:spPr>
          <a:xfrm>
            <a:off x="3200400" y="4038600"/>
            <a:ext cx="2743200" cy="2359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905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w/heading (inden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74612" y="609600"/>
            <a:ext cx="8993187" cy="379438"/>
          </a:xfrm>
          <a:noFill/>
        </p:spPr>
        <p:txBody>
          <a:bodyPr wrap="none" lIns="45720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6200" y="990600"/>
            <a:ext cx="8991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647" y="80627"/>
            <a:ext cx="9001062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519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vertical w/ indente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" y="80627"/>
            <a:ext cx="8997696" cy="35661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74613" y="609600"/>
            <a:ext cx="4041648" cy="379438"/>
          </a:xfrm>
          <a:noFill/>
        </p:spPr>
        <p:txBody>
          <a:bodyPr wrap="none" lIns="45720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5027614" y="609600"/>
            <a:ext cx="4040186" cy="379438"/>
          </a:xfrm>
          <a:noFill/>
        </p:spPr>
        <p:txBody>
          <a:bodyPr wrap="none" lIns="45720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6200" y="990600"/>
            <a:ext cx="4040188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5029200" y="990600"/>
            <a:ext cx="4038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87432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horizontal w/ indente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0" y="80627"/>
            <a:ext cx="8997696" cy="35661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1438" y="609600"/>
            <a:ext cx="8997886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1438" y="3884585"/>
            <a:ext cx="8997886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76200" y="990600"/>
            <a:ext cx="8991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1"/>
          </p:nvPr>
        </p:nvSpPr>
        <p:spPr>
          <a:xfrm>
            <a:off x="76200" y="4267200"/>
            <a:ext cx="8991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03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04800" y="3028340"/>
            <a:ext cx="6534150" cy="552450"/>
          </a:xfrm>
        </p:spPr>
        <p:txBody>
          <a:bodyPr lIns="0" rIns="0" anchor="ctr">
            <a:normAutofit/>
          </a:bodyPr>
          <a:lstStyle>
            <a:lvl1pPr algn="r">
              <a:defRPr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04800" y="3581400"/>
            <a:ext cx="6534150" cy="3048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762" y="4075176"/>
            <a:ext cx="6839712" cy="0"/>
          </a:xfrm>
          <a:prstGeom prst="line">
            <a:avLst/>
          </a:prstGeom>
          <a:ln w="25400">
            <a:solidFill>
              <a:srgbClr val="EC1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44" y="6003535"/>
            <a:ext cx="1877488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903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page mix w/indente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" y="80627"/>
            <a:ext cx="8988552" cy="35661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52800" y="609600"/>
            <a:ext cx="57150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0" y="3875116"/>
            <a:ext cx="57150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8593" y="609600"/>
            <a:ext cx="27432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76200" y="990600"/>
            <a:ext cx="2743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52800" y="990600"/>
            <a:ext cx="5715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>
          <a:xfrm>
            <a:off x="3352800" y="4267200"/>
            <a:ext cx="5715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74516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vertical w/indente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" y="80627"/>
            <a:ext cx="8997696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24600" y="609600"/>
            <a:ext cx="27432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609600"/>
            <a:ext cx="27432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438" y="609600"/>
            <a:ext cx="27432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76200" y="990600"/>
            <a:ext cx="2743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200400" y="990600"/>
            <a:ext cx="2743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>
          <a:xfrm>
            <a:off x="6324600" y="990600"/>
            <a:ext cx="2743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0563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horizontal w/ indente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0" y="80627"/>
            <a:ext cx="8997696" cy="35661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71500" y="609600"/>
            <a:ext cx="8997696" cy="384048"/>
          </a:xfrm>
          <a:noFill/>
        </p:spPr>
        <p:txBody>
          <a:bodyPr wrap="none" lIns="45720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1500" y="4606014"/>
            <a:ext cx="8997696" cy="384048"/>
          </a:xfrm>
          <a:noFill/>
        </p:spPr>
        <p:txBody>
          <a:bodyPr wrap="none" lIns="45720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71500" y="2613205"/>
            <a:ext cx="8997696" cy="384048"/>
          </a:xfrm>
          <a:noFill/>
        </p:spPr>
        <p:txBody>
          <a:bodyPr wrap="none" lIns="45720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9"/>
          </p:nvPr>
        </p:nvSpPr>
        <p:spPr>
          <a:xfrm>
            <a:off x="71500" y="990600"/>
            <a:ext cx="8997696" cy="1399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0"/>
          </p:nvPr>
        </p:nvSpPr>
        <p:spPr>
          <a:xfrm>
            <a:off x="71500" y="3006670"/>
            <a:ext cx="8997696" cy="1399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31"/>
          </p:nvPr>
        </p:nvSpPr>
        <p:spPr>
          <a:xfrm>
            <a:off x="71500" y="5001768"/>
            <a:ext cx="8997696" cy="1399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20834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 page w/ indente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" y="80627"/>
            <a:ext cx="8997696" cy="35661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7613" y="609600"/>
            <a:ext cx="4040187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027613" y="3882997"/>
            <a:ext cx="4040187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438" y="609600"/>
            <a:ext cx="4040187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1438" y="3882997"/>
            <a:ext cx="4040187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1"/>
          </p:nvPr>
        </p:nvSpPr>
        <p:spPr>
          <a:xfrm>
            <a:off x="76200" y="990600"/>
            <a:ext cx="4040188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>
            <a:off x="5029200" y="9906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3"/>
          </p:nvPr>
        </p:nvSpPr>
        <p:spPr>
          <a:xfrm>
            <a:off x="76200" y="4267200"/>
            <a:ext cx="4040188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4"/>
          </p:nvPr>
        </p:nvSpPr>
        <p:spPr>
          <a:xfrm>
            <a:off x="5029200" y="42672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165149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mix vertical w/indente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7" y="80627"/>
            <a:ext cx="8993533" cy="35661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7613" y="609600"/>
            <a:ext cx="4040187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027613" y="3882997"/>
            <a:ext cx="4040187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029200" y="9906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>
          <a:xfrm>
            <a:off x="5029200" y="42672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76200" y="609600"/>
            <a:ext cx="4040188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7680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mix horizontal w/indente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0" y="80627"/>
            <a:ext cx="8997696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7613" y="3882997"/>
            <a:ext cx="4040187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796" y="3882997"/>
            <a:ext cx="4040187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76200" y="609600"/>
            <a:ext cx="8991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>
          <a:xfrm>
            <a:off x="76200" y="4267200"/>
            <a:ext cx="4040188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5029200" y="42672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92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up mix horizontal w/indente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0" y="80627"/>
            <a:ext cx="8997696" cy="356616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7613" y="609600"/>
            <a:ext cx="4040187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796" y="609600"/>
            <a:ext cx="4040187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76200" y="990600"/>
            <a:ext cx="4040188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>
          <a:xfrm>
            <a:off x="5029200" y="990600"/>
            <a:ext cx="4038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76200" y="3886200"/>
            <a:ext cx="8991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199252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up w/indente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1439" y="80627"/>
            <a:ext cx="8994790" cy="356616"/>
          </a:xfrm>
        </p:spPr>
        <p:txBody>
          <a:bodyPr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24600" y="609600"/>
            <a:ext cx="27432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609600"/>
            <a:ext cx="27432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6200" y="609600"/>
            <a:ext cx="27432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324600" y="3882997"/>
            <a:ext cx="27432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200400" y="3882997"/>
            <a:ext cx="27432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6200" y="3882997"/>
            <a:ext cx="2743200" cy="379439"/>
          </a:xfrm>
          <a:noFill/>
        </p:spPr>
        <p:txBody>
          <a:bodyPr wrap="none" lIns="45720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5"/>
          </p:nvPr>
        </p:nvSpPr>
        <p:spPr>
          <a:xfrm>
            <a:off x="76200" y="990600"/>
            <a:ext cx="27432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6"/>
          </p:nvPr>
        </p:nvSpPr>
        <p:spPr>
          <a:xfrm>
            <a:off x="76200" y="4267200"/>
            <a:ext cx="27432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7"/>
          </p:nvPr>
        </p:nvSpPr>
        <p:spPr>
          <a:xfrm>
            <a:off x="3200400" y="990600"/>
            <a:ext cx="27432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8"/>
          </p:nvPr>
        </p:nvSpPr>
        <p:spPr>
          <a:xfrm>
            <a:off x="3200400" y="4267200"/>
            <a:ext cx="27432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9"/>
          </p:nvPr>
        </p:nvSpPr>
        <p:spPr>
          <a:xfrm>
            <a:off x="6324600" y="990600"/>
            <a:ext cx="27432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30"/>
          </p:nvPr>
        </p:nvSpPr>
        <p:spPr>
          <a:xfrm>
            <a:off x="6324600" y="4267200"/>
            <a:ext cx="27432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65168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169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w/heading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500" y="80628"/>
            <a:ext cx="8997696" cy="352760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24" name="Content Placeholder 2"/>
          <p:cNvSpPr>
            <a:spLocks noGrp="1"/>
          </p:cNvSpPr>
          <p:nvPr>
            <p:ph idx="23"/>
          </p:nvPr>
        </p:nvSpPr>
        <p:spPr>
          <a:xfrm>
            <a:off x="71438" y="990600"/>
            <a:ext cx="4044950" cy="5410200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454025" marR="0" indent="-279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lvl2pPr>
            <a:lvl3pPr marL="971550" marR="0" indent="-2825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3pPr>
            <a:lvl4pPr marL="1485900" marR="0" indent="-2825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4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71438" y="609600"/>
            <a:ext cx="4044950" cy="381000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/>
          </p:nvPr>
        </p:nvSpPr>
        <p:spPr>
          <a:xfrm>
            <a:off x="5022850" y="990600"/>
            <a:ext cx="4044950" cy="5410200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454025" marR="0" indent="-279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lvl2pPr>
            <a:lvl3pPr marL="971550" marR="0" indent="-2825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3pPr>
            <a:lvl4pPr marL="1485900" marR="0" indent="-2825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4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022850" y="609600"/>
            <a:ext cx="4044950" cy="381000"/>
          </a:xfrm>
          <a:noFill/>
        </p:spPr>
        <p:txBody>
          <a:bodyPr wrap="none" lIns="0" tIns="0" rIns="0" bIns="0" anchor="ctr" anchorCtr="0"/>
          <a:lstStyle>
            <a:lvl1pPr marL="0" indent="0" algn="l">
              <a:spcAft>
                <a:spcPts val="0"/>
              </a:spcAft>
              <a:buNone/>
              <a:defRPr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0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(W/O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04800" y="3333750"/>
            <a:ext cx="6534150" cy="552450"/>
          </a:xfrm>
        </p:spPr>
        <p:txBody>
          <a:bodyPr lIns="0" rIns="0" anchor="ctr">
            <a:normAutofit/>
          </a:bodyPr>
          <a:lstStyle>
            <a:lvl1pPr algn="r">
              <a:defRPr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762" y="4075176"/>
            <a:ext cx="6839712" cy="0"/>
          </a:xfrm>
          <a:prstGeom prst="line">
            <a:avLst/>
          </a:prstGeom>
          <a:ln w="25400">
            <a:solidFill>
              <a:srgbClr val="EC1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44" y="6003535"/>
            <a:ext cx="1877488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57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6200" y="609600"/>
            <a:ext cx="89916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9675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callou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1" cy="346075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1500" y="609597"/>
            <a:ext cx="8997696" cy="301752"/>
          </a:xfrm>
          <a:solidFill>
            <a:schemeClr val="accent2">
              <a:lumMod val="10000"/>
              <a:lumOff val="90000"/>
            </a:schemeClr>
          </a:solidFill>
        </p:spPr>
        <p:txBody>
          <a:bodyPr wrap="square" lIns="0" tIns="36576" rIns="0" bIns="27432" anchor="t" anchorCtr="0">
            <a:spAutoFit/>
          </a:bodyPr>
          <a:lstStyle>
            <a:lvl1pPr marL="0" indent="0" algn="ctr">
              <a:spcAft>
                <a:spcPts val="0"/>
              </a:spcAft>
              <a:buNone/>
              <a:defRPr sz="1400" b="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6200" y="990600"/>
            <a:ext cx="8991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932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callou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1" cy="346075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1500" y="6096000"/>
            <a:ext cx="8997696" cy="301752"/>
          </a:xfrm>
          <a:solidFill>
            <a:schemeClr val="accent2">
              <a:lumMod val="10000"/>
              <a:lumOff val="90000"/>
            </a:schemeClr>
          </a:solidFill>
        </p:spPr>
        <p:txBody>
          <a:bodyPr wrap="square" lIns="0" tIns="27432" rIns="0" bIns="36576" anchor="b" anchorCtr="0">
            <a:spAutoFit/>
          </a:bodyPr>
          <a:lstStyle>
            <a:lvl1pPr marL="0" indent="0" algn="ctr">
              <a:spcAft>
                <a:spcPts val="0"/>
              </a:spcAft>
              <a:buNone/>
              <a:defRPr sz="1400" b="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6200" y="609600"/>
            <a:ext cx="8991600" cy="5410200"/>
          </a:xfrm>
        </p:spPr>
        <p:txBody>
          <a:bodyPr/>
          <a:lstStyle>
            <a:lvl3pPr marL="971550" indent="-282575">
              <a:buSzPct val="90000"/>
              <a:buFont typeface="Arial" panose="020B0604020202020204" pitchFamily="34" charset="0"/>
              <a:buChar char="–"/>
              <a:defRPr/>
            </a:lvl3pPr>
            <a:lvl4pPr marL="1485900" indent="-282575">
              <a:buSzPct val="9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11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8" y="87314"/>
            <a:ext cx="8997758" cy="346074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1500" y="3886200"/>
            <a:ext cx="8997696" cy="301752"/>
          </a:xfrm>
          <a:solidFill>
            <a:schemeClr val="accent2">
              <a:lumMod val="10000"/>
              <a:lumOff val="90000"/>
            </a:schemeClr>
          </a:solidFill>
        </p:spPr>
        <p:txBody>
          <a:bodyPr wrap="square" lIns="0" tIns="36576" rIns="0" bIns="27432" anchor="t" anchorCtr="0">
            <a:spAutoFit/>
          </a:bodyPr>
          <a:lstStyle>
            <a:lvl1pPr marL="0" indent="0" algn="ctr">
              <a:spcAft>
                <a:spcPts val="0"/>
              </a:spcAft>
              <a:buNone/>
              <a:defRPr sz="1400" b="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500" y="606427"/>
            <a:ext cx="8997696" cy="301752"/>
          </a:xfrm>
          <a:solidFill>
            <a:schemeClr val="accent2">
              <a:lumMod val="10000"/>
              <a:lumOff val="90000"/>
            </a:schemeClr>
          </a:solidFill>
        </p:spPr>
        <p:txBody>
          <a:bodyPr wrap="square" lIns="0" tIns="36576" rIns="0" bIns="27432" anchor="t" anchorCtr="0">
            <a:spAutoFit/>
          </a:bodyPr>
          <a:lstStyle>
            <a:lvl1pPr marL="0" indent="0" algn="ctr">
              <a:spcAft>
                <a:spcPts val="0"/>
              </a:spcAft>
              <a:buNone/>
              <a:defRPr sz="1400" b="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Callout here…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6200" y="990600"/>
            <a:ext cx="8991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76200" y="4267200"/>
            <a:ext cx="89916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760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up p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" y="87312"/>
            <a:ext cx="8988552" cy="346076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200" y="609600"/>
            <a:ext cx="4040188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029200" y="609600"/>
            <a:ext cx="40386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131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1022;MIO_UPDATE=True;MIO_VERSION=19.04.2016 10:48:24;MIO_DBID=49A94486-8699-45CA-BCF6-817FD8BE40CC;MIO_LASTDOWNLOADED=19.04.2016 10:51:54;MIO_OBJECTNAME=GBM Master;MIO_LASTEDITORNAME=Chris Barr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43" y="75629"/>
            <a:ext cx="8998857" cy="34747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8" y="609599"/>
            <a:ext cx="8996362" cy="57912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71438" y="6482171"/>
            <a:ext cx="8997696" cy="0"/>
          </a:xfrm>
          <a:prstGeom prst="line">
            <a:avLst/>
          </a:prstGeom>
          <a:noFill/>
          <a:ln w="9525">
            <a:solidFill>
              <a:srgbClr val="8282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endParaRPr lang="en-CA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71438" y="507207"/>
            <a:ext cx="8997696" cy="0"/>
          </a:xfrm>
          <a:prstGeom prst="line">
            <a:avLst/>
          </a:prstGeom>
          <a:noFill/>
          <a:ln w="9525">
            <a:solidFill>
              <a:srgbClr val="8282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endParaRPr lang="en-CA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11663" y="6612759"/>
            <a:ext cx="320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fld id="{E3C62BDA-FEF5-462D-9E25-31FC237A2F61}" type="slidenum">
              <a:rPr lang="en-US" sz="1000" smtClean="0">
                <a:solidFill>
                  <a:schemeClr val="accent2"/>
                </a:solidFill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1000" dirty="0">
              <a:solidFill>
                <a:schemeClr val="accent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675" y="6578627"/>
            <a:ext cx="1165125" cy="21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656668"/>
            <a:ext cx="1687793" cy="8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mpower - DO NOT DELETE!!!" hidden="1"/>
          <p:cNvSpPr/>
          <p:nvPr>
            <p:custDataLst>
              <p:tags r:id="rId41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1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1" r:id="rId15"/>
    <p:sldLayoutId id="2147484132" r:id="rId16"/>
    <p:sldLayoutId id="2147484133" r:id="rId17"/>
    <p:sldLayoutId id="2147484134" r:id="rId18"/>
    <p:sldLayoutId id="2147484135" r:id="rId19"/>
    <p:sldLayoutId id="2147484136" r:id="rId20"/>
    <p:sldLayoutId id="2147484137" r:id="rId21"/>
    <p:sldLayoutId id="2147484138" r:id="rId22"/>
    <p:sldLayoutId id="2147484139" r:id="rId23"/>
    <p:sldLayoutId id="2147484140" r:id="rId24"/>
    <p:sldLayoutId id="2147484141" r:id="rId25"/>
    <p:sldLayoutId id="2147484142" r:id="rId26"/>
    <p:sldLayoutId id="2147484143" r:id="rId27"/>
    <p:sldLayoutId id="2147484144" r:id="rId28"/>
    <p:sldLayoutId id="2147484145" r:id="rId29"/>
    <p:sldLayoutId id="2147484146" r:id="rId30"/>
    <p:sldLayoutId id="2147484147" r:id="rId31"/>
    <p:sldLayoutId id="2147484148" r:id="rId32"/>
    <p:sldLayoutId id="2147484149" r:id="rId33"/>
    <p:sldLayoutId id="2147484150" r:id="rId34"/>
    <p:sldLayoutId id="2147484151" r:id="rId35"/>
    <p:sldLayoutId id="2147484152" r:id="rId36"/>
    <p:sldLayoutId id="2147484153" r:id="rId37"/>
    <p:sldLayoutId id="2147484154" r:id="rId38"/>
    <p:sldLayoutId id="2147484159" r:id="rId39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4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4025" indent="-279400" algn="l" defTabSz="914400" rtl="0" eaLnBrk="1" latinLnBrk="0" hangingPunct="1">
        <a:spcBef>
          <a:spcPts val="0"/>
        </a:spcBef>
        <a:spcAft>
          <a:spcPts val="1000"/>
        </a:spcAft>
        <a:buSzPct val="90000"/>
        <a:buFont typeface="Wingdings" panose="05000000000000000000" pitchFamily="2" charset="2"/>
        <a:buChar char="§"/>
        <a:defRPr sz="14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71550" indent="-282575" algn="l" defTabSz="914400" rtl="0" eaLnBrk="1" latinLnBrk="0" hangingPunct="1">
        <a:spcBef>
          <a:spcPts val="0"/>
        </a:spcBef>
        <a:spcAft>
          <a:spcPts val="1000"/>
        </a:spcAft>
        <a:buFont typeface="Arial" panose="020B0604020202020204" pitchFamily="34" charset="0"/>
        <a:buChar char="–"/>
        <a:defRPr sz="12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5900" indent="-282575" algn="l" defTabSz="914400" rtl="0" eaLnBrk="1" latinLnBrk="0" hangingPunct="1">
        <a:spcBef>
          <a:spcPts val="0"/>
        </a:spcBef>
        <a:spcAft>
          <a:spcPts val="1000"/>
        </a:spcAft>
        <a:buFont typeface="Arial" panose="020B0604020202020204" pitchFamily="34" charset="0"/>
        <a:buChar char="–"/>
        <a:defRPr sz="10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43200" y="3200400"/>
            <a:ext cx="3962400" cy="53340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Hotel Data Exploratory Analytics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0D1E51-1895-4EBA-BD76-8705045F4625}"/>
              </a:ext>
            </a:extLst>
          </p:cNvPr>
          <p:cNvSpPr txBox="1">
            <a:spLocks/>
          </p:cNvSpPr>
          <p:nvPr/>
        </p:nvSpPr>
        <p:spPr>
          <a:xfrm>
            <a:off x="628340" y="3886200"/>
            <a:ext cx="6071616" cy="301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4025" indent="-279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155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859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–"/>
              <a:defRPr sz="10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CA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by: Roy Gupta, Manager MIS Projects</a:t>
            </a:r>
            <a:endParaRPr lang="en-US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0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BFDBCA-7B0C-4302-9722-ED95A36B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 anchor="ctr"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 Best Selling Breakfast! - Deluxe Breakfast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907DD-9284-45E3-83F0-AA18EE412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00" y="6148453"/>
            <a:ext cx="8997696" cy="249299"/>
          </a:xfrm>
        </p:spPr>
        <p:txBody>
          <a:bodyPr/>
          <a:lstStyle/>
          <a:p>
            <a:pPr algn="l"/>
            <a:r>
              <a:rPr lang="en-US" sz="1200" b="1" dirty="0"/>
              <a:t>Insight</a:t>
            </a:r>
            <a:r>
              <a:rPr lang="en-US" sz="1200" dirty="0"/>
              <a:t> : Orders made from Hotel Rooms are lower dollar value, compared to Restaurants. </a:t>
            </a:r>
            <a:r>
              <a:rPr lang="en-US" sz="1200" b="1" dirty="0"/>
              <a:t>Recommendation</a:t>
            </a:r>
            <a:r>
              <a:rPr lang="en-US" sz="1200" dirty="0"/>
              <a:t>: French Breakfast!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523E0-EDFE-4C72-8D79-E141C03960A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" y="597582"/>
            <a:ext cx="5493600" cy="257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120F8B-F40E-4471-9DFE-1825D0DB193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74200" y="3335777"/>
            <a:ext cx="5493600" cy="25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BFDBCA-7B0C-4302-9722-ED95A36B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 anchor="ctr"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 Low Revenue Indicator –</a:t>
            </a:r>
            <a:r>
              <a:rPr lang="en-CA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Lunch Menu (Scope of Improvement)</a:t>
            </a:r>
            <a:endParaRPr lang="en-US" sz="16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907DD-9284-45E3-83F0-AA18EE412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00" y="6148453"/>
            <a:ext cx="8997696" cy="249299"/>
          </a:xfrm>
        </p:spPr>
        <p:txBody>
          <a:bodyPr/>
          <a:lstStyle/>
          <a:p>
            <a:pPr algn="l"/>
            <a:r>
              <a:rPr lang="en-US" sz="1200" b="1" dirty="0"/>
              <a:t>Insight</a:t>
            </a:r>
            <a:r>
              <a:rPr lang="en-US" sz="1200" dirty="0"/>
              <a:t> : Orders made from Hotel Rooms are lower dollar value, compared to Restaurants. Recommendation : More options required!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7943EC-BE1E-4455-BD22-3CD4DC1501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394"/>
            <a:ext cx="5493600" cy="257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76EF8-F8A9-4040-856C-1FD655AA7A0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74200" y="3399268"/>
            <a:ext cx="5493600" cy="25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0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BFDBCA-7B0C-4302-9722-ED95A36B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 anchor="ctr"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8: Low Revenue Indicator - Why customers</a:t>
            </a:r>
            <a:r>
              <a:rPr lang="en-CA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order alcohol inside the room?</a:t>
            </a:r>
            <a:endParaRPr lang="en-US" sz="16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907DD-9284-45E3-83F0-AA18EE412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00" y="6148453"/>
            <a:ext cx="8997696" cy="249299"/>
          </a:xfrm>
        </p:spPr>
        <p:txBody>
          <a:bodyPr/>
          <a:lstStyle/>
          <a:p>
            <a:pPr algn="l"/>
            <a:r>
              <a:rPr lang="en-US" sz="1200" b="1" dirty="0"/>
              <a:t>Insight</a:t>
            </a:r>
            <a:r>
              <a:rPr lang="en-US" sz="1200" dirty="0"/>
              <a:t> : Orders made from Hotel Rooms are High dollar value, compared to Restaurants. Recommendation : Re-evaluate the Prices!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824C0-895E-4ADA-AE7E-0445A4AF475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629327"/>
            <a:ext cx="5493600" cy="257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FD33E-3244-4D52-8BDA-6904BCF3A19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74200" y="3388890"/>
            <a:ext cx="5493600" cy="25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2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3B68C9-B8B6-4847-9C74-F1E5F4DC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1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Correlation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198EC-AE30-46C7-B41D-DDD92776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28675"/>
            <a:ext cx="7049949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1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3B68C9-B8B6-4847-9C74-F1E5F4DC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Conference Room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FF918-1E39-4E8C-9958-A9390E2F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571625"/>
            <a:ext cx="7858125" cy="371475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2264483-AC91-4EE5-995E-FF9E933CECA1}"/>
              </a:ext>
            </a:extLst>
          </p:cNvPr>
          <p:cNvSpPr txBox="1">
            <a:spLocks/>
          </p:cNvSpPr>
          <p:nvPr/>
        </p:nvSpPr>
        <p:spPr>
          <a:xfrm>
            <a:off x="71500" y="6148453"/>
            <a:ext cx="8997696" cy="2492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4025" indent="-279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155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859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–"/>
              <a:defRPr sz="10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200" b="1" dirty="0"/>
              <a:t>Insight</a:t>
            </a:r>
            <a:r>
              <a:rPr lang="en-US" sz="1200" dirty="0"/>
              <a:t> : Large Conference Rooms contribute to Revenue for Conference, Party and Wedding Request.</a:t>
            </a:r>
          </a:p>
        </p:txBody>
      </p:sp>
    </p:spTree>
    <p:extLst>
      <p:ext uri="{BB962C8B-B14F-4D97-AF65-F5344CB8AC3E}">
        <p14:creationId xmlns:p14="http://schemas.microsoft.com/office/powerpoint/2010/main" val="20403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3B68C9-B8B6-4847-9C74-F1E5F4DC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Deluxe Room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2264483-AC91-4EE5-995E-FF9E933CECA1}"/>
              </a:ext>
            </a:extLst>
          </p:cNvPr>
          <p:cNvSpPr txBox="1">
            <a:spLocks/>
          </p:cNvSpPr>
          <p:nvPr/>
        </p:nvSpPr>
        <p:spPr>
          <a:xfrm>
            <a:off x="71500" y="6148453"/>
            <a:ext cx="8997696" cy="2492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4025" indent="-279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155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859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–"/>
              <a:defRPr sz="10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200" b="1" dirty="0"/>
              <a:t>Insight</a:t>
            </a:r>
            <a:r>
              <a:rPr lang="en-US" sz="1200" dirty="0"/>
              <a:t> : Deluxe Rooms contribute to Revenue for Business, Holiday and Vacation Request.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53864-9CF6-460B-8B51-C64B47A6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137"/>
            <a:ext cx="79248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3B68C9-B8B6-4847-9C74-F1E5F4DC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1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Drinks Insights (Non Alcoholic)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2264483-AC91-4EE5-995E-FF9E933CECA1}"/>
              </a:ext>
            </a:extLst>
          </p:cNvPr>
          <p:cNvSpPr txBox="1">
            <a:spLocks/>
          </p:cNvSpPr>
          <p:nvPr/>
        </p:nvSpPr>
        <p:spPr>
          <a:xfrm>
            <a:off x="71500" y="6148453"/>
            <a:ext cx="8997696" cy="2492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4025" indent="-279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7155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859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–"/>
              <a:defRPr sz="10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200" b="1" dirty="0"/>
              <a:t>Insight</a:t>
            </a:r>
            <a:r>
              <a:rPr lang="en-US" sz="1200" dirty="0"/>
              <a:t> : All drinks are equally famous. Orders made from Hotel Rooms are lower dollar value, compared to Restaurants.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A3980-7A92-42DE-B40F-C7B8CD3C512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610740"/>
            <a:ext cx="5493600" cy="257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3D54A4-9340-46B9-9260-D8917A53431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11" y="3362093"/>
            <a:ext cx="5493600" cy="25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7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304800" y="3333750"/>
            <a:ext cx="6553200" cy="552450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CA" sz="18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8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cover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438" y="609599"/>
            <a:ext cx="8996362" cy="4724401"/>
          </a:xfrm>
          <a:prstGeom prst="rect">
            <a:avLst/>
          </a:prstGeom>
        </p:spPr>
        <p:txBody>
          <a:bodyPr/>
          <a:lstStyle/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Quality Issues</a:t>
            </a: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 : Analyzing Hotel Revenue by Booking and Food Orders </a:t>
            </a: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1: Low Revenue Indicator - Doctors and Professionals [PhD, DVM, DDS]</a:t>
            </a: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2: Low Revenue Indicator - Double Room</a:t>
            </a: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3: High Revenue Indicator - Normal Room</a:t>
            </a: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4: High Revenue Indicator - Small Conference Room</a:t>
            </a: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5: </a:t>
            </a:r>
            <a:r>
              <a:rPr lang="en-CA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Selling Dinner! – Vegetarian Lasagna, Steak and Stuff and Surf n turf</a:t>
            </a:r>
            <a:endParaRPr lang="en-US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6: Best Selling Breakfast! - Deluxe Breakfast</a:t>
            </a: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7: Low Revenue Indicator -</a:t>
            </a:r>
            <a:r>
              <a:rPr lang="en-CA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Lunch Menu (Scope of Improvement) </a:t>
            </a: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8: Low Revenue Indicator – Why most customers</a:t>
            </a:r>
            <a:r>
              <a:rPr lang="en-CA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order alcohol inside the room?</a:t>
            </a:r>
            <a:endParaRPr lang="en-US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1 : Correlation Matrix</a:t>
            </a: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2 : Large Conference Room</a:t>
            </a: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3 : Deluxe Room</a:t>
            </a:r>
          </a:p>
          <a:p>
            <a:pPr lvl="1">
              <a:buSzPct val="100000"/>
            </a:pPr>
            <a:r>
              <a:rPr lang="en-US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4 : Drinks Insights (Non Alcoholic)</a:t>
            </a:r>
          </a:p>
          <a:p>
            <a:pPr marL="174625" lvl="1" indent="0">
              <a:buSzPct val="100000"/>
              <a:buNone/>
            </a:pPr>
            <a:endParaRPr lang="en-US" sz="16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4625" lvl="1" indent="0">
              <a:buSzPct val="100000"/>
              <a:buNone/>
            </a:pPr>
            <a:endParaRPr lang="en-US" sz="16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4625" lvl="1" indent="0">
              <a:buSzPct val="100000"/>
              <a:buNone/>
            </a:pPr>
            <a:endParaRPr lang="en-US" sz="16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SzPct val="100000"/>
            </a:pPr>
            <a:endParaRPr lang="en-US" sz="16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SzPct val="100000"/>
            </a:pPr>
            <a:endParaRPr lang="en-US" sz="16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9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Quality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080" y="1082040"/>
            <a:ext cx="8021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algn="just" eaLnBrk="1" fontAlgn="auto" hangingPunct="1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CA" sz="14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Entries with </a:t>
            </a:r>
            <a:r>
              <a:rPr lang="en-CA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‘1916’</a:t>
            </a:r>
            <a:r>
              <a:rPr lang="en-CA" sz="14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year founds in Booking Data </a:t>
            </a:r>
          </a:p>
          <a:p>
            <a:pPr marL="285750" lvl="2" indent="-285750" algn="just" eaLnBrk="1" fontAlgn="auto" hangingPunct="1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CA" sz="14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2" indent="-285750" algn="just" eaLnBrk="1" fontAlgn="auto" hangingPunct="1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CA" sz="14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Entries with </a:t>
            </a:r>
            <a:r>
              <a:rPr lang="en-CA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‘Double_Room’ </a:t>
            </a:r>
            <a:r>
              <a:rPr lang="en-CA" sz="14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Request Data, creating blank records after joining tables.</a:t>
            </a:r>
          </a:p>
          <a:p>
            <a:pPr marL="285750" lvl="2" indent="-285750" algn="just" eaLnBrk="1" fontAlgn="auto" hangingPunct="1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CA" sz="14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2" indent="-285750" algn="just" eaLnBrk="1" fontAlgn="auto" hangingPunct="1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CA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Correlation </a:t>
            </a:r>
            <a:r>
              <a:rPr lang="en-CA" sz="14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detected among variables, after joining tables. Refer to Appendix 1</a:t>
            </a:r>
          </a:p>
          <a:p>
            <a:pPr marL="285750" lvl="2" indent="-285750" algn="just" eaLnBrk="1" fontAlgn="auto" hangingPunct="1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CA" sz="14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2" indent="-285750" algn="just" eaLnBrk="1" fontAlgn="auto" hangingPunct="1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CA" sz="14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</a:t>
            </a:r>
            <a:r>
              <a:rPr lang="en-CA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66</a:t>
            </a:r>
            <a:r>
              <a:rPr lang="en-CA" sz="14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Observations for Month 4 on Food Orders Data, Excluded from the overall analysis.</a:t>
            </a:r>
          </a:p>
        </p:txBody>
      </p:sp>
    </p:spTree>
    <p:extLst>
      <p:ext uri="{BB962C8B-B14F-4D97-AF65-F5344CB8AC3E}">
        <p14:creationId xmlns:p14="http://schemas.microsoft.com/office/powerpoint/2010/main" val="178532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70ED912-101D-41EC-B085-79600528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Analyzing Hotel Revenue by Booking and Food Orders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FE225-8E20-4E67-A485-D2EDEB6F7023}"/>
              </a:ext>
            </a:extLst>
          </p:cNvPr>
          <p:cNvGrpSpPr/>
          <p:nvPr/>
        </p:nvGrpSpPr>
        <p:grpSpPr>
          <a:xfrm>
            <a:off x="85549" y="568125"/>
            <a:ext cx="8982249" cy="5861905"/>
            <a:chOff x="85549" y="568125"/>
            <a:chExt cx="8982249" cy="58619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489FE9-8D3F-4898-8336-CC64FF567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5350" y="568125"/>
              <a:ext cx="1767300" cy="77414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69BDCEC-6A8E-48BD-B3AA-DB4B19CD7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937" y="568125"/>
              <a:ext cx="1740463" cy="77414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2EB036C-92E8-4875-B770-C80C08E2D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91942" y="568125"/>
              <a:ext cx="1931182" cy="75071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0DAA49F-202C-4A96-ABCC-3FF702653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1074" y="568125"/>
              <a:ext cx="1866058" cy="75071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38E1801-77F7-4206-957E-68E032A1E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1942" y="1525476"/>
              <a:ext cx="4075856" cy="22048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0AB49F9-4798-4901-8063-58F03EC2D6F7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91942" y="3890555"/>
              <a:ext cx="4075856" cy="2539475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8A3E36F-A990-4659-B330-0D13FC05A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549" y="1582952"/>
              <a:ext cx="4715051" cy="231177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A11A21-1D98-4673-BD84-8BD2C28A5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549" y="4038621"/>
              <a:ext cx="4906393" cy="2237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546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BFDBCA-7B0C-4302-9722-ED95A36B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 anchor="ctr">
            <a:normAutofit/>
          </a:bodyPr>
          <a:lstStyle/>
          <a:p>
            <a:pPr lvl="1" algn="l">
              <a:lnSpc>
                <a:spcPct val="90000"/>
              </a:lnSpc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6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Low Revenue Indicator - Doctors and Professionals [PhD, DVM, DDS]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907DD-9284-45E3-83F0-AA18EE412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00" y="6148453"/>
            <a:ext cx="8997696" cy="249299"/>
          </a:xfrm>
        </p:spPr>
        <p:txBody>
          <a:bodyPr/>
          <a:lstStyle/>
          <a:p>
            <a:pPr algn="l"/>
            <a:r>
              <a:rPr lang="en-US" sz="1200" b="1" dirty="0"/>
              <a:t>Insight</a:t>
            </a:r>
            <a:r>
              <a:rPr lang="en-US" sz="1200" dirty="0"/>
              <a:t> : Doctors and Professionals are low Revenue contributors. </a:t>
            </a:r>
            <a:r>
              <a:rPr lang="en-US" sz="1200" b="1" dirty="0"/>
              <a:t>Recommendation</a:t>
            </a:r>
            <a:r>
              <a:rPr lang="en-US" sz="1200" dirty="0"/>
              <a:t>: Introduce Web Survey, to get feedback</a:t>
            </a:r>
            <a:r>
              <a:rPr lang="en-US" sz="1200" b="1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B5D52-7640-45E3-A5F9-87849483F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78039"/>
            <a:ext cx="8991600" cy="4473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429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BFDBCA-7B0C-4302-9722-ED95A36B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 anchor="ctr"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Low Revenue Indicator - Double Room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907DD-9284-45E3-83F0-AA18EE412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00" y="6148453"/>
            <a:ext cx="8997696" cy="249299"/>
          </a:xfrm>
        </p:spPr>
        <p:txBody>
          <a:bodyPr/>
          <a:lstStyle/>
          <a:p>
            <a:pPr algn="l"/>
            <a:r>
              <a:rPr lang="en-US" sz="1200" b="1" dirty="0"/>
              <a:t>Insight</a:t>
            </a:r>
            <a:r>
              <a:rPr lang="en-US" sz="1200" dirty="0"/>
              <a:t> : Double Rooms contribute to Revenue for Business and Holiday Request. </a:t>
            </a:r>
            <a:r>
              <a:rPr lang="en-US" sz="1200" b="1" dirty="0"/>
              <a:t>Recommendation</a:t>
            </a:r>
            <a:r>
              <a:rPr lang="en-US" sz="1200" dirty="0"/>
              <a:t> : Renovation of Double Rooms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DB3C8-8CE5-4CC3-99CC-B21A1176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514475"/>
            <a:ext cx="7791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BFDBCA-7B0C-4302-9722-ED95A36B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 anchor="ctr"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High Revenue Indicator - Normal Room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907DD-9284-45E3-83F0-AA18EE412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00" y="6148453"/>
            <a:ext cx="8997696" cy="249299"/>
          </a:xfrm>
        </p:spPr>
        <p:txBody>
          <a:bodyPr/>
          <a:lstStyle/>
          <a:p>
            <a:pPr algn="l"/>
            <a:r>
              <a:rPr lang="en-US" sz="1200" b="1" dirty="0"/>
              <a:t>Insight</a:t>
            </a:r>
            <a:r>
              <a:rPr lang="en-US" sz="1200" dirty="0"/>
              <a:t> : Normal Rooms highly contribute to Revenue for Business and Holiday Request. </a:t>
            </a:r>
            <a:r>
              <a:rPr lang="en-US" sz="1200" b="1" dirty="0"/>
              <a:t>Recommendation</a:t>
            </a:r>
            <a:r>
              <a:rPr lang="en-US" sz="1200" dirty="0"/>
              <a:t> : More benefits!!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6F701-743E-4881-84C1-D73E9607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504950"/>
            <a:ext cx="7734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BFDBCA-7B0C-4302-9722-ED95A36B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 anchor="ctr"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4: High Revenue Indicator - Small Conference Room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907DD-9284-45E3-83F0-AA18EE412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00" y="6148453"/>
            <a:ext cx="8997696" cy="249299"/>
          </a:xfrm>
        </p:spPr>
        <p:txBody>
          <a:bodyPr/>
          <a:lstStyle/>
          <a:p>
            <a:pPr algn="l"/>
            <a:r>
              <a:rPr lang="en-US" sz="1200" b="1" dirty="0"/>
              <a:t>Insight</a:t>
            </a:r>
            <a:r>
              <a:rPr lang="en-US" sz="1200" dirty="0"/>
              <a:t> : Small Conference Rooms highly contribute to Revenue, for Party and Wedding request.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179DF-BEAD-4863-87D6-5C0CBAEA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524000"/>
            <a:ext cx="78771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BFDBCA-7B0C-4302-9722-ED95A36B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87312"/>
            <a:ext cx="8996362" cy="346075"/>
          </a:xfrm>
        </p:spPr>
        <p:txBody>
          <a:bodyPr anchor="ctr">
            <a:normAutofit/>
          </a:bodyPr>
          <a:lstStyle/>
          <a:p>
            <a:pPr lvl="1">
              <a:buSzPct val="100000"/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 Insight </a:t>
            </a:r>
            <a:r>
              <a:rPr lang="en-US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</a:t>
            </a:r>
            <a:r>
              <a:rPr lang="en-CA" sz="1600" dirty="0">
                <a:solidFill>
                  <a:srgbClr val="32323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Selling Dinner! – Lasagna, Steak and Stuff and Surf n turf</a:t>
            </a:r>
            <a:endParaRPr lang="en-US" sz="1600" dirty="0">
              <a:solidFill>
                <a:srgbClr val="32323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907DD-9284-45E3-83F0-AA18EE412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00" y="6148453"/>
            <a:ext cx="8997696" cy="249299"/>
          </a:xfrm>
        </p:spPr>
        <p:txBody>
          <a:bodyPr/>
          <a:lstStyle/>
          <a:p>
            <a:pPr algn="l"/>
            <a:r>
              <a:rPr lang="en-US" sz="1200" b="1" dirty="0"/>
              <a:t>Insight</a:t>
            </a:r>
            <a:r>
              <a:rPr lang="en-US" sz="1200" dirty="0"/>
              <a:t> : Most orders made from Hotel Rooms are of lower dollar value, compared to orders made in Restaurants (Dine in)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18445-A505-49DD-B56B-AAECCEB72B7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603853"/>
            <a:ext cx="5491735" cy="2572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11CE2-C1E6-43B5-A246-387D47EEDBA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76064" y="3346903"/>
            <a:ext cx="5491736" cy="25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1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CIQLASTID" val="588"/>
  <p:tag name="MIO_EK" val="1007"/>
  <p:tag name="MIO_UPDATE" val="True"/>
  <p:tag name="MIO_VERSION" val="18.04.2016 08:33:29"/>
  <p:tag name="MIO_DBID" val="49A94486-8699-45CA-BCF6-817FD8BE40CC"/>
  <p:tag name="MIO_LASTDOWNLOADED" val="18.04.2016 08:33:29"/>
  <p:tag name="MIO_OBJECTNAME" val="Presentation Template"/>
  <p:tag name="MIO_LASTEDITORNAME" val="Chris Barr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90,90,90,Dark 1"/>
  <p:tag name="MIO_MST_COLOR_2" val="255,255,255,Light 1"/>
  <p:tag name="MIO_MST_COLOR_3" val="150,150,150,Dark 2"/>
  <p:tag name="MIO_MST_COLOR_4" val="90,90,90,Light 2"/>
  <p:tag name="MIO_MST_COLOR_5" val="190,190,190,Accent 1"/>
  <p:tag name="MIO_MST_COLOR_6" val="90,90,90,Accent 2"/>
  <p:tag name="MIO_MST_COLOR_7" val="61,151,201,Accent 3"/>
  <p:tag name="MIO_MST_COLOR_8" val="31,74,126,Accent 4"/>
  <p:tag name="MIO_MST_COLOR_9" val="133,189,159,Accent 5"/>
  <p:tag name="MIO_MST_COLOR_10" val="13,135,93,Accent 6"/>
  <p:tag name="MIO_MST_COLOR_11" val="0,112,192,"/>
  <p:tag name="MIO_MST_COLOR_12" val="0,32,96,"/>
  <p:tag name="MIO_PRESI_FIRST_SLIDENUMBER" val="0"/>
  <p:tag name="MIO_HDS" val="True"/>
  <p:tag name="MIO_EK" val="1022"/>
  <p:tag name="MIO_UPDATE" val="True"/>
  <p:tag name="MIO_VERSION" val="19.04.2016 10:48:24"/>
  <p:tag name="MIO_DBID" val="49A94486-8699-45CA-BCF6-817FD8BE40CC"/>
  <p:tag name="MIO_LASTDOWNLOADED" val="19.04.2016 10:51:54"/>
  <p:tag name="MIO_OBJECTNAME" val="GBM Master"/>
  <p:tag name="MIO_LASTEDITORNAME" val="Chris Barry"/>
</p:tagLst>
</file>

<file path=ppt/theme/theme1.xml><?xml version="1.0" encoding="utf-8"?>
<a:theme xmlns:a="http://schemas.openxmlformats.org/drawingml/2006/main" name="blank">
  <a:themeElements>
    <a:clrScheme name="Scotia Colour Theme">
      <a:dk1>
        <a:srgbClr val="5A5A5A"/>
      </a:dk1>
      <a:lt1>
        <a:srgbClr val="FFFFFF"/>
      </a:lt1>
      <a:dk2>
        <a:srgbClr val="969696"/>
      </a:dk2>
      <a:lt2>
        <a:srgbClr val="5A5A5A"/>
      </a:lt2>
      <a:accent1>
        <a:srgbClr val="BEBEBE"/>
      </a:accent1>
      <a:accent2>
        <a:srgbClr val="5A5A5A"/>
      </a:accent2>
      <a:accent3>
        <a:srgbClr val="3D97C9"/>
      </a:accent3>
      <a:accent4>
        <a:srgbClr val="1F4A7E"/>
      </a:accent4>
      <a:accent5>
        <a:srgbClr val="85BD9F"/>
      </a:accent5>
      <a:accent6>
        <a:srgbClr val="0D875D"/>
      </a:accent6>
      <a:hlink>
        <a:srgbClr val="0070C0"/>
      </a:hlink>
      <a:folHlink>
        <a:srgbClr val="002060"/>
      </a:folHlink>
    </a:clrScheme>
    <a:fontScheme name="SB Font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C1B2E"/>
        </a:solidFill>
        <a:ln>
          <a:noFill/>
          <a:miter lim="800000"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R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Tx/>
          <a:buSzPct val="90000"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rgbClr val="5A5A5A"/>
            </a:solidFill>
            <a:effectLst/>
            <a:uLnTx/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686</Words>
  <Application>Microsoft Office PowerPoint</Application>
  <PresentationFormat>On-screen Show (4:3)</PresentationFormat>
  <Paragraphs>66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Tahoma</vt:lpstr>
      <vt:lpstr>Wingdings</vt:lpstr>
      <vt:lpstr>blank</vt:lpstr>
      <vt:lpstr>Hotel Data Exploratory Analytics</vt:lpstr>
      <vt:lpstr>Things we cover Today?</vt:lpstr>
      <vt:lpstr>Data Quality Issues</vt:lpstr>
      <vt:lpstr>Dashboard : Analyzing Hotel Revenue by Booking and Food Orders</vt:lpstr>
      <vt:lpstr>Actionable Insight 1: Low Revenue Indicator - Doctors and Professionals [PhD, DVM, DDS]</vt:lpstr>
      <vt:lpstr>Actionable Insight 2: Low Revenue Indicator - Double Room</vt:lpstr>
      <vt:lpstr>Actionable Insight 3: High Revenue Indicator - Normal Room</vt:lpstr>
      <vt:lpstr>Actionable Insight 4: High Revenue Indicator - Small Conference Room</vt:lpstr>
      <vt:lpstr>Actionable Insight 5: Best Selling Dinner! – Lasagna, Steak and Stuff and Surf n turf</vt:lpstr>
      <vt:lpstr>Actionable Insight 6: Best Selling Breakfast! - Deluxe Breakfast</vt:lpstr>
      <vt:lpstr>Actionable Insight 7: Low Revenue Indicator – Lunch Menu (Scope of Improvement)</vt:lpstr>
      <vt:lpstr>Actionable Insight 8: Low Revenue Indicator - Why customers order alcohol inside the room?</vt:lpstr>
      <vt:lpstr>Appendix 1 : Correlation Matrix</vt:lpstr>
      <vt:lpstr>Appendix 2 : Large Conference Room</vt:lpstr>
      <vt:lpstr>Appendix 3 : Deluxe Room</vt:lpstr>
      <vt:lpstr>Appendix 1 : Drinks Insights (Non Alcoholic)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Data Exploratory Analytics</dc:title>
  <dc:creator>Gupta, Roy</dc:creator>
  <cp:lastModifiedBy>Gupta, Roy</cp:lastModifiedBy>
  <cp:revision>45</cp:revision>
  <dcterms:created xsi:type="dcterms:W3CDTF">2020-10-28T04:06:12Z</dcterms:created>
  <dcterms:modified xsi:type="dcterms:W3CDTF">2020-10-28T13:36:46Z</dcterms:modified>
</cp:coreProperties>
</file>