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8" r:id="rId5"/>
    <p:sldId id="266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5D82-B976-E548-97A1-C963D07F5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JIASSO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11A7-F7A3-684C-9B63-8320F959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 </a:t>
            </a:r>
            <a:br>
              <a:rPr lang="en-US" dirty="0"/>
            </a:br>
            <a:r>
              <a:rPr lang="en-US" dirty="0"/>
              <a:t>Ashish Gupta </a:t>
            </a:r>
            <a:br>
              <a:rPr lang="en-US" dirty="0"/>
            </a:br>
            <a:r>
              <a:rPr lang="en-US" dirty="0" err="1"/>
              <a:t>Jimit</a:t>
            </a:r>
            <a:r>
              <a:rPr lang="en-US" dirty="0"/>
              <a:t> </a:t>
            </a:r>
            <a:r>
              <a:rPr lang="en-US" dirty="0" err="1"/>
              <a:t>Bavishi</a:t>
            </a:r>
            <a:br>
              <a:rPr lang="en-US" dirty="0"/>
            </a:br>
            <a:r>
              <a:rPr lang="en-US" dirty="0"/>
              <a:t>Soheil </a:t>
            </a:r>
            <a:r>
              <a:rPr lang="en-US" dirty="0" err="1"/>
              <a:t>Tavasoti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2E80-6C98-9444-A5CE-47FBFEB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CBB8-C539-474E-BDA3-BC57D94A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25171"/>
            <a:ext cx="10001682" cy="1612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Manage room of learners with different experience levels and learning speeds.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Identify learners that are struggling with pace &amp; not comfortable publicly voicing it.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Ease of use for children or those that are newer to technology.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0AEA-82A9-7946-AE72-791A7C2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 using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3CCD-CBF9-FC4C-A88F-069BD7C6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11" y="1960179"/>
            <a:ext cx="9720073" cy="3234673"/>
          </a:xfrm>
        </p:spPr>
        <p:txBody>
          <a:bodyPr/>
          <a:lstStyle/>
          <a:p>
            <a:pPr marL="128016" lvl="1" indent="0">
              <a:buNone/>
            </a:pPr>
            <a:r>
              <a:rPr lang="en-CA" sz="2000" dirty="0"/>
              <a:t>Different Experience Levels</a:t>
            </a:r>
          </a:p>
          <a:p>
            <a:pPr marL="128016" lvl="1" indent="0">
              <a:buNone/>
            </a:pPr>
            <a:r>
              <a:rPr lang="en-CA" dirty="0"/>
              <a:t>Predicting adults/children that expressed intentions to pursue coding at post-secondary level or work in the technical sector.</a:t>
            </a:r>
          </a:p>
          <a:p>
            <a:pPr marL="128016" lvl="1" indent="0">
              <a:buNone/>
            </a:pPr>
            <a:endParaRPr lang="en-CA" dirty="0"/>
          </a:p>
          <a:p>
            <a:pPr marL="128016" lvl="1" indent="0">
              <a:buNone/>
            </a:pPr>
            <a:r>
              <a:rPr lang="en-CA" dirty="0"/>
              <a:t>Learners Struggling with Pace / Not voicing it?</a:t>
            </a:r>
          </a:p>
          <a:p>
            <a:pPr marL="128016" lvl="1" indent="0">
              <a:buNone/>
            </a:pPr>
            <a:r>
              <a:rPr lang="en-CA" dirty="0"/>
              <a:t>Predicting adults/children who want to take additional coding/technical learning or coding task at work</a:t>
            </a:r>
          </a:p>
          <a:p>
            <a:pPr marL="128016" lvl="1" indent="0">
              <a:buNone/>
            </a:pPr>
            <a:endParaRPr lang="en-CA" dirty="0"/>
          </a:p>
          <a:p>
            <a:pPr marL="128016" lvl="1" indent="0">
              <a:buNone/>
            </a:pPr>
            <a:r>
              <a:rPr lang="en-CA" dirty="0"/>
              <a:t>Ease of Use</a:t>
            </a:r>
          </a:p>
          <a:p>
            <a:pPr marL="128016" lvl="1" indent="0">
              <a:buNone/>
            </a:pPr>
            <a:r>
              <a:rPr lang="en-CA" dirty="0"/>
              <a:t>Predicting adults/children/teachers who are likely to recommend CLC to friend, colleague, parent etc. Predicting the teachers who are likely to make donations to CLC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7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15C4-3AA8-9F4B-A57F-98E1C30D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and scalability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B786-33A3-D04C-8AE8-C4070691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36" y="2051702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 Spark, </a:t>
            </a:r>
            <a:r>
              <a:rPr lang="en-US" dirty="0"/>
              <a:t>Scala and Python (Open Source is Cost Effective)</a:t>
            </a:r>
          </a:p>
          <a:p>
            <a:pPr marL="0" indent="0">
              <a:buNone/>
            </a:pPr>
            <a:r>
              <a:rPr lang="en-US" dirty="0"/>
              <a:t> This is the first towards our Big Data solution to scale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419390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F16E-E44A-294E-A6F8-2F75ACB8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29" y="678899"/>
            <a:ext cx="9720072" cy="1225572"/>
          </a:xfrm>
        </p:spPr>
        <p:txBody>
          <a:bodyPr>
            <a:normAutofit/>
          </a:bodyPr>
          <a:lstStyle/>
          <a:p>
            <a:r>
              <a:rPr lang="en-CA" sz="2800" dirty="0"/>
              <a:t>Managing learners with different experience level 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F91E3-5107-1941-85A2-CE92D9601691}"/>
              </a:ext>
            </a:extLst>
          </p:cNvPr>
          <p:cNvSpPr/>
          <p:nvPr/>
        </p:nvSpPr>
        <p:spPr>
          <a:xfrm>
            <a:off x="648829" y="2160429"/>
            <a:ext cx="1116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016" lvl="1" indent="0">
              <a:buNone/>
            </a:pPr>
            <a:r>
              <a:rPr lang="en-CA" dirty="0"/>
              <a:t>Predicting adults/children who want to take additional coding/technical learning or coding task at work</a:t>
            </a:r>
          </a:p>
          <a:p>
            <a:endParaRPr lang="en-CA" dirty="0">
              <a:cs typeface="Times New Roman" panose="02020603050405020304" pitchFamily="18" charset="0"/>
            </a:endParaRPr>
          </a:p>
          <a:p>
            <a:r>
              <a:rPr lang="en-CA" b="1" dirty="0">
                <a:cs typeface="Times New Roman" panose="02020603050405020304" pitchFamily="18" charset="0"/>
              </a:rPr>
              <a:t>  Significance:</a:t>
            </a:r>
            <a:r>
              <a:rPr lang="en-CA" dirty="0">
                <a:cs typeface="Times New Roman" panose="02020603050405020304" pitchFamily="18" charset="0"/>
              </a:rPr>
              <a:t> CLC will be target the audience that require extra attention.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B3D63-77FA-49FC-8230-05ACCAD93CB8}"/>
              </a:ext>
            </a:extLst>
          </p:cNvPr>
          <p:cNvGrpSpPr/>
          <p:nvPr/>
        </p:nvGrpSpPr>
        <p:grpSpPr>
          <a:xfrm>
            <a:off x="5820193" y="4083289"/>
            <a:ext cx="6064302" cy="2330424"/>
            <a:chOff x="5820193" y="4083289"/>
            <a:chExt cx="6064302" cy="23304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C5B8D0-DBF7-0644-BBA5-D613F8E8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3445" y="4083289"/>
              <a:ext cx="6051050" cy="23170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2DDC2E-96C4-A84C-81B3-74744E4292F3}"/>
                </a:ext>
              </a:extLst>
            </p:cNvPr>
            <p:cNvSpPr/>
            <p:nvPr/>
          </p:nvSpPr>
          <p:spPr>
            <a:xfrm>
              <a:off x="7372977" y="4108630"/>
              <a:ext cx="36905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200" b="1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Will Child work in coding, when he/she grows up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FFB04C-228B-984F-9DED-DD90B5F0ACD1}"/>
                </a:ext>
              </a:extLst>
            </p:cNvPr>
            <p:cNvSpPr/>
            <p:nvPr/>
          </p:nvSpPr>
          <p:spPr>
            <a:xfrm>
              <a:off x="5820193" y="4374083"/>
              <a:ext cx="360682" cy="14773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2A5A96-A8D3-FE41-8D5A-E515F2B6D69E}"/>
                </a:ext>
              </a:extLst>
            </p:cNvPr>
            <p:cNvSpPr/>
            <p:nvPr/>
          </p:nvSpPr>
          <p:spPr>
            <a:xfrm>
              <a:off x="6002810" y="5241811"/>
              <a:ext cx="317000" cy="304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6EB51D-5396-FC4C-8955-E83DC3519F10}"/>
                </a:ext>
              </a:extLst>
            </p:cNvPr>
            <p:cNvSpPr txBox="1"/>
            <p:nvPr/>
          </p:nvSpPr>
          <p:spPr>
            <a:xfrm>
              <a:off x="7608679" y="6044381"/>
              <a:ext cx="34318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					   Yes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77D17-210A-45B0-938B-E1C658A9AFDB}"/>
              </a:ext>
            </a:extLst>
          </p:cNvPr>
          <p:cNvSpPr/>
          <p:nvPr/>
        </p:nvSpPr>
        <p:spPr>
          <a:xfrm>
            <a:off x="776259" y="4259660"/>
            <a:ext cx="540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Factors Influencing the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coding/tech in my personal life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Take on new coding/tech tasks at work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Updated resume/LinkedIn to include coding/tech skills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Find new job opportunity through the CLC job board </a:t>
            </a:r>
          </a:p>
        </p:txBody>
      </p:sp>
    </p:spTree>
    <p:extLst>
      <p:ext uri="{BB962C8B-B14F-4D97-AF65-F5344CB8AC3E}">
        <p14:creationId xmlns:p14="http://schemas.microsoft.com/office/powerpoint/2010/main" val="290583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F16E-E44A-294E-A6F8-2F75ACB8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29" y="678899"/>
            <a:ext cx="9720072" cy="1225572"/>
          </a:xfrm>
        </p:spPr>
        <p:txBody>
          <a:bodyPr>
            <a:normAutofit/>
          </a:bodyPr>
          <a:lstStyle/>
          <a:p>
            <a:r>
              <a:rPr lang="en-CA" sz="2800" dirty="0"/>
              <a:t>Learners Struggling with Pace / Not voicing it?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F91E3-5107-1941-85A2-CE92D9601691}"/>
              </a:ext>
            </a:extLst>
          </p:cNvPr>
          <p:cNvSpPr/>
          <p:nvPr/>
        </p:nvSpPr>
        <p:spPr>
          <a:xfrm>
            <a:off x="648829" y="2399360"/>
            <a:ext cx="1116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016" lvl="1" indent="0">
              <a:buNone/>
            </a:pPr>
            <a:r>
              <a:rPr lang="en-CA" dirty="0"/>
              <a:t>Predict children that expressed intentions to pursue coding at post-secondary level or work in the technical sector.</a:t>
            </a:r>
          </a:p>
          <a:p>
            <a:endParaRPr lang="en-CA" dirty="0">
              <a:cs typeface="Times New Roman" panose="02020603050405020304" pitchFamily="18" charset="0"/>
            </a:endParaRPr>
          </a:p>
          <a:p>
            <a:r>
              <a:rPr lang="en-CA" b="1" dirty="0">
                <a:cs typeface="Times New Roman" panose="02020603050405020304" pitchFamily="18" charset="0"/>
              </a:rPr>
              <a:t>  Significance:</a:t>
            </a:r>
            <a:r>
              <a:rPr lang="en-CA" dirty="0">
                <a:cs typeface="Times New Roman" panose="02020603050405020304" pitchFamily="18" charset="0"/>
              </a:rPr>
              <a:t> CLC will be better able to reach the audience that require varying degrees of outreach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B3D63-77FA-49FC-8230-05ACCAD93CB8}"/>
              </a:ext>
            </a:extLst>
          </p:cNvPr>
          <p:cNvGrpSpPr/>
          <p:nvPr/>
        </p:nvGrpSpPr>
        <p:grpSpPr>
          <a:xfrm>
            <a:off x="5667365" y="3817579"/>
            <a:ext cx="6217130" cy="2596134"/>
            <a:chOff x="5820193" y="4083289"/>
            <a:chExt cx="6064302" cy="23304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C5B8D0-DBF7-0644-BBA5-D613F8E8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3445" y="4083289"/>
              <a:ext cx="6051050" cy="23170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2DDC2E-96C4-A84C-81B3-74744E4292F3}"/>
                </a:ext>
              </a:extLst>
            </p:cNvPr>
            <p:cNvSpPr/>
            <p:nvPr/>
          </p:nvSpPr>
          <p:spPr>
            <a:xfrm>
              <a:off x="7372977" y="4108630"/>
              <a:ext cx="36905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200" b="1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Will Child work in coding, when he/she grows up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FFB04C-228B-984F-9DED-DD90B5F0ACD1}"/>
                </a:ext>
              </a:extLst>
            </p:cNvPr>
            <p:cNvSpPr/>
            <p:nvPr/>
          </p:nvSpPr>
          <p:spPr>
            <a:xfrm>
              <a:off x="5820193" y="4374083"/>
              <a:ext cx="360682" cy="14773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2A5A96-A8D3-FE41-8D5A-E515F2B6D69E}"/>
                </a:ext>
              </a:extLst>
            </p:cNvPr>
            <p:cNvSpPr/>
            <p:nvPr/>
          </p:nvSpPr>
          <p:spPr>
            <a:xfrm>
              <a:off x="6002810" y="5241811"/>
              <a:ext cx="317000" cy="304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6EB51D-5396-FC4C-8955-E83DC3519F10}"/>
                </a:ext>
              </a:extLst>
            </p:cNvPr>
            <p:cNvSpPr txBox="1"/>
            <p:nvPr/>
          </p:nvSpPr>
          <p:spPr>
            <a:xfrm>
              <a:off x="7608679" y="6044381"/>
              <a:ext cx="34318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					   Yes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77D17-210A-45B0-938B-E1C658A9AFDB}"/>
              </a:ext>
            </a:extLst>
          </p:cNvPr>
          <p:cNvSpPr/>
          <p:nvPr/>
        </p:nvSpPr>
        <p:spPr>
          <a:xfrm>
            <a:off x="776259" y="4259660"/>
            <a:ext cx="4891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Factors Influencing the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Kids more confident in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Kids want to take coding at college /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Kids that want to know more about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Prior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1246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F16E-E44A-294E-A6F8-2F75ACB8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17" y="818804"/>
            <a:ext cx="9720072" cy="924236"/>
          </a:xfrm>
        </p:spPr>
        <p:txBody>
          <a:bodyPr>
            <a:normAutofit/>
          </a:bodyPr>
          <a:lstStyle/>
          <a:p>
            <a:r>
              <a:rPr lang="en-CA" sz="2800" dirty="0"/>
              <a:t>EASE of USE : Recommend to friends 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F91E3-5107-1941-85A2-CE92D9601691}"/>
              </a:ext>
            </a:extLst>
          </p:cNvPr>
          <p:cNvSpPr/>
          <p:nvPr/>
        </p:nvSpPr>
        <p:spPr>
          <a:xfrm>
            <a:off x="621799" y="1884826"/>
            <a:ext cx="11208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Build classification model to predict if a participant will recommend a CLC event to a friend/colleague</a:t>
            </a:r>
          </a:p>
          <a:p>
            <a:endParaRPr lang="en-CA" b="1" dirty="0"/>
          </a:p>
          <a:p>
            <a:r>
              <a:rPr lang="en-CA" dirty="0"/>
              <a:t>Significance: Recommendations from familiar people proves important to people who are not well-connected to internet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DDC2E-96C4-A84C-81B3-74744E4292F3}"/>
              </a:ext>
            </a:extLst>
          </p:cNvPr>
          <p:cNvSpPr/>
          <p:nvPr/>
        </p:nvSpPr>
        <p:spPr>
          <a:xfrm>
            <a:off x="1755154" y="3490761"/>
            <a:ext cx="4506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study Tech at College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FB04C-228B-984F-9DED-DD90B5F0ACD1}"/>
              </a:ext>
            </a:extLst>
          </p:cNvPr>
          <p:cNvSpPr/>
          <p:nvPr/>
        </p:nvSpPr>
        <p:spPr>
          <a:xfrm>
            <a:off x="135010" y="5192886"/>
            <a:ext cx="317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2A5A96-A8D3-FE41-8D5A-E515F2B6D69E}"/>
              </a:ext>
            </a:extLst>
          </p:cNvPr>
          <p:cNvSpPr/>
          <p:nvPr/>
        </p:nvSpPr>
        <p:spPr>
          <a:xfrm>
            <a:off x="6073421" y="5181597"/>
            <a:ext cx="317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0C98F4-1C8C-F04E-877B-45F04037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3872086"/>
            <a:ext cx="5384800" cy="264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DA8D5B-0F7D-CF40-8A3B-4802B2D38806}"/>
              </a:ext>
            </a:extLst>
          </p:cNvPr>
          <p:cNvSpPr txBox="1"/>
          <p:nvPr/>
        </p:nvSpPr>
        <p:spPr>
          <a:xfrm>
            <a:off x="1319974" y="3825972"/>
            <a:ext cx="3735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Yes 					   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8D2A79-4D0A-464F-9286-6F664CC5BD87}"/>
              </a:ext>
            </a:extLst>
          </p:cNvPr>
          <p:cNvSpPr/>
          <p:nvPr/>
        </p:nvSpPr>
        <p:spPr>
          <a:xfrm>
            <a:off x="1415999" y="6278236"/>
            <a:ext cx="450646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A1AB8-BD7D-5A40-8BA9-024C680DCE72}"/>
              </a:ext>
            </a:extLst>
          </p:cNvPr>
          <p:cNvSpPr/>
          <p:nvPr/>
        </p:nvSpPr>
        <p:spPr>
          <a:xfrm>
            <a:off x="7324285" y="6278236"/>
            <a:ext cx="450646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A0FB6-2F19-4E02-8AA4-62EFA8A9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51" y="3881432"/>
            <a:ext cx="6137039" cy="2167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C738C-1B49-4396-BDE5-942836695385}"/>
              </a:ext>
            </a:extLst>
          </p:cNvPr>
          <p:cNvSpPr/>
          <p:nvPr/>
        </p:nvSpPr>
        <p:spPr>
          <a:xfrm>
            <a:off x="5771515" y="3444282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Factors Influencing the Significance.</a:t>
            </a:r>
          </a:p>
        </p:txBody>
      </p:sp>
    </p:spTree>
    <p:extLst>
      <p:ext uri="{BB962C8B-B14F-4D97-AF65-F5344CB8AC3E}">
        <p14:creationId xmlns:p14="http://schemas.microsoft.com/office/powerpoint/2010/main" val="72308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CF91E3-5107-1941-85A2-CE92D9601691}"/>
              </a:ext>
            </a:extLst>
          </p:cNvPr>
          <p:cNvSpPr/>
          <p:nvPr/>
        </p:nvSpPr>
        <p:spPr>
          <a:xfrm>
            <a:off x="832217" y="1834594"/>
            <a:ext cx="8311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/>
              <a:t>Predicting the teachers who are likely to make donations to CLC </a:t>
            </a:r>
          </a:p>
          <a:p>
            <a:endParaRPr lang="en-CA" dirty="0"/>
          </a:p>
          <a:p>
            <a:r>
              <a:rPr lang="en-CA" dirty="0"/>
              <a:t>Significance: Demonstrate the faith established in teaching community for CLC’s practices</a:t>
            </a:r>
            <a:b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FD6E92-9891-4DAD-BBDF-CC686592783C}"/>
              </a:ext>
            </a:extLst>
          </p:cNvPr>
          <p:cNvGrpSpPr/>
          <p:nvPr/>
        </p:nvGrpSpPr>
        <p:grpSpPr>
          <a:xfrm>
            <a:off x="6661134" y="3291851"/>
            <a:ext cx="5222437" cy="2857381"/>
            <a:chOff x="6183279" y="3884178"/>
            <a:chExt cx="5731506" cy="2725463"/>
          </a:xfrm>
        </p:grpSpPr>
        <p:pic>
          <p:nvPicPr>
            <p:cNvPr id="13" name="Content Placeholder 8">
              <a:extLst>
                <a:ext uri="{FF2B5EF4-FFF2-40B4-BE49-F238E27FC236}">
                  <a16:creationId xmlns:a16="http://schemas.microsoft.com/office/drawing/2014/main" id="{AFD9BFA3-2C2B-A94C-BB60-F1E98BF4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1779" y="3933487"/>
              <a:ext cx="5593006" cy="25801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7D8F84-9F83-2444-9840-809F87272A35}"/>
                </a:ext>
              </a:extLst>
            </p:cNvPr>
            <p:cNvSpPr txBox="1"/>
            <p:nvPr/>
          </p:nvSpPr>
          <p:spPr>
            <a:xfrm>
              <a:off x="6843722" y="6332642"/>
              <a:ext cx="36350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Likely to make a donation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355DF9-0E2B-DD43-B796-6D3D1316E5BA}"/>
                </a:ext>
              </a:extLst>
            </p:cNvPr>
            <p:cNvSpPr txBox="1"/>
            <p:nvPr/>
          </p:nvSpPr>
          <p:spPr>
            <a:xfrm rot="16200000">
              <a:off x="5028297" y="5039160"/>
              <a:ext cx="25869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Confidence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C686567-76E3-A042-8B6E-01CE8EEB956D}"/>
              </a:ext>
            </a:extLst>
          </p:cNvPr>
          <p:cNvSpPr txBox="1"/>
          <p:nvPr/>
        </p:nvSpPr>
        <p:spPr>
          <a:xfrm>
            <a:off x="4938848" y="4380595"/>
            <a:ext cx="12444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E5B71-8201-7D48-AAD2-111D3CDF7F04}"/>
              </a:ext>
            </a:extLst>
          </p:cNvPr>
          <p:cNvSpPr txBox="1"/>
          <p:nvPr/>
        </p:nvSpPr>
        <p:spPr>
          <a:xfrm>
            <a:off x="10639140" y="4242095"/>
            <a:ext cx="12444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C03377-70C6-944D-BD25-B7A8F8B6CE5B}"/>
              </a:ext>
            </a:extLst>
          </p:cNvPr>
          <p:cNvSpPr txBox="1">
            <a:spLocks/>
          </p:cNvSpPr>
          <p:nvPr/>
        </p:nvSpPr>
        <p:spPr>
          <a:xfrm>
            <a:off x="832217" y="591890"/>
            <a:ext cx="9720072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promoting ease of use HELPS CLC with DONATIONS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13EC2-8E37-4431-8129-76E4FB8550F0}"/>
              </a:ext>
            </a:extLst>
          </p:cNvPr>
          <p:cNvSpPr/>
          <p:nvPr/>
        </p:nvSpPr>
        <p:spPr>
          <a:xfrm>
            <a:off x="840188" y="345219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/>
              <a:t>Features Influencing the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teachers-Use(d) coding/tech in my personal life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teachers-Were more confident in my use of coding/tech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teachers-Engaged in additional coding/tech learning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teachers-Found job opportunity through the CLC job board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teachers-Found job opportunity through a new CLC connection.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Prior Experience with CLC Program </a:t>
            </a:r>
          </a:p>
        </p:txBody>
      </p:sp>
    </p:spTree>
    <p:extLst>
      <p:ext uri="{BB962C8B-B14F-4D97-AF65-F5344CB8AC3E}">
        <p14:creationId xmlns:p14="http://schemas.microsoft.com/office/powerpoint/2010/main" val="81042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406</TotalTime>
  <Words>494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Tw Cen MT</vt:lpstr>
      <vt:lpstr>Tw Cen MT Condensed</vt:lpstr>
      <vt:lpstr>Wingdings 3</vt:lpstr>
      <vt:lpstr>Integral</vt:lpstr>
      <vt:lpstr>JIASSO team</vt:lpstr>
      <vt:lpstr>Problem statement - 3</vt:lpstr>
      <vt:lpstr>Proposed Solutions using data science</vt:lpstr>
      <vt:lpstr>Implementation and scalability</vt:lpstr>
      <vt:lpstr>Managing learners with different experience level </vt:lpstr>
      <vt:lpstr>Learners Struggling with Pace / Not voicing it?</vt:lpstr>
      <vt:lpstr>EASE of USE : Recommend to friends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JIASSO team</dc:title>
  <dc:creator>Tavasoti, Soheil</dc:creator>
  <cp:lastModifiedBy>Ashish Gupta</cp:lastModifiedBy>
  <cp:revision>23</cp:revision>
  <dcterms:created xsi:type="dcterms:W3CDTF">2018-09-29T15:11:09Z</dcterms:created>
  <dcterms:modified xsi:type="dcterms:W3CDTF">2018-09-29T22:05:17Z</dcterms:modified>
</cp:coreProperties>
</file>