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5" r:id="rId4"/>
    <p:sldId id="267" r:id="rId5"/>
    <p:sldId id="26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5666"/>
    <a:srgbClr val="FD593D"/>
    <a:srgbClr val="C1B8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-942" y="-30"/>
      </p:cViewPr>
      <p:guideLst>
        <p:guide orient="horz" pos="2136"/>
        <p:guide orient="horz" pos="888"/>
        <p:guide orient="horz" pos="3984"/>
        <p:guide pos="3816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139DF-E491-4002-8892-F4956FCF0EC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16B68-CB25-4A0E-81D3-204B622FF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198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ezbot2000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ildings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karthur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siness-meeting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helloquence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writ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helloquence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write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helloquence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writ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ll_bong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splash.com/@samuelzeller?utm_source=unsplash&amp;utm_medium=referral&amp;utm_content=creditCopyText" TargetMode="External"/><Relationship Id="rId4" Type="http://schemas.openxmlformats.org/officeDocument/2006/relationships/hyperlink" Target="https://unsplash.com/s/photos/building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Fezbot2000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53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Nik MacMillan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33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Helloquence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585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Helloquence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585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Helloquence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585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All Bong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Samuel Zeller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6B68-CB25-4A0E-81D3-204B622FFC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76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0CA62-298B-4DBE-A01A-6FB75E396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7BBCF5-1EF1-4BED-9CCF-9F8E80193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782E31-440B-4496-8ECE-6FA122FC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6B72-F7C7-4E85-8A00-079F05DACFBF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3355F8-CBE3-434E-AEBF-5EF52F21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F485E9-C9A6-4250-83B5-7A1EC1BB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90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A074DE-BAB1-40BB-A3A8-33C17E11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8D78FE-112F-4AC0-8146-60F8024E3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6C755E-B7F8-48F1-B4F8-B1C9EA09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6D4C1B-6ED3-4B55-B16A-C6DA1211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703-11D8-468E-AE5C-DBB1A53F2ADE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847950-EC04-4289-847D-2196C01C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3EAE3C-DB48-498A-897A-75622972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65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1F8852-2AE0-4C05-847C-33777F9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618209-4758-44A8-8BD4-AA7F628E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F5308E-A6D7-42A9-89B1-93964DDE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9473-044A-4071-A796-AF18DBBD2F8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CDCE48-A9A1-49B1-A198-D302C25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092063-A3A5-4D5B-9FF5-94CC323B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78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2B0BB0-3BA6-4324-90E9-3A1BB8D1F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D3636E-8F6F-4612-9B25-E8AD24E0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2D332F-7F1A-494C-9877-C8AB9E11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2FFD-F5A1-4AB8-866D-0F0C4AA76D4F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028A9A-2184-4DB3-AA3F-211AA8C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1B16B3-7106-42B7-916F-9407B347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4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D3-678E-4AFD-A40F-E4DACEA77179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39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27D3642-77D2-499A-A26F-A387F4B4AC04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8" name="Picture 7" descr="A close up of a black background&#10;&#10;Description automatically generated">
              <a:extLst>
                <a:ext uri="{FF2B5EF4-FFF2-40B4-BE49-F238E27FC236}">
                  <a16:creationId xmlns="" xmlns:a16="http://schemas.microsoft.com/office/drawing/2014/main" id="{F852836E-C119-4808-9B30-EE403AC4B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2704" r="12704" b="37070"/>
            <a:stretch/>
          </p:blipFill>
          <p:spPr>
            <a:xfrm>
              <a:off x="1" y="1"/>
              <a:ext cx="12192000" cy="68579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B1439AA-5526-4EE7-9BBE-29102F735311}"/>
                </a:ext>
              </a:extLst>
            </p:cNvPr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5F5448E-B962-4B3B-9B06-D31256569244}"/>
              </a:ext>
            </a:extLst>
          </p:cNvPr>
          <p:cNvSpPr/>
          <p:nvPr userDrawn="1"/>
        </p:nvSpPr>
        <p:spPr>
          <a:xfrm>
            <a:off x="11508068" y="6244824"/>
            <a:ext cx="586815" cy="526105"/>
          </a:xfrm>
          <a:custGeom>
            <a:avLst/>
            <a:gdLst>
              <a:gd name="connsiteX0" fmla="*/ 594951 w 594951"/>
              <a:gd name="connsiteY0" fmla="*/ 0 h 533400"/>
              <a:gd name="connsiteX1" fmla="*/ 594951 w 594951"/>
              <a:gd name="connsiteY1" fmla="*/ 533400 h 533400"/>
              <a:gd name="connsiteX2" fmla="*/ 0 w 594951"/>
              <a:gd name="connsiteY2" fmla="*/ 533400 h 533400"/>
              <a:gd name="connsiteX3" fmla="*/ 5328 w 594951"/>
              <a:gd name="connsiteY3" fmla="*/ 480557 h 533400"/>
              <a:gd name="connsiteX4" fmla="*/ 594951 w 594951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951" h="533400">
                <a:moveTo>
                  <a:pt x="594951" y="0"/>
                </a:moveTo>
                <a:lnTo>
                  <a:pt x="594951" y="533400"/>
                </a:lnTo>
                <a:lnTo>
                  <a:pt x="0" y="533400"/>
                </a:lnTo>
                <a:lnTo>
                  <a:pt x="5328" y="480557"/>
                </a:lnTo>
                <a:cubicBezTo>
                  <a:pt x="61448" y="206304"/>
                  <a:pt x="304107" y="0"/>
                  <a:pt x="594951" y="0"/>
                </a:cubicBezTo>
                <a:close/>
              </a:path>
            </a:pathLst>
          </a:custGeom>
          <a:solidFill>
            <a:srgbClr val="FD5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A38EC-7ACF-4273-A137-CFB11EF3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07975"/>
            <a:ext cx="10982325" cy="892175"/>
          </a:xfrm>
        </p:spPr>
        <p:txBody>
          <a:bodyPr>
            <a:normAutofit/>
          </a:bodyPr>
          <a:lstStyle>
            <a:lvl1pPr algn="ctr"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9FA3AA-9A8C-4105-AEBD-C1F9FE65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825625"/>
            <a:ext cx="10982325" cy="435133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9651B-55ED-45C1-926A-B0FBA9A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838" y="6356350"/>
            <a:ext cx="2743200" cy="365125"/>
          </a:xfrm>
        </p:spPr>
        <p:txBody>
          <a:bodyPr/>
          <a:lstStyle/>
          <a:p>
            <a:fld id="{28D63ACB-0567-4A98-A25C-A89316B79EDA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952DEF-E29C-4F4F-9632-140F3C1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FDFE6C-E6CA-4512-942E-678B124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384925"/>
            <a:ext cx="395288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03A5971-35D0-4E4A-8828-90243265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7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2C5CEA96-E94F-4C2F-8DEA-BB3075F1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07975"/>
            <a:ext cx="10982325" cy="892175"/>
          </a:xfrm>
        </p:spPr>
        <p:txBody>
          <a:bodyPr>
            <a:normAutofit/>
          </a:bodyPr>
          <a:lstStyle>
            <a:lvl1pPr algn="ctr"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4D95873-E204-4C27-B521-5A43E641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825625"/>
            <a:ext cx="10982325" cy="435133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C40C6DAB-50DE-40B6-9922-E04F3070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838" y="6356350"/>
            <a:ext cx="2743200" cy="365125"/>
          </a:xfrm>
        </p:spPr>
        <p:txBody>
          <a:bodyPr/>
          <a:lstStyle/>
          <a:p>
            <a:fld id="{2DF00E12-67DA-40AE-B463-3A2BEE5892B9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0F6A333A-21A2-4349-A5CF-024C53F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287B4EDB-95A8-4CA0-A842-825F84A051A5}"/>
              </a:ext>
            </a:extLst>
          </p:cNvPr>
          <p:cNvSpPr/>
          <p:nvPr userDrawn="1"/>
        </p:nvSpPr>
        <p:spPr>
          <a:xfrm>
            <a:off x="11508068" y="6244824"/>
            <a:ext cx="586815" cy="526105"/>
          </a:xfrm>
          <a:custGeom>
            <a:avLst/>
            <a:gdLst>
              <a:gd name="connsiteX0" fmla="*/ 594951 w 594951"/>
              <a:gd name="connsiteY0" fmla="*/ 0 h 533400"/>
              <a:gd name="connsiteX1" fmla="*/ 594951 w 594951"/>
              <a:gd name="connsiteY1" fmla="*/ 533400 h 533400"/>
              <a:gd name="connsiteX2" fmla="*/ 0 w 594951"/>
              <a:gd name="connsiteY2" fmla="*/ 533400 h 533400"/>
              <a:gd name="connsiteX3" fmla="*/ 5328 w 594951"/>
              <a:gd name="connsiteY3" fmla="*/ 480557 h 533400"/>
              <a:gd name="connsiteX4" fmla="*/ 594951 w 594951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951" h="533400">
                <a:moveTo>
                  <a:pt x="594951" y="0"/>
                </a:moveTo>
                <a:lnTo>
                  <a:pt x="594951" y="533400"/>
                </a:lnTo>
                <a:lnTo>
                  <a:pt x="0" y="533400"/>
                </a:lnTo>
                <a:lnTo>
                  <a:pt x="5328" y="480557"/>
                </a:lnTo>
                <a:cubicBezTo>
                  <a:pt x="61448" y="206304"/>
                  <a:pt x="304107" y="0"/>
                  <a:pt x="594951" y="0"/>
                </a:cubicBezTo>
                <a:close/>
              </a:path>
            </a:pathLst>
          </a:custGeom>
          <a:solidFill>
            <a:srgbClr val="FD5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7B3F8127-6208-4CD9-B7ED-A677A59A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384925"/>
            <a:ext cx="395288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03A5971-35D0-4E4A-8828-90243265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567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B1825-84A3-4E17-9B17-3DC07B2E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39F9D2-F264-452F-8B99-47B18355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ED843A-FA79-4716-A0E1-C98DD3D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4D42-2FE0-4CFB-A6D4-BCAE4AC38A79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65EB58-1976-4C8F-8EBE-68DCE3F3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2DF935-BE54-47AE-8215-A9864D45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76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4160F-96A1-44E2-A3D4-213816AF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ED116F-3357-485B-B78B-73100197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F9981A-2183-4217-B2AC-318C8F63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D25450-B693-4F69-90E0-86B3BA3E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00FE-0CF9-48B9-BFA1-EEE74D664E23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2D1C8F-961E-4EF1-B2C6-D076809A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2B510B-6A68-4EE2-A1EB-CBD307D5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52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C1292-F6B2-4DC9-8BC9-15168593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612936-1288-4CAB-B24F-657CC64A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EC543B-BA98-4934-8BE7-A318389BA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4A0314-DF30-4E8F-8CD8-7FE39BE9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7335296-DF2C-401D-871A-2746131EB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D57727F-D24A-461F-B956-08E92E73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7BD4-FA82-4BFA-9276-445FFD37A6CE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7E10047-5C91-46CB-A15D-9E495408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CC2200-152A-439B-AD71-4D312CA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3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3C402-0F9A-483A-93F2-C85AB0E3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D98684-C08D-4F18-BA3A-9D6687C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71F2-9223-4839-8E90-83DEF43984AE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2242F9-8CF1-4E4C-8E2F-AD895D43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997767-59E8-4D34-8F1D-22555B43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370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4CF18E-8634-4070-B791-9C1E5CD5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9720-CBC3-4DCC-8CC1-2EE2993503F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120370-6952-4348-B191-90B03CA4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32569B-9C43-4E8E-AF1F-616E292A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8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1A663-28E3-4E2F-B96D-FBE6CC12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B79800-FB37-4005-9E2A-A8FE3504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BCDC6F-DB4C-4DFC-A8AC-D8C4FAE2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2F1AF-A38A-4DB6-B01F-7916CDA4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E63B-A321-4265-B009-5C5F7FD1DA03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78674E-6822-4ECC-A638-CEBF328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A77D7E-D962-4769-842F-E1F9F961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B51DD48-963D-4292-9539-31B813F5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5CCFD4-9521-4148-B011-C2A3D841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F5E4F-92C2-4571-BFC9-4F57480A0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56FF-CFCE-4242-B48C-03C5266B983E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C9A62-B51A-46FA-88D1-34A5718DF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5C6E55-09AF-423F-AAF3-6B9F865BE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5971-35D0-4E4A-8828-902432655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8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666"/>
            </a:gs>
            <a:gs pos="100000">
              <a:srgbClr val="FD593D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06AE9732-79BA-4A54-A578-C694029E16F7}"/>
              </a:ext>
            </a:extLst>
          </p:cNvPr>
          <p:cNvSpPr/>
          <p:nvPr/>
        </p:nvSpPr>
        <p:spPr>
          <a:xfrm rot="16200000" flipH="1">
            <a:off x="5379788" y="716216"/>
            <a:ext cx="6872514" cy="5440083"/>
          </a:xfrm>
          <a:custGeom>
            <a:avLst/>
            <a:gdLst>
              <a:gd name="connsiteX0" fmla="*/ 0 w 6872514"/>
              <a:gd name="connsiteY0" fmla="*/ 1019384 h 5440083"/>
              <a:gd name="connsiteX1" fmla="*/ 0 w 6872514"/>
              <a:gd name="connsiteY1" fmla="*/ 5396589 h 5440083"/>
              <a:gd name="connsiteX2" fmla="*/ 1103305 w 6872514"/>
              <a:gd name="connsiteY2" fmla="*/ 5396589 h 5440083"/>
              <a:gd name="connsiteX3" fmla="*/ 2135588 w 6872514"/>
              <a:gd name="connsiteY3" fmla="*/ 3616644 h 5440083"/>
              <a:gd name="connsiteX4" fmla="*/ 4193176 w 6872514"/>
              <a:gd name="connsiteY4" fmla="*/ 3628676 h 5440083"/>
              <a:gd name="connsiteX5" fmla="*/ 5204571 w 6872514"/>
              <a:gd name="connsiteY5" fmla="*/ 5420572 h 5440083"/>
              <a:gd name="connsiteX6" fmla="*/ 6872514 w 6872514"/>
              <a:gd name="connsiteY6" fmla="*/ 5440083 h 5440083"/>
              <a:gd name="connsiteX7" fmla="*/ 6872514 w 6872514"/>
              <a:gd name="connsiteY7" fmla="*/ 1486089 h 5440083"/>
              <a:gd name="connsiteX8" fmla="*/ 6655503 w 6872514"/>
              <a:gd name="connsiteY8" fmla="*/ 1290010 h 5440083"/>
              <a:gd name="connsiteX9" fmla="*/ 5888662 w 6872514"/>
              <a:gd name="connsiteY9" fmla="*/ 744188 h 5440083"/>
              <a:gd name="connsiteX10" fmla="*/ 473956 w 6872514"/>
              <a:gd name="connsiteY10" fmla="*/ 712521 h 5440083"/>
              <a:gd name="connsiteX11" fmla="*/ 204171 w 6872514"/>
              <a:gd name="connsiteY11" fmla="*/ 877523 h 544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2514" h="5440083">
                <a:moveTo>
                  <a:pt x="0" y="1019384"/>
                </a:moveTo>
                <a:lnTo>
                  <a:pt x="0" y="5396589"/>
                </a:lnTo>
                <a:lnTo>
                  <a:pt x="1103305" y="5396589"/>
                </a:lnTo>
                <a:cubicBezTo>
                  <a:pt x="1103305" y="4661086"/>
                  <a:pt x="1497195" y="3981908"/>
                  <a:pt x="2135588" y="3616644"/>
                </a:cubicBezTo>
                <a:cubicBezTo>
                  <a:pt x="2773982" y="3251378"/>
                  <a:pt x="3559099" y="3255969"/>
                  <a:pt x="4193176" y="3628676"/>
                </a:cubicBezTo>
                <a:cubicBezTo>
                  <a:pt x="4827254" y="4001383"/>
                  <a:pt x="5213173" y="4685120"/>
                  <a:pt x="5204571" y="5420572"/>
                </a:cubicBezTo>
                <a:lnTo>
                  <a:pt x="6872514" y="5440083"/>
                </a:lnTo>
                <a:lnTo>
                  <a:pt x="6872514" y="1486089"/>
                </a:lnTo>
                <a:lnTo>
                  <a:pt x="6655503" y="1290010"/>
                </a:lnTo>
                <a:cubicBezTo>
                  <a:pt x="6418601" y="1088047"/>
                  <a:pt x="6162420" y="905102"/>
                  <a:pt x="5888662" y="744188"/>
                </a:cubicBezTo>
                <a:cubicBezTo>
                  <a:pt x="4220037" y="-236621"/>
                  <a:pt x="2153938" y="-248703"/>
                  <a:pt x="473956" y="712521"/>
                </a:cubicBezTo>
                <a:cubicBezTo>
                  <a:pt x="382082" y="765088"/>
                  <a:pt x="292132" y="820126"/>
                  <a:pt x="204171" y="877523"/>
                </a:cubicBez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 descr="A view of a city&#10;&#10;Description automatically generated">
            <a:extLst>
              <a:ext uri="{FF2B5EF4-FFF2-40B4-BE49-F238E27FC236}">
                <a16:creationId xmlns="" xmlns:a16="http://schemas.microsoft.com/office/drawing/2014/main" id="{4E22C594-B598-4D2D-9BFE-D738B336CC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528640" y="0"/>
            <a:ext cx="5663361" cy="6858000"/>
          </a:xfrm>
          <a:custGeom>
            <a:avLst/>
            <a:gdLst>
              <a:gd name="connsiteX0" fmla="*/ 4714781 w 5663361"/>
              <a:gd name="connsiteY0" fmla="*/ 0 h 6858000"/>
              <a:gd name="connsiteX1" fmla="*/ 0 w 5663361"/>
              <a:gd name="connsiteY1" fmla="*/ 0 h 6858000"/>
              <a:gd name="connsiteX2" fmla="*/ 0 w 5663361"/>
              <a:gd name="connsiteY2" fmla="*/ 980190 h 6858000"/>
              <a:gd name="connsiteX3" fmla="*/ 82831 w 5663361"/>
              <a:gd name="connsiteY3" fmla="*/ 982955 h 6858000"/>
              <a:gd name="connsiteX4" fmla="*/ 1825895 w 5663361"/>
              <a:gd name="connsiteY4" fmla="*/ 2073408 h 6858000"/>
              <a:gd name="connsiteX5" fmla="*/ 1813128 w 5663361"/>
              <a:gd name="connsiteY5" fmla="*/ 4256626 h 6858000"/>
              <a:gd name="connsiteX6" fmla="*/ 57430 w 5663361"/>
              <a:gd name="connsiteY6" fmla="*/ 5326617 h 6858000"/>
              <a:gd name="connsiteX7" fmla="*/ 0 w 5663361"/>
              <a:gd name="connsiteY7" fmla="*/ 5327862 h 6858000"/>
              <a:gd name="connsiteX8" fmla="*/ 0 w 5663361"/>
              <a:gd name="connsiteY8" fmla="*/ 6858000 h 6858000"/>
              <a:gd name="connsiteX9" fmla="*/ 4301916 w 5663361"/>
              <a:gd name="connsiteY9" fmla="*/ 6858000 h 6858000"/>
              <a:gd name="connsiteX10" fmla="*/ 4385184 w 5663361"/>
              <a:gd name="connsiteY10" fmla="*/ 6760322 h 6858000"/>
              <a:gd name="connsiteX11" fmla="*/ 4873736 w 5663361"/>
              <a:gd name="connsiteY11" fmla="*/ 6055633 h 6858000"/>
              <a:gd name="connsiteX12" fmla="*/ 4907336 w 5663361"/>
              <a:gd name="connsiteY12" fmla="*/ 310321 h 6858000"/>
              <a:gd name="connsiteX13" fmla="*/ 4758207 w 5663361"/>
              <a:gd name="connsiteY13" fmla="*/ 641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3361" h="6858000">
                <a:moveTo>
                  <a:pt x="4714781" y="0"/>
                </a:moveTo>
                <a:lnTo>
                  <a:pt x="0" y="0"/>
                </a:lnTo>
                <a:lnTo>
                  <a:pt x="0" y="980190"/>
                </a:lnTo>
                <a:lnTo>
                  <a:pt x="82831" y="982955"/>
                </a:lnTo>
                <a:cubicBezTo>
                  <a:pt x="806462" y="1031352"/>
                  <a:pt x="1462550" y="1438372"/>
                  <a:pt x="1825895" y="2073408"/>
                </a:cubicBezTo>
                <a:cubicBezTo>
                  <a:pt x="2213463" y="2750778"/>
                  <a:pt x="2208591" y="3583834"/>
                  <a:pt x="1813128" y="4256626"/>
                </a:cubicBezTo>
                <a:cubicBezTo>
                  <a:pt x="1442381" y="4887369"/>
                  <a:pt x="781577" y="5286686"/>
                  <a:pt x="57430" y="5326617"/>
                </a:cubicBezTo>
                <a:lnTo>
                  <a:pt x="0" y="5327862"/>
                </a:lnTo>
                <a:lnTo>
                  <a:pt x="0" y="6858000"/>
                </a:lnTo>
                <a:lnTo>
                  <a:pt x="4301916" y="6858000"/>
                </a:lnTo>
                <a:lnTo>
                  <a:pt x="4385184" y="6760322"/>
                </a:lnTo>
                <a:cubicBezTo>
                  <a:pt x="4563867" y="6539886"/>
                  <a:pt x="4727389" y="6304611"/>
                  <a:pt x="4873736" y="6055633"/>
                </a:cubicBezTo>
                <a:cubicBezTo>
                  <a:pt x="5914429" y="4285126"/>
                  <a:pt x="5927250" y="2092878"/>
                  <a:pt x="4907336" y="310321"/>
                </a:cubicBezTo>
                <a:cubicBezTo>
                  <a:pt x="4859527" y="226763"/>
                  <a:pt x="4809793" y="144706"/>
                  <a:pt x="4758207" y="64192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86E4FA9-910A-43C4-B831-2D86406F5975}"/>
              </a:ext>
            </a:extLst>
          </p:cNvPr>
          <p:cNvSpPr txBox="1"/>
          <p:nvPr/>
        </p:nvSpPr>
        <p:spPr>
          <a:xfrm>
            <a:off x="857385" y="1485900"/>
            <a:ext cx="4326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Exec Summary</a:t>
            </a:r>
            <a:endParaRPr 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10175D5-9259-4E58-8BC2-086E71147FAD}"/>
              </a:ext>
            </a:extLst>
          </p:cNvPr>
          <p:cNvSpPr txBox="1"/>
          <p:nvPr/>
        </p:nvSpPr>
        <p:spPr>
          <a:xfrm>
            <a:off x="857385" y="3763448"/>
            <a:ext cx="38172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Presented By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Ashish Gupta</a:t>
            </a:r>
            <a:endParaRPr lang="en-US" sz="1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24" name="Picture 23" descr="A close up of a black background&#10;&#10;Description automatically generated">
            <a:extLst>
              <a:ext uri="{FF2B5EF4-FFF2-40B4-BE49-F238E27FC236}">
                <a16:creationId xmlns="" xmlns:a16="http://schemas.microsoft.com/office/drawing/2014/main" id="{FFEDFFDC-B91A-44BC-8BF6-52DF5E3456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V="1">
            <a:off x="0" y="4921244"/>
            <a:ext cx="2511114" cy="1951270"/>
          </a:xfrm>
          <a:custGeom>
            <a:avLst/>
            <a:gdLst>
              <a:gd name="connsiteX0" fmla="*/ 0 w 2511114"/>
              <a:gd name="connsiteY0" fmla="*/ 1951270 h 1951270"/>
              <a:gd name="connsiteX1" fmla="*/ 265224 w 2511114"/>
              <a:gd name="connsiteY1" fmla="*/ 1937877 h 1951270"/>
              <a:gd name="connsiteX2" fmla="*/ 2491204 w 2511114"/>
              <a:gd name="connsiteY2" fmla="*/ 82759 h 1951270"/>
              <a:gd name="connsiteX3" fmla="*/ 2511114 w 2511114"/>
              <a:gd name="connsiteY3" fmla="*/ 0 h 1951270"/>
              <a:gd name="connsiteX4" fmla="*/ 1122770 w 2511114"/>
              <a:gd name="connsiteY4" fmla="*/ 0 h 1951270"/>
              <a:gd name="connsiteX5" fmla="*/ 1101038 w 2511114"/>
              <a:gd name="connsiteY5" fmla="*/ 43110 h 1951270"/>
              <a:gd name="connsiteX6" fmla="*/ 132612 w 2511114"/>
              <a:gd name="connsiteY6" fmla="*/ 647560 h 1951270"/>
              <a:gd name="connsiteX7" fmla="*/ 0 w 2511114"/>
              <a:gd name="connsiteY7" fmla="*/ 654257 h 1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1114" h="1951270">
                <a:moveTo>
                  <a:pt x="0" y="1951270"/>
                </a:moveTo>
                <a:lnTo>
                  <a:pt x="265224" y="1937877"/>
                </a:lnTo>
                <a:cubicBezTo>
                  <a:pt x="1328017" y="1829945"/>
                  <a:pt x="2201145" y="1080438"/>
                  <a:pt x="2491204" y="82759"/>
                </a:cubicBezTo>
                <a:lnTo>
                  <a:pt x="2511114" y="0"/>
                </a:lnTo>
                <a:lnTo>
                  <a:pt x="1122770" y="0"/>
                </a:lnTo>
                <a:lnTo>
                  <a:pt x="1101038" y="43110"/>
                </a:lnTo>
                <a:cubicBezTo>
                  <a:pt x="894031" y="374720"/>
                  <a:pt x="541378" y="606048"/>
                  <a:pt x="132612" y="647560"/>
                </a:cubicBezTo>
                <a:lnTo>
                  <a:pt x="0" y="65425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28398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0366004-E1ED-480A-9173-BFA4B4BECD9B}"/>
              </a:ext>
            </a:extLst>
          </p:cNvPr>
          <p:cNvSpPr txBox="1"/>
          <p:nvPr/>
        </p:nvSpPr>
        <p:spPr>
          <a:xfrm>
            <a:off x="5608572" y="752807"/>
            <a:ext cx="54432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Worst Performing Regions: Ontario and Toronto</a:t>
            </a:r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0DE03DC-6547-480A-9035-4EC944E6C8A4}"/>
              </a:ext>
            </a:extLst>
          </p:cNvPr>
          <p:cNvGrpSpPr/>
          <p:nvPr/>
        </p:nvGrpSpPr>
        <p:grpSpPr>
          <a:xfrm>
            <a:off x="4256572" y="767351"/>
            <a:ext cx="834422" cy="834422"/>
            <a:chOff x="4707238" y="1473501"/>
            <a:chExt cx="834422" cy="834422"/>
          </a:xfrm>
        </p:grpSpPr>
        <p:sp>
          <p:nvSpPr>
            <p:cNvPr id="12" name="Arc 11">
              <a:extLst>
                <a:ext uri="{FF2B5EF4-FFF2-40B4-BE49-F238E27FC236}">
                  <a16:creationId xmlns="" xmlns:a16="http://schemas.microsoft.com/office/drawing/2014/main" id="{77318EF5-0DA2-46A8-9BF9-6AEDA1D73459}"/>
                </a:ext>
              </a:extLst>
            </p:cNvPr>
            <p:cNvSpPr/>
            <p:nvPr/>
          </p:nvSpPr>
          <p:spPr>
            <a:xfrm>
              <a:off x="4707238" y="1473501"/>
              <a:ext cx="834422" cy="834422"/>
            </a:xfrm>
            <a:prstGeom prst="arc">
              <a:avLst>
                <a:gd name="adj1" fmla="val 12604770"/>
                <a:gd name="adj2" fmla="val 5416171"/>
              </a:avLst>
            </a:prstGeom>
            <a:gradFill>
              <a:gsLst>
                <a:gs pos="0">
                  <a:srgbClr val="405666">
                    <a:alpha val="85000"/>
                  </a:srgbClr>
                </a:gs>
                <a:gs pos="100000">
                  <a:srgbClr val="FD593D"/>
                </a:gs>
              </a:gsLst>
              <a:lin ang="2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82333E7-52A6-46A8-A21F-7046BB3BB85B}"/>
                </a:ext>
              </a:extLst>
            </p:cNvPr>
            <p:cNvSpPr/>
            <p:nvPr/>
          </p:nvSpPr>
          <p:spPr>
            <a:xfrm>
              <a:off x="4774150" y="1540413"/>
              <a:ext cx="700599" cy="700599"/>
            </a:xfrm>
            <a:prstGeom prst="ellipse">
              <a:avLst/>
            </a:prstGeom>
            <a:solidFill>
              <a:srgbClr val="405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0AD1D3B-6C65-475A-AAD0-5C00CD6DC5DC}"/>
              </a:ext>
            </a:extLst>
          </p:cNvPr>
          <p:cNvSpPr txBox="1"/>
          <p:nvPr/>
        </p:nvSpPr>
        <p:spPr>
          <a:xfrm>
            <a:off x="5948664" y="2264486"/>
            <a:ext cx="544323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b="1" dirty="0" smtClean="0">
                <a:latin typeface="+mj-lt"/>
                <a:cs typeface="Calibri" panose="020F0502020204030204" pitchFamily="34" charset="0"/>
              </a:rPr>
              <a:t>Impact on ‘Time to Pre-Fund Decision’ and ‘Case Time’ 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DE195F84-A77B-437B-A766-A4A7095C8BAE}"/>
              </a:ext>
            </a:extLst>
          </p:cNvPr>
          <p:cNvGrpSpPr/>
          <p:nvPr/>
        </p:nvGrpSpPr>
        <p:grpSpPr>
          <a:xfrm>
            <a:off x="4707238" y="2263641"/>
            <a:ext cx="834422" cy="834422"/>
            <a:chOff x="4707238" y="1473501"/>
            <a:chExt cx="834422" cy="834422"/>
          </a:xfrm>
        </p:grpSpPr>
        <p:sp>
          <p:nvSpPr>
            <p:cNvPr id="36" name="Arc 35">
              <a:extLst>
                <a:ext uri="{FF2B5EF4-FFF2-40B4-BE49-F238E27FC236}">
                  <a16:creationId xmlns="" xmlns:a16="http://schemas.microsoft.com/office/drawing/2014/main" id="{7618D993-47E0-4374-9B34-BF9FC7E65F49}"/>
                </a:ext>
              </a:extLst>
            </p:cNvPr>
            <p:cNvSpPr/>
            <p:nvPr/>
          </p:nvSpPr>
          <p:spPr>
            <a:xfrm>
              <a:off x="4707238" y="1473501"/>
              <a:ext cx="834422" cy="834422"/>
            </a:xfrm>
            <a:prstGeom prst="arc">
              <a:avLst>
                <a:gd name="adj1" fmla="val 13370406"/>
                <a:gd name="adj2" fmla="val 7536460"/>
              </a:avLst>
            </a:prstGeom>
            <a:gradFill>
              <a:gsLst>
                <a:gs pos="0">
                  <a:srgbClr val="405666">
                    <a:alpha val="85000"/>
                  </a:srgbClr>
                </a:gs>
                <a:gs pos="100000">
                  <a:srgbClr val="FD593D"/>
                </a:gs>
              </a:gsLst>
              <a:lin ang="2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85306BB-C5A5-4F54-9503-9AD679B25274}"/>
                </a:ext>
              </a:extLst>
            </p:cNvPr>
            <p:cNvSpPr/>
            <p:nvPr/>
          </p:nvSpPr>
          <p:spPr>
            <a:xfrm>
              <a:off x="4774150" y="1540413"/>
              <a:ext cx="700599" cy="700599"/>
            </a:xfrm>
            <a:prstGeom prst="ellipse">
              <a:avLst/>
            </a:prstGeom>
            <a:solidFill>
              <a:srgbClr val="405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71CC0F3-062F-43BC-BAAB-2D03ECA51B74}"/>
              </a:ext>
            </a:extLst>
          </p:cNvPr>
          <p:cNvSpPr txBox="1"/>
          <p:nvPr/>
        </p:nvSpPr>
        <p:spPr>
          <a:xfrm>
            <a:off x="5948664" y="3776165"/>
            <a:ext cx="544323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1600" b="1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NIFTR Branch Time and Case Time are Most Significant Predictors</a:t>
            </a:r>
            <a:endParaRPr lang="en-US" sz="1600" b="1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C608B1D-41CF-4B85-828B-A6FE26A0EF36}"/>
              </a:ext>
            </a:extLst>
          </p:cNvPr>
          <p:cNvGrpSpPr/>
          <p:nvPr/>
        </p:nvGrpSpPr>
        <p:grpSpPr>
          <a:xfrm>
            <a:off x="4707238" y="3759931"/>
            <a:ext cx="834422" cy="834422"/>
            <a:chOff x="4707238" y="1473501"/>
            <a:chExt cx="834422" cy="834422"/>
          </a:xfrm>
        </p:grpSpPr>
        <p:sp>
          <p:nvSpPr>
            <p:cNvPr id="42" name="Arc 41">
              <a:extLst>
                <a:ext uri="{FF2B5EF4-FFF2-40B4-BE49-F238E27FC236}">
                  <a16:creationId xmlns="" xmlns:a16="http://schemas.microsoft.com/office/drawing/2014/main" id="{8E983445-BC50-4D9B-AA51-12AB3CDAE891}"/>
                </a:ext>
              </a:extLst>
            </p:cNvPr>
            <p:cNvSpPr/>
            <p:nvPr/>
          </p:nvSpPr>
          <p:spPr>
            <a:xfrm>
              <a:off x="4707238" y="1473501"/>
              <a:ext cx="834422" cy="834422"/>
            </a:xfrm>
            <a:prstGeom prst="arc">
              <a:avLst>
                <a:gd name="adj1" fmla="val 15503337"/>
                <a:gd name="adj2" fmla="val 7383474"/>
              </a:avLst>
            </a:prstGeom>
            <a:gradFill>
              <a:gsLst>
                <a:gs pos="0">
                  <a:srgbClr val="405666">
                    <a:alpha val="85000"/>
                  </a:srgbClr>
                </a:gs>
                <a:gs pos="100000">
                  <a:srgbClr val="FD593D"/>
                </a:gs>
              </a:gsLst>
              <a:lin ang="2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E430E111-8DE1-4AEF-A42B-ACBFD582EE68}"/>
                </a:ext>
              </a:extLst>
            </p:cNvPr>
            <p:cNvSpPr/>
            <p:nvPr/>
          </p:nvSpPr>
          <p:spPr>
            <a:xfrm>
              <a:off x="4774150" y="1540413"/>
              <a:ext cx="700599" cy="700599"/>
            </a:xfrm>
            <a:prstGeom prst="ellipse">
              <a:avLst/>
            </a:prstGeom>
            <a:solidFill>
              <a:srgbClr val="405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E3FE165-33F8-4E0A-B2E8-094A5939CD81}"/>
              </a:ext>
            </a:extLst>
          </p:cNvPr>
          <p:cNvCxnSpPr/>
          <p:nvPr/>
        </p:nvCxnSpPr>
        <p:spPr>
          <a:xfrm>
            <a:off x="5948664" y="1932707"/>
            <a:ext cx="54432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A2F2F65B-08EC-45A5-92FD-D3F81B560490}"/>
              </a:ext>
            </a:extLst>
          </p:cNvPr>
          <p:cNvCxnSpPr/>
          <p:nvPr/>
        </p:nvCxnSpPr>
        <p:spPr>
          <a:xfrm>
            <a:off x="5948664" y="3428997"/>
            <a:ext cx="54432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DB523CC-DA7F-4275-A45C-12123DCDEF9F}"/>
              </a:ext>
            </a:extLst>
          </p:cNvPr>
          <p:cNvCxnSpPr/>
          <p:nvPr/>
        </p:nvCxnSpPr>
        <p:spPr>
          <a:xfrm>
            <a:off x="5948664" y="4925287"/>
            <a:ext cx="54432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erson sitting on a wooden table&#10;&#10;Description automatically generated">
            <a:extLst>
              <a:ext uri="{FF2B5EF4-FFF2-40B4-BE49-F238E27FC236}">
                <a16:creationId xmlns="" xmlns:a16="http://schemas.microsoft.com/office/drawing/2014/main" id="{339B0125-3925-47A4-93CD-DB8A3A61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124449" cy="6858000"/>
          </a:xfrm>
          <a:custGeom>
            <a:avLst/>
            <a:gdLst>
              <a:gd name="connsiteX0" fmla="*/ 0 w 5124449"/>
              <a:gd name="connsiteY0" fmla="*/ 0 h 6858000"/>
              <a:gd name="connsiteX1" fmla="*/ 3630944 w 5124449"/>
              <a:gd name="connsiteY1" fmla="*/ 0 h 6858000"/>
              <a:gd name="connsiteX2" fmla="*/ 3751864 w 5124449"/>
              <a:gd name="connsiteY2" fmla="*/ 115287 h 6858000"/>
              <a:gd name="connsiteX3" fmla="*/ 5124449 w 5124449"/>
              <a:gd name="connsiteY3" fmla="*/ 3429000 h 6858000"/>
              <a:gd name="connsiteX4" fmla="*/ 3751864 w 5124449"/>
              <a:gd name="connsiteY4" fmla="*/ 6742713 h 6858000"/>
              <a:gd name="connsiteX5" fmla="*/ 3630944 w 5124449"/>
              <a:gd name="connsiteY5" fmla="*/ 6858000 h 6858000"/>
              <a:gd name="connsiteX6" fmla="*/ 0 w 51244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4449" h="6858000">
                <a:moveTo>
                  <a:pt x="0" y="0"/>
                </a:moveTo>
                <a:lnTo>
                  <a:pt x="3630944" y="0"/>
                </a:lnTo>
                <a:lnTo>
                  <a:pt x="3751864" y="115287"/>
                </a:lnTo>
                <a:cubicBezTo>
                  <a:pt x="4599917" y="963340"/>
                  <a:pt x="5124449" y="2134915"/>
                  <a:pt x="5124449" y="3429000"/>
                </a:cubicBezTo>
                <a:cubicBezTo>
                  <a:pt x="5124449" y="4723086"/>
                  <a:pt x="4599917" y="5894660"/>
                  <a:pt x="3751864" y="6742713"/>
                </a:cubicBezTo>
                <a:lnTo>
                  <a:pt x="363094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="" xmlns:a16="http://schemas.microsoft.com/office/drawing/2014/main" id="{FAFA9888-46DF-46FF-A68A-54B897A02DCD}"/>
              </a:ext>
            </a:extLst>
          </p:cNvPr>
          <p:cNvSpPr/>
          <p:nvPr/>
        </p:nvSpPr>
        <p:spPr>
          <a:xfrm>
            <a:off x="0" y="0"/>
            <a:ext cx="5124449" cy="6857994"/>
          </a:xfrm>
          <a:custGeom>
            <a:avLst/>
            <a:gdLst>
              <a:gd name="connsiteX0" fmla="*/ 0 w 5124449"/>
              <a:gd name="connsiteY0" fmla="*/ 0 h 6857994"/>
              <a:gd name="connsiteX1" fmla="*/ 3630944 w 5124449"/>
              <a:gd name="connsiteY1" fmla="*/ 0 h 6857994"/>
              <a:gd name="connsiteX2" fmla="*/ 3751864 w 5124449"/>
              <a:gd name="connsiteY2" fmla="*/ 115287 h 6857994"/>
              <a:gd name="connsiteX3" fmla="*/ 5124449 w 5124449"/>
              <a:gd name="connsiteY3" fmla="*/ 3429000 h 6857994"/>
              <a:gd name="connsiteX4" fmla="*/ 3751864 w 5124449"/>
              <a:gd name="connsiteY4" fmla="*/ 6742713 h 6857994"/>
              <a:gd name="connsiteX5" fmla="*/ 3630950 w 5124449"/>
              <a:gd name="connsiteY5" fmla="*/ 6857994 h 6857994"/>
              <a:gd name="connsiteX6" fmla="*/ 0 w 5124449"/>
              <a:gd name="connsiteY6" fmla="*/ 6857994 h 68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4449" h="6857994">
                <a:moveTo>
                  <a:pt x="0" y="0"/>
                </a:moveTo>
                <a:lnTo>
                  <a:pt x="3630944" y="0"/>
                </a:lnTo>
                <a:lnTo>
                  <a:pt x="3751864" y="115287"/>
                </a:lnTo>
                <a:cubicBezTo>
                  <a:pt x="4599917" y="963340"/>
                  <a:pt x="5124449" y="2134915"/>
                  <a:pt x="5124449" y="3429000"/>
                </a:cubicBezTo>
                <a:cubicBezTo>
                  <a:pt x="5124449" y="4723086"/>
                  <a:pt x="4599917" y="5894660"/>
                  <a:pt x="3751864" y="6742713"/>
                </a:cubicBezTo>
                <a:lnTo>
                  <a:pt x="3630950" y="6857994"/>
                </a:lnTo>
                <a:lnTo>
                  <a:pt x="0" y="6857994"/>
                </a:lnTo>
                <a:close/>
              </a:path>
            </a:pathLst>
          </a:cu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DD43C-4ACA-44A5-9618-676C20A4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4" y="2170814"/>
            <a:ext cx="2676389" cy="886397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KEY FINDINGS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D29229-A184-4C2F-A31D-E185D0C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CFCCFC-B1FC-428B-9E29-834FD2851B27}"/>
              </a:ext>
            </a:extLst>
          </p:cNvPr>
          <p:cNvSpPr txBox="1"/>
          <p:nvPr/>
        </p:nvSpPr>
        <p:spPr>
          <a:xfrm>
            <a:off x="4690510" y="907563"/>
            <a:ext cx="8009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4829D3F-2FAB-4E9E-B85A-B21B663D2B3B}"/>
              </a:ext>
            </a:extLst>
          </p:cNvPr>
          <p:cNvSpPr txBox="1"/>
          <p:nvPr/>
        </p:nvSpPr>
        <p:spPr>
          <a:xfrm>
            <a:off x="5136073" y="2403853"/>
            <a:ext cx="8009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6834083-E710-410D-8278-9596FC38C7D4}"/>
              </a:ext>
            </a:extLst>
          </p:cNvPr>
          <p:cNvSpPr txBox="1"/>
          <p:nvPr/>
        </p:nvSpPr>
        <p:spPr>
          <a:xfrm>
            <a:off x="5148067" y="3900143"/>
            <a:ext cx="8009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6895E89-02CF-43F7-8C36-90AADE5D8EE2}"/>
              </a:ext>
            </a:extLst>
          </p:cNvPr>
          <p:cNvSpPr txBox="1"/>
          <p:nvPr/>
        </p:nvSpPr>
        <p:spPr>
          <a:xfrm>
            <a:off x="4690510" y="5446633"/>
            <a:ext cx="8009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</p:spTree>
    <p:extLst>
      <p:ext uri="{BB962C8B-B14F-4D97-AF65-F5344CB8AC3E}">
        <p14:creationId xmlns="" xmlns:p14="http://schemas.microsoft.com/office/powerpoint/2010/main" val="332985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69F96A3-6FE2-4D11-BAD7-F19B19AE097E}"/>
              </a:ext>
            </a:extLst>
          </p:cNvPr>
          <p:cNvSpPr txBox="1"/>
          <p:nvPr/>
        </p:nvSpPr>
        <p:spPr>
          <a:xfrm>
            <a:off x="1110787" y="4216500"/>
            <a:ext cx="2543040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latin typeface="+mj-lt"/>
                <a:cs typeface="Calibri" panose="020F0502020204030204" pitchFamily="34" charset="0"/>
              </a:rPr>
              <a:t>Lorem ipsum dolor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consectetur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Morbi et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rutrum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felis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eget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tristique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tortor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Maecenas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mattis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turpis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hendrerit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Fusce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placerat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ipsum at dictum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Etiam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porta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nunc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pellentesque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feugiat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Nunc gravida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sapien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eu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tempor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lacinia. </a:t>
            </a:r>
          </a:p>
        </p:txBody>
      </p:sp>
      <p:pic>
        <p:nvPicPr>
          <p:cNvPr id="40" name="Picture 39" descr="A person sitting at a table&#10;&#10;Description automatically generated">
            <a:extLst>
              <a:ext uri="{FF2B5EF4-FFF2-40B4-BE49-F238E27FC236}">
                <a16:creationId xmlns="" xmlns:a16="http://schemas.microsoft.com/office/drawing/2014/main" id="{D1436631-2058-498C-9A3B-5E427CF1C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5414" r="38445"/>
          <a:stretch>
            <a:fillRect/>
          </a:stretch>
        </p:blipFill>
        <p:spPr>
          <a:xfrm>
            <a:off x="-11473" y="0"/>
            <a:ext cx="4126274" cy="5970720"/>
          </a:xfrm>
          <a:custGeom>
            <a:avLst/>
            <a:gdLst>
              <a:gd name="connsiteX0" fmla="*/ 0 w 4739460"/>
              <a:gd name="connsiteY0" fmla="*/ 0 h 6858000"/>
              <a:gd name="connsiteX1" fmla="*/ 3213361 w 4739460"/>
              <a:gd name="connsiteY1" fmla="*/ 0 h 6858000"/>
              <a:gd name="connsiteX2" fmla="*/ 3227007 w 4739460"/>
              <a:gd name="connsiteY2" fmla="*/ 11820 h 6858000"/>
              <a:gd name="connsiteX3" fmla="*/ 4739460 w 4739460"/>
              <a:gd name="connsiteY3" fmla="*/ 3429000 h 6858000"/>
              <a:gd name="connsiteX4" fmla="*/ 3227007 w 4739460"/>
              <a:gd name="connsiteY4" fmla="*/ 6846180 h 6858000"/>
              <a:gd name="connsiteX5" fmla="*/ 3213361 w 4739460"/>
              <a:gd name="connsiteY5" fmla="*/ 6858000 h 6858000"/>
              <a:gd name="connsiteX6" fmla="*/ 0 w 473946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460" h="6858000">
                <a:moveTo>
                  <a:pt x="0" y="0"/>
                </a:moveTo>
                <a:lnTo>
                  <a:pt x="3213361" y="0"/>
                </a:lnTo>
                <a:lnTo>
                  <a:pt x="3227007" y="11820"/>
                </a:lnTo>
                <a:cubicBezTo>
                  <a:pt x="4156139" y="856298"/>
                  <a:pt x="4739460" y="2074528"/>
                  <a:pt x="4739460" y="3429000"/>
                </a:cubicBezTo>
                <a:cubicBezTo>
                  <a:pt x="4739460" y="4783473"/>
                  <a:pt x="4156139" y="6001703"/>
                  <a:pt x="3227007" y="6846180"/>
                </a:cubicBezTo>
                <a:lnTo>
                  <a:pt x="32133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4F1E0318-CF78-4906-838D-1EAA2F862ED4}"/>
              </a:ext>
            </a:extLst>
          </p:cNvPr>
          <p:cNvSpPr/>
          <p:nvPr/>
        </p:nvSpPr>
        <p:spPr>
          <a:xfrm>
            <a:off x="0" y="0"/>
            <a:ext cx="4241800" cy="6858000"/>
          </a:xfrm>
          <a:custGeom>
            <a:avLst/>
            <a:gdLst>
              <a:gd name="connsiteX0" fmla="*/ 0 w 4727986"/>
              <a:gd name="connsiteY0" fmla="*/ 0 h 6858000"/>
              <a:gd name="connsiteX1" fmla="*/ 3194669 w 4727986"/>
              <a:gd name="connsiteY1" fmla="*/ 0 h 6858000"/>
              <a:gd name="connsiteX2" fmla="*/ 3375859 w 4727986"/>
              <a:gd name="connsiteY2" fmla="*/ 164677 h 6858000"/>
              <a:gd name="connsiteX3" fmla="*/ 4727986 w 4727986"/>
              <a:gd name="connsiteY3" fmla="*/ 3429000 h 6858000"/>
              <a:gd name="connsiteX4" fmla="*/ 3375859 w 4727986"/>
              <a:gd name="connsiteY4" fmla="*/ 6693323 h 6858000"/>
              <a:gd name="connsiteX5" fmla="*/ 3194669 w 4727986"/>
              <a:gd name="connsiteY5" fmla="*/ 6858000 h 6858000"/>
              <a:gd name="connsiteX6" fmla="*/ 0 w 47279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7986" h="6858000">
                <a:moveTo>
                  <a:pt x="0" y="0"/>
                </a:moveTo>
                <a:lnTo>
                  <a:pt x="3194669" y="0"/>
                </a:lnTo>
                <a:lnTo>
                  <a:pt x="3375859" y="164677"/>
                </a:lnTo>
                <a:cubicBezTo>
                  <a:pt x="4211273" y="1000090"/>
                  <a:pt x="4727986" y="2154203"/>
                  <a:pt x="4727986" y="3429000"/>
                </a:cubicBezTo>
                <a:cubicBezTo>
                  <a:pt x="4727986" y="4703798"/>
                  <a:pt x="4211272" y="5857910"/>
                  <a:pt x="3375859" y="6693323"/>
                </a:cubicBezTo>
                <a:lnTo>
                  <a:pt x="319466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336EA0DE-4E04-4674-B81C-BC99B3C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4" y="2460124"/>
            <a:ext cx="3025043" cy="307777"/>
          </a:xfr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 Light"/>
                <a:ea typeface="+mn-ea"/>
                <a:cs typeface="Calibri" panose="020F0502020204030204" pitchFamily="34" charset="0"/>
              </a:rPr>
              <a:t>Key Finding 1 </a:t>
            </a:r>
            <a:endParaRPr lang="en-US" sz="2000" dirty="0">
              <a:solidFill>
                <a:schemeClr val="bg1"/>
              </a:solidFill>
              <a:latin typeface="Calibri Light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1CC7F736-E150-4BEC-9BF0-0E16E8D41A22}"/>
              </a:ext>
            </a:extLst>
          </p:cNvPr>
          <p:cNvCxnSpPr>
            <a:cxnSpLocks/>
          </p:cNvCxnSpPr>
          <p:nvPr/>
        </p:nvCxnSpPr>
        <p:spPr>
          <a:xfrm flipH="1">
            <a:off x="4406900" y="1772627"/>
            <a:ext cx="7785101" cy="18073"/>
          </a:xfrm>
          <a:prstGeom prst="line">
            <a:avLst/>
          </a:prstGeom>
          <a:ln>
            <a:solidFill>
              <a:srgbClr val="FD5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B9E9A462-3C86-4386-80AE-7C9CCC8C808C}"/>
              </a:ext>
            </a:extLst>
          </p:cNvPr>
          <p:cNvSpPr/>
          <p:nvPr/>
        </p:nvSpPr>
        <p:spPr>
          <a:xfrm>
            <a:off x="4320765" y="1666875"/>
            <a:ext cx="287705" cy="287705"/>
          </a:xfrm>
          <a:prstGeom prst="ellipse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="" xmlns:a16="http://schemas.microsoft.com/office/drawing/2014/main" id="{0B591443-98D5-498A-86A4-7E5E8BB4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577" y="2178050"/>
            <a:ext cx="7023599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329627" y="1225034"/>
            <a:ext cx="458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Light"/>
                <a:cs typeface="Calibri" panose="020F0502020204030204" pitchFamily="34" charset="0"/>
              </a:rPr>
              <a:t>Worst Performing Regions: Ontario and Toronto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387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69F96A3-6FE2-4D11-BAD7-F19B19AE097E}"/>
              </a:ext>
            </a:extLst>
          </p:cNvPr>
          <p:cNvSpPr txBox="1"/>
          <p:nvPr/>
        </p:nvSpPr>
        <p:spPr>
          <a:xfrm>
            <a:off x="1110787" y="4216500"/>
            <a:ext cx="2543040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latin typeface="+mj-lt"/>
                <a:cs typeface="Calibri" panose="020F0502020204030204" pitchFamily="34" charset="0"/>
              </a:rPr>
              <a:t>Lorem ipsum dolor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consectetur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Morbi et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rutrum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felis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eget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tristique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tortor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Maecenas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mattis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turpis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hendrerit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Fusce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placerat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ipsum at dictum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Etiam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porta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nunc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pellentesque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feugiat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Nunc gravida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sapien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eu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tempor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lacinia. </a:t>
            </a:r>
          </a:p>
        </p:txBody>
      </p:sp>
      <p:pic>
        <p:nvPicPr>
          <p:cNvPr id="40" name="Picture 39" descr="A person sitting at a table&#10;&#10;Description automatically generated">
            <a:extLst>
              <a:ext uri="{FF2B5EF4-FFF2-40B4-BE49-F238E27FC236}">
                <a16:creationId xmlns="" xmlns:a16="http://schemas.microsoft.com/office/drawing/2014/main" id="{D1436631-2058-498C-9A3B-5E427CF1C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5414" r="38445"/>
          <a:stretch>
            <a:fillRect/>
          </a:stretch>
        </p:blipFill>
        <p:spPr>
          <a:xfrm>
            <a:off x="-11473" y="0"/>
            <a:ext cx="4126274" cy="5970720"/>
          </a:xfrm>
          <a:custGeom>
            <a:avLst/>
            <a:gdLst>
              <a:gd name="connsiteX0" fmla="*/ 0 w 4739460"/>
              <a:gd name="connsiteY0" fmla="*/ 0 h 6858000"/>
              <a:gd name="connsiteX1" fmla="*/ 3213361 w 4739460"/>
              <a:gd name="connsiteY1" fmla="*/ 0 h 6858000"/>
              <a:gd name="connsiteX2" fmla="*/ 3227007 w 4739460"/>
              <a:gd name="connsiteY2" fmla="*/ 11820 h 6858000"/>
              <a:gd name="connsiteX3" fmla="*/ 4739460 w 4739460"/>
              <a:gd name="connsiteY3" fmla="*/ 3429000 h 6858000"/>
              <a:gd name="connsiteX4" fmla="*/ 3227007 w 4739460"/>
              <a:gd name="connsiteY4" fmla="*/ 6846180 h 6858000"/>
              <a:gd name="connsiteX5" fmla="*/ 3213361 w 4739460"/>
              <a:gd name="connsiteY5" fmla="*/ 6858000 h 6858000"/>
              <a:gd name="connsiteX6" fmla="*/ 0 w 473946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460" h="6858000">
                <a:moveTo>
                  <a:pt x="0" y="0"/>
                </a:moveTo>
                <a:lnTo>
                  <a:pt x="3213361" y="0"/>
                </a:lnTo>
                <a:lnTo>
                  <a:pt x="3227007" y="11820"/>
                </a:lnTo>
                <a:cubicBezTo>
                  <a:pt x="4156139" y="856298"/>
                  <a:pt x="4739460" y="2074528"/>
                  <a:pt x="4739460" y="3429000"/>
                </a:cubicBezTo>
                <a:cubicBezTo>
                  <a:pt x="4739460" y="4783473"/>
                  <a:pt x="4156139" y="6001703"/>
                  <a:pt x="3227007" y="6846180"/>
                </a:cubicBezTo>
                <a:lnTo>
                  <a:pt x="32133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4F1E0318-CF78-4906-838D-1EAA2F862ED4}"/>
              </a:ext>
            </a:extLst>
          </p:cNvPr>
          <p:cNvSpPr/>
          <p:nvPr/>
        </p:nvSpPr>
        <p:spPr>
          <a:xfrm>
            <a:off x="0" y="0"/>
            <a:ext cx="4241800" cy="6858000"/>
          </a:xfrm>
          <a:custGeom>
            <a:avLst/>
            <a:gdLst>
              <a:gd name="connsiteX0" fmla="*/ 0 w 4727986"/>
              <a:gd name="connsiteY0" fmla="*/ 0 h 6858000"/>
              <a:gd name="connsiteX1" fmla="*/ 3194669 w 4727986"/>
              <a:gd name="connsiteY1" fmla="*/ 0 h 6858000"/>
              <a:gd name="connsiteX2" fmla="*/ 3375859 w 4727986"/>
              <a:gd name="connsiteY2" fmla="*/ 164677 h 6858000"/>
              <a:gd name="connsiteX3" fmla="*/ 4727986 w 4727986"/>
              <a:gd name="connsiteY3" fmla="*/ 3429000 h 6858000"/>
              <a:gd name="connsiteX4" fmla="*/ 3375859 w 4727986"/>
              <a:gd name="connsiteY4" fmla="*/ 6693323 h 6858000"/>
              <a:gd name="connsiteX5" fmla="*/ 3194669 w 4727986"/>
              <a:gd name="connsiteY5" fmla="*/ 6858000 h 6858000"/>
              <a:gd name="connsiteX6" fmla="*/ 0 w 47279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7986" h="6858000">
                <a:moveTo>
                  <a:pt x="0" y="0"/>
                </a:moveTo>
                <a:lnTo>
                  <a:pt x="3194669" y="0"/>
                </a:lnTo>
                <a:lnTo>
                  <a:pt x="3375859" y="164677"/>
                </a:lnTo>
                <a:cubicBezTo>
                  <a:pt x="4211273" y="1000090"/>
                  <a:pt x="4727986" y="2154203"/>
                  <a:pt x="4727986" y="3429000"/>
                </a:cubicBezTo>
                <a:cubicBezTo>
                  <a:pt x="4727986" y="4703798"/>
                  <a:pt x="4211272" y="5857910"/>
                  <a:pt x="3375859" y="6693323"/>
                </a:cubicBezTo>
                <a:lnTo>
                  <a:pt x="319466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336EA0DE-4E04-4674-B81C-BC99B3C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4" y="2460124"/>
            <a:ext cx="3025043" cy="307777"/>
          </a:xfr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 Light"/>
                <a:ea typeface="+mn-ea"/>
                <a:cs typeface="Calibri" panose="020F0502020204030204" pitchFamily="34" charset="0"/>
              </a:rPr>
              <a:t>Key Finding 2 </a:t>
            </a:r>
            <a:endParaRPr lang="en-US" sz="2000" dirty="0">
              <a:solidFill>
                <a:schemeClr val="bg1"/>
              </a:solidFill>
              <a:latin typeface="Calibri Light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1CC7F736-E150-4BEC-9BF0-0E16E8D41A22}"/>
              </a:ext>
            </a:extLst>
          </p:cNvPr>
          <p:cNvCxnSpPr>
            <a:cxnSpLocks/>
          </p:cNvCxnSpPr>
          <p:nvPr/>
        </p:nvCxnSpPr>
        <p:spPr>
          <a:xfrm flipH="1">
            <a:off x="4406900" y="1772627"/>
            <a:ext cx="7785101" cy="18073"/>
          </a:xfrm>
          <a:prstGeom prst="line">
            <a:avLst/>
          </a:prstGeom>
          <a:ln>
            <a:solidFill>
              <a:srgbClr val="FD5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B9E9A462-3C86-4386-80AE-7C9CCC8C808C}"/>
              </a:ext>
            </a:extLst>
          </p:cNvPr>
          <p:cNvSpPr/>
          <p:nvPr/>
        </p:nvSpPr>
        <p:spPr>
          <a:xfrm>
            <a:off x="4320765" y="1666875"/>
            <a:ext cx="287705" cy="287705"/>
          </a:xfrm>
          <a:prstGeom prst="ellipse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="" xmlns:a16="http://schemas.microsoft.com/office/drawing/2014/main" id="{0B591443-98D5-498A-86A4-7E5E8BB4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3927" y="1263134"/>
            <a:ext cx="292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Light"/>
                <a:cs typeface="Calibri" panose="020F0502020204030204" pitchFamily="34" charset="0"/>
              </a:rPr>
              <a:t>Case Time vs Time to Prefund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5200" y="2124075"/>
            <a:ext cx="71628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3872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69F96A3-6FE2-4D11-BAD7-F19B19AE097E}"/>
              </a:ext>
            </a:extLst>
          </p:cNvPr>
          <p:cNvSpPr txBox="1"/>
          <p:nvPr/>
        </p:nvSpPr>
        <p:spPr>
          <a:xfrm>
            <a:off x="1110787" y="4216500"/>
            <a:ext cx="2543040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latin typeface="+mj-lt"/>
                <a:cs typeface="Calibri" panose="020F0502020204030204" pitchFamily="34" charset="0"/>
              </a:rPr>
              <a:t>Lorem ipsum dolor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consectetur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Morbi et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rutrum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felis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eget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tristique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tortor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Maecenas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mattis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turpis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hendrerit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Fusce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placerat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ipsum at dictum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Etiam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porta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nunc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sit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pellentesque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feugiat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. Nunc gravida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sapien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eu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+mj-lt"/>
                <a:cs typeface="Calibri" panose="020F0502020204030204" pitchFamily="34" charset="0"/>
              </a:rPr>
              <a:t>tempor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lacinia. </a:t>
            </a:r>
          </a:p>
        </p:txBody>
      </p:sp>
      <p:pic>
        <p:nvPicPr>
          <p:cNvPr id="40" name="Picture 39" descr="A person sitting at a table&#10;&#10;Description automatically generated">
            <a:extLst>
              <a:ext uri="{FF2B5EF4-FFF2-40B4-BE49-F238E27FC236}">
                <a16:creationId xmlns="" xmlns:a16="http://schemas.microsoft.com/office/drawing/2014/main" id="{D1436631-2058-498C-9A3B-5E427CF1C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5414" r="38445"/>
          <a:stretch>
            <a:fillRect/>
          </a:stretch>
        </p:blipFill>
        <p:spPr>
          <a:xfrm>
            <a:off x="-11473" y="0"/>
            <a:ext cx="4126274" cy="5970720"/>
          </a:xfrm>
          <a:custGeom>
            <a:avLst/>
            <a:gdLst>
              <a:gd name="connsiteX0" fmla="*/ 0 w 4739460"/>
              <a:gd name="connsiteY0" fmla="*/ 0 h 6858000"/>
              <a:gd name="connsiteX1" fmla="*/ 3213361 w 4739460"/>
              <a:gd name="connsiteY1" fmla="*/ 0 h 6858000"/>
              <a:gd name="connsiteX2" fmla="*/ 3227007 w 4739460"/>
              <a:gd name="connsiteY2" fmla="*/ 11820 h 6858000"/>
              <a:gd name="connsiteX3" fmla="*/ 4739460 w 4739460"/>
              <a:gd name="connsiteY3" fmla="*/ 3429000 h 6858000"/>
              <a:gd name="connsiteX4" fmla="*/ 3227007 w 4739460"/>
              <a:gd name="connsiteY4" fmla="*/ 6846180 h 6858000"/>
              <a:gd name="connsiteX5" fmla="*/ 3213361 w 4739460"/>
              <a:gd name="connsiteY5" fmla="*/ 6858000 h 6858000"/>
              <a:gd name="connsiteX6" fmla="*/ 0 w 473946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460" h="6858000">
                <a:moveTo>
                  <a:pt x="0" y="0"/>
                </a:moveTo>
                <a:lnTo>
                  <a:pt x="3213361" y="0"/>
                </a:lnTo>
                <a:lnTo>
                  <a:pt x="3227007" y="11820"/>
                </a:lnTo>
                <a:cubicBezTo>
                  <a:pt x="4156139" y="856298"/>
                  <a:pt x="4739460" y="2074528"/>
                  <a:pt x="4739460" y="3429000"/>
                </a:cubicBezTo>
                <a:cubicBezTo>
                  <a:pt x="4739460" y="4783473"/>
                  <a:pt x="4156139" y="6001703"/>
                  <a:pt x="3227007" y="6846180"/>
                </a:cubicBezTo>
                <a:lnTo>
                  <a:pt x="32133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4F1E0318-CF78-4906-838D-1EAA2F862ED4}"/>
              </a:ext>
            </a:extLst>
          </p:cNvPr>
          <p:cNvSpPr/>
          <p:nvPr/>
        </p:nvSpPr>
        <p:spPr>
          <a:xfrm>
            <a:off x="0" y="0"/>
            <a:ext cx="4241800" cy="6858000"/>
          </a:xfrm>
          <a:custGeom>
            <a:avLst/>
            <a:gdLst>
              <a:gd name="connsiteX0" fmla="*/ 0 w 4727986"/>
              <a:gd name="connsiteY0" fmla="*/ 0 h 6858000"/>
              <a:gd name="connsiteX1" fmla="*/ 3194669 w 4727986"/>
              <a:gd name="connsiteY1" fmla="*/ 0 h 6858000"/>
              <a:gd name="connsiteX2" fmla="*/ 3375859 w 4727986"/>
              <a:gd name="connsiteY2" fmla="*/ 164677 h 6858000"/>
              <a:gd name="connsiteX3" fmla="*/ 4727986 w 4727986"/>
              <a:gd name="connsiteY3" fmla="*/ 3429000 h 6858000"/>
              <a:gd name="connsiteX4" fmla="*/ 3375859 w 4727986"/>
              <a:gd name="connsiteY4" fmla="*/ 6693323 h 6858000"/>
              <a:gd name="connsiteX5" fmla="*/ 3194669 w 4727986"/>
              <a:gd name="connsiteY5" fmla="*/ 6858000 h 6858000"/>
              <a:gd name="connsiteX6" fmla="*/ 0 w 47279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7986" h="6858000">
                <a:moveTo>
                  <a:pt x="0" y="0"/>
                </a:moveTo>
                <a:lnTo>
                  <a:pt x="3194669" y="0"/>
                </a:lnTo>
                <a:lnTo>
                  <a:pt x="3375859" y="164677"/>
                </a:lnTo>
                <a:cubicBezTo>
                  <a:pt x="4211273" y="1000090"/>
                  <a:pt x="4727986" y="2154203"/>
                  <a:pt x="4727986" y="3429000"/>
                </a:cubicBezTo>
                <a:cubicBezTo>
                  <a:pt x="4727986" y="4703798"/>
                  <a:pt x="4211272" y="5857910"/>
                  <a:pt x="3375859" y="6693323"/>
                </a:cubicBezTo>
                <a:lnTo>
                  <a:pt x="319466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336EA0DE-4E04-4674-B81C-BC99B3C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4" y="2460124"/>
            <a:ext cx="3025043" cy="307777"/>
          </a:xfr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 Light"/>
                <a:ea typeface="+mn-ea"/>
                <a:cs typeface="Calibri" panose="020F0502020204030204" pitchFamily="34" charset="0"/>
              </a:rPr>
              <a:t>Key Finding 3 </a:t>
            </a:r>
            <a:endParaRPr lang="en-US" sz="2000" dirty="0">
              <a:solidFill>
                <a:schemeClr val="bg1"/>
              </a:solidFill>
              <a:latin typeface="Calibri Light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1CC7F736-E150-4BEC-9BF0-0E16E8D41A22}"/>
              </a:ext>
            </a:extLst>
          </p:cNvPr>
          <p:cNvCxnSpPr>
            <a:cxnSpLocks/>
          </p:cNvCxnSpPr>
          <p:nvPr/>
        </p:nvCxnSpPr>
        <p:spPr>
          <a:xfrm flipH="1">
            <a:off x="4406900" y="1772627"/>
            <a:ext cx="7785101" cy="18073"/>
          </a:xfrm>
          <a:prstGeom prst="line">
            <a:avLst/>
          </a:prstGeom>
          <a:ln>
            <a:solidFill>
              <a:srgbClr val="FD5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B9E9A462-3C86-4386-80AE-7C9CCC8C808C}"/>
              </a:ext>
            </a:extLst>
          </p:cNvPr>
          <p:cNvSpPr/>
          <p:nvPr/>
        </p:nvSpPr>
        <p:spPr>
          <a:xfrm>
            <a:off x="4320765" y="1666875"/>
            <a:ext cx="287705" cy="287705"/>
          </a:xfrm>
          <a:prstGeom prst="ellipse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="" xmlns:a16="http://schemas.microsoft.com/office/drawing/2014/main" id="{0B591443-98D5-498A-86A4-7E5E8BB4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971-35D0-4E4A-8828-9024326551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0927" y="1275834"/>
            <a:ext cx="622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alibri Light"/>
                <a:cs typeface="Calibri" panose="020F0502020204030204" pitchFamily="34" charset="0"/>
              </a:rPr>
              <a:t>NIFTR Branch Time and Case Time are Most Significant Predictors</a:t>
            </a:r>
            <a:endParaRPr lang="en-US" dirty="0">
              <a:solidFill>
                <a:prstClr val="black"/>
              </a:solidFill>
              <a:latin typeface="Calibri Light"/>
              <a:cs typeface="Calibri" panose="020F0502020204030204" pitchFamily="34" charset="0"/>
            </a:endParaRPr>
          </a:p>
        </p:txBody>
      </p:sp>
      <p:sp>
        <p:nvSpPr>
          <p:cNvPr id="4098" name="AutoShape 2" descr="data:image/png;base64,iVBORw0KGgoAAAANSUhEUgAABDAAAAFgCAYAAABNIolGAAAABHNCSVQICAgIfAhkiAAAAAlwSFlzAAALEgAACxIB0t1+/AAAADl0RVh0U29mdHdhcmUAbWF0cGxvdGxpYiB2ZXJzaW9uIDMuMC4zLCBodHRwOi8vbWF0cGxvdGxpYi5vcmcvnQurowAAIABJREFUeJzs3XmYZFV9//H3B4Z9BpBFcBAYlU2JgmaIccWfKEYFJSZBBAMkKhKDu2A0LmgUFcUdBTUBVFABBRU1oomgQUicwRUQFVkG2ZeBGfbl+/vj3tai6J7unqnuuj3zfj3PfabqnnPP/d46daHrW+ecSlUhSZIkSZLUZasNOwBJkiRJkqTxmMCQJEmSJEmdZwJDkiRJkiR1ngkMSZIkSZLUeSYwJEmSJElS55nAkCRJkiRJnWcCQ5KkDkjytCQXT7DuM5JcOdUxaXKS7J7k9GHHMZW6/N5L8p4kNyS5ZgJ1L0vyrDHKJnSNSV6T5P3LE6skafmYwJAkaRqN9cGpqn5UVdsP6BzHJ3nPKPv3SfK/SW5Lcl37+FVJ0nPc3UmWJlmSZGGSXXuOPzBJJflwX7t7tfuPHyOeZyS5v213ZPvmVF3nEB0B+IF2CJJsCbwReExVbT5Np/0M8NIkD52m80nSKs8EhiRJq4AkbwQ+BnwQ2BzYDDgYeAqwZk/VI6tqNrAB8Gnga0lW7ym/BHhxklk9+/YHfjNOCFdV1eyebc8Vu6IV13cNK9rWLsAGVXXeoNqc4HkHdg0zxRjXvDVwY1VdN11xVNWdwHdo3v+SpGlgAkOSpA7oH7ae5AlJftqOhDglyVf6RxskeWM7kuLqJP/Q7jsI2A84bGSkQ5INgHcDr6qqU6tqSTV+WlX7VdVd/fFU1f3AScBGNMmOEdcAvwSe055vI+DJwDeW87pXS/IvSS5JcmOSk9s2R8pPSXJNkluS/DDJjmNdZ7u/kmzTc/wfR2mMvMZJ3txOMziu3b9Hkp8lWZzkx0ke13P8m5P8oe2Hi5PsNsalPBc4u+/aPpZkUZJb29EsT2v3z01yR991Pr6d/rBG+/wfk1yU5OYk302ydU/dSvLPSX4L/HZZ52rL1klyQtvWRUkO63uvzU3y1STXJ7k0yWv6jj2+PfZCYJdx+vPJSX7S9tdPkjy53b9PkgV9dV+f5Bvt47WSfCjJFUmuTXJMknWW1W897TwL+B4wt30vHN/uf0GSC9p+PSvJo8eIeZnXOM574Czg+ct6TSRJg2MCQ5KkjkmyJnAacDxNAuFLwF/3VducZpTEFsDLgKOTPKSqPgOcSDuSoh3p8CRgLeDrk4hhdZpvli8Fru0r/jx/+tZ5n7bdByVBJug1wF7ArsBc4Gbg6J7y7wDbAg8Fzqe5Nsa4zonYnOY13Ro4KMkTgP8AXglsDBwLfKP9QL09cAiwS1XNoUnaXDZGu48F+tcw+Qmwc3u+k4BTkqxdVVcB5wJ/01N3X+DUqronyV7AW4EXAZsCP6J5D/TaC3gi8JhlnasteycwD3gk8GzgpSONJFkN+Cbwc5r30m7A65I8p+fYR7Xbc4ADxrj+kWTWt4CP07yWHwa+lWRjmgTX9km27bvmk9rHHwC2a69hmzaWd/TUfUC/9Z63qr5Pk0AaGeVzYJLt2tfsdTSv4beBb7b3Vr8xr3EC74GLgJ3Gek0kSYNlAkOSpO75S2AW8PGquqeqvgb8X1+de4B3t+XfBpYCY62hsQlwQ1XdO7KjHWmwuB0J8PSeum9Kshi4Dfgo8Paquq+vvdOAZ6QZ2bE/TUJjPHPb841se7f7Xwn8a1Vd2Y4EORz427TTBKrqP9oRIyNlO7XnXV73A++sqruq6g7gFcCxVfW/VXVfVZ1Ak4z5S+A+msTPY5KsUVWXVdUlY7S7IbCkd0dVfbGqbqyqe6vqqLatkT46CXgJQJLQJIJGPsy/EnhfVV3U9tkRwM69ozDa8pvaaxjvXHsDR1TVzVV1JU2CYcQuwKZV9e6quruqfg98to1n5Nj3tuda1Hdsv+cDv62qL7RxfAn4NbBnVd1Ok+gaueZtgR1okkWh6YfXt+dZ0l7zPj1t9/fbeF4MfKuqvldV9wAfAtahGS3Ub1nXON57YAlNIlGSNA1MYEiS1D1zgT9UVfXsW9RX58behARwOzB7jPZuBDZJz9oBVfXkqtqwLev9e+BD7f51gPnAB5M8t7ex9gPkt4C3AZtU1TkTuKarqmrDnu3kdv/WwGkjiQ2ab7TvAzZLsnqS96eZXnIrf/rme5MJnG8s17drF4zYGnhjb3IF2BKYW1W/o/kG/3DguiRfTjJ3jHZvBub07kgzxeeidjrFYpoPuiOxnwo8qW3v6UDRjLQYieljPfHcBIRmVMKIB7wfxjnX3L76vY+3pi+5RDP6Y7Mxjr18jOsfqdtffnlP3H9M2tCMvji9TWxsCqwLLOyJ4T/b/SP6+208D4ilnRK1iAe+hr11R73GCbwH5gC3TCIuSdIKMIEhSVL3XA1s0X4zPWLLSRxffc/PpRlV8MIJN9D4FXAOo8/x/zzNrz58YRJxjWYR8Ny+5MbaVfUHmg+5LwSeRfOBfF57zMjr0n+d0CRy1u153v+LFP3HLKL59r33/Ou2oweoqpOq6qk0H/SLZqrDaH5BMwWiCbBZg+LNNN/uP6RNCt0yEntVLQbObMv3Bb7Uk7BaBLyyL6Z1qurHo13HeOeieT89vOfY3vfSIuDSvnPNqarn9RzbW3+rMa4f4Cqa16nXVsAf2sdn0iTSdqZJZIyMOLkBuAPYsSeGDapZTPZB1ztBD4ilvZe27Iml1zKvcZz3wKNppt9IkqaBCQxJkqbfGknW7tn6f1XhXJpRCIckmZXkhcBfTKL9a2nWOwD++GH5XcCnkvxtktlpFs/cGVhvrEaS7AA8FbhglOKzadZT+MQk4hrNMcB7R6ZHJNm0vV5ovt2+i2aUyLo00wp6PeA6Wz8D9m1Hb/wVzdoay/JZ4OAkT0xjvSTPTzInyfZJnplkLeBOmg/Z/dNpRny771xzgHuB64FZSd4BrN93zEk0U3D+hj99mIfmNXlL/rRg6QZJ/m4Z1zDeuU5u23tIki1o1nQY8X/Are1Cleu0r9ufpflVlf5jHw68ehlxfBvYLsm+7fv2xTRrdJwB0I4YOpXml3A2oll4c2R0xGeBj6T9SdIkW/Ssw7E8Tgaen2S3NAujvpHmvfTjMeqOeo0TeA/sSrNOiyRpGpjAkCRp+n2b5oPQyHZ4b2FV3U2zgOPLgMU0iy6ewcQXyvx3mjn7i5Oc3rZ5JPAG4DDgOpoP/8fSfHPf+6Fu5Fc9bqP5xvy4tt4DtCM0/quqbppgTGP5GM0Cj2cmWQKcR7M4JTSjPC6n+db8wrZsmdcJvBbYk+Z12w84nWWoqgU06y98kmYayO+AA9vitYD304wQuIZmIdG3jtHO+cAtSUZi/y7NB9vftNdwJw+eBvQNmgVKr62qn/e0dRrNt/xfbqfO/IpmkcqxjHeudwNX0izI+n2aJMJd7bnuo3m9dm7LbwA+x5/WdXhX2+alNO+HMUfcVNWNwB40yYIbad5re1TVDT3VTqIZUXNK3xSoN9O89ue11/x9xl7TZVxVdTHNffOJ9pr2pFmL4+5Rqi/rGsd8D6RZJPV5wAnLG6ckaXLywOm1kiSpi5L8L3BMVR03bmUNRZLdaX6qdq9hx7IsSf4J2KeqxhudomVI8mpgy6o6bNixSNKqwgSGJEkdlGRXmp/lvIFmJMExwCOr6uqhBqYZJ8nDaKbanEsz4uNbwCer6qNDDUySpEnqn3MrSZK6YXuaufmzgUuAvzV5oeW0Js00oEfQTK35MvCpoUYkSdJycASGJEmSJEnqPBfxlCRJkiRJnecUEk3KJptsUvPmzRt2GJIkSZKklcTChQtvqKpNx6tnAkOTMm/ePBYsWDDsMCRJkiRJK4kkl0+knlNIJEmSJElS55nAkCRJkiRJnWcCQ5IkSZIkdZ4JDEmSJEmS1Hku4qlJuejKG/nzQz8/7DAkSZIkSWNY+MH9hx3ClHAEhiRJkiRJ6jwTGJIkSZIkqfNMYEiSJEmSpM4zgSFJkiRJkjrPBIYkSZIkSeo8ExiSJEmSJKnzTGBIkiRJkqTOM4EhSZIkSZI6zwSGJEmSJEnqPBMYkiRJkiSp80xgSJIkSZKkzjOBIUmSJEmSOs8EhiRJkiRJ6jwTGJIkSZIkqfNMYEiSJEmSpM4zgSFJkiRJkjrPBIYkSZIkSeo8ExiSJEmSJKnzTGAMWZLLkjxrOY+9IMkzBhySJEmSJEmdM20JjPaD+rVJ1uvZ9/IkZ/U8ryS3JVnabouT7Nfz/I4k9/c8X9rT9h3tvmuSHJ9k9jJiOSvJnW39W5L8MMljp/QFmKSJXHdV7VhVZw05VEmSJEmSptx0j8CYBbx2nDo7VdXsdtuwqk4ceQ48F7iqp7w3SbFn+3xn4PHAW8Y5zyFt/Y2Bs4AvjFUxyaxx2hq4SVy3JEmSJEkrvelOYHwQeFOSDafqBFV1DfBdmkTGROrfC3wZeMzIviSHJzk1yReT3AocmOQvkpzbjgq5Osknk6zZc0wlOTjJb5PcnOToJOkpf0WSi5IsSXJhkif0hLFzkl+0o0G+kmTticTeO/2kjfmUNuYlSX6ZZLskb0lyXZJFSXbvOXaDJP/eXssfkrwnyeoTOa8kSZIkSdNtuhMYC2hGO7xpqk6Q5OE0IxZ+N8H6awL7Aef1Fb0QOBXYEDgRuA94PbAJ8CRgN+BVfcfsAewC7ATsDTynPcffAYcD+wPrAy8Abuw5bm/gr4BHAI8DDpxI7KPYk2YkyUOAn9IkclYDtgDeDRzbU/cE4F5gG5oRK7sDLx+t0SQHJVmQZMG9ty9ZztAkSZIkSVp+w1jE8x3Aq5NsOkb5+e0oh8VJPj6Jdk9PsgRYBFwHvHOc+h9PshhYChwCvKuv/NyqOr2q7q+qO6pqYVWdV1X3VtVlNMmAXfuOeX9VLa6qK4Af8KdRIC8Hjqyqn1Tjd1V1eW8sVXVVVd0EfJMJjh4ZxY+q6rvtqJJTgE3bmO6hGWUyL8mGSTajSfK8rqpuq6rrgI8A+4zWaFV9pqrmV9X8WevOWc7QJEmSJElaftOewKiqXwFnAP8yRpUntGtfbFhVr5lE03tV1RzgGcAONCMlluU1VbUhsDbNyIlTkzyup3xRb+V2OsYZ7SKhtwJHjHKOa3oe3w6MrFWxJXDJMmIZ67jJurbn8R3ADVV1X89z2ra3BtYArh5JFtEkZB66nOeVJEmSJGlKDetnVN8JvIJmasNAVdXZwPHAhyZY//6q+hHNlJPde4v6qn4a+DWwbVWtD7wVCBOzCHjUBOtOh0XAXcAmPcmi9atqx2EHJkmSJEnSaIaSwKiq3wFfASYzwmIyPgo8O8mEpmIkeRLNIp4XLKPaHOBWYGmSHYB/mkQ8n6NZvPTP09gmydaTOH6gqupq4EzgqCTrJ1ktyaOS9E+JkSRJkiSpE4Y1AgOaRSXXm4qGq+p64PPA25dR7ZNJliZZSrPw5duq6jvLqP8mYF9gCfBZmgTMROM5BXgvcFJ7/OnARhM9forsD6wJXAjcTLNg6cOGGpEkSZIkSWNIVf9MCWls623+iNrh7/vXO5UkSZIkdcXCD+4/7BAmJcnCqpo/Xr1hjsCQJEmSJEmaEBMYkiRJkiSp80xgSJIkSZKkzjOBIUmSJEmSOs8EhiRJkiRJ6jwTGJIkSZIkqfNMYEiSJEmSpM4zgSFJkiRJkjrPBIYkSZIkSeo8ExiSJEmSJKnzTGBIkiRJkqTOM4EhSZIkSZI6zwSGJEmSJEnqPBMYkiRJkiSp80xgSJIkSZKkzjOBIUmSJEmSOm/WsAPQzPLoh2/Mgg/uP+wwJEmSJEmrGEdgSJIkSZKkzjOBIUmSJEmSOs8EhiRJkiRJ6jwTGJIkSZIkqfNMYEiSJEmSpM4zgSFJkiRJkjrPBIYkSZIkSeo8ExiSJEmSJKnzTGBIkiRJkqTOM4EhSZIkSZI6b9awA9DMcvfVF3DFux877DAkSZI0BbZ6xy+HHYIkjckRGJIkSZIkqfNMYEiSJEmSpM4zgSFJkiRJkjrPBIYkSZIkSeo8ExiSJEmSJKnzTGBIkiRJkqTOM4EhSZIkSZI6zwSGJEmSJEnqPBMYkiRJkiSp80xgSJIkSZKkzjOBIUmSJEmSOs8EhiRJkiRJ6jwTGJIkSZIkqfNMYEiSJEmSpM4zgSFJkiRJkjrPBIYkSZIkSeo8ExiSJEmSJKnzTGBIkiRJkqTOM4ExgyVZmuSRw45DkiRJkqSpZgJjGZLsm2RBmyi4Osl3kjx1ms791va8S5PcmeS+nucXAFTV7Kr6/XTEI0mSJEnSMJnAGEOSNwAfBY4ANgO2Aj4FvHA6zl9VR7QJitnAwcC5I8+rasfpiEGSJEmSpK4wgTGKJBsA7wb+uaq+VlW3VdU9VfXNqjq0rfMXSc5NsrgdnfHJJGu2ZUnykSTXJbklyS+S/FlbtlaSDyW5Ism1SY5Jss5yxllJtmkfH5/kU+0okaVJzkmyeZKPJrk5ya+TPL7n2LlJvprk+iSXJnnNir5ukiRJkiRNFRMYo3sSsDZw2jLq3Ae8Htikrb8b8Kq2bHfg6cB2wIbAi4Eb27IPtPt3BrYBtgDeMaC49wbe1sZ0F3AucH77/FTgwwBJVgO+Cfy8Pf9uwOuSPGe0RpMc1E6lWXDTbfcNKFRJkiRJkibOBMboNgZuqKp7x6pQVQur6ryqureqLgOOBXZti+8B5gA7AKmqi6rq6iQBXgG8vqpuqqolNFNU9hlQ3Ke1cd1Jk3y5s6o+X1X3AV8BRkZg7AJsWlXvrqq723U0PjtWHFX1maqaX1XzN1pv9QGFKkmSJEnSxM0adgAddSOwSZJZYyUxkmxHM6JhPrAuzWu5EKCq/jvJJ4Gjga2SnAa8iWZUx7rAwiaX0TQFDCorcG3P4ztGeT67fbw1MDfJ4p7y1YEfDSgOSZIkSZIGyhEYozsXuBPYaxl1Pg38Gti2qtYH3kqTjACgqj5eVX8O7EgzZeRQ4AaaRMKOVbVhu23QLtQ5nRYBl/bEsGFVzamq501zHJIkSZIkTYgJjFFU1S0061IcnWSvJOsmWSPJc5Mc2VabA9wKLE2yA/BPI8cn2SXJE5OsAdxGkwy5r6rup5mq8ZEkD23rbjHW2hNT6P+AW5O8Ock6SVZP8mdJdpnmOCRJkiRJmhATGGOoqg8Db6BZFPN6mlELhwCnt1XeBOwLLKFJSnyl5/D12303A5fTTEn5UFv2ZuB3wHlJbgW+D2w/ldfSr10TY0+ahUQvpRkZ8jlgg+mMQ5IkSZKkiUpVDTsGzSCP22KdOuOV2ww7DEmSJE2Brd7xy2GHIGkVlGRhVc0fr54jMCRJkiRJUueZwJAkSZIkSZ1nAkOSJEmSJHWeCQxJkiRJktR5JjAkSZIkSVLnmcCQJEmSJEmdZwJDkiRJkiR1ngkMSZIkSZLUeSYwJEmSJElS55nAkCRJkiRJnWcCQ5IkSZIkdZ4JDEmSJEmS1HkmMCRJkiRJUueZwJAkSZIkSZ1nAkOSJEmSJHXerGEHoJllzYftyFbvWDDsMCRJkiRJqxhHYEiSJEmSpM4zgSFJkiRJkjrPBIYkSZIkSeo8ExiSJEmSJKnzTGBIkiRJkqTOM4EhSZIkSZI6zwSGJEmSJEnqPBMYkiRJkiSp80xgSJIkSZKkzjOBIUmSJEmSOs8EhiRJkiRJ6rxZkz0gyXzgUcAZVXVbkvWAu6rq3oFHp8759XW/5imfeMqww5A0hc559TnDDkGSJEl6kAknMJJsBnwD2AUoYFvg98CHgTuB105FgJIkSZIkSZOZQvIR4BpgY+D2nv2nALsPMihJkiRJkqRek5lCshuwW1XdnKR3/yXAVgONSpIkSZIkqcdkRmCsA9w9yv5NaaaQSJIkSZIkTYnJJDB+CBzY87ySrA68GfivQQYlSZIkSZLUazJTSA4Dzk6yC7AWcBSwI7AB4M9SSJIkSZKkKTPhERhVdSHwWODHwJnA2jQLeD6+qi6ZmvAkSZIkSZImOAIjyRrAe4Gjq+qdUxuSJEmSJEnSA01oBEZV3QO8Csh4dSVJkiRJkgZtMot4fhd45lQFIkmSJEmSNJbJLOL5X8ARSR4HLARu6y2sqq8NMjBJkiRJkqQRk0lgfLL99zWjlBWw+oqHI0mSJEmS9GATTmBU1WSmm0iSJEmSJA2MSQlJkiRJktR5Ex6BkeQNyyqvqg+veDiSJEmSJEkPNpk1MF7d93wN4GHAHcB1gAkMSZIkSZI0JSazBsYj+vcl2Qw4DvjsIIOSJEmSJEnqtUJrYFTVtcC/AkcOJpyZJclWSZYmWb19vlmSHyZZkuSoJG9N8rkpOO9+Sc4cdLuSJEmSJHXVZKaQjGU1YLMVbSTJWcBOwOZVddeKtjfGOQr4FbBTVd3f7nsP8PCqOnACx18GvLyqvg9QVVcAs3uqHATcAKxfVTWgmOcBlwJrVNW97XlPBE4cRPuSJEmSJM0Ek1nE80X9u2jWwPhn4EcrEkT7If1pwC3AC4BTVqS9ccwF9gFOmoK2twYuHFTyQpIkSZIkNSYzheTUvu1k4G3AT4GXr2Ac+wPnAccDB4zsTPKXSa4ZmaLR7vvrJL9oH6+T5IQkNye5KMlhSa4c51xHAu9KMmryJskLklyQZHGSs5I8ut3/BWAr4JvttJHDksxLUklmJRmJ/bC2/FlJDk/yxZ62n5rkx23bi5Ic2O5/fpKfJrm13X94T0g/bP9d3Lb7pCQHJvmfnnafnOQnSW5p/31yT9lZSf4tyTnt1JYzk2zSlq2d5ItJbmxj+km7rokkSZIkSZ0y4QRGVa3Wt61eVZtX1b5VdfUKxrE/zZSIE4HnjHyIrqrzgNuAZ/bU3Zc/jZ54JzAPeCTwbOClEzjX14BbgQP7C5JsB3wJeB2wKfBtmoTFmlX198AVwJ5VNbuqHrDuRzsF5UTgyLb8+31tbwV8B/hE2/bOwM/a4tva12BD4PnAPyXZqy17evvvhm275/a1uxHwLeDjwMY0vwbzrSQb91TbF/gH4KHAmsCb2v0HABsAW7bHHkzzqzKSJEmSJHXKhBMYSfZPstYo+9dMsv/yBpDkqTRTL06uqoXAJTQfuEd8CXhJW3cO8Lx2H8DewBFVdXNVXUnzIX48BbwdeMco1/Ni4FtV9b2qugf4ELAO8GRW3H7A96vqS1V1T1XdWFU/A6iqs6rql1V1f1X9or2+XSfY7vOB31bVF6rq3qr6EvBrYM+eOsdV1W+q6g6akTM7t/vvoUlcbFNV91XVwqq6tf8ESQ5KsiDJgnuW3rNcFy9JkiRJ0oqYzBSS42i+re83py1bXgcAZ1bVDe3zk+iZRtI+f1GbbHgRcH5VXd6WzQUW9dTtfTymqvo2zWiKg/qK5gKX99S7v21zi4ldyjJtSZOceZAkT0zygyTXJ7mFZiTEJhNs9wExty7ngTFf0/P4dv608OgXgO8CX05yVZIjk6zRf4Kq+kxVza+q+WvMflCxJEmSJElTbjIJjNCMXui3Fc3im5OWZB2aURS7tmtdXAO8HtgpyU4AVXUhzQfy5/LA6SMAVwMP73m+5SRO/zaan4Bdt2ffVTSjQUbiS9vmH9pdK7I45yLgUWOUnQR8A9iyqjYAjqF5vSdyzgfE3NqKP8U8pnYkyLuq6jE0o0z2oJnKIkmSJElSp4ybwEjyy3bRzALOTvKLnu0Cml8g+f6yWxnTXsB9wGNopjXsDDy6bbP3g/RJwGto1oPo/YWSk4G3JHlIki2AQyZ64qo6C/glDxztcTLw/CS7tSMR3gjcBfy4Lb+WZr2N5XEi8Kwke7eLfm6cZGQqxxzgpqq6M8lf8MApNNcD9y/jvN8Gtkuyb9vui2lezzPGCyjJ/0vy2HaR1FtpppTct3yXJ0mSJEnS1JnICIxTga/SjAj4Vvt4ZPsi8AomtnjmaA6gWZ/hiqq6ZmQDPgns1/NLIV8CngH8d89UE4B3A1cCl9IkUU6lSThM1NuAjUaeVNXF7bV8AriBZh2JPavq7rbK+4C3tb/Y8ab+xpalqq6gWb/jjcBNNAt47tQWvwp4d5IlwDtoEikjx90OvBc4pz3vX/a1eyPNyIk3AjcChwF79L1OY9mc5jW7FbgIOJumTyVJkiRJ6pRUTWxWRJIDgK9U1Z1TG9LyS/JPwD5VNdEFMDVJs7eaXTsdutP4FSXNWOe8+pxhhyBJkqRVSJKFVTV/vHqT+RnVE7qWvEjysCRPSbJaku1pRiGcNuy4JEmSJEnSYE3mZ1TXTPKuJL9JcmeS+3q3qQxyGdYEjgWWAP8NfB341JBikSRJkiRJU2TW+FX+6N+AF9OsA/ER4FBgHrAP8PaBRzYB7c+p/tkwzi1JkiRJkqbPZH5GdW/g4Ko6luaXKr5eVa8B3gk8eyqCkyRJkiRJgsklMDYDLmwfLwU2bB//J7D7IIOSJEmSJEnqNZkExhXA3Pbx74DntI+fBNwxyKAkSZIkSZJ6TSaBcRqwW/v4Y8C7klwKHA98bsBxSZIkSZIk/dGEF/Gsqrf0PD41yZXAk4HfVNUZUxGcJEmSJEkSTO5XSB6gqs4DzhtgLJIkSZIkSaOazBQSkjw3yRlJLkyyZbvv5Ul2G+9YSZIkSZKk5TXhBEaS/YCTgd8CjwDWaItWBw4bfGiSJEmSJEmNyYzAOAx4RVW9Hri3Z/95wM4DjUqSJEmSJKnHZBIY2wLnjrJ/KbD+YMKRJEmSJEl6sMkkMK4Cthtl/9OBSwYTjiRJkiRJ0oNNJoHxGeDjSZ7SPt8yyQHAkcCnBx6ZJEmSJElSa5k/o5rk6cCPq+reqjoyyQbA94C1gR8AdwEfqqqjpz5USZIkSZK0qkpVjV2Y3Ac8rKquS/J7YBfgTuDRNKM3LqyqpdMSqTph/vz5tWDBgmGHIUmSJElaSSRZWFXzx6u3zBEYwM00P5l6HTAPWK2qbgP8BCtJkiRJkqbNeAmMrwJnJ7kaKGBBOyrjQarqkYMOTpIkSZIkCcZPYBwMfIPmJ1Q/DBwHLJnqoCRJkiRJknotM4FRzQIZ3wJIshNwVFWZwJAkSZIkSdNqvBEYf1RV/zCVgUiSJEk67venAAAWMUlEQVSSJI1ltWEHIEmSJEmSNB4TGJIkSZIkqfNMYEiSJEmSpM4zgSFJkiRJkjrPBIYkSZIkSeo8ExiSJEmSJKnzJvwzqhLAkosv5uyn7zrsMLSS2PWHZw87BEmSJEkzhCMwJEmSJElS55nAkCRJkiRJnWcCQ5IkSZIkdZ4JDEmSJEmS1HkmMCRJkiRJUueZwJAkSZIkSZ1nAkOSJEmSJHWeCQxJkiRJktR5JjAkSZIkSVLnmcCQJEmSJEmdZwJDkiRJkiR1ngkMSZIkSZLUeSYwJEmSJElS55nAkCRJkiRJnWcCQ5IkSZIkdZ4JDEmSJEmS1HkmMCRJkiRJUuet1AmMJJVkm2HHIUmSJEmSVsyMTGAkOSvJy4cdB0CSw5N8cdhxTEaStyZZ2rPdkeT+JJsMOzZJkiRJkkYzIxMYaiSZtTzHVdURVTV7ZAM+AJxVVTcMNkJJkiRJkgZjxicwkrwiye+S3JTkG0nm9lV5XpLfJ7khyQeTjHrNSVZvRyZckmRJkoVJtmzLPpZkUZJb2/1Pa/f/FfBW4MXtSIaft/s3SPLvSa5O8ock70myes95jmrjuTTJIe1Ul1lt+dz2Om5qr+sVPTEenuTUJF9McivwL0luT7JxT50/T3J9kjUm+PoF+HvghIm94pIkSZIkTb8ZncBI8kzgfcDewMOAy4Ev91X7a2A+8ATghcA/jtHcG4CXAM8D1m/r3d6W/QTYGdgIOAk4JcnaVfWfwBHAV9rRDDu19U8A7gW2AR4P7A6MTHl5BfDctr0nAHv1xfEl4EpgLvC3wBFJduspfyFwKrAhcBRwVnv9I14KfLmq7hnjOvs9DdgM+OpYFZIclGRBkgW33DPRZiVJkiRJGpwZncAA9gP+o6rOr6q7gLcAT0oyr6fOB6rqpqq6AvgoTZJiNC8H3lZVF1fj51V1I0BVfbGqbqyqe6vqKGAtYPvRGkmyGU2C4nVVdVtVXQd8BNinrbI38LGqurKqbgbe33PslsBTgTdX1Z1V9TPgczQjJEacW1WnV9X9VXUHTbLkpe3xq7fX94XxX7o/OgA4taqWjlWhqj5TVfOrav4Ga0xoYIckSZIkSQM10xMYc2lGXQDQfgi/Ediip86inseXt8eMZkvgktEKkrwxyUVJbkmyGNgAGGvBy62BNYCrkyxu6x8LPLQn5t6Yeh/PBW6qqiV9MY91PQBfBx6T5JHAs4Fbqur/xoit/7rWAf4Op49IkiRJkjpuuRaB7JCraBIGACRZD9gY+ENPnS2BC9rHW7XHjGYR8CjgV7072/Uu3gzsBlxQVfcnuRlIW6VGaecuYJOquneU81wNPLwvvt7r2SjJnJ4kxlZ91/OA81XVnUlOphmNsgOTG33xIuAmmmkokiRJkiR11kwfgXES8A9Jdk6yFs16FP9bVZf11Dk0yUPa6RmvBb4yRlufA/4tybZpPK5dHHMOzXoW1wOzkryDZo2MEdcC80YWB62qq4EzgaOSrJ9ktSSPSrJrW/9k4LVJtkiyIU1yhPbYRcCPgfclWTvJ44CXASeO8zp8HjgQeAEwmZ90PQD4fFX1J2EkSZIkSeqUmZzAqKr6L+DtNAtQXk0zgmKfvnpfBxYCPwO+Bfz7GO19mCa5cCZwa1tvHeC7wHeA39BM57iTB07jOKX998Yk57eP9wfWBC4EbqZZdPNhbdln23P8Avgp8G2aBMl9bflLgHk0ozFOA95ZVd8b54U4B7gfOL8veTOmJFsAz6RJfkiSJEmS1GmZiV++t4mCd1fV6cOOZUUleS5wTFVtPW7lZbfz38BJVfW5wUQ2uu3nzKnPPP4JU3kKrUJ2/eHZww5BkiRJ0pAlWVhV88erN+NGYCTZEXg0zeiFGSfJOkmel2RWOwrinTQjLVakzV1ofpJ1rOkxkiRJkiTNaDMqgZHkAzTTL95cVZePV7+jAryLZmrJT4GLgHcsd2PJCcD3aX62dUnP/mOSLB1lO2YF45ckSZIkadrNyCkkGh6nkGiQnEIiSZIkaaWdQiJJkiRJklY9JjAkSZIkSVLnmcCQJEmSJEmdZwJDkiRJkiR1ngkMSZIkSZLUeSYwJEmSJElS55nAkCRJkiRJnWcCQ5IkSZIkdZ4JDEmSJEmS1HkmMCRJkiRJUueZwJAkSZIkSZ1nAkOSJEmSJHWeCQxJkiRJktR5s4YdgGaWOdtvz64/PHvYYUiSJEmSVjGOwJAkSZIkSZ1nAkOSJEmSJHWeCQxJkiRJktR5JjAkSZIkSVLnmcCQJEmSJEmdZwJDkiRJkiR1ngkMSZIkSZLUeSYwJEmSJElS55nAkCRJkiRJnWcCQ5IkSZIkdZ4JDEmSJEmS1Hmzhh2AZpbrrryFT77xm8MOQx1zyFF7DjsESZIkSSs5R2BIkiRJkqTOM4EhSZIkSZI6zwSGJEmSJEnqPBMYkiRJkiSp80xgSJIkSZKkzjOBIUmSJEmSOs8EhiRJkiRJ6jwTGJIkSZIkqfNMYEiSJEmSpM4zgSFJkiRJkjrPBIYkSZIkSeo8ExiSJEmSJKnzTGBIkiRJkqTOM4EhSZIkSZI6zwSGJEmSJEnqPBMYkiRJkiSp80xgSJIkSZKkzjOBsQpIsl+SM4cdhyRJkiRJy8sExhAkOSvJzUnWGlB7xye5O8nSJEuSLEyy60h5VZ1YVbsP4lySJEmSJA2DCYxplmQe8DSggBcMsOkjq2o2sAHwaeBrSVYfYPuSJEmSJA2NCYzptz9wHnA8cMDIziQbJ/lmkluT/CTJe5L8T0/5Dkm+l+SmJBcn2Xu0xqvqfuAkYCNgs/bYA/vaqiQHJ/ltOxLk6CSZkquVJEmSJGkATGBMv/2BE9vtOUk2a/cfDdwGbE6T2OhNbqwHfI8mMfFQ4CXAp5Ls2N94O+pif+BS4NplxLEHsAuwE7A38JyxKiY5KMmCJAuW3n7LBC9TkiRJkqTBMYExjZI8FdgaOLmqFgKXAPu2SYe/Ad5ZVbdX1YXACT2H7gFcVlXHVdW9VXU+8FXgb3vqvCnJYpokyEeBt1fVfcsI5/1VtbiqrgB+AOw8VsWq+kxVza+q+bPX3WDyFy5JkiRJ0goygTG9DgDOrKob2ucntfs2BWYBi3rq9j7eGnhiksUjG7AfzWiNER+qqg2BdYD5wAeTPHcZsVzT8/h2YPbyXJAkSZIkSdNh1rADWFUkWYdmqsbqSUaSB2sBG9KsVXEv8HDgN23Zlj2HLwLOrqpnj3eeqirgV0nOAZ4PfGcwVyBJkiRJ0vA4AmP67AXcBzyGZrrGzsCjgR/RrFnxNeDwJOsm2aHdN+IMYLskf59kjXbbJcmjRztRe/xTgQum7nIkSZIkSZo+JjCmzwHAcVV1RVVdM7IBn6SZDnIIzU+gXgN8AfgScBdAVS0Bdgf2Aa5q63yAZgTHiMOSLE1yG3AmcBxw7LRcmSRJkiRJUyzNjAN1TZIPAJtX1QHjVp5GW22+bR2234eHHYY65pCj9hx2CJIkSZJmqCQLq2r+ePUcgdERSXZI8rg0/gJ4GXDasOOSJEmSJKkLXMSzO+bQTBuZC1wHHAV8fagRSZIkSZLUESYwOqKqfgJsM+w4JEmSJEnqIqeQSJIkSZKkzjOBIUmSJEmSOs8EhiRJkiRJ6jwTGJIkSZIkqfNMYEiSJEmSpM4zgSFJkiRJkjrPBIYkSZIkSeo8ExiSJEmSJKnzTGBIkiRJkqTOM4EhSZIkSZI6zwSGJEmSJEnqPBMYkiRJkiSp80xgSJIkSZKkzps17AA0szz04RtwyFF7DjsMSZIkSdIqxhEYkiRJkiSp80xgSJIkSZKkzjOBIUmSJEmSOs8EhiRJkiRJ6jwTGJIkSZIkqfNSVcOOQTNIkiXAxcOOQ+PaBLhh2EFoXPbTzGA/zQz208xgP80M9tPMYD/NDPbTxGxdVZuOV8mfUdVkXVxV84cdhJYtyQL7qfvsp5nBfpoZ7KeZwX6aGeynmcF+mhnsp8FyCokkSZIkSeo8ExiSJEmSJKnzTGBosj4z7AA0IfbTzGA/zQz208xgP80M9tPMYD/NDPbTzGA/DZCLeEqSJEmSpM5zBIYkSZIkSeo8ExiSJEmSJKnzTGBIkiRJkqTOM4GxikuyUZLTktyW5PIk+45RL0k+kOTGdjsySXrKd06yMMnt7b87T99VrPwG2E/VtrG03T43fVex8ptEP/2/JD9IckuSy0Ypn9eW357k10meNeXBr0IG2E+XJbmj5346c8qDX4VMop8OTfKrJEuSXJrk0L5y76cpNMB+8n6aQpPop9cl+X2SW5NcleQjSWb1lHs/TaEB9pP30xSaaD/11F+zvV+u7Nvv56flYAJDRwN3A5sB+wGfTrLjKPUOAvYCdgIeB+wBvBKamxL4OvBF4CHACcDX2/0ajBXupx47VdXsdnv5FMa8KppoP90G/Adw6ChlAF8CfgpsDPwrcGqSTQcf7iprUP0EsGfP/bT74ENdpU20nwLsT/P/n78CDkmyT0+599PUGlQ/gffTVJpoP30TeEJVrQ/8Gc3fE6/pKfd+mlqD6ifwfppKE+2nEYcC1/Xu8PPTCqgqt1V0A9ajufm269n3BeD9o9T9MXBQz/OXAee1j3cH/kD7qzbtviuAvxr2Na4M26D6qX1ewDbDvqaVcZtMP/WUPwu4rG/fdsBdwJyefT8CDh72Na4M26D6qd1/GfCsYV/TyrgtTz/11Ps48In2sffTDOin9rn3U8f6iSZJ8X3gU+1z76cZ0E/tPu+njvQT8AjgIuC5wJU9+/38tJybIzBWbdsB91XVb3r2/RwYLYO4Y1s2Wr0dgV9Ue+e1fjFGO5q8QfXTiB8muSbJ15LMG2Sgq7jJ9NOy7Aj8vqqWrGA7Gt2g+mnEiUmuT3Jmkp1WPDy1lqufkgR4GnBBu8v7aWoNqp9GeD9NjUn1U5J9k9wK3EDzzf6xbZH309QaVD+N8H6aGpP9794ngLcCd/Tt9/PTcjKBsWqbDdzSt+8WYM4E6t4CzG7/CJlMO5q8QfUTwK7APGAH4CrgjN45k1ohg7oPvJ+m1iBf3/1o7qetgR8A302y4QpFpxHL20+H0/xtc9wKtqOJGVQ/gffTVJpUP1XVSdVMTdgOOAa4dnna0aQNqp/A+2kqTbifkvw1MKuqTluRdvRAJjBWbUuB9fv2rQ8smUDd9YGlbdZwMu1o8gbVT1TVD6vq7qpaDLyWZljbowcf8ippUPeB99PUGtjrW1XnVNUdVXV7Vb0PWEzzrbJW3KT7KckhNGssPL+q7lredjQpg+on76eptVz3QVX9lmaUzKdWpB1N2KD6yftpak2on5KsBxwJvHpF2tGDmcBYtf0GmJVk2559O/HgIZ20+3Yao94FwON6vuWHZgHJ0drR5A2qn0ZTNAuracVNpp+W5QLgkUl6M/DL045GN6h+Go330+BMqp+S/CPwL8BuVdW7yrv309QaVD+NxvtpcFbkv3uzgEe1j72fptag+mk03k+DM9F+2pZmFMyPklwDfA14WDuNex5+flp+w16Ew224G/BlmhWl1wOeQjN0acdR6h1MswDNFsBcmpvr4LZsTeBymm/01wIOaZ+vOezrW1m2AfXTjsDOwOo0w9Y+ClwMrDHs61tZtkn002rA2jQLOl3ePl6zp/w84EPt/r+m+eZk02Ff38qyDaKfgK3aY9ds9x8KXA9sPOzrW1m2SfTTfsA1wKPHaMf7qeP95P3UqX56OfDQ9vFj2r8jPtxT7v3U8X7yfupGP9EklTbv2V5EM317c5q/xf38tLyv/7ADcBvyGwA2Ak6n+bnAK4B92/1Po5l6MFIvNMOgbmq3I3ngqrmPBxbSLFBzPvD4YV/byrQNop+AZ9IkLG6j+Smn04Fth31tK9M2iX56Bs23Ib3bWT3l84Cz2vvpYlxJvHP9RLv4VtvGjcB/AfOHfW0r0zaJfroUuIdmOO7IdkxPufdTx/vJ+6lT/XQczVoKt9H8ksUHgbV7yr2fOt5P3k/d6ae+Y55Bz6+QtPv8/LQc28gHG0mSJEmSpM5yDQxJkiRJktR5JjAkSZIkSVLnmcCQJEmSJEmdZwJDkiRJkiR1ngkMSZIkSZLUeSYwJEmSJElS55nAkCRJM1aS45OcMew4JEnS1EtVDTsGSZKk5ZJkA5q/ZxYPO5bRJCng76rq1GHHIknSTDdr2AFIkiQtr6q6ZdgxjCbJmlV197DjkCRpZeIUEkmSNGP1TiFJclaSTyc5KslNSa5P8tokayU5OsniJFck+fue4+clqST7JvmfJHcm+XWS3fvO8/Qk/9uWX5vkI0nW7CkfOfeHklwPnJPksrb4lPYcl7V1H5Xk60muSXJbkvOT7NF3vsuSvC3JsUluTXJlkkP76qzfnvPqNq6Lkry4p/zJSc5OcnuSP7R11x/MKy9J0vQzgSFJklYm+wFLgCcC7wc+CpwO/AaYD5wAfC7J3L7jjgQ+DuwMfA/4epItANp/vwP8FHg88DLgJcD7+tp4KRDgacD+wC7t/lcAD+t5Prtt79nATsBXga8l2aGvvdcDvwSeAHwAODLJk9qY0raxK/APwGOANwB3t+WPBc4EvtGe40Xttf3HMl89SZI6zDUwJEnSjJXkeGCTqtojyVnAWlXV+yH/OuDcqnpBu28N4DZg36o6Nck84FLgbVX13rbOasCvgZOr6m1J3gu8GNiuqu5v6xwIHAs8pKpub8+9UVU9ri++Ca2BkeQ84Iyqek/7/LI27pf01PktcEJVvSfJs4HvAjtW1UWjtPd54J6qelnPvp1pkjCbVdV1y4pHkqQucgSGJElamfzi/7d3Py86RXEcx98fSlNWNsLCj0xplkMmi0lJYmJhSlb+AWsW8g+IlJQGZSVl5U+ghFBMWIwalGLIbGYzZjM1x+LcR0/TjHmelRvvVz11n3PuPefc7fd+z/d0Lkr9SjNLzWLotC0Cc8DmZc8977pnCXhJzWoAGKIGE5a67n8KbAAGu9pe97LAJBuTXEkylWQuyTw1O2T7au/S+Na17mHg+0rBi8Y+4EyS+c4PeNb07e5lnZIktY1FPCVJ0r9kcdn/skpbPx9x0jyzku72nz2OdxU4BpwHPgALwF1qQKTbn9adNeZYB9wBrq3QN9PjOiVJahUDGJIkSXAAeAS/t56MAJ1tH1PA6STrurIwRqn1Jj6tMe4isH5Z2yhwt5TyoJlvgJoVMd3HeieBrUmGVsnCmKRuL/nYx5iSJLWaW0gkSZLgbJJTSfZQC3/uAG42fRPANmAiyVCS49QCoTdKKQtrjPsZOJxkS5JNTds0MJ5kb1Ns8x4w0Od6H1K3uTxIcjTJriRHkpxs+i8DI0luJRlOMpjkRJLbfc4jSVJrGMCQJEmCC9RTPN5St3eMl1K+ApRSZoAxat2JN9STPO4DF3sY9xxwCPhCLaBJM88s8IR6ksiL5rpnTSbIGLWuxT3gPXCdZhtKKeUdcBDYCTxu3usS8KOfeSRJahNPIZEkSf+trlNI9pdSXv3d1UiSpD8xA0OSJEmSJLWeAQxJkiRJktR6biGRJEmSJEmtZwaGJEmSJElqPQMYkiRJkiSp9QxgSJIkSZKk1jOAIUmSJEmSWs8AhiRJkiRJar1fNldl59j9i3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00" name="AutoShape 4" descr="data:image/png;base64,iVBORw0KGgoAAAANSUhEUgAABDAAAAFgCAYAAABNIolGAAAABHNCSVQICAgIfAhkiAAAAAlwSFlzAAALEgAACxIB0t1+/AAAADl0RVh0U29mdHdhcmUAbWF0cGxvdGxpYiB2ZXJzaW9uIDMuMC4zLCBodHRwOi8vbWF0cGxvdGxpYi5vcmcvnQurowAAIABJREFUeJzs3XmYZFV9//H3B4Z9BpBFcBAYlU2JgmaIccWfKEYFJSZBBAMkKhKDu2A0LmgUFcUdBTUBVFABBRU1oomgQUicwRUQFVkG2ZeBGfbl+/vj3tai6J7unqnuuj3zfj3PfabqnnPP/d46daHrW+ecSlUhSZIkSZLUZasNOwBJkiRJkqTxmMCQJEmSJEmdZwJDkiRJkiR1ngkMSZIkSZLUeSYwJEmSJElS55nAkCRJkiRJnWcCQ5KkDkjytCQXT7DuM5JcOdUxaXKS7J7k9GHHMZW6/N5L8p4kNyS5ZgJ1L0vyrDHKJnSNSV6T5P3LE6skafmYwJAkaRqN9cGpqn5UVdsP6BzHJ3nPKPv3SfK/SW5Lcl37+FVJ0nPc3UmWJlmSZGGSXXuOPzBJJflwX7t7tfuPHyOeZyS5v213ZPvmVF3nEB0B+IF2CJJsCbwReExVbT5Np/0M8NIkD52m80nSKs8EhiRJq4AkbwQ+BnwQ2BzYDDgYeAqwZk/VI6tqNrAB8Gnga0lW7ym/BHhxklk9+/YHfjNOCFdV1eyebc8Vu6IV13cNK9rWLsAGVXXeoNqc4HkHdg0zxRjXvDVwY1VdN11xVNWdwHdo3v+SpGlgAkOSpA7oH7ae5AlJftqOhDglyVf6RxskeWM7kuLqJP/Q7jsI2A84bGSkQ5INgHcDr6qqU6tqSTV+WlX7VdVd/fFU1f3AScBGNMmOEdcAvwSe055vI+DJwDeW87pXS/IvSS5JcmOSk9s2R8pPSXJNkluS/DDJjmNdZ7u/kmzTc/wfR2mMvMZJ3txOMziu3b9Hkp8lWZzkx0ke13P8m5P8oe2Hi5PsNsalPBc4u+/aPpZkUZJb29EsT2v3z01yR991Pr6d/rBG+/wfk1yU5OYk302ydU/dSvLPSX4L/HZZ52rL1klyQtvWRUkO63uvzU3y1STXJ7k0yWv6jj2+PfZCYJdx+vPJSX7S9tdPkjy53b9PkgV9dV+f5Bvt47WSfCjJFUmuTXJMknWW1W897TwL+B4wt30vHN/uf0GSC9p+PSvJo8eIeZnXOM574Czg+ct6TSRJg2MCQ5KkjkmyJnAacDxNAuFLwF/3VducZpTEFsDLgKOTPKSqPgOcSDuSoh3p8CRgLeDrk4hhdZpvli8Fru0r/jx/+tZ5n7bdByVBJug1wF7ArsBc4Gbg6J7y7wDbAg8Fzqe5Nsa4zonYnOY13Ro4KMkTgP8AXglsDBwLfKP9QL09cAiwS1XNoUnaXDZGu48F+tcw+Qmwc3u+k4BTkqxdVVcB5wJ/01N3X+DUqronyV7AW4EXAZsCP6J5D/TaC3gi8JhlnasteycwD3gk8GzgpSONJFkN+Cbwc5r30m7A65I8p+fYR7Xbc4ADxrj+kWTWt4CP07yWHwa+lWRjmgTX9km27bvmk9rHHwC2a69hmzaWd/TUfUC/9Z63qr5Pk0AaGeVzYJLt2tfsdTSv4beBb7b3Vr8xr3EC74GLgJ3Gek0kSYNlAkOSpO75S2AW8PGquqeqvgb8X1+de4B3t+XfBpYCY62hsQlwQ1XdO7KjHWmwuB0J8PSeum9Kshi4Dfgo8Paquq+vvdOAZ6QZ2bE/TUJjPHPb841se7f7Xwn8a1Vd2Y4EORz427TTBKrqP9oRIyNlO7XnXV73A++sqruq6g7gFcCxVfW/VXVfVZ1Ak4z5S+A+msTPY5KsUVWXVdUlY7S7IbCkd0dVfbGqbqyqe6vqqLatkT46CXgJQJLQJIJGPsy/EnhfVV3U9tkRwM69ozDa8pvaaxjvXHsDR1TVzVV1JU2CYcQuwKZV9e6quruqfg98to1n5Nj3tuda1Hdsv+cDv62qL7RxfAn4NbBnVd1Ok+gaueZtgR1okkWh6YfXt+dZ0l7zPj1t9/fbeF4MfKuqvldV9wAfAtahGS3Ub1nXON57YAlNIlGSNA1MYEiS1D1zgT9UVfXsW9RX58behARwOzB7jPZuBDZJz9oBVfXkqtqwLev9e+BD7f51gPnAB5M8t7ex9gPkt4C3AZtU1TkTuKarqmrDnu3kdv/WwGkjiQ2ab7TvAzZLsnqS96eZXnIrf/rme5MJnG8s17drF4zYGnhjb3IF2BKYW1W/o/kG/3DguiRfTjJ3jHZvBub07kgzxeeidjrFYpoPuiOxnwo8qW3v6UDRjLQYieljPfHcBIRmVMKIB7wfxjnX3L76vY+3pi+5RDP6Y7Mxjr18jOsfqdtffnlP3H9M2tCMvji9TWxsCqwLLOyJ4T/b/SP6+208D4ilnRK1iAe+hr11R73GCbwH5gC3TCIuSdIKMIEhSVL3XA1s0X4zPWLLSRxffc/PpRlV8MIJN9D4FXAOo8/x/zzNrz58YRJxjWYR8Ny+5MbaVfUHmg+5LwSeRfOBfF57zMjr0n+d0CRy1u153v+LFP3HLKL59r33/Ou2oweoqpOq6qk0H/SLZqrDaH5BMwWiCbBZg+LNNN/uP6RNCt0yEntVLQbObMv3Bb7Uk7BaBLyyL6Z1qurHo13HeOeieT89vOfY3vfSIuDSvnPNqarn9RzbW3+rMa4f4Cqa16nXVsAf2sdn0iTSdqZJZIyMOLkBuAPYsSeGDapZTPZB1ztBD4ilvZe27Iml1zKvcZz3wKNppt9IkqaBCQxJkqbfGknW7tn6f1XhXJpRCIckmZXkhcBfTKL9a2nWOwD++GH5XcCnkvxtktlpFs/cGVhvrEaS7AA8FbhglOKzadZT+MQk4hrNMcB7R6ZHJNm0vV5ovt2+i2aUyLo00wp6PeA6Wz8D9m1Hb/wVzdoay/JZ4OAkT0xjvSTPTzInyfZJnplkLeBOmg/Z/dNpRny771xzgHuB64FZSd4BrN93zEk0U3D+hj99mIfmNXlL/rRg6QZJ/m4Z1zDeuU5u23tIki1o1nQY8X/Are1Cleu0r9ufpflVlf5jHw68ehlxfBvYLsm+7fv2xTRrdJwB0I4YOpXml3A2oll4c2R0xGeBj6T9SdIkW/Ssw7E8Tgaen2S3NAujvpHmvfTjMeqOeo0TeA/sSrNOiyRpGpjAkCRp+n2b5oPQyHZ4b2FV3U2zgOPLgMU0iy6ewcQXyvx3mjn7i5Oc3rZ5JPAG4DDgOpoP/8fSfHPf+6Fu5Fc9bqP5xvy4tt4DtCM0/quqbppgTGP5GM0Cj2cmWQKcR7M4JTSjPC6n+db8wrZsmdcJvBbYk+Z12w84nWWoqgU06y98kmYayO+AA9vitYD304wQuIZmIdG3jtHO+cAtSUZi/y7NB9vftNdwJw+eBvQNmgVKr62qn/e0dRrNt/xfbqfO/IpmkcqxjHeudwNX0izI+n2aJMJd7bnuo3m9dm7LbwA+x5/WdXhX2+alNO+HMUfcVNWNwB40yYIbad5re1TVDT3VTqIZUXNK3xSoN9O89ue11/x9xl7TZVxVdTHNffOJ9pr2pFmL4+5Rqi/rGsd8D6RZJPV5wAnLG6ckaXLywOm1kiSpi5L8L3BMVR03bmUNRZLdaX6qdq9hx7IsSf4J2KeqxhudomVI8mpgy6o6bNixSNKqwgSGJEkdlGRXmp/lvIFmJMExwCOr6uqhBqYZJ8nDaKbanEsz4uNbwCer6qNDDUySpEnqn3MrSZK6YXuaufmzgUuAvzV5oeW0Js00oEfQTK35MvCpoUYkSdJycASGJEmSJEnqPBfxlCRJkiRJnecUEk3KJptsUvPmzRt2GJIkSZKklcTChQtvqKpNx6tnAkOTMm/ePBYsWDDsMCRJkiRJK4kkl0+knlNIJEmSJElS55nAkCRJkiRJnWcCQ5IkSZIkdZ4JDEmSJEmS1Hku4qlJuejKG/nzQz8/7DAkSZIkSWNY+MH9hx3ClHAEhiRJkiRJ6jwTGJIkSZIkqfNMYEiSJEmSpM4zgSFJkiRJkjrPBIYkSZIkSeo8ExiSJEmSJKnzTGBIkiRJkqTOM4EhSZIkSZI6zwSGJEmSJEnqPBMYkiRJkiSp80xgSJIkSZKkzjOBIUmSJEmSOs8EhiRJkiRJ6jwTGJIkSZIkqfNMYEiSJEmSpM4zgSFJkiRJkjrPBIYkSZIkSeo8ExiSJEmSJKnzTGAMWZLLkjxrOY+9IMkzBhySJEmSJEmdM20JjPaD+rVJ1uvZ9/IkZ/U8ryS3JVnabouT7Nfz/I4k9/c8X9rT9h3tvmuSHJ9k9jJiOSvJnW39W5L8MMljp/QFmKSJXHdV7VhVZw05VEmSJEmSptx0j8CYBbx2nDo7VdXsdtuwqk4ceQ48F7iqp7w3SbFn+3xn4PHAW8Y5zyFt/Y2Bs4AvjFUxyaxx2hq4SVy3JEmSJEkrvelOYHwQeFOSDafqBFV1DfBdmkTGROrfC3wZeMzIviSHJzk1yReT3AocmOQvkpzbjgq5Osknk6zZc0wlOTjJb5PcnOToJOkpf0WSi5IsSXJhkif0hLFzkl+0o0G+kmTticTeO/2kjfmUNuYlSX6ZZLskb0lyXZJFSXbvOXaDJP/eXssfkrwnyeoTOa8kSZIkSdNtuhMYC2hGO7xpqk6Q5OE0IxZ+N8H6awL7Aef1Fb0QOBXYEDgRuA94PbAJ8CRgN+BVfcfsAewC7ATsDTynPcffAYcD+wPrAy8Abuw5bm/gr4BHAI8DDpxI7KPYk2YkyUOAn9IkclYDtgDeDRzbU/cE4F5gG5oRK7sDLx+t0SQHJVmQZMG9ty9ZztAkSZIkSVp+w1jE8x3Aq5NsOkb5+e0oh8VJPj6Jdk9PsgRYBFwHvHOc+h9PshhYChwCvKuv/NyqOr2q7q+qO6pqYVWdV1X3VtVlNMmAXfuOeX9VLa6qK4Af8KdRIC8Hjqyqn1Tjd1V1eW8sVXVVVd0EfJMJjh4ZxY+q6rvtqJJTgE3bmO6hGWUyL8mGSTajSfK8rqpuq6rrgI8A+4zWaFV9pqrmV9X8WevOWc7QJEmSJElaftOewKiqXwFnAP8yRpUntGtfbFhVr5lE03tV1RzgGcAONCMlluU1VbUhsDbNyIlTkzyup3xRb+V2OsYZ7SKhtwJHjHKOa3oe3w6MrFWxJXDJMmIZ67jJurbn8R3ADVV1X89z2ra3BtYArh5JFtEkZB66nOeVJEmSJGlKDetnVN8JvIJmasNAVdXZwPHAhyZY//6q+hHNlJPde4v6qn4a+DWwbVWtD7wVCBOzCHjUBOtOh0XAXcAmPcmi9atqx2EHJkmSJEnSaIaSwKiq3wFfASYzwmIyPgo8O8mEpmIkeRLNIp4XLKPaHOBWYGmSHYB/mkQ8n6NZvPTP09gmydaTOH6gqupq4EzgqCTrJ1ktyaOS9E+JkSRJkiSpE4Y1AgOaRSXXm4qGq+p64PPA25dR7ZNJliZZSrPw5duq6jvLqP8mYF9gCfBZmgTMROM5BXgvcFJ7/OnARhM9forsD6wJXAjcTLNg6cOGGpEkSZIkSWNIVf9MCWls623+iNrh7/vXO5UkSZIkdcXCD+4/7BAmJcnCqpo/Xr1hjsCQJEmSJEmaEBMYkiRJkiSp80xgSJIkSZKkzjOBIUmSJEmSOs8EhiRJkiRJ6jwTGJIkSZIkqfNMYEiSJEmSpM4zgSFJkiRJkjrPBIYkSZIkSeo8ExiSJEmSJKnzTGBIkiRJkqTOM4EhSZIkSZI6zwSGJEmSJEnqPBMYkiRJkiSp80xgSJIkSZKkzjOBIUmSJEmSOm/WsAPQzPLoh2/Mgg/uP+wwJEmSJEmrGEdgSJIkSZKkzjOBIUmSJEmSOs8EhiRJkiRJ6jwTGJIkSZIkqfNMYEiSJEmSpM4zgSFJkiRJkjrPBIYkSZIkSeo8ExiSJEmSJKnzTGBIkiRJkqTOM4EhSZIkSZI6b9awA9DMcvfVF3DFux877DAkSZI0BbZ6xy+HHYIkjckRGJIkSZIkqfNMYEiSJEmSpM4zgSFJkiRJkjrPBIYkSZIkSeo8ExiSJEmSJKnzTGBIkiRJkqTOM4EhSZIkSZI6zwSGJEmSJEnqPBMYkiRJkiSp80xgSJIkSZKkzjOBIUmSJEmSOs8EhiRJkiRJ6jwTGJIkSZIkqfNMYEiSJEmSpM4zgSFJkiRJkjrPBIYkSZIkSeo8ExiSJEmSJKnzTGBIkiRJkqTOM4ExgyVZmuSRw45DkiRJkqSpZgJjGZLsm2RBmyi4Osl3kjx1ms791va8S5PcmeS+nucXAFTV7Kr6/XTEI0mSJEnSMJnAGEOSNwAfBY4ANgO2Aj4FvHA6zl9VR7QJitnAwcC5I8+rasfpiEGSJEmSpK4wgTGKJBsA7wb+uaq+VlW3VdU9VfXNqjq0rfMXSc5NsrgdnfHJJGu2ZUnykSTXJbklyS+S/FlbtlaSDyW5Ism1SY5Jss5yxllJtmkfH5/kU+0okaVJzkmyeZKPJrk5ya+TPL7n2LlJvprk+iSXJnnNir5ukiRJkiRNFRMYo3sSsDZw2jLq3Ae8Htikrb8b8Kq2bHfg6cB2wIbAi4Eb27IPtPt3BrYBtgDeMaC49wbe1sZ0F3AucH77/FTgwwBJVgO+Cfy8Pf9uwOuSPGe0RpMc1E6lWXDTbfcNKFRJkiRJkibOBMboNgZuqKp7x6pQVQur6ryqureqLgOOBXZti+8B5gA7AKmqi6rq6iQBXgG8vqpuqqolNFNU9hlQ3Ke1cd1Jk3y5s6o+X1X3AV8BRkZg7AJsWlXvrqq723U0PjtWHFX1maqaX1XzN1pv9QGFKkmSJEnSxM0adgAddSOwSZJZYyUxkmxHM6JhPrAuzWu5EKCq/jvJJ4Gjga2SnAa8iWZUx7rAwiaX0TQFDCorcG3P4ztGeT67fbw1MDfJ4p7y1YEfDSgOSZIkSZIGyhEYozsXuBPYaxl1Pg38Gti2qtYH3kqTjACgqj5eVX8O7EgzZeRQ4AaaRMKOVbVhu23QLtQ5nRYBl/bEsGFVzamq501zHJIkSZIkTYgJjFFU1S0061IcnWSvJOsmWSPJc5Mc2VabA9wKLE2yA/BPI8cn2SXJE5OsAdxGkwy5r6rup5mq8ZEkD23rbjHW2hNT6P+AW5O8Ock6SVZP8mdJdpnmOCRJkiRJmhATGGOoqg8Db6BZFPN6mlELhwCnt1XeBOwLLKFJSnyl5/D12303A5fTTEn5UFv2ZuB3wHlJbgW+D2w/ldfSr10TY0+ahUQvpRkZ8jlgg+mMQ5IkSZKkiUpVDTsGzSCP22KdOuOV2ww7DEmSJE2Brd7xy2GHIGkVlGRhVc0fr54jMCRJkiRJUueZwJAkSZIkSZ1nAkOSJEmSJHWeCQxJkiRJktR5JjAkSZIkSVLnmcCQJEmSJEmdZwJDkiRJkiR1ngkMSZIkSZLUeSYwJEmSJElS55nAkCRJkiRJnWcCQ5IkSZIkdZ4JDEmSJEmS1HkmMCRJkiRJUueZwJAkSZIkSZ1nAkOSJEmSJHXerGEHoJllzYftyFbvWDDsMCRJkiRJqxhHYEiSJEmSpM4zgSFJkiRJkjrPBIYkSZIkSeo8ExiSJEmSJKnzTGBIkiRJkqTOM4EhSZIkSZI6zwSGJEmSJEnqPBMYkiRJkiSp80xgSJIkSZKkzjOBIUmSJEmSOs8EhiRJkiRJ6rxZkz0gyXzgUcAZVXVbkvWAu6rq3oFHp8759XW/5imfeMqww5A0hc559TnDDkGSJEl6kAknMJJsBnwD2AUoYFvg98CHgTuB105FgJIkSZIkSZOZQvIR4BpgY+D2nv2nALsPMihJkiRJkqRek5lCshuwW1XdnKR3/yXAVgONSpIkSZIkqcdkRmCsA9w9yv5NaaaQSJIkSZIkTYnJJDB+CBzY87ySrA68GfivQQYlSZIkSZLUazJTSA4Dzk6yC7AWcBSwI7AB4M9SSJIkSZKkKTPhERhVdSHwWODHwJnA2jQLeD6+qi6ZmvAkSZIkSZImOAIjyRrAe4Gjq+qdUxuSJEmSJEnSA01oBEZV3QO8Csh4dSVJkiRJkgZtMot4fhd45lQFIkmSJEmSNJbJLOL5X8ARSR4HLARu6y2sqq8NMjBJkiRJkqQRk0lgfLL99zWjlBWw+oqHI0mSJEmS9GATTmBU1WSmm0iSJEmSJA2MSQlJkiRJktR5Ex6BkeQNyyqvqg+veDiSJEmSJEkPNpk1MF7d93wN4GHAHcB1gAkMSZIkSZI0JSazBsYj+vcl2Qw4DvjsIIOSJEmSJEnqtUJrYFTVtcC/AkcOJpyZJclWSZYmWb19vlmSHyZZkuSoJG9N8rkpOO9+Sc4cdLuSJEmSJHXVZKaQjGU1YLMVbSTJWcBOwOZVddeKtjfGOQr4FbBTVd3f7nsP8PCqOnACx18GvLyqvg9QVVcAs3uqHATcAKxfVTWgmOcBlwJrVNW97XlPBE4cRPuSJEmSJM0Ek1nE80X9u2jWwPhn4EcrEkT7If1pwC3AC4BTVqS9ccwF9gFOmoK2twYuHFTyQpIkSZIkNSYzheTUvu1k4G3AT4GXr2Ac+wPnAccDB4zsTPKXSa4ZmaLR7vvrJL9oH6+T5IQkNye5KMlhSa4c51xHAu9KMmryJskLklyQZHGSs5I8ut3/BWAr4JvttJHDksxLUklmJRmJ/bC2/FlJDk/yxZ62n5rkx23bi5Ic2O5/fpKfJrm13X94T0g/bP9d3Lb7pCQHJvmfnnafnOQnSW5p/31yT9lZSf4tyTnt1JYzk2zSlq2d5ItJbmxj+km7rokkSZIkSZ0y4QRGVa3Wt61eVZtX1b5VdfUKxrE/zZSIE4HnjHyIrqrzgNuAZ/bU3Zc/jZ54JzAPeCTwbOClEzjX14BbgQP7C5JsB3wJeB2wKfBtmoTFmlX198AVwJ5VNbuqHrDuRzsF5UTgyLb8+31tbwV8B/hE2/bOwM/a4tva12BD4PnAPyXZqy17evvvhm275/a1uxHwLeDjwMY0vwbzrSQb91TbF/gH4KHAmsCb2v0HABsAW7bHHkzzqzKSJEmSJHXKhBMYSfZPstYo+9dMsv/yBpDkqTRTL06uqoXAJTQfuEd8CXhJW3cO8Lx2H8DewBFVdXNVXUnzIX48BbwdeMco1/Ni4FtV9b2qugf4ELAO8GRW3H7A96vqS1V1T1XdWFU/A6iqs6rql1V1f1X9or2+XSfY7vOB31bVF6rq3qr6EvBrYM+eOsdV1W+q6g6akTM7t/vvoUlcbFNV91XVwqq6tf8ESQ5KsiDJgnuW3rNcFy9JkiRJ0oqYzBSS42i+re83py1bXgcAZ1bVDe3zk+iZRtI+f1GbbHgRcH5VXd6WzQUW9dTtfTymqvo2zWiKg/qK5gKX99S7v21zi4ldyjJtSZOceZAkT0zygyTXJ7mFZiTEJhNs9wExty7ngTFf0/P4dv608OgXgO8CX05yVZIjk6zRf4Kq+kxVza+q+WvMflCxJEmSJElTbjIJjNCMXui3Fc3im5OWZB2aURS7tmtdXAO8HtgpyU4AVXUhzQfy5/LA6SMAVwMP73m+5SRO/zaan4Bdt2ffVTSjQUbiS9vmH9pdK7I45yLgUWOUnQR8A9iyqjYAjqF5vSdyzgfE3NqKP8U8pnYkyLuq6jE0o0z2oJnKIkmSJElSp4ybwEjyy3bRzALOTvKLnu0Cml8g+f6yWxnTXsB9wGNopjXsDDy6bbP3g/RJwGto1oPo/YWSk4G3JHlIki2AQyZ64qo6C/glDxztcTLw/CS7tSMR3gjcBfy4Lb+WZr2N5XEi8Kwke7eLfm6cZGQqxxzgpqq6M8lf8MApNNcD9y/jvN8Gtkuyb9vui2lezzPGCyjJ/0vy2HaR1FtpppTct3yXJ0mSJEnS1JnICIxTga/SjAj4Vvt4ZPsi8AomtnjmaA6gWZ/hiqq6ZmQDPgns1/NLIV8CngH8d89UE4B3A1cCl9IkUU6lSThM1NuAjUaeVNXF7bV8AriBZh2JPavq7rbK+4C3tb/Y8ab+xpalqq6gWb/jjcBNNAt47tQWvwp4d5IlwDtoEikjx90OvBc4pz3vX/a1eyPNyIk3AjcChwF79L1OY9mc5jW7FbgIOJumTyVJkiRJ6pRUTWxWRJIDgK9U1Z1TG9LyS/JPwD5VNdEFMDVJs7eaXTsdutP4FSXNWOe8+pxhhyBJkqRVSJKFVTV/vHqT+RnVE7qWvEjysCRPSbJaku1pRiGcNuy4JEmSJEnSYE3mZ1TXTPKuJL9JcmeS+3q3qQxyGdYEjgWWAP8NfB341JBikSRJkiRJU2TW+FX+6N+AF9OsA/ER4FBgHrAP8PaBRzYB7c+p/tkwzi1JkiRJkqbPZH5GdW/g4Ko6luaXKr5eVa8B3gk8eyqCkyRJkiRJgsklMDYDLmwfLwU2bB//J7D7IIOSJEmSJEnqNZkExhXA3Pbx74DntI+fBNwxyKAkSZIkSZJ6TSaBcRqwW/v4Y8C7klwKHA98bsBxSZIkSZIk/dGEF/Gsqrf0PD41yZXAk4HfVNUZUxGcJEmSJEkSTO5XSB6gqs4DzhtgLJIkSZIkSaOazBQSkjw3yRlJLkyyZbvv5Ul2G+9YSZIkSZKk5TXhBEaS/YCTgd8CjwDWaItWBw4bfGiSJEmSJEmNyYzAOAx4RVW9Hri3Z/95wM4DjUqSJEmSJKnHZBIY2wLnjrJ/KbD+YMKRJEmSJEl6sMkkMK4Cthtl/9OBSwYTjiRJkiRJ0oNNJoHxGeDjSZ7SPt8yyQHAkcCnBx6ZJEmSJElSa5k/o5rk6cCPq+reqjoyyQbA94C1gR8AdwEfqqqjpz5USZIkSZK0qkpVjV2Y3Ac8rKquS/J7YBfgTuDRNKM3LqyqpdMSqTph/vz5tWDBgmGHIUmSJElaSSRZWFXzx6u3zBEYwM00P5l6HTAPWK2qbgP8BCtJkiRJkqbNeAmMrwJnJ7kaKGBBOyrjQarqkYMOTpIkSZIkCcZPYBwMfIPmJ1Q/DBwHLJnqoCRJkiRJknotM4FRzQIZ3wJIshNwVFWZwJAkSZIkSdNqvBEYf1RV/zCVgUiSJEk67venAAAWMUlEQVSSJI1ltWEHIEmSJEmSNB4TGJIkSZIkqfNMYEiSJEmSpM4zgSFJkiRJkjrPBIYkSZIkSeo8ExiSJEmSJKnzJvwzqhLAkosv5uyn7zrsMLSS2PWHZw87BEmSJEkzhCMwJEmSJElS55nAkCRJkiRJnWcCQ5IkSZIkdZ4JDEmSJEmS1HkmMCRJkiRJUueZwJAkSZIkSZ1nAkOSJEmSJHWeCQxJkiRJktR5JjAkSZIkSVLnmcCQJEmSJEmdZwJDkiRJkiR1ngkMSZIkSZLUeSYwJEmSJElS55nAkCRJkiRJnWcCQ5IkSZIkdZ4JDEmSJEmS1HkmMCRJkiRJUuet1AmMJJVkm2HHIUmSJEmSVsyMTGAkOSvJy4cdB0CSw5N8cdhxTEaStyZZ2rPdkeT+JJsMOzZJkiRJkkYzIxMYaiSZtTzHVdURVTV7ZAM+AJxVVTcMNkJJkiRJkgZjxicwkrwiye+S3JTkG0nm9lV5XpLfJ7khyQeTjHrNSVZvRyZckmRJkoVJtmzLPpZkUZJb2/1Pa/f/FfBW4MXtSIaft/s3SPLvSa5O8ock70myes95jmrjuTTJIe1Ul1lt+dz2Om5qr+sVPTEenuTUJF9McivwL0luT7JxT50/T3J9kjUm+PoF+HvghIm94pIkSZIkTb8ZncBI8kzgfcDewMOAy4Ev91X7a2A+8ATghcA/jtHcG4CXAM8D1m/r3d6W/QTYGdgIOAk4JcnaVfWfwBHAV9rRDDu19U8A7gW2AR4P7A6MTHl5BfDctr0nAHv1xfEl4EpgLvC3wBFJduspfyFwKrAhcBRwVnv9I14KfLmq7hnjOvs9DdgM+OpYFZIclGRBkgW33DPRZiVJkiRJGpwZncAA9gP+o6rOr6q7gLcAT0oyr6fOB6rqpqq6AvgoTZJiNC8H3lZVF1fj51V1I0BVfbGqbqyqe6vqKGAtYPvRGkmyGU2C4nVVdVtVXQd8BNinrbI38LGqurKqbgbe33PslsBTgTdX1Z1V9TPgczQjJEacW1WnV9X9VXUHTbLkpe3xq7fX94XxX7o/OgA4taqWjlWhqj5TVfOrav4Ga0xoYIckSZIkSQM10xMYc2lGXQDQfgi/Ediip86inseXt8eMZkvgktEKkrwxyUVJbkmyGNgAGGvBy62BNYCrkyxu6x8LPLQn5t6Yeh/PBW6qqiV9MY91PQBfBx6T5JHAs4Fbqur/xoit/7rWAf4Op49IkiRJkjpuuRaB7JCraBIGACRZD9gY+ENPnS2BC9rHW7XHjGYR8CjgV7072/Uu3gzsBlxQVfcnuRlIW6VGaecuYJOquneU81wNPLwvvt7r2SjJnJ4kxlZ91/OA81XVnUlOphmNsgOTG33xIuAmmmkokiRJkiR11kwfgXES8A9Jdk6yFs16FP9bVZf11Dk0yUPa6RmvBb4yRlufA/4tybZpPK5dHHMOzXoW1wOzkryDZo2MEdcC80YWB62qq4EzgaOSrJ9ktSSPSrJrW/9k4LVJtkiyIU1yhPbYRcCPgfclWTvJ44CXASeO8zp8HjgQeAEwmZ90PQD4fFX1J2EkSZIkSeqUmZzAqKr6L+DtNAtQXk0zgmKfvnpfBxYCPwO+Bfz7GO19mCa5cCZwa1tvHeC7wHeA39BM57iTB07jOKX998Yk57eP9wfWBC4EbqZZdPNhbdln23P8Avgp8G2aBMl9bflLgHk0ozFOA95ZVd8b54U4B7gfOL8veTOmJFsAz6RJfkiSJEmS1GmZiV++t4mCd1fV6cOOZUUleS5wTFVtPW7lZbfz38BJVfW5wUQ2uu3nzKnPPP4JU3kKrUJ2/eHZww5BkiRJ0pAlWVhV88erN+NGYCTZEXg0zeiFGSfJOkmel2RWOwrinTQjLVakzV1ofpJ1rOkxkiRJkiTNaDMqgZHkAzTTL95cVZePV7+jAryLZmrJT4GLgHcsd2PJCcD3aX62dUnP/mOSLB1lO2YF45ckSZIkadrNyCkkGh6nkGiQnEIiSZIkaaWdQiJJkiRJklY9JjAkSZIkSVLnmcCQJEmSJEmdZwJDkiRJkiR1ngkMSZIkSZLUeSYwJEmSJElS55nAkCRJkiRJnWcCQ5IkSZIkdZ4JDEmSJEmS1HkmMCRJkiRJUueZwJAkSZIkSZ1nAkOSJEmSJHWeCQxJkiRJktR5s4YdgGaWOdtvz64/PHvYYUiSJEmSVjGOwJAkSZIkSZ1nAkOSJEmSJHWeCQxJkiRJktR5JjAkSZIkSVLnmcCQJEmSJEmdZwJDkiRJkiR1ngkMSZIkSZLUeSYwJEmSJElS55nAkCRJkiRJnWcCQ5IkSZIkdZ4JDEmSJEmS1Hmzhh2AZpbrrryFT77xm8MOQx1zyFF7DjsESZIkSSs5R2BIkiRJkqTOM4EhSZIkSZI6zwSGJEmSJEnqPBMYkiRJkiSp80xgSJIkSZKkzjOBIUmSJEmSOs8EhiRJkiRJ6jwTGJIkSZIkqfNMYEiSJEmSpM4zgSFJkiRJkjrPBIYkSZIkSeo8ExiSJEmSJKnzTGBIkiRJkqTOM4EhSZIkSZI6zwSGJEmSJEnqPBMYkiRJkiSp80xgSJIkSZKkzjOBsQpIsl+SM4cdhyRJkiRJy8sExhAkOSvJzUnWGlB7xye5O8nSJEuSLEyy60h5VZ1YVbsP4lySJEmSJA2DCYxplmQe8DSggBcMsOkjq2o2sAHwaeBrSVYfYPuSJEmSJA2NCYzptz9wHnA8cMDIziQbJ/lmkluT/CTJe5L8T0/5Dkm+l+SmJBcn2Xu0xqvqfuAkYCNgs/bYA/vaqiQHJ/ltOxLk6CSZkquVJEmSJGkATGBMv/2BE9vtOUk2a/cfDdwGbE6T2OhNbqwHfI8mMfFQ4CXAp5Ls2N94O+pif+BS4NplxLEHsAuwE7A38JyxKiY5KMmCJAuW3n7LBC9TkiRJkqTBMYExjZI8FdgaOLmqFgKXAPu2SYe/Ad5ZVbdX1YXACT2H7gFcVlXHVdW9VXU+8FXgb3vqvCnJYpokyEeBt1fVfcsI5/1VtbiqrgB+AOw8VsWq+kxVza+q+bPX3WDyFy5JkiRJ0goygTG9DgDOrKob2ucntfs2BWYBi3rq9j7eGnhiksUjG7AfzWiNER+qqg2BdYD5wAeTPHcZsVzT8/h2YPbyXJAkSZIkSdNh1rADWFUkWYdmqsbqSUaSB2sBG9KsVXEv8HDgN23Zlj2HLwLOrqpnj3eeqirgV0nOAZ4PfGcwVyBJkiRJ0vA4AmP67AXcBzyGZrrGzsCjgR/RrFnxNeDwJOsm2aHdN+IMYLskf59kjXbbJcmjRztRe/xTgQum7nIkSZIkSZo+JjCmzwHAcVV1RVVdM7IBn6SZDnIIzU+gXgN8AfgScBdAVS0Bdgf2Aa5q63yAZgTHiMOSLE1yG3AmcBxw7LRcmSRJkiRJUyzNjAN1TZIPAJtX1QHjVp5GW22+bR2234eHHYY65pCj9hx2CJIkSZJmqCQLq2r+ePUcgdERSXZI8rg0/gJ4GXDasOOSJEmSJKkLXMSzO+bQTBuZC1wHHAV8fagRSZIkSZLUESYwOqKqfgJsM+w4JEmSJEnqIqeQSJIkSZKkzjOBIUmSJEmSOs8EhiRJkiRJ6jwTGJIkSZIkqfNMYEiSJEmSpM4zgSFJkiRJkjrPBIYkSZIkSeo8ExiSJEmSJKnzTGBIkiRJkqTOM4EhSZIkSZI6zwSGJEmSJEnqPBMYkiRJkiSp80xgSJIkSZKkzps17AA0szz04RtwyFF7DjsMSZIkSdIqxhEYkiRJkiSp80xgSJIkSZKkzjOBIUmSJEmSOs8EhiRJkiRJ6jwTGJIkSZIkqfNSVcOOQTNIkiXAxcOOQ+PaBLhh2EFoXPbTzGA/zQz208xgP80M9tPMYD/NDPbTxGxdVZuOV8mfUdVkXVxV84cdhJYtyQL7qfvsp5nBfpoZ7KeZwX6aGeynmcF+mhnsp8FyCokkSZIkSeo8ExiSJEmSJKnzTGBosj4z7AA0IfbTzGA/zQz208xgP80M9tPMYD/NDPbTzGA/DZCLeEqSJEmSpM5zBIYkSZIkSeo8ExiSJEmSJKnzTGBIkiRJkqTOM4GxikuyUZLTktyW5PIk+45RL0k+kOTGdjsySXrKd06yMMnt7b87T99VrPwG2E/VtrG03T43fVex8ptEP/2/JD9IckuSy0Ypn9eW357k10meNeXBr0IG2E+XJbmj5346c8qDX4VMop8OTfKrJEuSXJrk0L5y76cpNMB+8n6aQpPop9cl+X2SW5NcleQjSWb1lHs/TaEB9pP30xSaaD/11F+zvV+u7Nvv56flYAJDRwN3A5sB+wGfTrLjKPUOAvYCdgIeB+wBvBKamxL4OvBF4CHACcDX2/0ajBXupx47VdXsdnv5FMa8KppoP90G/Adw6ChlAF8CfgpsDPwrcGqSTQcf7iprUP0EsGfP/bT74ENdpU20nwLsT/P/n78CDkmyT0+599PUGlQ/gffTVJpoP30TeEJVrQ/8Gc3fE6/pKfd+mlqD6ifwfppKE+2nEYcC1/Xu8PPTCqgqt1V0A9ajufm269n3BeD9o9T9MXBQz/OXAee1j3cH/kD7qzbtviuAvxr2Na4M26D6qX1ewDbDvqaVcZtMP/WUPwu4rG/fdsBdwJyefT8CDh72Na4M26D6qd1/GfCsYV/TyrgtTz/11Ps48In2sffTDOin9rn3U8f6iSZJ8X3gU+1z76cZ0E/tPu+njvQT8AjgIuC5wJU9+/38tJybIzBWbdsB91XVb3r2/RwYLYO4Y1s2Wr0dgV9Ue+e1fjFGO5q8QfXTiB8muSbJ15LMG2Sgq7jJ9NOy7Aj8vqqWrGA7Gt2g+mnEiUmuT3Jmkp1WPDy1lqufkgR4GnBBu8v7aWoNqp9GeD9NjUn1U5J9k9wK3EDzzf6xbZH309QaVD+N8H6aGpP9794ngLcCd/Tt9/PTcjKBsWqbDdzSt+8WYM4E6t4CzG7/CJlMO5q8QfUTwK7APGAH4CrgjN45k1ohg7oPvJ+m1iBf3/1o7qetgR8A302y4QpFpxHL20+H0/xtc9wKtqOJGVQ/gffTVJpUP1XVSdVMTdgOOAa4dnna0aQNqp/A+2kqTbifkvw1MKuqTluRdvRAJjBWbUuB9fv2rQ8smUDd9YGlbdZwMu1o8gbVT1TVD6vq7qpaDLyWZljbowcf8ippUPeB99PUGtjrW1XnVNUdVXV7Vb0PWEzzrbJW3KT7KckhNGssPL+q7lredjQpg+on76eptVz3QVX9lmaUzKdWpB1N2KD6yftpak2on5KsBxwJvHpF2tGDmcBYtf0GmJVk2559O/HgIZ20+3Yao94FwON6vuWHZgHJ0drR5A2qn0ZTNAuracVNpp+W5QLgkUl6M/DL045GN6h+Go330+BMqp+S/CPwL8BuVdW7yrv309QaVD+NxvtpcFbkv3uzgEe1j72fptag+mk03k+DM9F+2pZmFMyPklwDfA14WDuNex5+flp+w16Ew224G/BlmhWl1wOeQjN0acdR6h1MswDNFsBcmpvr4LZsTeBymm/01wIOaZ+vOezrW1m2AfXTjsDOwOo0w9Y+ClwMrDHs61tZtkn002rA2jQLOl3ePl6zp/w84EPt/r+m+eZk02Ff38qyDaKfgK3aY9ds9x8KXA9sPOzrW1m2SfTTfsA1wKPHaMf7qeP95P3UqX56OfDQ9vFj2r8jPtxT7v3U8X7yfupGP9EklTbv2V5EM317c5q/xf38tLyv/7ADcBvyGwA2Ak6n+bnAK4B92/1Po5l6MFIvNMOgbmq3I3ngqrmPBxbSLFBzPvD4YV/byrQNop+AZ9IkLG6j+Smn04Fth31tK9M2iX56Bs23Ib3bWT3l84Cz2vvpYlxJvHP9RLv4VtvGjcB/AfOHfW0r0zaJfroUuIdmOO7IdkxPufdTx/vJ+6lT/XQczVoKt9H8ksUHgbV7yr2fOt5P3k/d6ae+Y55Bz6+QtPv8/LQc28gHG0mSJEmSpM5yDQxJkiRJktR5JjAkSZIkSVLnmcCQJEmSJEmdZwJDkiRJkiR1ngkMSZIkSZLUeSYwJEmSJElS55nAkCRJM1aS45OcMew4JEnS1EtVDTsGSZKk5ZJkA5q/ZxYPO5bRJCng76rq1GHHIknSTDdr2AFIkiQtr6q6ZdgxjCbJmlV197DjkCRpZeIUEkmSNGP1TiFJclaSTyc5KslNSa5P8tokayU5OsniJFck+fue4+clqST7JvmfJHcm+XWS3fvO8/Qk/9uWX5vkI0nW7CkfOfeHklwPnJPksrb4lPYcl7V1H5Xk60muSXJbkvOT7NF3vsuSvC3JsUluTXJlkkP76qzfnvPqNq6Lkry4p/zJSc5OcnuSP7R11x/MKy9J0vQzgSFJklYm+wFLgCcC7wc+CpwO/AaYD5wAfC7J3L7jjgQ+DuwMfA/4epItANp/vwP8FHg88DLgJcD7+tp4KRDgacD+wC7t/lcAD+t5Prtt79nATsBXga8l2aGvvdcDvwSeAHwAODLJk9qY0raxK/APwGOANwB3t+WPBc4EvtGe40Xttf3HMl89SZI6zDUwJEnSjJXkeGCTqtojyVnAWlXV+yH/OuDcqnpBu28N4DZg36o6Nck84FLgbVX13rbOasCvgZOr6m1J3gu8GNiuqu5v6xwIHAs8pKpub8+9UVU9ri++Ca2BkeQ84Iyqek/7/LI27pf01PktcEJVvSfJs4HvAjtW1UWjtPd54J6qelnPvp1pkjCbVdV1y4pHkqQucgSGJElamfzi/7d3Py86RXEcx98fSlNWNsLCj0xplkMmi0lJYmJhSlb+AWsW8g+IlJQGZSVl5U+ghFBMWIwalGLIbGYzZjM1x+LcR0/TjHmelRvvVz11n3PuPefc7fd+z/d0Lkr9SjNLzWLotC0Cc8DmZc8977pnCXhJzWoAGKIGE5a67n8KbAAGu9pe97LAJBuTXEkylWQuyTw1O2T7au/S+Na17mHg+0rBi8Y+4EyS+c4PeNb07e5lnZIktY1FPCVJ0r9kcdn/skpbPx9x0jyzku72nz2OdxU4BpwHPgALwF1qQKTbn9adNeZYB9wBrq3QN9PjOiVJahUDGJIkSXAAeAS/t56MAJ1tH1PA6STrurIwRqn1Jj6tMe4isH5Z2yhwt5TyoJlvgJoVMd3HeieBrUmGVsnCmKRuL/nYx5iSJLWaW0gkSZLgbJJTSfZQC3/uAG42fRPANmAiyVCS49QCoTdKKQtrjPsZOJxkS5JNTds0MJ5kb1Ns8x4w0Od6H1K3uTxIcjTJriRHkpxs+i8DI0luJRlOMpjkRJLbfc4jSVJrGMCQJEmCC9RTPN5St3eMl1K+ApRSZoAxat2JN9STPO4DF3sY9xxwCPhCLaBJM88s8IR6ksiL5rpnTSbIGLWuxT3gPXCdZhtKKeUdcBDYCTxu3usS8KOfeSRJahNPIZEkSf+trlNI9pdSXv3d1UiSpD8xA0OSJEmSJLWeAQxJkiRJktR6biGRJEmSJEmtZwaGJEmSJElqPQMYkiRJkiSp9QxgSJIkSZKk1jOAIUmSJEmSWs8AhiRJkiRJar1fNldl59j9i3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4" name="Picture 13" descr="newim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7013" y="2087728"/>
            <a:ext cx="7759123" cy="25477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666"/>
            </a:gs>
            <a:gs pos="100000">
              <a:srgbClr val="FD593D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252CB6A5-3133-4655-971C-11ED2666786F}"/>
              </a:ext>
            </a:extLst>
          </p:cNvPr>
          <p:cNvSpPr/>
          <p:nvPr/>
        </p:nvSpPr>
        <p:spPr>
          <a:xfrm>
            <a:off x="1181100" y="1511348"/>
            <a:ext cx="9829800" cy="4884512"/>
          </a:xfrm>
          <a:custGeom>
            <a:avLst/>
            <a:gdLst>
              <a:gd name="connsiteX0" fmla="*/ 4504602 w 9009204"/>
              <a:gd name="connsiteY0" fmla="*/ 0 h 4476750"/>
              <a:gd name="connsiteX1" fmla="*/ 9004065 w 9009204"/>
              <a:gd name="connsiteY1" fmla="*/ 4273482 h 4476750"/>
              <a:gd name="connsiteX2" fmla="*/ 9009204 w 9009204"/>
              <a:gd name="connsiteY2" fmla="*/ 4476750 h 4476750"/>
              <a:gd name="connsiteX3" fmla="*/ 0 w 9009204"/>
              <a:gd name="connsiteY3" fmla="*/ 4476750 h 4476750"/>
              <a:gd name="connsiteX4" fmla="*/ 5139 w 9009204"/>
              <a:gd name="connsiteY4" fmla="*/ 4273482 h 4476750"/>
              <a:gd name="connsiteX5" fmla="*/ 4504602 w 9009204"/>
              <a:gd name="connsiteY5" fmla="*/ 0 h 447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09204" h="4476750">
                <a:moveTo>
                  <a:pt x="4504602" y="0"/>
                </a:moveTo>
                <a:cubicBezTo>
                  <a:pt x="6915067" y="0"/>
                  <a:pt x="8883398" y="1893004"/>
                  <a:pt x="9004065" y="4273482"/>
                </a:cubicBezTo>
                <a:lnTo>
                  <a:pt x="9009204" y="4476750"/>
                </a:lnTo>
                <a:lnTo>
                  <a:pt x="0" y="4476750"/>
                </a:lnTo>
                <a:lnTo>
                  <a:pt x="5139" y="4273482"/>
                </a:lnTo>
                <a:cubicBezTo>
                  <a:pt x="125806" y="1893004"/>
                  <a:pt x="2094137" y="0"/>
                  <a:pt x="4504602" y="0"/>
                </a:cubicBez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indoor, chair&#10;&#10;Description automatically generated">
            <a:extLst>
              <a:ext uri="{FF2B5EF4-FFF2-40B4-BE49-F238E27FC236}">
                <a16:creationId xmlns="" xmlns:a16="http://schemas.microsoft.com/office/drawing/2014/main" id="{82CF7815-9F3E-45AC-AA28-66508C2DEA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09650" y="1803098"/>
            <a:ext cx="10172700" cy="5054902"/>
          </a:xfrm>
          <a:custGeom>
            <a:avLst/>
            <a:gdLst>
              <a:gd name="connsiteX0" fmla="*/ 5086350 w 10172700"/>
              <a:gd name="connsiteY0" fmla="*/ 0 h 5054902"/>
              <a:gd name="connsiteX1" fmla="*/ 10166897 w 10172700"/>
              <a:gd name="connsiteY1" fmla="*/ 4825383 h 5054902"/>
              <a:gd name="connsiteX2" fmla="*/ 10172700 w 10172700"/>
              <a:gd name="connsiteY2" fmla="*/ 5054902 h 5054902"/>
              <a:gd name="connsiteX3" fmla="*/ 0 w 10172700"/>
              <a:gd name="connsiteY3" fmla="*/ 5054902 h 5054902"/>
              <a:gd name="connsiteX4" fmla="*/ 5803 w 10172700"/>
              <a:gd name="connsiteY4" fmla="*/ 4825383 h 5054902"/>
              <a:gd name="connsiteX5" fmla="*/ 5086350 w 10172700"/>
              <a:gd name="connsiteY5" fmla="*/ 0 h 505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700" h="5054902">
                <a:moveTo>
                  <a:pt x="5086350" y="0"/>
                </a:moveTo>
                <a:cubicBezTo>
                  <a:pt x="7808115" y="0"/>
                  <a:pt x="10030647" y="2137477"/>
                  <a:pt x="10166897" y="4825383"/>
                </a:cubicBezTo>
                <a:lnTo>
                  <a:pt x="10172700" y="5054902"/>
                </a:lnTo>
                <a:lnTo>
                  <a:pt x="0" y="5054902"/>
                </a:lnTo>
                <a:lnTo>
                  <a:pt x="5803" y="4825383"/>
                </a:lnTo>
                <a:cubicBezTo>
                  <a:pt x="142053" y="2137477"/>
                  <a:pt x="2364585" y="0"/>
                  <a:pt x="5086350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E262FFB-B25F-47F2-B438-A6FAF85569C7}"/>
              </a:ext>
            </a:extLst>
          </p:cNvPr>
          <p:cNvSpPr/>
          <p:nvPr/>
        </p:nvSpPr>
        <p:spPr>
          <a:xfrm>
            <a:off x="1009650" y="1803098"/>
            <a:ext cx="10172700" cy="5054902"/>
          </a:xfrm>
          <a:custGeom>
            <a:avLst/>
            <a:gdLst>
              <a:gd name="connsiteX0" fmla="*/ 4504602 w 9009204"/>
              <a:gd name="connsiteY0" fmla="*/ 0 h 4476750"/>
              <a:gd name="connsiteX1" fmla="*/ 9004065 w 9009204"/>
              <a:gd name="connsiteY1" fmla="*/ 4273482 h 4476750"/>
              <a:gd name="connsiteX2" fmla="*/ 9009204 w 9009204"/>
              <a:gd name="connsiteY2" fmla="*/ 4476750 h 4476750"/>
              <a:gd name="connsiteX3" fmla="*/ 0 w 9009204"/>
              <a:gd name="connsiteY3" fmla="*/ 4476750 h 4476750"/>
              <a:gd name="connsiteX4" fmla="*/ 5139 w 9009204"/>
              <a:gd name="connsiteY4" fmla="*/ 4273482 h 4476750"/>
              <a:gd name="connsiteX5" fmla="*/ 4504602 w 9009204"/>
              <a:gd name="connsiteY5" fmla="*/ 0 h 447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09204" h="4476750">
                <a:moveTo>
                  <a:pt x="4504602" y="0"/>
                </a:moveTo>
                <a:cubicBezTo>
                  <a:pt x="6915067" y="0"/>
                  <a:pt x="8883398" y="1893004"/>
                  <a:pt x="9004065" y="4273482"/>
                </a:cubicBezTo>
                <a:lnTo>
                  <a:pt x="9009204" y="4476750"/>
                </a:lnTo>
                <a:lnTo>
                  <a:pt x="0" y="4476750"/>
                </a:lnTo>
                <a:lnTo>
                  <a:pt x="5139" y="4273482"/>
                </a:lnTo>
                <a:cubicBezTo>
                  <a:pt x="125806" y="1893004"/>
                  <a:pt x="2094137" y="0"/>
                  <a:pt x="450460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black background&#10;&#10;Description automatically generated">
            <a:extLst>
              <a:ext uri="{FF2B5EF4-FFF2-40B4-BE49-F238E27FC236}">
                <a16:creationId xmlns="" xmlns:a16="http://schemas.microsoft.com/office/drawing/2014/main" id="{A64FCB23-4BF6-4EF9-AA4C-DA6D4F60DF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438400" y="-25702"/>
            <a:ext cx="7315200" cy="3657600"/>
          </a:xfrm>
          <a:custGeom>
            <a:avLst/>
            <a:gdLst>
              <a:gd name="connsiteX0" fmla="*/ 0 w 8686800"/>
              <a:gd name="connsiteY0" fmla="*/ 0 h 4343400"/>
              <a:gd name="connsiteX1" fmla="*/ 2171700 w 8686800"/>
              <a:gd name="connsiteY1" fmla="*/ 0 h 4343400"/>
              <a:gd name="connsiteX2" fmla="*/ 4343400 w 8686800"/>
              <a:gd name="connsiteY2" fmla="*/ 2171700 h 4343400"/>
              <a:gd name="connsiteX3" fmla="*/ 6515100 w 8686800"/>
              <a:gd name="connsiteY3" fmla="*/ 0 h 4343400"/>
              <a:gd name="connsiteX4" fmla="*/ 8686800 w 8686800"/>
              <a:gd name="connsiteY4" fmla="*/ 0 h 4343400"/>
              <a:gd name="connsiteX5" fmla="*/ 4343400 w 8686800"/>
              <a:gd name="connsiteY5" fmla="*/ 4343400 h 4343400"/>
              <a:gd name="connsiteX6" fmla="*/ 0 w 8686800"/>
              <a:gd name="connsiteY6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6800" h="4343400">
                <a:moveTo>
                  <a:pt x="0" y="0"/>
                </a:moveTo>
                <a:lnTo>
                  <a:pt x="2171700" y="0"/>
                </a:lnTo>
                <a:cubicBezTo>
                  <a:pt x="2171700" y="1199397"/>
                  <a:pt x="3144003" y="2171700"/>
                  <a:pt x="4343400" y="2171700"/>
                </a:cubicBezTo>
                <a:cubicBezTo>
                  <a:pt x="5542797" y="2171700"/>
                  <a:pt x="6515100" y="1199397"/>
                  <a:pt x="6515100" y="0"/>
                </a:cubicBezTo>
                <a:lnTo>
                  <a:pt x="8686800" y="0"/>
                </a:lnTo>
                <a:cubicBezTo>
                  <a:pt x="8686800" y="2398794"/>
                  <a:pt x="6742194" y="4343400"/>
                  <a:pt x="4343400" y="4343400"/>
                </a:cubicBezTo>
                <a:cubicBezTo>
                  <a:pt x="1944606" y="4343400"/>
                  <a:pt x="0" y="2398794"/>
                  <a:pt x="0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F82DE7B-CAFF-492C-A391-F8DEED5DDC06}"/>
              </a:ext>
            </a:extLst>
          </p:cNvPr>
          <p:cNvSpPr/>
          <p:nvPr/>
        </p:nvSpPr>
        <p:spPr>
          <a:xfrm>
            <a:off x="5086350" y="4045528"/>
            <a:ext cx="5238750" cy="2812472"/>
          </a:xfrm>
          <a:custGeom>
            <a:avLst/>
            <a:gdLst>
              <a:gd name="connsiteX0" fmla="*/ 2619375 w 5238750"/>
              <a:gd name="connsiteY0" fmla="*/ 0 h 2812472"/>
              <a:gd name="connsiteX1" fmla="*/ 5238750 w 5238750"/>
              <a:gd name="connsiteY1" fmla="*/ 2619375 h 2812472"/>
              <a:gd name="connsiteX2" fmla="*/ 5228999 w 5238750"/>
              <a:gd name="connsiteY2" fmla="*/ 2812472 h 2812472"/>
              <a:gd name="connsiteX3" fmla="*/ 9751 w 5238750"/>
              <a:gd name="connsiteY3" fmla="*/ 2812472 h 2812472"/>
              <a:gd name="connsiteX4" fmla="*/ 0 w 5238750"/>
              <a:gd name="connsiteY4" fmla="*/ 2619375 h 2812472"/>
              <a:gd name="connsiteX5" fmla="*/ 2619375 w 5238750"/>
              <a:gd name="connsiteY5" fmla="*/ 0 h 2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0" h="2812472">
                <a:moveTo>
                  <a:pt x="2619375" y="0"/>
                </a:moveTo>
                <a:cubicBezTo>
                  <a:pt x="4066016" y="0"/>
                  <a:pt x="5238750" y="1172734"/>
                  <a:pt x="5238750" y="2619375"/>
                </a:cubicBezTo>
                <a:lnTo>
                  <a:pt x="5228999" y="2812472"/>
                </a:lnTo>
                <a:lnTo>
                  <a:pt x="9751" y="2812472"/>
                </a:lnTo>
                <a:lnTo>
                  <a:pt x="0" y="2619375"/>
                </a:lnTo>
                <a:cubicBezTo>
                  <a:pt x="0" y="1172734"/>
                  <a:pt x="1172734" y="0"/>
                  <a:pt x="2619375" y="0"/>
                </a:cubicBezTo>
                <a:close/>
              </a:path>
            </a:pathLst>
          </a:cu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0093891-1602-4D90-9C85-31F240EB9C41}"/>
              </a:ext>
            </a:extLst>
          </p:cNvPr>
          <p:cNvSpPr txBox="1"/>
          <p:nvPr/>
        </p:nvSpPr>
        <p:spPr>
          <a:xfrm>
            <a:off x="6229350" y="4734751"/>
            <a:ext cx="295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658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593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242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KEY FINDINGS</vt:lpstr>
      <vt:lpstr>Key Finding 1 </vt:lpstr>
      <vt:lpstr>Key Finding 2 </vt:lpstr>
      <vt:lpstr>Key Finding 3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Vikram Gupta</cp:lastModifiedBy>
  <cp:revision>131</cp:revision>
  <dcterms:created xsi:type="dcterms:W3CDTF">2019-09-27T05:48:48Z</dcterms:created>
  <dcterms:modified xsi:type="dcterms:W3CDTF">2019-10-28T18:23:15Z</dcterms:modified>
</cp:coreProperties>
</file>