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5.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15627D-C314-47C3-B642-20096E80329D}">
          <p14:sldIdLst>
            <p14:sldId id="256"/>
            <p14:sldId id="257"/>
            <p14:sldId id="258"/>
            <p14:sldId id="259"/>
            <p14:sldId id="260"/>
            <p14:sldId id="261"/>
            <p14:sldId id="262"/>
          </p14:sldIdLst>
        </p14:section>
        <p14:section name="Untitled Section" id="{A1E20CD8-4EC9-4DF8-89BB-067161D7ED9E}">
          <p14:sldIdLst>
            <p14:sldId id="263"/>
          </p14:sldIdLst>
        </p14:section>
        <p14:section name="Untitled Section" id="{7758705B-724C-4BDE-83E3-339494FCF8ED}">
          <p14:sldIdLst>
            <p14:sldId id="264"/>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32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allas\AppData\Local\Packages\5319275A.WhatsAppDesktop_cv1g1gvanyjgm\LocalState\sessions\0487F77501B460DB111AF95611B74E6943198F6E\transfers\2025-43\Bright_Coffee_Shop_Sales_Analysis(2)-draf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allas\AppData\Local\Packages\5319275A.WhatsAppDesktop_cv1g1gvanyjgm\LocalState\sessions\0487F77501B460DB111AF95611B74E6943198F6E\transfers\2025-43\Bright_Coffee_Shop_Sales_Analysis(2)-draf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allas\AppData\Local\Packages\5319275A.WhatsAppDesktop_cv1g1gvanyjgm\LocalState\sessions\0487F77501B460DB111AF95611B74E6943198F6E\transfers\2025-43\Bright_Coffee_Shop_Sales_Analysis(2)-draf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allas\AppData\Local\Packages\5319275A.WhatsAppDesktop_cv1g1gvanyjgm\LocalState\sessions\0487F77501B460DB111AF95611B74E6943198F6E\transfers\2025-43\Bright_Coffee_Shop_Sales_Analysis(2)-draf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allas\AppData\Local\Packages\5319275A.WhatsAppDesktop_cv1g1gvanyjgm\LocalState\sessions\0487F77501B460DB111AF95611B74E6943198F6E\transfers\2025-43\Bright_Coffee_Shop_Sales_Analysis(2)-draf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Dallas\AppData\Local\Packages\5319275A.WhatsAppDesktop_cv1g1gvanyjgm\LocalState\sessions\0487F77501B460DB111AF95611B74E6943198F6E\transfers\2025-43\Bright_Coffee_Shop_Sales_Analysis(2)-draft.xlsx" TargetMode="External"/></Relationships>
</file>

<file path=ppt/charts/_rels/chart7.xml.rels><?xml version="1.0" encoding="UTF-8" standalone="yes"?>
<Relationships xmlns="http://schemas.openxmlformats.org/package/2006/relationships"><Relationship Id="rId3" Type="http://schemas.openxmlformats.org/officeDocument/2006/relationships/oleObject" Target="file:///C:\Users\Dallas\AppData\Local\Packages\5319275A.WhatsAppDesktop_cv1g1gvanyjgm\LocalState\sessions\0487F77501B460DB111AF95611B74E6943198F6E\transfers\2025-43\Bright_Coffee_Shop_Sales_Analysis(2)-draf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allas\AppData\Local\Packages\5319275A.WhatsAppDesktop_cv1g1gvanyjgm\LocalState\sessions\0487F77501B460DB111AF95611B74E6943198F6E\transfers\2025-43\Bright_Coffee_Shop_Sales_Analysis(2)-draft.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[Bright_Coffee_Shop_Sales_Analysis(2)-draft.xlsx]Revenue by Day of Week!PivotTable1</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t>Revenue by Day of Week</a:t>
            </a:r>
            <a:endParaRPr lang="en-US"/>
          </a:p>
        </c:rich>
      </c:tx>
      <c:layout>
        <c:manualLayout>
          <c:xMode val="edge"/>
          <c:yMode val="edge"/>
          <c:x val="0.36540081168268063"/>
          <c:y val="5.056190831339704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1"/>
        <c:spPr>
          <a:solidFill>
            <a:schemeClr val="tx2">
              <a:lumMod val="25000"/>
              <a:lumOff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2"/>
        <c:spPr>
          <a:solidFill>
            <a:schemeClr val="tx2">
              <a:lumMod val="25000"/>
              <a:lumOff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3"/>
        <c:spPr>
          <a:solidFill>
            <a:schemeClr val="tx2">
              <a:lumMod val="25000"/>
              <a:lumOff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'Revenue by Day of Week'!$B$3</c:f>
              <c:strCache>
                <c:ptCount val="1"/>
                <c:pt idx="0">
                  <c:v>Total</c:v>
                </c:pt>
              </c:strCache>
            </c:strRef>
          </c:tx>
          <c:spPr>
            <a:solidFill>
              <a:schemeClr val="tx2">
                <a:lumMod val="25000"/>
                <a:lumOff val="75000"/>
              </a:schemeClr>
            </a:solidFill>
            <a:ln>
              <a:noFill/>
            </a:ln>
            <a:effectLst/>
          </c:spPr>
          <c:invertIfNegative val="0"/>
          <c:cat>
            <c:strRef>
              <c:f>'Revenue by Day of Week'!$A$4:$A$11</c:f>
              <c:strCache>
                <c:ptCount val="7"/>
                <c:pt idx="0">
                  <c:v>Sun</c:v>
                </c:pt>
                <c:pt idx="1">
                  <c:v>Mon</c:v>
                </c:pt>
                <c:pt idx="2">
                  <c:v>Tue</c:v>
                </c:pt>
                <c:pt idx="3">
                  <c:v>Wed</c:v>
                </c:pt>
                <c:pt idx="4">
                  <c:v>Thu</c:v>
                </c:pt>
                <c:pt idx="5">
                  <c:v>Fri</c:v>
                </c:pt>
                <c:pt idx="6">
                  <c:v>Sat</c:v>
                </c:pt>
              </c:strCache>
            </c:strRef>
          </c:cat>
          <c:val>
            <c:numRef>
              <c:f>'Revenue by Day of Week'!$B$4:$B$11</c:f>
              <c:numCache>
                <c:formatCode>_-[$R-431]\ * #,##0.00_-;\-[$R-431]\ * #,##0.00_-;_-[$R-431]\ * "-"??_-;_-@_-</c:formatCode>
                <c:ptCount val="7"/>
                <c:pt idx="0">
                  <c:v>98330.30999999975</c:v>
                </c:pt>
                <c:pt idx="1">
                  <c:v>101677.28000000003</c:v>
                </c:pt>
                <c:pt idx="2">
                  <c:v>99455.939999999755</c:v>
                </c:pt>
                <c:pt idx="3">
                  <c:v>100313.53999999972</c:v>
                </c:pt>
                <c:pt idx="4">
                  <c:v>100767.77999999981</c:v>
                </c:pt>
                <c:pt idx="5">
                  <c:v>101372.99999999978</c:v>
                </c:pt>
                <c:pt idx="6">
                  <c:v>96894.479999999661</c:v>
                </c:pt>
              </c:numCache>
            </c:numRef>
          </c:val>
          <c:extLst>
            <c:ext xmlns:c16="http://schemas.microsoft.com/office/drawing/2014/chart" uri="{C3380CC4-5D6E-409C-BE32-E72D297353CC}">
              <c16:uniqueId val="{00000000-23D6-49E8-B032-3F3CC9BE546B}"/>
            </c:ext>
          </c:extLst>
        </c:ser>
        <c:dLbls>
          <c:showLegendKey val="0"/>
          <c:showVal val="0"/>
          <c:showCatName val="0"/>
          <c:showSerName val="0"/>
          <c:showPercent val="0"/>
          <c:showBubbleSize val="0"/>
        </c:dLbls>
        <c:gapWidth val="219"/>
        <c:overlap val="-27"/>
        <c:axId val="799624944"/>
        <c:axId val="799633104"/>
      </c:barChart>
      <c:catAx>
        <c:axId val="799624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9633104"/>
        <c:crosses val="autoZero"/>
        <c:auto val="1"/>
        <c:lblAlgn val="ctr"/>
        <c:lblOffset val="100"/>
        <c:noMultiLvlLbl val="0"/>
      </c:catAx>
      <c:valAx>
        <c:axId val="799633104"/>
        <c:scaling>
          <c:orientation val="minMax"/>
        </c:scaling>
        <c:delete val="0"/>
        <c:axPos val="l"/>
        <c:numFmt formatCode="_-[$R-431]\ * #,##0.00_-;\-[$R-431]\ * #,##0.00_-;_-[$R-431]\ *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9624944"/>
        <c:crosses val="autoZero"/>
        <c:crossBetween val="between"/>
      </c:valAx>
      <c:dTable>
        <c:showHorzBorder val="0"/>
        <c:showVertBorder val="1"/>
        <c:showOutline val="0"/>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ln>
                  <a:noFill/>
                </a:ln>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[Bright_Coffee_Shop_Sales_Analysis(2)-draft.xlsx]Revenue by Day of Week!PivotTable3</c:name>
    <c:fmtId val="19"/>
  </c:pivotSource>
  <c:chart>
    <c:autoTitleDeleted val="1"/>
    <c:pivotFmts>
      <c:pivotFmt>
        <c:idx val="0"/>
        <c:spPr>
          <a:noFill/>
          <a:ln w="9525" cap="flat" cmpd="sng" algn="ctr">
            <a:solidFill>
              <a:schemeClr val="accent3"/>
            </a:solidFill>
            <a:miter lim="800000"/>
          </a:ln>
          <a:effectLst>
            <a:glow rad="63500">
              <a:schemeClr val="accent3">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3"/>
            </a:solidFill>
            <a:miter lim="800000"/>
          </a:ln>
          <a:effectLst>
            <a:glow rad="63500">
              <a:schemeClr val="accent3">
                <a:satMod val="175000"/>
                <a:alpha val="25000"/>
              </a:schemeClr>
            </a:glow>
          </a:effectLst>
        </c:spPr>
      </c:pivotFmt>
      <c:pivotFmt>
        <c:idx val="2"/>
        <c:spPr>
          <a:noFill/>
          <a:ln w="9525" cap="flat" cmpd="sng" algn="ctr">
            <a:solidFill>
              <a:schemeClr val="accent3"/>
            </a:solidFill>
            <a:miter lim="800000"/>
          </a:ln>
          <a:effectLst>
            <a:glow rad="63500">
              <a:schemeClr val="accent3">
                <a:satMod val="175000"/>
                <a:alpha val="25000"/>
              </a:schemeClr>
            </a:glow>
          </a:effectLst>
        </c:spPr>
      </c:pivotFmt>
      <c:pivotFmt>
        <c:idx val="3"/>
        <c:spPr>
          <a:noFill/>
          <a:ln w="9525" cap="flat" cmpd="sng" algn="ctr">
            <a:solidFill>
              <a:schemeClr val="accent3"/>
            </a:solidFill>
            <a:miter lim="800000"/>
          </a:ln>
          <a:effectLst>
            <a:glow rad="63500">
              <a:schemeClr val="accent3">
                <a:satMod val="175000"/>
                <a:alpha val="25000"/>
              </a:schemeClr>
            </a:glow>
          </a:effectLst>
        </c:spPr>
      </c:pivotFmt>
      <c:pivotFmt>
        <c:idx val="4"/>
        <c:spPr>
          <a:noFill/>
          <a:ln w="9525" cap="flat" cmpd="sng" algn="ctr">
            <a:solidFill>
              <a:schemeClr val="accent3"/>
            </a:solidFill>
            <a:miter lim="800000"/>
          </a:ln>
          <a:effectLst>
            <a:glow rad="63500">
              <a:schemeClr val="accent3">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3"/>
            </a:solidFill>
            <a:miter lim="800000"/>
          </a:ln>
          <a:effectLst>
            <a:glow rad="63500">
              <a:schemeClr val="accent3">
                <a:satMod val="175000"/>
                <a:alpha val="25000"/>
              </a:schemeClr>
            </a:glow>
          </a:effectLst>
        </c:spPr>
      </c:pivotFmt>
      <c:pivotFmt>
        <c:idx val="6"/>
        <c:spPr>
          <a:noFill/>
          <a:ln w="9525" cap="flat" cmpd="sng" algn="ctr">
            <a:solidFill>
              <a:schemeClr val="accent3"/>
            </a:solidFill>
            <a:miter lim="800000"/>
          </a:ln>
          <a:effectLst>
            <a:glow rad="63500">
              <a:schemeClr val="accent3">
                <a:satMod val="175000"/>
                <a:alpha val="25000"/>
              </a:schemeClr>
            </a:glow>
          </a:effectLst>
        </c:spPr>
      </c:pivotFmt>
      <c:pivotFmt>
        <c:idx val="7"/>
        <c:spPr>
          <a:noFill/>
          <a:ln w="9525" cap="flat" cmpd="sng" algn="ctr">
            <a:solidFill>
              <a:schemeClr val="accent3"/>
            </a:solidFill>
            <a:miter lim="800000"/>
          </a:ln>
          <a:effectLst>
            <a:glow rad="63500">
              <a:schemeClr val="accent3">
                <a:satMod val="175000"/>
                <a:alpha val="25000"/>
              </a:schemeClr>
            </a:glow>
          </a:effectLst>
        </c:spPr>
      </c:pivotFmt>
      <c:pivotFmt>
        <c:idx val="8"/>
        <c:spPr>
          <a:noFill/>
          <a:ln w="9525" cap="flat" cmpd="sng" algn="ctr">
            <a:solidFill>
              <a:schemeClr val="accent3"/>
            </a:solidFill>
            <a:miter lim="800000"/>
          </a:ln>
          <a:effectLst>
            <a:glow rad="63500">
              <a:schemeClr val="accent3">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3"/>
            </a:solidFill>
            <a:miter lim="800000"/>
          </a:ln>
          <a:effectLst>
            <a:glow rad="63500">
              <a:schemeClr val="accent3">
                <a:satMod val="175000"/>
                <a:alpha val="25000"/>
              </a:schemeClr>
            </a:glow>
          </a:effectLst>
        </c:spPr>
      </c:pivotFmt>
      <c:pivotFmt>
        <c:idx val="10"/>
        <c:spPr>
          <a:noFill/>
          <a:ln w="9525" cap="flat" cmpd="sng" algn="ctr">
            <a:solidFill>
              <a:schemeClr val="accent3"/>
            </a:solidFill>
            <a:miter lim="800000"/>
          </a:ln>
          <a:effectLst>
            <a:glow rad="63500">
              <a:schemeClr val="accent3">
                <a:satMod val="175000"/>
                <a:alpha val="25000"/>
              </a:schemeClr>
            </a:glow>
          </a:effectLst>
        </c:spPr>
      </c:pivotFmt>
      <c:pivotFmt>
        <c:idx val="11"/>
        <c:spPr>
          <a:noFill/>
          <a:ln w="9525" cap="flat" cmpd="sng" algn="ctr">
            <a:solidFill>
              <a:schemeClr val="accent3"/>
            </a:solidFill>
            <a:miter lim="800000"/>
          </a:ln>
          <a:effectLst>
            <a:glow rad="63500">
              <a:schemeClr val="accent3">
                <a:satMod val="175000"/>
                <a:alpha val="25000"/>
              </a:schemeClr>
            </a:glow>
          </a:effectLst>
        </c:spPr>
      </c:pivotFmt>
    </c:pivotFmts>
    <c:plotArea>
      <c:layout/>
      <c:barChart>
        <c:barDir val="col"/>
        <c:grouping val="clustered"/>
        <c:varyColors val="0"/>
        <c:ser>
          <c:idx val="0"/>
          <c:order val="0"/>
          <c:tx>
            <c:strRef>
              <c:f>'Revenue by Day of Week'!$B$29</c:f>
              <c:strCache>
                <c:ptCount val="1"/>
                <c:pt idx="0">
                  <c:v>Total</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dPt>
            <c:idx val="0"/>
            <c:invertIfNegative val="0"/>
            <c:bubble3D val="0"/>
            <c:extLst>
              <c:ext xmlns:c16="http://schemas.microsoft.com/office/drawing/2014/chart" uri="{C3380CC4-5D6E-409C-BE32-E72D297353CC}">
                <c16:uniqueId val="{00000001-CCC6-484A-B35A-E526CDECDD26}"/>
              </c:ext>
            </c:extLst>
          </c:dPt>
          <c:dPt>
            <c:idx val="1"/>
            <c:invertIfNegative val="0"/>
            <c:bubble3D val="0"/>
            <c:extLst>
              <c:ext xmlns:c16="http://schemas.microsoft.com/office/drawing/2014/chart" uri="{C3380CC4-5D6E-409C-BE32-E72D297353CC}">
                <c16:uniqueId val="{00000003-CCC6-484A-B35A-E526CDECDD26}"/>
              </c:ext>
            </c:extLst>
          </c:dPt>
          <c:dPt>
            <c:idx val="2"/>
            <c:invertIfNegative val="0"/>
            <c:bubble3D val="0"/>
            <c:extLst>
              <c:ext xmlns:c16="http://schemas.microsoft.com/office/drawing/2014/chart" uri="{C3380CC4-5D6E-409C-BE32-E72D297353CC}">
                <c16:uniqueId val="{00000005-CCC6-484A-B35A-E526CDECDD26}"/>
              </c:ext>
            </c:extLst>
          </c:dPt>
          <c:dLbls>
            <c:delete val="1"/>
          </c:dLbls>
          <c:cat>
            <c:strRef>
              <c:f>'Revenue by Day of Week'!$A$30:$A$33</c:f>
              <c:strCache>
                <c:ptCount val="3"/>
                <c:pt idx="0">
                  <c:v>Morning</c:v>
                </c:pt>
                <c:pt idx="1">
                  <c:v>afternoon</c:v>
                </c:pt>
                <c:pt idx="2">
                  <c:v>evening</c:v>
                </c:pt>
              </c:strCache>
            </c:strRef>
          </c:cat>
          <c:val>
            <c:numRef>
              <c:f>'Revenue by Day of Week'!$B$30:$B$33</c:f>
              <c:numCache>
                <c:formatCode>_-[$R-431]\ * #,##0.00_-;\-[$R-431]\ * #,##0.00_-;_-[$R-431]\ * "-"??_-;_-@_-</c:formatCode>
                <c:ptCount val="3"/>
                <c:pt idx="0">
                  <c:v>81751</c:v>
                </c:pt>
                <c:pt idx="1">
                  <c:v>44427</c:v>
                </c:pt>
                <c:pt idx="2">
                  <c:v>22938</c:v>
                </c:pt>
              </c:numCache>
            </c:numRef>
          </c:val>
          <c:extLst>
            <c:ext xmlns:c16="http://schemas.microsoft.com/office/drawing/2014/chart" uri="{C3380CC4-5D6E-409C-BE32-E72D297353CC}">
              <c16:uniqueId val="{00000006-CCC6-484A-B35A-E526CDECDD26}"/>
            </c:ext>
          </c:extLst>
        </c:ser>
        <c:dLbls>
          <c:dLblPos val="outEnd"/>
          <c:showLegendKey val="0"/>
          <c:showVal val="1"/>
          <c:showCatName val="0"/>
          <c:showSerName val="0"/>
          <c:showPercent val="0"/>
          <c:showBubbleSize val="0"/>
        </c:dLbls>
        <c:gapWidth val="315"/>
        <c:overlap val="-40"/>
        <c:axId val="1037306223"/>
        <c:axId val="1037308623"/>
      </c:barChart>
      <c:catAx>
        <c:axId val="1037306223"/>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037308623"/>
        <c:crosses val="autoZero"/>
        <c:auto val="1"/>
        <c:lblAlgn val="ctr"/>
        <c:lblOffset val="100"/>
        <c:noMultiLvlLbl val="0"/>
      </c:catAx>
      <c:valAx>
        <c:axId val="1037308623"/>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_-[$R-431]\ * #,##0.00_-;\-[$R-431]\ * #,##0.00_-;_-[$R-431]\ *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037306223"/>
        <c:crosses val="autoZero"/>
        <c:crossBetween val="between"/>
      </c:valAx>
      <c:dTable>
        <c:showHorzBorder val="1"/>
        <c:showVertBorder val="1"/>
        <c:showOutline val="1"/>
        <c:showKeys val="1"/>
        <c:spPr>
          <a:noFill/>
          <a:ln w="9525">
            <a:solidFill>
              <a:schemeClr val="dk1">
                <a:lumMod val="50000"/>
                <a:lumOff val="50000"/>
              </a:schemeClr>
            </a:solidFill>
          </a:ln>
          <a:effectLst/>
        </c:spPr>
        <c:txPr>
          <a:bodyPr rot="0" spcFirstLastPara="1" vertOverflow="ellipsis" vert="horz" wrap="square" anchor="ctr" anchorCtr="1"/>
          <a:lstStyle/>
          <a:p>
            <a:pPr rtl="0">
              <a:defRPr sz="1197" b="0" i="0" u="none" strike="noStrike" kern="1200" baseline="0">
                <a:solidFill>
                  <a:schemeClr val="lt1">
                    <a:lumMod val="7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[Bright_Coffee_Shop_Sales_Analysis(2)-draft.xlsx]Revenue by Day of Week!PivotTable3</c:name>
    <c:fmtId val="2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Time of Day Sales by</a:t>
            </a:r>
            <a:r>
              <a:rPr lang="en-US" baseline="0" dirty="0"/>
              <a:t>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pivotFmt>
      <c:pivotFmt>
        <c:idx val="2"/>
      </c:pivotFmt>
      <c:pivotFmt>
        <c:idx val="3"/>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pivotFmt>
      <c:pivotFmt>
        <c:idx val="6"/>
      </c:pivotFmt>
      <c:pivotFmt>
        <c:idx val="7"/>
      </c:pivotFmt>
      <c:pivotFmt>
        <c:idx val="8"/>
        <c:spPr>
          <a:solidFill>
            <a:schemeClr val="accent4"/>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9"/>
        <c:spPr>
          <a:solidFill>
            <a:schemeClr val="accent4">
              <a:shade val="65000"/>
            </a:schemeClr>
          </a:solidFill>
          <a:ln w="19050">
            <a:solidFill>
              <a:schemeClr val="lt1"/>
            </a:solidFill>
          </a:ln>
          <a:effectLst/>
        </c:spPr>
      </c:pivotFmt>
      <c:pivotFmt>
        <c:idx val="10"/>
        <c:spPr>
          <a:solidFill>
            <a:schemeClr val="accent4"/>
          </a:solidFill>
          <a:ln w="19050">
            <a:solidFill>
              <a:schemeClr val="lt1"/>
            </a:solidFill>
          </a:ln>
          <a:effectLst/>
        </c:spPr>
      </c:pivotFmt>
      <c:pivotFmt>
        <c:idx val="11"/>
        <c:spPr>
          <a:solidFill>
            <a:schemeClr val="accent4">
              <a:tint val="65000"/>
            </a:schemeClr>
          </a:solidFill>
          <a:ln w="19050">
            <a:solidFill>
              <a:schemeClr val="lt1"/>
            </a:solidFill>
          </a:ln>
          <a:effectLst/>
        </c:spPr>
      </c:pivotFmt>
      <c:pivotFmt>
        <c:idx val="12"/>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3"/>
        <c:spPr>
          <a:solidFill>
            <a:schemeClr val="accent4">
              <a:shade val="65000"/>
            </a:schemeClr>
          </a:solidFill>
          <a:ln w="19050">
            <a:solidFill>
              <a:schemeClr val="lt1"/>
            </a:solidFill>
          </a:ln>
          <a:effectLst/>
        </c:spPr>
      </c:pivotFmt>
      <c:pivotFmt>
        <c:idx val="14"/>
        <c:spPr>
          <a:solidFill>
            <a:schemeClr val="accent4"/>
          </a:solidFill>
          <a:ln w="19050">
            <a:solidFill>
              <a:schemeClr val="lt1"/>
            </a:solidFill>
          </a:ln>
          <a:effectLst/>
        </c:spPr>
      </c:pivotFmt>
      <c:pivotFmt>
        <c:idx val="15"/>
        <c:spPr>
          <a:solidFill>
            <a:schemeClr val="accent4">
              <a:tint val="65000"/>
            </a:schemeClr>
          </a:solidFill>
          <a:ln w="19050">
            <a:solidFill>
              <a:schemeClr val="lt1"/>
            </a:solidFill>
          </a:ln>
          <a:effectLst/>
        </c:spPr>
      </c:pivotFmt>
      <c:pivotFmt>
        <c:idx val="16"/>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7"/>
        <c:spPr>
          <a:solidFill>
            <a:schemeClr val="accent4">
              <a:shade val="65000"/>
            </a:schemeClr>
          </a:solidFill>
          <a:ln w="19050">
            <a:solidFill>
              <a:schemeClr val="lt1"/>
            </a:solidFill>
          </a:ln>
          <a:effectLst/>
        </c:spPr>
      </c:pivotFmt>
      <c:pivotFmt>
        <c:idx val="18"/>
        <c:spPr>
          <a:solidFill>
            <a:schemeClr val="accent4"/>
          </a:solidFill>
          <a:ln w="19050">
            <a:solidFill>
              <a:schemeClr val="lt1"/>
            </a:solidFill>
          </a:ln>
          <a:effectLst/>
        </c:spPr>
      </c:pivotFmt>
      <c:pivotFmt>
        <c:idx val="19"/>
        <c:spPr>
          <a:solidFill>
            <a:schemeClr val="accent4">
              <a:tint val="65000"/>
            </a:schemeClr>
          </a:solidFill>
          <a:ln w="19050">
            <a:solidFill>
              <a:schemeClr val="lt1"/>
            </a:solidFill>
          </a:ln>
          <a:effectLst/>
        </c:spPr>
      </c:pivotFmt>
    </c:pivotFmts>
    <c:plotArea>
      <c:layout>
        <c:manualLayout>
          <c:layoutTarget val="inner"/>
          <c:xMode val="edge"/>
          <c:yMode val="edge"/>
          <c:x val="0.1972567479825619"/>
          <c:y val="0.12314603492966443"/>
          <c:w val="0.65859317621620306"/>
          <c:h val="0.85187505331989655"/>
        </c:manualLayout>
      </c:layout>
      <c:pieChart>
        <c:varyColors val="1"/>
        <c:ser>
          <c:idx val="0"/>
          <c:order val="0"/>
          <c:tx>
            <c:strRef>
              <c:f>'Revenue by Day of Week'!$B$29</c:f>
              <c:strCache>
                <c:ptCount val="1"/>
                <c:pt idx="0">
                  <c:v>Total</c:v>
                </c:pt>
              </c:strCache>
            </c:strRef>
          </c:tx>
          <c:dPt>
            <c:idx val="0"/>
            <c:bubble3D val="0"/>
            <c:spPr>
              <a:solidFill>
                <a:schemeClr val="accent4">
                  <a:shade val="65000"/>
                </a:schemeClr>
              </a:solidFill>
              <a:ln w="19050">
                <a:solidFill>
                  <a:schemeClr val="lt1"/>
                </a:solidFill>
              </a:ln>
              <a:effectLst/>
            </c:spPr>
            <c:extLst>
              <c:ext xmlns:c16="http://schemas.microsoft.com/office/drawing/2014/chart" uri="{C3380CC4-5D6E-409C-BE32-E72D297353CC}">
                <c16:uniqueId val="{00000001-AE76-4C91-BDED-0ECE3FCC1BDF}"/>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AE76-4C91-BDED-0ECE3FCC1BDF}"/>
              </c:ext>
            </c:extLst>
          </c:dPt>
          <c:dPt>
            <c:idx val="2"/>
            <c:bubble3D val="0"/>
            <c:spPr>
              <a:solidFill>
                <a:schemeClr val="accent4">
                  <a:tint val="65000"/>
                </a:schemeClr>
              </a:solidFill>
              <a:ln w="19050">
                <a:solidFill>
                  <a:schemeClr val="lt1"/>
                </a:solidFill>
              </a:ln>
              <a:effectLst/>
            </c:spPr>
            <c:extLst>
              <c:ext xmlns:c16="http://schemas.microsoft.com/office/drawing/2014/chart" uri="{C3380CC4-5D6E-409C-BE32-E72D297353CC}">
                <c16:uniqueId val="{00000005-AE76-4C91-BDED-0ECE3FCC1BD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showLeaderLines val="0"/>
            <c:extLst>
              <c:ext xmlns:c15="http://schemas.microsoft.com/office/drawing/2012/chart" uri="{CE6537A1-D6FC-4f65-9D91-7224C49458BB}"/>
            </c:extLst>
          </c:dLbls>
          <c:cat>
            <c:strRef>
              <c:f>'Revenue by Day of Week'!$A$30:$A$33</c:f>
              <c:strCache>
                <c:ptCount val="3"/>
                <c:pt idx="0">
                  <c:v>Morning</c:v>
                </c:pt>
                <c:pt idx="1">
                  <c:v>afternoon</c:v>
                </c:pt>
                <c:pt idx="2">
                  <c:v>evening</c:v>
                </c:pt>
              </c:strCache>
            </c:strRef>
          </c:cat>
          <c:val>
            <c:numRef>
              <c:f>'Revenue by Day of Week'!$B$30:$B$33</c:f>
              <c:numCache>
                <c:formatCode>_-[$R-431]\ * #,##0.00_-;\-[$R-431]\ * #,##0.00_-;_-[$R-431]\ * "-"??_-;_-@_-</c:formatCode>
                <c:ptCount val="3"/>
                <c:pt idx="0">
                  <c:v>81751</c:v>
                </c:pt>
                <c:pt idx="1">
                  <c:v>44427</c:v>
                </c:pt>
                <c:pt idx="2">
                  <c:v>22938</c:v>
                </c:pt>
              </c:numCache>
            </c:numRef>
          </c:val>
          <c:extLst>
            <c:ext xmlns:c16="http://schemas.microsoft.com/office/drawing/2014/chart" uri="{C3380CC4-5D6E-409C-BE32-E72D297353CC}">
              <c16:uniqueId val="{00000006-AE76-4C91-BDED-0ECE3FCC1BDF}"/>
            </c:ext>
          </c:extLst>
        </c:ser>
        <c:dLbls>
          <c:showLegendKey val="0"/>
          <c:showVal val="0"/>
          <c:showCatName val="0"/>
          <c:showSerName val="0"/>
          <c:showPercent val="0"/>
          <c:showBubbleSize val="0"/>
          <c:showLeaderLines val="0"/>
        </c:dLbls>
        <c:firstSliceAng val="0"/>
      </c:pieChart>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[Bright_Coffee_Shop_Sales_Analysis(2)-draft.xlsx]Revenue by Day of Week!PivotTable4</c:name>
    <c:fmtId val="2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t>Monthly Revenue by Store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4"/>
          </a:solidFill>
          <a:ln>
            <a:noFill/>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4"/>
          </a:solidFill>
          <a:ln>
            <a:noFill/>
          </a:ln>
          <a:effectLst/>
        </c:spPr>
        <c:marker>
          <c:symbol val="circle"/>
          <c:size val="5"/>
          <c:spPr>
            <a:solidFill>
              <a:schemeClr val="accent4">
                <a:shade val="65000"/>
              </a:schemeClr>
            </a:solidFill>
            <a:ln w="9525">
              <a:solidFill>
                <a:schemeClr val="accent4">
                  <a:shade val="6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4"/>
          </a:solidFill>
          <a:ln>
            <a:noFill/>
          </a:ln>
          <a:effectLst/>
        </c:spPr>
        <c:marker>
          <c:symbol val="circle"/>
          <c:size val="5"/>
          <c:spPr>
            <a:solidFill>
              <a:schemeClr val="accent4">
                <a:tint val="65000"/>
              </a:schemeClr>
            </a:solidFill>
            <a:ln w="9525">
              <a:solidFill>
                <a:schemeClr val="accent4">
                  <a:tint val="6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445619706633449"/>
          <c:y val="7.483567440597963E-2"/>
          <c:w val="0.8333551351644094"/>
          <c:h val="0.67545907536722438"/>
        </c:manualLayout>
      </c:layout>
      <c:barChart>
        <c:barDir val="col"/>
        <c:grouping val="clustered"/>
        <c:varyColors val="0"/>
        <c:ser>
          <c:idx val="0"/>
          <c:order val="0"/>
          <c:tx>
            <c:strRef>
              <c:f>'Revenue by Day of Week'!$B$59:$B$60</c:f>
              <c:strCache>
                <c:ptCount val="1"/>
                <c:pt idx="0">
                  <c:v>Astoria</c:v>
                </c:pt>
              </c:strCache>
            </c:strRef>
          </c:tx>
          <c:spPr>
            <a:solidFill>
              <a:schemeClr val="accent4">
                <a:tint val="65000"/>
              </a:schemeClr>
            </a:solidFill>
            <a:ln>
              <a:noFill/>
            </a:ln>
            <a:effectLst/>
          </c:spPr>
          <c:invertIfNegative val="0"/>
          <c:cat>
            <c:strRef>
              <c:f>'Revenue by Day of Week'!$A$61:$A$67</c:f>
              <c:strCache>
                <c:ptCount val="6"/>
                <c:pt idx="0">
                  <c:v>Jan</c:v>
                </c:pt>
                <c:pt idx="1">
                  <c:v>Feb</c:v>
                </c:pt>
                <c:pt idx="2">
                  <c:v>Mar</c:v>
                </c:pt>
                <c:pt idx="3">
                  <c:v>Apr</c:v>
                </c:pt>
                <c:pt idx="4">
                  <c:v>May</c:v>
                </c:pt>
                <c:pt idx="5">
                  <c:v>Jun</c:v>
                </c:pt>
              </c:strCache>
            </c:strRef>
          </c:cat>
          <c:val>
            <c:numRef>
              <c:f>'Revenue by Day of Week'!$B$61:$B$67</c:f>
              <c:numCache>
                <c:formatCode>_-[$R-431]\ * #,##0.00_-;\-[$R-431]\ * #,##0.00_-;_-[$R-431]\ * "-"??_-;_-@_-</c:formatCode>
                <c:ptCount val="6"/>
                <c:pt idx="0">
                  <c:v>27313.660000000062</c:v>
                </c:pt>
                <c:pt idx="1">
                  <c:v>25105.340000000051</c:v>
                </c:pt>
                <c:pt idx="2">
                  <c:v>32835.430000000066</c:v>
                </c:pt>
                <c:pt idx="3">
                  <c:v>39477.609999999942</c:v>
                </c:pt>
                <c:pt idx="4">
                  <c:v>52428.759999999784</c:v>
                </c:pt>
                <c:pt idx="5">
                  <c:v>55083.109999999739</c:v>
                </c:pt>
              </c:numCache>
            </c:numRef>
          </c:val>
          <c:extLst>
            <c:ext xmlns:c16="http://schemas.microsoft.com/office/drawing/2014/chart" uri="{C3380CC4-5D6E-409C-BE32-E72D297353CC}">
              <c16:uniqueId val="{00000000-402D-4BEC-A028-764608C3C0B8}"/>
            </c:ext>
          </c:extLst>
        </c:ser>
        <c:ser>
          <c:idx val="1"/>
          <c:order val="1"/>
          <c:tx>
            <c:strRef>
              <c:f>'Revenue by Day of Week'!$C$59:$C$60</c:f>
              <c:strCache>
                <c:ptCount val="1"/>
                <c:pt idx="0">
                  <c:v>Hell's Kitchen</c:v>
                </c:pt>
              </c:strCache>
            </c:strRef>
          </c:tx>
          <c:spPr>
            <a:solidFill>
              <a:schemeClr val="accent4"/>
            </a:solidFill>
            <a:ln>
              <a:noFill/>
            </a:ln>
            <a:effectLst/>
          </c:spPr>
          <c:invertIfNegative val="0"/>
          <c:cat>
            <c:strRef>
              <c:f>'Revenue by Day of Week'!$A$61:$A$67</c:f>
              <c:strCache>
                <c:ptCount val="6"/>
                <c:pt idx="0">
                  <c:v>Jan</c:v>
                </c:pt>
                <c:pt idx="1">
                  <c:v>Feb</c:v>
                </c:pt>
                <c:pt idx="2">
                  <c:v>Mar</c:v>
                </c:pt>
                <c:pt idx="3">
                  <c:v>Apr</c:v>
                </c:pt>
                <c:pt idx="4">
                  <c:v>May</c:v>
                </c:pt>
                <c:pt idx="5">
                  <c:v>Jun</c:v>
                </c:pt>
              </c:strCache>
            </c:strRef>
          </c:cat>
          <c:val>
            <c:numRef>
              <c:f>'Revenue by Day of Week'!$C$61:$C$67</c:f>
              <c:numCache>
                <c:formatCode>_-[$R-431]\ * #,##0.00_-;\-[$R-431]\ * #,##0.00_-;_-[$R-431]\ * "-"??_-;_-@_-</c:formatCode>
                <c:ptCount val="6"/>
                <c:pt idx="0">
                  <c:v>27820.649999999998</c:v>
                </c:pt>
                <c:pt idx="1">
                  <c:v>25719.799999999992</c:v>
                </c:pt>
                <c:pt idx="2">
                  <c:v>33110.57</c:v>
                </c:pt>
                <c:pt idx="3">
                  <c:v>40304.14</c:v>
                </c:pt>
                <c:pt idx="4">
                  <c:v>52598.929999999615</c:v>
                </c:pt>
                <c:pt idx="5">
                  <c:v>56957.079999999718</c:v>
                </c:pt>
              </c:numCache>
            </c:numRef>
          </c:val>
          <c:extLst>
            <c:ext xmlns:c16="http://schemas.microsoft.com/office/drawing/2014/chart" uri="{C3380CC4-5D6E-409C-BE32-E72D297353CC}">
              <c16:uniqueId val="{00000001-402D-4BEC-A028-764608C3C0B8}"/>
            </c:ext>
          </c:extLst>
        </c:ser>
        <c:ser>
          <c:idx val="2"/>
          <c:order val="2"/>
          <c:tx>
            <c:strRef>
              <c:f>'Revenue by Day of Week'!$D$59:$D$60</c:f>
              <c:strCache>
                <c:ptCount val="1"/>
                <c:pt idx="0">
                  <c:v>Lower Manhattan</c:v>
                </c:pt>
              </c:strCache>
            </c:strRef>
          </c:tx>
          <c:spPr>
            <a:solidFill>
              <a:schemeClr val="accent4">
                <a:shade val="65000"/>
              </a:schemeClr>
            </a:solidFill>
            <a:ln>
              <a:noFill/>
            </a:ln>
            <a:effectLst/>
          </c:spPr>
          <c:invertIfNegative val="0"/>
          <c:cat>
            <c:strRef>
              <c:f>'Revenue by Day of Week'!$A$61:$A$67</c:f>
              <c:strCache>
                <c:ptCount val="6"/>
                <c:pt idx="0">
                  <c:v>Jan</c:v>
                </c:pt>
                <c:pt idx="1">
                  <c:v>Feb</c:v>
                </c:pt>
                <c:pt idx="2">
                  <c:v>Mar</c:v>
                </c:pt>
                <c:pt idx="3">
                  <c:v>Apr</c:v>
                </c:pt>
                <c:pt idx="4">
                  <c:v>May</c:v>
                </c:pt>
                <c:pt idx="5">
                  <c:v>Jun</c:v>
                </c:pt>
              </c:strCache>
            </c:strRef>
          </c:cat>
          <c:val>
            <c:numRef>
              <c:f>'Revenue by Day of Week'!$D$61:$D$67</c:f>
              <c:numCache>
                <c:formatCode>_-[$R-431]\ * #,##0.00_-;\-[$R-431]\ * #,##0.00_-;_-[$R-431]\ * "-"??_-;_-@_-</c:formatCode>
                <c:ptCount val="6"/>
                <c:pt idx="0">
                  <c:v>26543.429999999993</c:v>
                </c:pt>
                <c:pt idx="1">
                  <c:v>25320.05000000005</c:v>
                </c:pt>
                <c:pt idx="2">
                  <c:v>32888.679999999978</c:v>
                </c:pt>
                <c:pt idx="3">
                  <c:v>39159.329999999885</c:v>
                </c:pt>
                <c:pt idx="4">
                  <c:v>51700.069999999767</c:v>
                </c:pt>
                <c:pt idx="5">
                  <c:v>54445.689999999791</c:v>
                </c:pt>
              </c:numCache>
            </c:numRef>
          </c:val>
          <c:extLst>
            <c:ext xmlns:c16="http://schemas.microsoft.com/office/drawing/2014/chart" uri="{C3380CC4-5D6E-409C-BE32-E72D297353CC}">
              <c16:uniqueId val="{00000002-402D-4BEC-A028-764608C3C0B8}"/>
            </c:ext>
          </c:extLst>
        </c:ser>
        <c:dLbls>
          <c:showLegendKey val="0"/>
          <c:showVal val="0"/>
          <c:showCatName val="0"/>
          <c:showSerName val="0"/>
          <c:showPercent val="0"/>
          <c:showBubbleSize val="0"/>
        </c:dLbls>
        <c:gapWidth val="219"/>
        <c:overlap val="-27"/>
        <c:axId val="1037326863"/>
        <c:axId val="1037324463"/>
      </c:barChart>
      <c:catAx>
        <c:axId val="1037326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7324463"/>
        <c:crosses val="autoZero"/>
        <c:auto val="1"/>
        <c:lblAlgn val="ctr"/>
        <c:lblOffset val="100"/>
        <c:noMultiLvlLbl val="0"/>
      </c:catAx>
      <c:valAx>
        <c:axId val="1037324463"/>
        <c:scaling>
          <c:orientation val="minMax"/>
        </c:scaling>
        <c:delete val="0"/>
        <c:axPos val="l"/>
        <c:numFmt formatCode="_-[$R-431]\ * #,##0.00_-;\-[$R-431]\ * #,##0.00_-;_-[$R-431]\ *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732686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[Bright_Coffee_Shop_Sales_Analysis(2)-draft.xlsx]Revenue by Day of Week!PivotTable4</c:name>
    <c:fmtId val="31"/>
  </c:pivotSource>
  <c:chart>
    <c:autoTitleDeleted val="1"/>
    <c:pivotFmts>
      <c:pivotFmt>
        <c:idx val="0"/>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ctr"/>
          <c:showLegendKey val="0"/>
          <c:showVal val="1"/>
          <c:showCatName val="1"/>
          <c:showSerName val="0"/>
          <c:showPercent val="1"/>
          <c:showBubbleSize val="0"/>
          <c:extLst>
            <c:ext xmlns:c15="http://schemas.microsoft.com/office/drawing/2012/chart" uri="{CE6537A1-D6FC-4f65-9D91-7224C49458BB}"/>
          </c:extLst>
        </c:dLbl>
      </c:pivotFmt>
      <c:pivotFmt>
        <c:idx val="3"/>
        <c:spPr>
          <a:solidFill>
            <a:schemeClr val="accent4">
              <a:shade val="50000"/>
            </a:schemeClr>
          </a:solidFill>
          <a:ln>
            <a:noFill/>
          </a:ln>
          <a:effectLst>
            <a:outerShdw blurRad="254000" sx="102000" sy="102000" algn="ctr" rotWithShape="0">
              <a:prstClr val="black">
                <a:alpha val="20000"/>
              </a:prstClr>
            </a:outerShdw>
          </a:effectLst>
        </c:spP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xForSave val="1"/>
            </c:ext>
          </c:extLst>
        </c:dLbl>
      </c:pivotFmt>
      <c:pivotFmt>
        <c:idx val="4"/>
      </c:pivotFmt>
      <c:pivotFmt>
        <c:idx val="5"/>
      </c:pivotFmt>
      <c:pivotFmt>
        <c:idx val="6"/>
      </c:pivotFmt>
      <c:pivotFmt>
        <c:idx val="7"/>
      </c:pivotFmt>
      <c:pivotFmt>
        <c:idx val="8"/>
      </c:pivotFmt>
      <c:pivotFmt>
        <c:idx val="9"/>
        <c:spPr>
          <a:solidFill>
            <a:schemeClr val="accent4">
              <a:tint val="50000"/>
            </a:schemeClr>
          </a:solidFill>
          <a:ln>
            <a:noFill/>
          </a:ln>
          <a:effectLst>
            <a:outerShdw blurRad="254000" sx="102000" sy="102000" algn="ctr" rotWithShape="0">
              <a:prstClr val="black">
                <a:alpha val="20000"/>
              </a:prstClr>
            </a:outerShdw>
          </a:effectLst>
        </c:spP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xForSave val="1"/>
            </c:ext>
          </c:extLst>
        </c:dLbl>
      </c:pivotFmt>
      <c:pivotFmt>
        <c:idx val="10"/>
        <c:spPr>
          <a:solidFill>
            <a:schemeClr val="accent4">
              <a:tint val="70000"/>
            </a:schemeClr>
          </a:solidFill>
          <a:ln>
            <a:noFill/>
          </a:ln>
          <a:effectLst>
            <a:outerShdw blurRad="254000" sx="102000" sy="102000" algn="ctr" rotWithShape="0">
              <a:prstClr val="black">
                <a:alpha val="20000"/>
              </a:prstClr>
            </a:outerShdw>
          </a:effectLst>
        </c:spP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xForSave val="1"/>
            </c:ext>
          </c:extLst>
        </c:dLbl>
      </c:pivotFmt>
      <c:pivotFmt>
        <c:idx val="11"/>
        <c:spPr>
          <a:solidFill>
            <a:schemeClr val="accent4">
              <a:tint val="90000"/>
            </a:schemeClr>
          </a:solidFill>
          <a:ln>
            <a:noFill/>
          </a:ln>
          <a:effectLst>
            <a:outerShdw blurRad="254000" sx="102000" sy="102000" algn="ctr" rotWithShape="0">
              <a:prstClr val="black">
                <a:alpha val="20000"/>
              </a:prstClr>
            </a:outerShdw>
          </a:effectLst>
        </c:spP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xForSave val="1"/>
            </c:ext>
          </c:extLst>
        </c:dLbl>
      </c:pivotFmt>
      <c:pivotFmt>
        <c:idx val="12"/>
        <c:spPr>
          <a:solidFill>
            <a:schemeClr val="accent4">
              <a:shade val="90000"/>
            </a:schemeClr>
          </a:solidFill>
          <a:ln>
            <a:noFill/>
          </a:ln>
          <a:effectLst>
            <a:outerShdw blurRad="254000" sx="102000" sy="102000" algn="ctr" rotWithShape="0">
              <a:prstClr val="black">
                <a:alpha val="20000"/>
              </a:prstClr>
            </a:outerShdw>
          </a:effectLst>
        </c:spP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xForSave val="1"/>
            </c:ext>
          </c:extLst>
        </c:dLbl>
      </c:pivotFmt>
      <c:pivotFmt>
        <c:idx val="13"/>
        <c:spPr>
          <a:solidFill>
            <a:schemeClr val="accent4">
              <a:shade val="70000"/>
            </a:schemeClr>
          </a:solidFill>
          <a:ln>
            <a:noFill/>
          </a:ln>
          <a:effectLst>
            <a:outerShdw blurRad="254000" sx="102000" sy="102000" algn="ctr" rotWithShape="0">
              <a:prstClr val="black">
                <a:alpha val="20000"/>
              </a:prstClr>
            </a:outerShdw>
          </a:effectLst>
        </c:spP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xForSave val="1"/>
            </c:ext>
          </c:extLst>
        </c:dLbl>
      </c:pivotFmt>
      <c:pivotFmt>
        <c:idx val="14"/>
        <c:spPr>
          <a:solidFill>
            <a:schemeClr val="accent4"/>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1"/>
          <c:showSerName val="0"/>
          <c:showPercent val="1"/>
          <c:showBubbleSize val="0"/>
          <c:extLst>
            <c:ext xmlns:c15="http://schemas.microsoft.com/office/drawing/2012/chart" uri="{CE6537A1-D6FC-4f65-9D91-7224C49458BB}"/>
          </c:extLst>
        </c:dLbl>
      </c:pivotFmt>
      <c:pivotFmt>
        <c:idx val="15"/>
        <c:spPr>
          <a:solidFill>
            <a:schemeClr val="accent4"/>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1"/>
          <c:showSerName val="0"/>
          <c:showPercent val="1"/>
          <c:showBubbleSize val="0"/>
          <c:extLst>
            <c:ext xmlns:c15="http://schemas.microsoft.com/office/drawing/2012/chart" uri="{CE6537A1-D6FC-4f65-9D91-7224C49458BB}"/>
          </c:extLst>
        </c:dLbl>
      </c:pivotFmt>
      <c:pivotFmt>
        <c:idx val="16"/>
        <c:spPr>
          <a:solidFill>
            <a:schemeClr val="accent4"/>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7"/>
        <c:spPr>
          <a:solidFill>
            <a:schemeClr val="accent4"/>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8"/>
        <c:spPr>
          <a:solidFill>
            <a:schemeClr val="accent4">
              <a:tint val="50000"/>
            </a:schemeClr>
          </a:solidFill>
          <a:ln>
            <a:noFill/>
          </a:ln>
          <a:effectLst>
            <a:outerShdw blurRad="254000" sx="102000" sy="102000" algn="ctr" rotWithShape="0">
              <a:prstClr val="black">
                <a:alpha val="20000"/>
              </a:prstClr>
            </a:outerShdw>
          </a:effectLst>
        </c:spPr>
      </c:pivotFmt>
      <c:pivotFmt>
        <c:idx val="19"/>
        <c:spPr>
          <a:solidFill>
            <a:schemeClr val="accent4">
              <a:tint val="70000"/>
            </a:schemeClr>
          </a:solidFill>
          <a:ln>
            <a:noFill/>
          </a:ln>
          <a:effectLst>
            <a:outerShdw blurRad="254000" sx="102000" sy="102000" algn="ctr" rotWithShape="0">
              <a:prstClr val="black">
                <a:alpha val="20000"/>
              </a:prstClr>
            </a:outerShdw>
          </a:effectLst>
        </c:spPr>
      </c:pivotFmt>
      <c:pivotFmt>
        <c:idx val="20"/>
        <c:spPr>
          <a:solidFill>
            <a:schemeClr val="accent4">
              <a:tint val="90000"/>
            </a:schemeClr>
          </a:solidFill>
          <a:ln>
            <a:noFill/>
          </a:ln>
          <a:effectLst>
            <a:outerShdw blurRad="254000" sx="102000" sy="102000" algn="ctr" rotWithShape="0">
              <a:prstClr val="black">
                <a:alpha val="20000"/>
              </a:prstClr>
            </a:outerShdw>
          </a:effectLst>
        </c:spPr>
      </c:pivotFmt>
      <c:pivotFmt>
        <c:idx val="21"/>
        <c:spPr>
          <a:solidFill>
            <a:schemeClr val="accent4">
              <a:shade val="90000"/>
            </a:schemeClr>
          </a:solidFill>
          <a:ln>
            <a:noFill/>
          </a:ln>
          <a:effectLst>
            <a:outerShdw blurRad="254000" sx="102000" sy="102000" algn="ctr" rotWithShape="0">
              <a:prstClr val="black">
                <a:alpha val="20000"/>
              </a:prstClr>
            </a:outerShdw>
          </a:effectLst>
        </c:spPr>
      </c:pivotFmt>
      <c:pivotFmt>
        <c:idx val="22"/>
        <c:spPr>
          <a:solidFill>
            <a:schemeClr val="accent4">
              <a:shade val="70000"/>
            </a:schemeClr>
          </a:solidFill>
          <a:ln>
            <a:noFill/>
          </a:ln>
          <a:effectLst>
            <a:outerShdw blurRad="254000" sx="102000" sy="102000" algn="ctr" rotWithShape="0">
              <a:prstClr val="black">
                <a:alpha val="20000"/>
              </a:prstClr>
            </a:outerShdw>
          </a:effectLst>
        </c:spPr>
      </c:pivotFmt>
      <c:pivotFmt>
        <c:idx val="23"/>
        <c:spPr>
          <a:solidFill>
            <a:schemeClr val="accent4">
              <a:shade val="50000"/>
            </a:schemeClr>
          </a:solidFill>
          <a:ln>
            <a:noFill/>
          </a:ln>
          <a:effectLst>
            <a:outerShdw blurRad="254000" sx="102000" sy="102000" algn="ctr" rotWithShape="0">
              <a:prstClr val="black">
                <a:alpha val="20000"/>
              </a:prstClr>
            </a:outerShdw>
          </a:effectLst>
        </c:spPr>
      </c:pivotFmt>
      <c:pivotFmt>
        <c:idx val="24"/>
        <c:spPr>
          <a:solidFill>
            <a:schemeClr val="accent4"/>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1"/>
          <c:showSerName val="0"/>
          <c:showPercent val="1"/>
          <c:showBubbleSize val="0"/>
          <c:extLst>
            <c:ext xmlns:c15="http://schemas.microsoft.com/office/drawing/2012/chart" uri="{CE6537A1-D6FC-4f65-9D91-7224C49458BB}"/>
          </c:extLst>
        </c:dLbl>
      </c:pivotFmt>
      <c:pivotFmt>
        <c:idx val="25"/>
        <c:spPr>
          <a:solidFill>
            <a:schemeClr val="accent4">
              <a:tint val="50000"/>
            </a:schemeClr>
          </a:solidFill>
          <a:ln>
            <a:noFill/>
          </a:ln>
          <a:effectLst>
            <a:outerShdw blurRad="254000" sx="102000" sy="102000" algn="ctr" rotWithShape="0">
              <a:prstClr val="black">
                <a:alpha val="20000"/>
              </a:prstClr>
            </a:outerShdw>
          </a:effectLst>
        </c:spPr>
      </c:pivotFmt>
      <c:pivotFmt>
        <c:idx val="26"/>
        <c:spPr>
          <a:solidFill>
            <a:schemeClr val="accent4">
              <a:tint val="70000"/>
            </a:schemeClr>
          </a:solidFill>
          <a:ln>
            <a:noFill/>
          </a:ln>
          <a:effectLst>
            <a:outerShdw blurRad="254000" sx="102000" sy="102000" algn="ctr" rotWithShape="0">
              <a:prstClr val="black">
                <a:alpha val="20000"/>
              </a:prstClr>
            </a:outerShdw>
          </a:effectLst>
        </c:spPr>
      </c:pivotFmt>
      <c:pivotFmt>
        <c:idx val="27"/>
        <c:spPr>
          <a:solidFill>
            <a:schemeClr val="accent4">
              <a:tint val="90000"/>
            </a:schemeClr>
          </a:solidFill>
          <a:ln>
            <a:noFill/>
          </a:ln>
          <a:effectLst>
            <a:outerShdw blurRad="254000" sx="102000" sy="102000" algn="ctr" rotWithShape="0">
              <a:prstClr val="black">
                <a:alpha val="20000"/>
              </a:prstClr>
            </a:outerShdw>
          </a:effectLst>
        </c:spPr>
      </c:pivotFmt>
      <c:pivotFmt>
        <c:idx val="28"/>
        <c:spPr>
          <a:solidFill>
            <a:schemeClr val="accent4">
              <a:shade val="90000"/>
            </a:schemeClr>
          </a:solidFill>
          <a:ln>
            <a:noFill/>
          </a:ln>
          <a:effectLst>
            <a:outerShdw blurRad="254000" sx="102000" sy="102000" algn="ctr" rotWithShape="0">
              <a:prstClr val="black">
                <a:alpha val="20000"/>
              </a:prstClr>
            </a:outerShdw>
          </a:effectLst>
        </c:spPr>
      </c:pivotFmt>
      <c:pivotFmt>
        <c:idx val="29"/>
        <c:spPr>
          <a:solidFill>
            <a:schemeClr val="accent4">
              <a:shade val="70000"/>
            </a:schemeClr>
          </a:solidFill>
          <a:ln>
            <a:noFill/>
          </a:ln>
          <a:effectLst>
            <a:outerShdw blurRad="254000" sx="102000" sy="102000" algn="ctr" rotWithShape="0">
              <a:prstClr val="black">
                <a:alpha val="20000"/>
              </a:prstClr>
            </a:outerShdw>
          </a:effectLst>
        </c:spPr>
      </c:pivotFmt>
      <c:pivotFmt>
        <c:idx val="30"/>
        <c:spPr>
          <a:solidFill>
            <a:schemeClr val="accent4">
              <a:shade val="50000"/>
            </a:schemeClr>
          </a:solidFill>
          <a:ln>
            <a:noFill/>
          </a:ln>
          <a:effectLst>
            <a:outerShdw blurRad="254000" sx="102000" sy="102000" algn="ctr" rotWithShape="0">
              <a:prstClr val="black">
                <a:alpha val="20000"/>
              </a:prstClr>
            </a:outerShdw>
          </a:effectLst>
        </c:spPr>
      </c:pivotFmt>
      <c:pivotFmt>
        <c:idx val="31"/>
        <c:spPr>
          <a:solidFill>
            <a:schemeClr val="accent4"/>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1"/>
          <c:showSerName val="0"/>
          <c:showPercent val="1"/>
          <c:showBubbleSize val="0"/>
          <c:extLst>
            <c:ext xmlns:c15="http://schemas.microsoft.com/office/drawing/2012/chart" uri="{CE6537A1-D6FC-4f65-9D91-7224C49458BB}"/>
          </c:extLst>
        </c:dLbl>
      </c:pivotFmt>
      <c:pivotFmt>
        <c:idx val="32"/>
        <c:spPr>
          <a:solidFill>
            <a:schemeClr val="accent4">
              <a:tint val="50000"/>
            </a:schemeClr>
          </a:solidFill>
          <a:ln>
            <a:noFill/>
          </a:ln>
          <a:effectLst>
            <a:outerShdw blurRad="254000" sx="102000" sy="102000" algn="ctr" rotWithShape="0">
              <a:prstClr val="black">
                <a:alpha val="20000"/>
              </a:prstClr>
            </a:outerShdw>
          </a:effectLst>
        </c:spPr>
      </c:pivotFmt>
      <c:pivotFmt>
        <c:idx val="33"/>
        <c:spPr>
          <a:solidFill>
            <a:schemeClr val="accent4">
              <a:tint val="70000"/>
            </a:schemeClr>
          </a:solidFill>
          <a:ln>
            <a:noFill/>
          </a:ln>
          <a:effectLst>
            <a:outerShdw blurRad="254000" sx="102000" sy="102000" algn="ctr" rotWithShape="0">
              <a:prstClr val="black">
                <a:alpha val="20000"/>
              </a:prstClr>
            </a:outerShdw>
          </a:effectLst>
        </c:spPr>
      </c:pivotFmt>
      <c:pivotFmt>
        <c:idx val="34"/>
        <c:spPr>
          <a:solidFill>
            <a:schemeClr val="accent4">
              <a:tint val="90000"/>
            </a:schemeClr>
          </a:solidFill>
          <a:ln>
            <a:noFill/>
          </a:ln>
          <a:effectLst>
            <a:outerShdw blurRad="254000" sx="102000" sy="102000" algn="ctr" rotWithShape="0">
              <a:prstClr val="black">
                <a:alpha val="20000"/>
              </a:prstClr>
            </a:outerShdw>
          </a:effectLst>
        </c:spPr>
      </c:pivotFmt>
      <c:pivotFmt>
        <c:idx val="35"/>
        <c:spPr>
          <a:solidFill>
            <a:schemeClr val="accent4">
              <a:shade val="90000"/>
            </a:schemeClr>
          </a:solidFill>
          <a:ln>
            <a:noFill/>
          </a:ln>
          <a:effectLst>
            <a:outerShdw blurRad="254000" sx="102000" sy="102000" algn="ctr" rotWithShape="0">
              <a:prstClr val="black">
                <a:alpha val="20000"/>
              </a:prstClr>
            </a:outerShdw>
          </a:effectLst>
        </c:spPr>
      </c:pivotFmt>
      <c:pivotFmt>
        <c:idx val="36"/>
        <c:spPr>
          <a:solidFill>
            <a:schemeClr val="accent4">
              <a:shade val="70000"/>
            </a:schemeClr>
          </a:solidFill>
          <a:ln>
            <a:noFill/>
          </a:ln>
          <a:effectLst>
            <a:outerShdw blurRad="254000" sx="102000" sy="102000" algn="ctr" rotWithShape="0">
              <a:prstClr val="black">
                <a:alpha val="20000"/>
              </a:prstClr>
            </a:outerShdw>
          </a:effectLst>
        </c:spPr>
      </c:pivotFmt>
      <c:pivotFmt>
        <c:idx val="37"/>
        <c:spPr>
          <a:solidFill>
            <a:schemeClr val="accent4">
              <a:shade val="50000"/>
            </a:schemeClr>
          </a:solidFill>
          <a:ln>
            <a:noFill/>
          </a:ln>
          <a:effectLst>
            <a:outerShdw blurRad="254000" sx="102000" sy="102000" algn="ctr" rotWithShape="0">
              <a:prstClr val="black">
                <a:alpha val="20000"/>
              </a:prstClr>
            </a:outerShdw>
          </a:effectLst>
        </c:spPr>
      </c:pivotFmt>
      <c:pivotFmt>
        <c:idx val="38"/>
        <c:spPr>
          <a:solidFill>
            <a:schemeClr val="accent4"/>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9"/>
        <c:spPr>
          <a:solidFill>
            <a:schemeClr val="accent4">
              <a:tint val="50000"/>
            </a:schemeClr>
          </a:solidFill>
          <a:ln>
            <a:noFill/>
          </a:ln>
          <a:effectLst>
            <a:outerShdw blurRad="254000" sx="102000" sy="102000" algn="ctr" rotWithShape="0">
              <a:prstClr val="black">
                <a:alpha val="20000"/>
              </a:prstClr>
            </a:outerShdw>
          </a:effectLst>
        </c:spPr>
      </c:pivotFmt>
      <c:pivotFmt>
        <c:idx val="40"/>
        <c:spPr>
          <a:solidFill>
            <a:schemeClr val="accent4">
              <a:tint val="70000"/>
            </a:schemeClr>
          </a:solidFill>
          <a:ln>
            <a:noFill/>
          </a:ln>
          <a:effectLst>
            <a:outerShdw blurRad="254000" sx="102000" sy="102000" algn="ctr" rotWithShape="0">
              <a:prstClr val="black">
                <a:alpha val="20000"/>
              </a:prstClr>
            </a:outerShdw>
          </a:effectLst>
        </c:spPr>
      </c:pivotFmt>
      <c:pivotFmt>
        <c:idx val="41"/>
        <c:spPr>
          <a:solidFill>
            <a:schemeClr val="accent4">
              <a:tint val="90000"/>
            </a:schemeClr>
          </a:solidFill>
          <a:ln>
            <a:noFill/>
          </a:ln>
          <a:effectLst>
            <a:outerShdw blurRad="254000" sx="102000" sy="102000" algn="ctr" rotWithShape="0">
              <a:prstClr val="black">
                <a:alpha val="20000"/>
              </a:prstClr>
            </a:outerShdw>
          </a:effectLst>
        </c:spPr>
      </c:pivotFmt>
      <c:pivotFmt>
        <c:idx val="42"/>
        <c:spPr>
          <a:solidFill>
            <a:schemeClr val="accent4">
              <a:shade val="90000"/>
            </a:schemeClr>
          </a:solidFill>
          <a:ln>
            <a:noFill/>
          </a:ln>
          <a:effectLst>
            <a:outerShdw blurRad="254000" sx="102000" sy="102000" algn="ctr" rotWithShape="0">
              <a:prstClr val="black">
                <a:alpha val="20000"/>
              </a:prstClr>
            </a:outerShdw>
          </a:effectLst>
        </c:spPr>
      </c:pivotFmt>
      <c:pivotFmt>
        <c:idx val="43"/>
        <c:spPr>
          <a:solidFill>
            <a:schemeClr val="accent4">
              <a:shade val="70000"/>
            </a:schemeClr>
          </a:solidFill>
          <a:ln>
            <a:noFill/>
          </a:ln>
          <a:effectLst>
            <a:outerShdw blurRad="254000" sx="102000" sy="102000" algn="ctr" rotWithShape="0">
              <a:prstClr val="black">
                <a:alpha val="20000"/>
              </a:prstClr>
            </a:outerShdw>
          </a:effectLst>
        </c:spPr>
      </c:pivotFmt>
      <c:pivotFmt>
        <c:idx val="44"/>
        <c:spPr>
          <a:solidFill>
            <a:schemeClr val="accent4">
              <a:shade val="50000"/>
            </a:schemeClr>
          </a:solidFill>
          <a:ln>
            <a:noFill/>
          </a:ln>
          <a:effectLst>
            <a:outerShdw blurRad="254000" sx="102000" sy="102000" algn="ctr" rotWithShape="0">
              <a:prstClr val="black">
                <a:alpha val="20000"/>
              </a:prstClr>
            </a:outerShdw>
          </a:effectLst>
        </c:spPr>
      </c:pivotFmt>
      <c:pivotFmt>
        <c:idx val="45"/>
        <c:spPr>
          <a:solidFill>
            <a:schemeClr val="accent4"/>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1"/>
          <c:showSerName val="0"/>
          <c:showPercent val="1"/>
          <c:showBubbleSize val="0"/>
          <c:extLst>
            <c:ext xmlns:c15="http://schemas.microsoft.com/office/drawing/2012/chart" uri="{CE6537A1-D6FC-4f65-9D91-7224C49458BB}"/>
          </c:extLst>
        </c:dLbl>
      </c:pivotFmt>
      <c:pivotFmt>
        <c:idx val="46"/>
        <c:spPr>
          <a:solidFill>
            <a:schemeClr val="accent4">
              <a:tint val="50000"/>
            </a:schemeClr>
          </a:solidFill>
          <a:ln>
            <a:noFill/>
          </a:ln>
          <a:effectLst>
            <a:outerShdw blurRad="254000" sx="102000" sy="102000" algn="ctr" rotWithShape="0">
              <a:prstClr val="black">
                <a:alpha val="20000"/>
              </a:prstClr>
            </a:outerShdw>
          </a:effectLst>
        </c:spPr>
      </c:pivotFmt>
      <c:pivotFmt>
        <c:idx val="47"/>
        <c:spPr>
          <a:solidFill>
            <a:schemeClr val="accent4">
              <a:tint val="70000"/>
            </a:schemeClr>
          </a:solidFill>
          <a:ln>
            <a:noFill/>
          </a:ln>
          <a:effectLst>
            <a:outerShdw blurRad="254000" sx="102000" sy="102000" algn="ctr" rotWithShape="0">
              <a:prstClr val="black">
                <a:alpha val="20000"/>
              </a:prstClr>
            </a:outerShdw>
          </a:effectLst>
        </c:spPr>
      </c:pivotFmt>
      <c:pivotFmt>
        <c:idx val="48"/>
        <c:spPr>
          <a:solidFill>
            <a:schemeClr val="accent4">
              <a:tint val="90000"/>
            </a:schemeClr>
          </a:solidFill>
          <a:ln>
            <a:noFill/>
          </a:ln>
          <a:effectLst>
            <a:outerShdw blurRad="254000" sx="102000" sy="102000" algn="ctr" rotWithShape="0">
              <a:prstClr val="black">
                <a:alpha val="20000"/>
              </a:prstClr>
            </a:outerShdw>
          </a:effectLst>
        </c:spPr>
      </c:pivotFmt>
      <c:pivotFmt>
        <c:idx val="49"/>
        <c:spPr>
          <a:solidFill>
            <a:schemeClr val="accent4">
              <a:shade val="90000"/>
            </a:schemeClr>
          </a:solidFill>
          <a:ln>
            <a:noFill/>
          </a:ln>
          <a:effectLst>
            <a:outerShdw blurRad="254000" sx="102000" sy="102000" algn="ctr" rotWithShape="0">
              <a:prstClr val="black">
                <a:alpha val="20000"/>
              </a:prstClr>
            </a:outerShdw>
          </a:effectLst>
        </c:spPr>
      </c:pivotFmt>
      <c:pivotFmt>
        <c:idx val="50"/>
        <c:spPr>
          <a:solidFill>
            <a:schemeClr val="accent4">
              <a:shade val="70000"/>
            </a:schemeClr>
          </a:solidFill>
          <a:ln>
            <a:noFill/>
          </a:ln>
          <a:effectLst>
            <a:outerShdw blurRad="254000" sx="102000" sy="102000" algn="ctr" rotWithShape="0">
              <a:prstClr val="black">
                <a:alpha val="20000"/>
              </a:prstClr>
            </a:outerShdw>
          </a:effectLst>
        </c:spPr>
      </c:pivotFmt>
      <c:pivotFmt>
        <c:idx val="51"/>
        <c:spPr>
          <a:solidFill>
            <a:schemeClr val="accent4">
              <a:shade val="50000"/>
            </a:schemeClr>
          </a:solidFill>
          <a:ln>
            <a:noFill/>
          </a:ln>
          <a:effectLst>
            <a:outerShdw blurRad="254000" sx="102000" sy="102000" algn="ctr" rotWithShape="0">
              <a:prstClr val="black">
                <a:alpha val="20000"/>
              </a:prstClr>
            </a:outerShdw>
          </a:effectLst>
        </c:spPr>
      </c:pivotFmt>
      <c:pivotFmt>
        <c:idx val="52"/>
        <c:spPr>
          <a:solidFill>
            <a:schemeClr val="accent4"/>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1"/>
          <c:showSerName val="0"/>
          <c:showPercent val="1"/>
          <c:showBubbleSize val="0"/>
          <c:extLst>
            <c:ext xmlns:c15="http://schemas.microsoft.com/office/drawing/2012/chart" uri="{CE6537A1-D6FC-4f65-9D91-7224C49458BB}"/>
          </c:extLst>
        </c:dLbl>
      </c:pivotFmt>
      <c:pivotFmt>
        <c:idx val="53"/>
        <c:spPr>
          <a:solidFill>
            <a:schemeClr val="accent4">
              <a:tint val="50000"/>
            </a:schemeClr>
          </a:solidFill>
          <a:ln>
            <a:noFill/>
          </a:ln>
          <a:effectLst>
            <a:outerShdw blurRad="254000" sx="102000" sy="102000" algn="ctr" rotWithShape="0">
              <a:prstClr val="black">
                <a:alpha val="20000"/>
              </a:prstClr>
            </a:outerShdw>
          </a:effectLst>
        </c:spPr>
      </c:pivotFmt>
      <c:pivotFmt>
        <c:idx val="54"/>
        <c:spPr>
          <a:solidFill>
            <a:schemeClr val="accent4">
              <a:tint val="70000"/>
            </a:schemeClr>
          </a:solidFill>
          <a:ln>
            <a:noFill/>
          </a:ln>
          <a:effectLst>
            <a:outerShdw blurRad="254000" sx="102000" sy="102000" algn="ctr" rotWithShape="0">
              <a:prstClr val="black">
                <a:alpha val="20000"/>
              </a:prstClr>
            </a:outerShdw>
          </a:effectLst>
        </c:spPr>
      </c:pivotFmt>
      <c:pivotFmt>
        <c:idx val="55"/>
        <c:spPr>
          <a:solidFill>
            <a:schemeClr val="accent4">
              <a:tint val="90000"/>
            </a:schemeClr>
          </a:solidFill>
          <a:ln>
            <a:noFill/>
          </a:ln>
          <a:effectLst>
            <a:outerShdw blurRad="254000" sx="102000" sy="102000" algn="ctr" rotWithShape="0">
              <a:prstClr val="black">
                <a:alpha val="20000"/>
              </a:prstClr>
            </a:outerShdw>
          </a:effectLst>
        </c:spPr>
      </c:pivotFmt>
      <c:pivotFmt>
        <c:idx val="56"/>
        <c:spPr>
          <a:solidFill>
            <a:schemeClr val="accent4">
              <a:shade val="90000"/>
            </a:schemeClr>
          </a:solidFill>
          <a:ln>
            <a:noFill/>
          </a:ln>
          <a:effectLst>
            <a:outerShdw blurRad="254000" sx="102000" sy="102000" algn="ctr" rotWithShape="0">
              <a:prstClr val="black">
                <a:alpha val="20000"/>
              </a:prstClr>
            </a:outerShdw>
          </a:effectLst>
        </c:spPr>
      </c:pivotFmt>
      <c:pivotFmt>
        <c:idx val="57"/>
        <c:spPr>
          <a:solidFill>
            <a:schemeClr val="accent4">
              <a:shade val="70000"/>
            </a:schemeClr>
          </a:solidFill>
          <a:ln>
            <a:noFill/>
          </a:ln>
          <a:effectLst>
            <a:outerShdw blurRad="254000" sx="102000" sy="102000" algn="ctr" rotWithShape="0">
              <a:prstClr val="black">
                <a:alpha val="20000"/>
              </a:prstClr>
            </a:outerShdw>
          </a:effectLst>
        </c:spPr>
      </c:pivotFmt>
      <c:pivotFmt>
        <c:idx val="58"/>
        <c:spPr>
          <a:solidFill>
            <a:schemeClr val="accent4">
              <a:shade val="50000"/>
            </a:schemeClr>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'Revenue by Day of Week'!$B$59:$B$60</c:f>
              <c:strCache>
                <c:ptCount val="1"/>
                <c:pt idx="0">
                  <c:v>Astoria</c:v>
                </c:pt>
              </c:strCache>
            </c:strRef>
          </c:tx>
          <c:dPt>
            <c:idx val="0"/>
            <c:bubble3D val="0"/>
            <c:explosion val="1"/>
            <c:spPr>
              <a:solidFill>
                <a:schemeClr val="accent4">
                  <a:tint val="5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ACF3-4847-9AC5-742A54FB2D42}"/>
              </c:ext>
            </c:extLst>
          </c:dPt>
          <c:dPt>
            <c:idx val="1"/>
            <c:bubble3D val="0"/>
            <c:spPr>
              <a:solidFill>
                <a:schemeClr val="accent4">
                  <a:tint val="7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ACF3-4847-9AC5-742A54FB2D42}"/>
              </c:ext>
            </c:extLst>
          </c:dPt>
          <c:dPt>
            <c:idx val="2"/>
            <c:bubble3D val="0"/>
            <c:spPr>
              <a:solidFill>
                <a:schemeClr val="accent4">
                  <a:tint val="9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ACF3-4847-9AC5-742A54FB2D42}"/>
              </c:ext>
            </c:extLst>
          </c:dPt>
          <c:dPt>
            <c:idx val="3"/>
            <c:bubble3D val="0"/>
            <c:spPr>
              <a:solidFill>
                <a:schemeClr val="accent4">
                  <a:shade val="9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ACF3-4847-9AC5-742A54FB2D42}"/>
              </c:ext>
            </c:extLst>
          </c:dPt>
          <c:dPt>
            <c:idx val="4"/>
            <c:bubble3D val="0"/>
            <c:spPr>
              <a:solidFill>
                <a:schemeClr val="accent4">
                  <a:shade val="7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ACF3-4847-9AC5-742A54FB2D42}"/>
              </c:ext>
            </c:extLst>
          </c:dPt>
          <c:dPt>
            <c:idx val="5"/>
            <c:bubble3D val="0"/>
            <c:spPr>
              <a:solidFill>
                <a:schemeClr val="accent4">
                  <a:shade val="5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ACF3-4847-9AC5-742A54FB2D42}"/>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0"/>
            <c:extLst>
              <c:ext xmlns:c15="http://schemas.microsoft.com/office/drawing/2012/chart" uri="{CE6537A1-D6FC-4f65-9D91-7224C49458BB}"/>
            </c:extLst>
          </c:dLbls>
          <c:cat>
            <c:strRef>
              <c:f>'Revenue by Day of Week'!$A$61:$A$67</c:f>
              <c:strCache>
                <c:ptCount val="6"/>
                <c:pt idx="0">
                  <c:v>Jan</c:v>
                </c:pt>
                <c:pt idx="1">
                  <c:v>Feb</c:v>
                </c:pt>
                <c:pt idx="2">
                  <c:v>Mar</c:v>
                </c:pt>
                <c:pt idx="3">
                  <c:v>Apr</c:v>
                </c:pt>
                <c:pt idx="4">
                  <c:v>May</c:v>
                </c:pt>
                <c:pt idx="5">
                  <c:v>Jun</c:v>
                </c:pt>
              </c:strCache>
            </c:strRef>
          </c:cat>
          <c:val>
            <c:numRef>
              <c:f>'Revenue by Day of Week'!$B$61:$B$67</c:f>
              <c:numCache>
                <c:formatCode>_-[$R-431]\ * #,##0.00_-;\-[$R-431]\ * #,##0.00_-;_-[$R-431]\ * "-"??_-;_-@_-</c:formatCode>
                <c:ptCount val="6"/>
                <c:pt idx="0">
                  <c:v>27313.660000000062</c:v>
                </c:pt>
                <c:pt idx="1">
                  <c:v>25105.340000000051</c:v>
                </c:pt>
                <c:pt idx="2">
                  <c:v>32835.430000000066</c:v>
                </c:pt>
                <c:pt idx="3">
                  <c:v>39477.609999999942</c:v>
                </c:pt>
                <c:pt idx="4">
                  <c:v>52428.759999999784</c:v>
                </c:pt>
                <c:pt idx="5">
                  <c:v>55083.109999999739</c:v>
                </c:pt>
              </c:numCache>
            </c:numRef>
          </c:val>
          <c:extLst>
            <c:ext xmlns:c16="http://schemas.microsoft.com/office/drawing/2014/chart" uri="{C3380CC4-5D6E-409C-BE32-E72D297353CC}">
              <c16:uniqueId val="{0000000C-ACF3-4847-9AC5-742A54FB2D42}"/>
            </c:ext>
          </c:extLst>
        </c:ser>
        <c:ser>
          <c:idx val="1"/>
          <c:order val="1"/>
          <c:tx>
            <c:strRef>
              <c:f>'Revenue by Day of Week'!$C$59:$C$60</c:f>
              <c:strCache>
                <c:ptCount val="1"/>
                <c:pt idx="0">
                  <c:v>Hell's Kitchen</c:v>
                </c:pt>
              </c:strCache>
            </c:strRef>
          </c:tx>
          <c:dPt>
            <c:idx val="0"/>
            <c:bubble3D val="0"/>
            <c:spPr>
              <a:solidFill>
                <a:schemeClr val="accent4">
                  <a:tint val="5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E-ACF3-4847-9AC5-742A54FB2D42}"/>
              </c:ext>
            </c:extLst>
          </c:dPt>
          <c:dPt>
            <c:idx val="1"/>
            <c:bubble3D val="0"/>
            <c:spPr>
              <a:solidFill>
                <a:schemeClr val="accent4">
                  <a:tint val="7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0-ACF3-4847-9AC5-742A54FB2D42}"/>
              </c:ext>
            </c:extLst>
          </c:dPt>
          <c:dPt>
            <c:idx val="2"/>
            <c:bubble3D val="0"/>
            <c:spPr>
              <a:solidFill>
                <a:schemeClr val="accent4">
                  <a:tint val="9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2-ACF3-4847-9AC5-742A54FB2D42}"/>
              </c:ext>
            </c:extLst>
          </c:dPt>
          <c:dPt>
            <c:idx val="3"/>
            <c:bubble3D val="0"/>
            <c:spPr>
              <a:solidFill>
                <a:schemeClr val="accent4">
                  <a:shade val="9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4-ACF3-4847-9AC5-742A54FB2D42}"/>
              </c:ext>
            </c:extLst>
          </c:dPt>
          <c:dPt>
            <c:idx val="4"/>
            <c:bubble3D val="0"/>
            <c:spPr>
              <a:solidFill>
                <a:schemeClr val="accent4">
                  <a:shade val="7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6-ACF3-4847-9AC5-742A54FB2D42}"/>
              </c:ext>
            </c:extLst>
          </c:dPt>
          <c:dPt>
            <c:idx val="5"/>
            <c:bubble3D val="0"/>
            <c:spPr>
              <a:solidFill>
                <a:schemeClr val="accent4">
                  <a:shade val="5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8-ACF3-4847-9AC5-742A54FB2D42}"/>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'Revenue by Day of Week'!$A$61:$A$67</c:f>
              <c:strCache>
                <c:ptCount val="6"/>
                <c:pt idx="0">
                  <c:v>Jan</c:v>
                </c:pt>
                <c:pt idx="1">
                  <c:v>Feb</c:v>
                </c:pt>
                <c:pt idx="2">
                  <c:v>Mar</c:v>
                </c:pt>
                <c:pt idx="3">
                  <c:v>Apr</c:v>
                </c:pt>
                <c:pt idx="4">
                  <c:v>May</c:v>
                </c:pt>
                <c:pt idx="5">
                  <c:v>Jun</c:v>
                </c:pt>
              </c:strCache>
            </c:strRef>
          </c:cat>
          <c:val>
            <c:numRef>
              <c:f>'Revenue by Day of Week'!$C$61:$C$67</c:f>
              <c:numCache>
                <c:formatCode>_-[$R-431]\ * #,##0.00_-;\-[$R-431]\ * #,##0.00_-;_-[$R-431]\ * "-"??_-;_-@_-</c:formatCode>
                <c:ptCount val="6"/>
                <c:pt idx="0">
                  <c:v>27820.649999999998</c:v>
                </c:pt>
                <c:pt idx="1">
                  <c:v>25719.799999999992</c:v>
                </c:pt>
                <c:pt idx="2">
                  <c:v>33110.57</c:v>
                </c:pt>
                <c:pt idx="3">
                  <c:v>40304.14</c:v>
                </c:pt>
                <c:pt idx="4">
                  <c:v>52598.929999999615</c:v>
                </c:pt>
                <c:pt idx="5">
                  <c:v>56957.079999999718</c:v>
                </c:pt>
              </c:numCache>
            </c:numRef>
          </c:val>
          <c:extLst>
            <c:ext xmlns:c16="http://schemas.microsoft.com/office/drawing/2014/chart" uri="{C3380CC4-5D6E-409C-BE32-E72D297353CC}">
              <c16:uniqueId val="{00000019-ACF3-4847-9AC5-742A54FB2D42}"/>
            </c:ext>
          </c:extLst>
        </c:ser>
        <c:ser>
          <c:idx val="2"/>
          <c:order val="2"/>
          <c:tx>
            <c:strRef>
              <c:f>'Revenue by Day of Week'!$D$59:$D$60</c:f>
              <c:strCache>
                <c:ptCount val="1"/>
                <c:pt idx="0">
                  <c:v>Lower Manhattan</c:v>
                </c:pt>
              </c:strCache>
            </c:strRef>
          </c:tx>
          <c:dPt>
            <c:idx val="0"/>
            <c:bubble3D val="0"/>
            <c:spPr>
              <a:solidFill>
                <a:schemeClr val="accent4">
                  <a:tint val="5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B-ACF3-4847-9AC5-742A54FB2D42}"/>
              </c:ext>
            </c:extLst>
          </c:dPt>
          <c:dPt>
            <c:idx val="1"/>
            <c:bubble3D val="0"/>
            <c:spPr>
              <a:solidFill>
                <a:schemeClr val="accent4">
                  <a:tint val="7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D-ACF3-4847-9AC5-742A54FB2D42}"/>
              </c:ext>
            </c:extLst>
          </c:dPt>
          <c:dPt>
            <c:idx val="2"/>
            <c:bubble3D val="0"/>
            <c:spPr>
              <a:solidFill>
                <a:schemeClr val="accent4">
                  <a:tint val="9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F-ACF3-4847-9AC5-742A54FB2D42}"/>
              </c:ext>
            </c:extLst>
          </c:dPt>
          <c:dPt>
            <c:idx val="3"/>
            <c:bubble3D val="0"/>
            <c:spPr>
              <a:solidFill>
                <a:schemeClr val="accent4">
                  <a:shade val="9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1-ACF3-4847-9AC5-742A54FB2D42}"/>
              </c:ext>
            </c:extLst>
          </c:dPt>
          <c:dPt>
            <c:idx val="4"/>
            <c:bubble3D val="0"/>
            <c:spPr>
              <a:solidFill>
                <a:schemeClr val="accent4">
                  <a:shade val="7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3-ACF3-4847-9AC5-742A54FB2D42}"/>
              </c:ext>
            </c:extLst>
          </c:dPt>
          <c:dPt>
            <c:idx val="5"/>
            <c:bubble3D val="0"/>
            <c:spPr>
              <a:solidFill>
                <a:schemeClr val="accent4">
                  <a:shade val="5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5-ACF3-4847-9AC5-742A54FB2D42}"/>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'Revenue by Day of Week'!$A$61:$A$67</c:f>
              <c:strCache>
                <c:ptCount val="6"/>
                <c:pt idx="0">
                  <c:v>Jan</c:v>
                </c:pt>
                <c:pt idx="1">
                  <c:v>Feb</c:v>
                </c:pt>
                <c:pt idx="2">
                  <c:v>Mar</c:v>
                </c:pt>
                <c:pt idx="3">
                  <c:v>Apr</c:v>
                </c:pt>
                <c:pt idx="4">
                  <c:v>May</c:v>
                </c:pt>
                <c:pt idx="5">
                  <c:v>Jun</c:v>
                </c:pt>
              </c:strCache>
            </c:strRef>
          </c:cat>
          <c:val>
            <c:numRef>
              <c:f>'Revenue by Day of Week'!$D$61:$D$67</c:f>
              <c:numCache>
                <c:formatCode>_-[$R-431]\ * #,##0.00_-;\-[$R-431]\ * #,##0.00_-;_-[$R-431]\ * "-"??_-;_-@_-</c:formatCode>
                <c:ptCount val="6"/>
                <c:pt idx="0">
                  <c:v>26543.429999999993</c:v>
                </c:pt>
                <c:pt idx="1">
                  <c:v>25320.05000000005</c:v>
                </c:pt>
                <c:pt idx="2">
                  <c:v>32888.679999999978</c:v>
                </c:pt>
                <c:pt idx="3">
                  <c:v>39159.329999999885</c:v>
                </c:pt>
                <c:pt idx="4">
                  <c:v>51700.069999999767</c:v>
                </c:pt>
                <c:pt idx="5">
                  <c:v>54445.689999999791</c:v>
                </c:pt>
              </c:numCache>
            </c:numRef>
          </c:val>
          <c:extLst>
            <c:ext xmlns:c16="http://schemas.microsoft.com/office/drawing/2014/chart" uri="{C3380CC4-5D6E-409C-BE32-E72D297353CC}">
              <c16:uniqueId val="{00000026-ACF3-4847-9AC5-742A54FB2D42}"/>
            </c:ext>
          </c:extLst>
        </c:ser>
        <c:dLbls>
          <c:dLblPos val="ctr"/>
          <c:showLegendKey val="0"/>
          <c:showVal val="0"/>
          <c:showCatName val="1"/>
          <c:showSerName val="0"/>
          <c:showPercent val="1"/>
          <c:showBubbleSize val="0"/>
          <c:showLeaderLines val="0"/>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[Bright_Coffee_Shop_Sales_Analysis(2)-draft.xlsx]Revenue by Day of Week!PivotTable6</c:name>
    <c:fmtId val="8"/>
  </c:pivotSource>
  <c:chart>
    <c:autoTitleDeleted val="1"/>
    <c:pivotFmts>
      <c:pivotFmt>
        <c:idx val="0"/>
        <c:spPr>
          <a:solidFill>
            <a:schemeClr val="tx2">
              <a:lumMod val="90000"/>
              <a:lumOff val="10000"/>
            </a:schemeClr>
          </a:solidFill>
          <a:ln>
            <a:noFill/>
          </a:ln>
          <a:effectLst/>
        </c:spPr>
        <c:marker>
          <c:symbol val="none"/>
        </c:marker>
        <c:dLbl>
          <c:idx val="0"/>
          <c:spPr>
            <a:noFill/>
            <a:ln>
              <a:noFill/>
            </a:ln>
            <a:effectLst/>
          </c:spPr>
          <c:txPr>
            <a:bodyPr rot="-3300000" spcFirstLastPara="1" vertOverflow="ellipsis" wrap="square" lIns="38100" tIns="19050" rIns="38100" bIns="19050" anchor="ctr" anchorCtr="1">
              <a:spAutoFit/>
            </a:bodyPr>
            <a:lstStyle/>
            <a:p>
              <a:pPr>
                <a:defRPr sz="2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tx2">
              <a:lumMod val="90000"/>
              <a:lumOff val="10000"/>
            </a:schemeClr>
          </a:solidFill>
          <a:ln>
            <a:noFill/>
          </a:ln>
          <a:effectLst/>
        </c:spPr>
        <c:marker>
          <c:symbol val="none"/>
        </c:marker>
        <c:dLbl>
          <c:idx val="0"/>
          <c:spPr>
            <a:noFill/>
            <a:ln>
              <a:noFill/>
            </a:ln>
            <a:effectLst/>
          </c:spPr>
          <c:txPr>
            <a:bodyPr rot="-3300000" spcFirstLastPara="1" vertOverflow="ellipsis" wrap="square" lIns="38100" tIns="19050" rIns="38100" bIns="19050" anchor="ctr" anchorCtr="1">
              <a:spAutoFit/>
            </a:bodyPr>
            <a:lstStyle/>
            <a:p>
              <a:pPr>
                <a:defRPr sz="2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tx2">
              <a:lumMod val="90000"/>
              <a:lumOff val="10000"/>
            </a:schemeClr>
          </a:solidFill>
          <a:ln>
            <a:noFill/>
          </a:ln>
          <a:effectLst/>
        </c:spPr>
        <c:marker>
          <c:symbol val="none"/>
        </c:marker>
        <c:dLbl>
          <c:idx val="0"/>
          <c:spPr>
            <a:noFill/>
            <a:ln>
              <a:noFill/>
            </a:ln>
            <a:effectLst/>
          </c:spPr>
          <c:txPr>
            <a:bodyPr rot="-3300000" spcFirstLastPara="1" vertOverflow="ellipsis" wrap="square" lIns="38100" tIns="19050" rIns="38100" bIns="19050" anchor="ctr" anchorCtr="1">
              <a:spAutoFit/>
            </a:bodyPr>
            <a:lstStyle/>
            <a:p>
              <a:pPr>
                <a:defRPr sz="2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'Revenue by Day of Week'!$B$87</c:f>
              <c:strCache>
                <c:ptCount val="1"/>
                <c:pt idx="0">
                  <c:v>Total</c:v>
                </c:pt>
              </c:strCache>
            </c:strRef>
          </c:tx>
          <c:spPr>
            <a:solidFill>
              <a:schemeClr val="tx2">
                <a:lumMod val="90000"/>
                <a:lumOff val="10000"/>
              </a:schemeClr>
            </a:solidFill>
            <a:ln>
              <a:noFill/>
            </a:ln>
            <a:effectLst/>
          </c:spPr>
          <c:invertIfNegative val="0"/>
          <c:dLbls>
            <c:delete val="1"/>
          </c:dLbls>
          <c:cat>
            <c:strRef>
              <c:f>'Revenue by Day of Week'!$A$88:$A$91</c:f>
              <c:strCache>
                <c:ptCount val="3"/>
                <c:pt idx="0">
                  <c:v>Lower Manhattan</c:v>
                </c:pt>
                <c:pt idx="1">
                  <c:v>Astoria</c:v>
                </c:pt>
                <c:pt idx="2">
                  <c:v>Hell's Kitchen</c:v>
                </c:pt>
              </c:strCache>
            </c:strRef>
          </c:cat>
          <c:val>
            <c:numRef>
              <c:f>'Revenue by Day of Week'!$B$88:$B$91</c:f>
              <c:numCache>
                <c:formatCode>_-[$R-431]\ * #,##0.00_-;\-[$R-431]\ * #,##0.00_-;_-[$R-431]\ * "-"??_-;_-@_-</c:formatCode>
                <c:ptCount val="3"/>
                <c:pt idx="0">
                  <c:v>230057.25000000512</c:v>
                </c:pt>
                <c:pt idx="1">
                  <c:v>232243.91000000556</c:v>
                </c:pt>
                <c:pt idx="2">
                  <c:v>236511.17000000601</c:v>
                </c:pt>
              </c:numCache>
            </c:numRef>
          </c:val>
          <c:extLst>
            <c:ext xmlns:c16="http://schemas.microsoft.com/office/drawing/2014/chart" uri="{C3380CC4-5D6E-409C-BE32-E72D297353CC}">
              <c16:uniqueId val="{00000000-182F-46DF-A6C9-85588C582FC8}"/>
            </c:ext>
          </c:extLst>
        </c:ser>
        <c:dLbls>
          <c:dLblPos val="outEnd"/>
          <c:showLegendKey val="0"/>
          <c:showVal val="1"/>
          <c:showCatName val="0"/>
          <c:showSerName val="0"/>
          <c:showPercent val="0"/>
          <c:showBubbleSize val="0"/>
        </c:dLbls>
        <c:gapWidth val="219"/>
        <c:overlap val="-27"/>
        <c:axId val="1029825295"/>
        <c:axId val="1029808015"/>
      </c:barChart>
      <c:catAx>
        <c:axId val="1029825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029808015"/>
        <c:crosses val="autoZero"/>
        <c:auto val="1"/>
        <c:lblAlgn val="ctr"/>
        <c:lblOffset val="100"/>
        <c:noMultiLvlLbl val="0"/>
      </c:catAx>
      <c:valAx>
        <c:axId val="1029808015"/>
        <c:scaling>
          <c:orientation val="minMax"/>
        </c:scaling>
        <c:delete val="0"/>
        <c:axPos val="l"/>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R-431]\ * #,##0.00_-;\-[$R-431]\ * #,##0.00_-;_-[$R-431]\ * &quot;-&quot;??_-;_-@_-"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029825295"/>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blipFill>
          <a:blip xmlns:r="http://schemas.openxmlformats.org/officeDocument/2006/relationships" r:embed="rId3"/>
          <a:tile tx="0" ty="0" sx="100000" sy="100000" flip="none" algn="tl"/>
        </a:blip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[Bright_Coffee_Shop_Sales_Analysis(2)-draft.xlsx]Revenue by Day of Week!PivotTable7</c:name>
    <c:fmtId val="14"/>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800" b="0" i="0" u="none" strike="noStrike" kern="1200" spc="0" baseline="0">
                <a:solidFill>
                  <a:sysClr val="windowText" lastClr="000000">
                    <a:lumMod val="65000"/>
                    <a:lumOff val="35000"/>
                  </a:sysClr>
                </a:solidFill>
                <a:latin typeface="+mn-lt"/>
                <a:ea typeface="+mn-ea"/>
                <a:cs typeface="+mn-cs"/>
              </a:defRPr>
            </a:pPr>
            <a:r>
              <a:rPr lang="en-US" sz="2800" b="0" i="0" u="none" strike="noStrike" baseline="0" dirty="0"/>
              <a:t>Top Product Categories</a:t>
            </a:r>
            <a:endParaRPr lang="en-US" sz="2800" b="0" i="0" u="none" strike="noStrike" kern="1200" spc="0" baseline="0" dirty="0">
              <a:solidFill>
                <a:sysClr val="windowText" lastClr="000000">
                  <a:lumMod val="65000"/>
                  <a:lumOff val="35000"/>
                </a:sysClr>
              </a:solidFill>
            </a:endParaRPr>
          </a:p>
        </c:rich>
      </c:tx>
      <c:layout>
        <c:manualLayout>
          <c:xMode val="edge"/>
          <c:yMode val="edge"/>
          <c:x val="0.33079507284614645"/>
          <c:y val="2.4940616022305594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8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oundRectCallout">
                  <a:avLst/>
                </a:prstGeom>
                <a:noFill/>
                <a:ln>
                  <a:noFill/>
                </a:ln>
              </c15:spPr>
            </c:ext>
          </c:extLst>
        </c:dLbl>
      </c:pivotFmt>
      <c:pivotFmt>
        <c:idx val="1"/>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48"/>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49"/>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50"/>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51"/>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52"/>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53"/>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54"/>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55"/>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56"/>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57"/>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58"/>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59"/>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60"/>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61"/>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62"/>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63"/>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64"/>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65"/>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66"/>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67"/>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68"/>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69"/>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70"/>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71"/>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72"/>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73"/>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74"/>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75"/>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76"/>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77"/>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78"/>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79"/>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80"/>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81"/>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82"/>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83"/>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84"/>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85"/>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86"/>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87"/>
        <c:spPr>
          <a:solidFill>
            <a:schemeClr val="accent2"/>
          </a:solidFill>
          <a:ln>
            <a:noFill/>
          </a:ln>
          <a:effectLst/>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88"/>
        <c:spPr>
          <a:solidFill>
            <a:schemeClr val="accent2"/>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oundRectCallout">
                  <a:avLst/>
                </a:prstGeom>
                <a:noFill/>
                <a:ln>
                  <a:noFill/>
                </a:ln>
              </c15:spPr>
            </c:ext>
          </c:extLst>
        </c:dLbl>
      </c:pivotFmt>
      <c:pivotFmt>
        <c:idx val="89"/>
        <c:spPr>
          <a:solidFill>
            <a:schemeClr val="accent2"/>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oundRectCallout">
                  <a:avLst/>
                </a:prstGeom>
                <a:noFill/>
                <a:ln>
                  <a:noFill/>
                </a:ln>
              </c15:spPr>
            </c:ext>
          </c:extLst>
        </c:dLbl>
      </c:pivotFmt>
    </c:pivotFmts>
    <c:plotArea>
      <c:layout>
        <c:manualLayout>
          <c:layoutTarget val="inner"/>
          <c:xMode val="edge"/>
          <c:yMode val="edge"/>
          <c:x val="4.2834261626463706E-2"/>
          <c:y val="0.10010086506809771"/>
          <c:w val="0.91540954957797238"/>
          <c:h val="0.70415012708804803"/>
        </c:manualLayout>
      </c:layout>
      <c:barChart>
        <c:barDir val="col"/>
        <c:grouping val="clustered"/>
        <c:varyColors val="0"/>
        <c:ser>
          <c:idx val="0"/>
          <c:order val="0"/>
          <c:tx>
            <c:strRef>
              <c:f>'Revenue by Day of Week'!$B$129</c:f>
              <c:strCache>
                <c:ptCount val="1"/>
                <c:pt idx="0">
                  <c:v>Total</c:v>
                </c:pt>
              </c:strCache>
            </c:strRef>
          </c:tx>
          <c:spPr>
            <a:solidFill>
              <a:schemeClr val="accent2"/>
            </a:solidFill>
            <a:ln>
              <a:noFill/>
            </a:ln>
            <a:effectLst/>
          </c:spPr>
          <c:invertIfNegative val="0"/>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oundRectCallout">
                    <a:avLst/>
                  </a:prstGeom>
                  <a:noFill/>
                  <a:ln>
                    <a:noFill/>
                  </a:ln>
                </c15:spPr>
                <c15:showLeaderLines val="0"/>
              </c:ext>
            </c:extLst>
          </c:dLbls>
          <c:cat>
            <c:strRef>
              <c:f>'Revenue by Day of Week'!$A$130:$A$139</c:f>
              <c:strCache>
                <c:ptCount val="9"/>
                <c:pt idx="0">
                  <c:v>Packaged Chocolate</c:v>
                </c:pt>
                <c:pt idx="1">
                  <c:v>Flavours</c:v>
                </c:pt>
                <c:pt idx="2">
                  <c:v>Loose Tea</c:v>
                </c:pt>
                <c:pt idx="3">
                  <c:v>Branded</c:v>
                </c:pt>
                <c:pt idx="4">
                  <c:v>Coffee beans</c:v>
                </c:pt>
                <c:pt idx="5">
                  <c:v>Drinking Chocolate</c:v>
                </c:pt>
                <c:pt idx="6">
                  <c:v>Bakery</c:v>
                </c:pt>
                <c:pt idx="7">
                  <c:v>Tea</c:v>
                </c:pt>
                <c:pt idx="8">
                  <c:v>Coffee</c:v>
                </c:pt>
              </c:strCache>
            </c:strRef>
          </c:cat>
          <c:val>
            <c:numRef>
              <c:f>'Revenue by Day of Week'!$B$130:$B$139</c:f>
              <c:numCache>
                <c:formatCode>[$R-431]\ #,##0</c:formatCode>
                <c:ptCount val="9"/>
                <c:pt idx="0">
                  <c:v>4407.6399999999894</c:v>
                </c:pt>
                <c:pt idx="1">
                  <c:v>8408.8000000003831</c:v>
                </c:pt>
                <c:pt idx="2">
                  <c:v>11213.600000000075</c:v>
                </c:pt>
                <c:pt idx="3">
                  <c:v>13607</c:v>
                </c:pt>
                <c:pt idx="4">
                  <c:v>40085.249999999978</c:v>
                </c:pt>
                <c:pt idx="5">
                  <c:v>72416</c:v>
                </c:pt>
                <c:pt idx="6">
                  <c:v>82315.640000000014</c:v>
                </c:pt>
                <c:pt idx="7">
                  <c:v>196405.9500000051</c:v>
                </c:pt>
                <c:pt idx="8">
                  <c:v>269952.45000001101</c:v>
                </c:pt>
              </c:numCache>
            </c:numRef>
          </c:val>
          <c:extLst>
            <c:ext xmlns:c16="http://schemas.microsoft.com/office/drawing/2014/chart" uri="{C3380CC4-5D6E-409C-BE32-E72D297353CC}">
              <c16:uniqueId val="{00000000-833F-43CE-A067-0A88180EBF87}"/>
            </c:ext>
          </c:extLst>
        </c:ser>
        <c:dLbls>
          <c:showLegendKey val="0"/>
          <c:showVal val="0"/>
          <c:showCatName val="0"/>
          <c:showSerName val="0"/>
          <c:showPercent val="0"/>
          <c:showBubbleSize val="0"/>
        </c:dLbls>
        <c:gapWidth val="219"/>
        <c:overlap val="-27"/>
        <c:axId val="1029880975"/>
        <c:axId val="1029868495"/>
      </c:barChart>
      <c:catAx>
        <c:axId val="102988097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029868495"/>
        <c:crosses val="autoZero"/>
        <c:auto val="1"/>
        <c:lblAlgn val="ctr"/>
        <c:lblOffset val="100"/>
        <c:noMultiLvlLbl val="0"/>
      </c:catAx>
      <c:valAx>
        <c:axId val="1029868495"/>
        <c:scaling>
          <c:orientation val="minMax"/>
        </c:scaling>
        <c:delete val="0"/>
        <c:axPos val="l"/>
        <c:numFmt formatCode="[$R-431]\ #,##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988097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[Bright_Coffee_Shop_Sales_Analysis(2)-draft.xlsx]Revenue by Day of Week!PivotTable8</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0" i="0" u="none" strike="noStrike" baseline="0" dirty="0"/>
              <a:t>Hourly Revenue Analysis</a:t>
            </a:r>
            <a:endParaRPr lang="en-US" sz="20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0917754371495245E-2"/>
          <c:y val="0.10626287072214857"/>
          <c:w val="0.95028946927506863"/>
          <c:h val="0.81017030563208203"/>
        </c:manualLayout>
      </c:layout>
      <c:barChart>
        <c:barDir val="col"/>
        <c:grouping val="clustered"/>
        <c:varyColors val="0"/>
        <c:ser>
          <c:idx val="0"/>
          <c:order val="0"/>
          <c:tx>
            <c:strRef>
              <c:f>'Revenue by Day of Week'!$B$184</c:f>
              <c:strCache>
                <c:ptCount val="1"/>
                <c:pt idx="0">
                  <c:v>Total</c:v>
                </c:pt>
              </c:strCache>
            </c:strRef>
          </c:tx>
          <c:spPr>
            <a:solidFill>
              <a:schemeClr val="accent1"/>
            </a:solidFill>
            <a:ln>
              <a:noFill/>
            </a:ln>
            <a:effectLst/>
          </c:spPr>
          <c:invertIfNegative val="0"/>
          <c:cat>
            <c:strRef>
              <c:f>'Revenue by Day of Week'!$A$185:$A$200</c:f>
              <c:strCache>
                <c:ptCount val="15"/>
                <c:pt idx="0">
                  <c:v>6</c:v>
                </c:pt>
                <c:pt idx="1">
                  <c:v>7</c:v>
                </c:pt>
                <c:pt idx="2">
                  <c:v>8</c:v>
                </c:pt>
                <c:pt idx="3">
                  <c:v>9</c:v>
                </c:pt>
                <c:pt idx="4">
                  <c:v>10</c:v>
                </c:pt>
                <c:pt idx="5">
                  <c:v>11</c:v>
                </c:pt>
                <c:pt idx="6">
                  <c:v>12</c:v>
                </c:pt>
                <c:pt idx="7">
                  <c:v>13</c:v>
                </c:pt>
                <c:pt idx="8">
                  <c:v>14</c:v>
                </c:pt>
                <c:pt idx="9">
                  <c:v>15</c:v>
                </c:pt>
                <c:pt idx="10">
                  <c:v>16</c:v>
                </c:pt>
                <c:pt idx="11">
                  <c:v>17</c:v>
                </c:pt>
                <c:pt idx="12">
                  <c:v>18</c:v>
                </c:pt>
                <c:pt idx="13">
                  <c:v>19</c:v>
                </c:pt>
                <c:pt idx="14">
                  <c:v>20</c:v>
                </c:pt>
              </c:strCache>
            </c:strRef>
          </c:cat>
          <c:val>
            <c:numRef>
              <c:f>'Revenue by Day of Week'!$B$185:$B$200</c:f>
              <c:numCache>
                <c:formatCode>[$R-431]\ #,##0</c:formatCode>
                <c:ptCount val="15"/>
                <c:pt idx="0">
                  <c:v>21900.270000000037</c:v>
                </c:pt>
                <c:pt idx="1">
                  <c:v>63526.469999999608</c:v>
                </c:pt>
                <c:pt idx="2">
                  <c:v>82699.869999999733</c:v>
                </c:pt>
                <c:pt idx="3">
                  <c:v>85169.529999999868</c:v>
                </c:pt>
                <c:pt idx="4">
                  <c:v>88673.389999999548</c:v>
                </c:pt>
                <c:pt idx="5">
                  <c:v>46319.139999999752</c:v>
                </c:pt>
                <c:pt idx="6">
                  <c:v>40192.789999999892</c:v>
                </c:pt>
                <c:pt idx="7">
                  <c:v>40367.449999999822</c:v>
                </c:pt>
                <c:pt idx="8">
                  <c:v>41304.739999999969</c:v>
                </c:pt>
                <c:pt idx="9">
                  <c:v>41733.099999999977</c:v>
                </c:pt>
                <c:pt idx="10">
                  <c:v>41122.749999999905</c:v>
                </c:pt>
                <c:pt idx="11">
                  <c:v>40134.309999999889</c:v>
                </c:pt>
                <c:pt idx="12">
                  <c:v>34286.200000000026</c:v>
                </c:pt>
                <c:pt idx="13">
                  <c:v>28446.680000000048</c:v>
                </c:pt>
                <c:pt idx="14">
                  <c:v>2935.6399999999967</c:v>
                </c:pt>
              </c:numCache>
            </c:numRef>
          </c:val>
          <c:extLst>
            <c:ext xmlns:c16="http://schemas.microsoft.com/office/drawing/2014/chart" uri="{C3380CC4-5D6E-409C-BE32-E72D297353CC}">
              <c16:uniqueId val="{00000000-1722-4C19-8447-58ED348C6EC5}"/>
            </c:ext>
          </c:extLst>
        </c:ser>
        <c:dLbls>
          <c:showLegendKey val="0"/>
          <c:showVal val="0"/>
          <c:showCatName val="0"/>
          <c:showSerName val="0"/>
          <c:showPercent val="0"/>
          <c:showBubbleSize val="0"/>
        </c:dLbls>
        <c:gapWidth val="219"/>
        <c:overlap val="-27"/>
        <c:axId val="2048554735"/>
        <c:axId val="2048560015"/>
      </c:barChart>
      <c:catAx>
        <c:axId val="20485547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8560015"/>
        <c:crosses val="autoZero"/>
        <c:auto val="1"/>
        <c:lblAlgn val="ctr"/>
        <c:lblOffset val="100"/>
        <c:noMultiLvlLbl val="0"/>
      </c:catAx>
      <c:valAx>
        <c:axId val="2048560015"/>
        <c:scaling>
          <c:orientation val="minMax"/>
        </c:scaling>
        <c:delete val="0"/>
        <c:axPos val="l"/>
        <c:numFmt formatCode="[$R-431]\ #,##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8554735"/>
        <c:crosses val="autoZero"/>
        <c:crossBetween val="between"/>
      </c:valAx>
      <c:dTable>
        <c:showHorzBorder val="1"/>
        <c:showVertBorder val="1"/>
        <c:showOutline val="1"/>
        <c:showKeys val="0"/>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7">
  <a:schemeClr val="accent4"/>
</cs:colorStyle>
</file>

<file path=ppt/charts/colors4.xml><?xml version="1.0" encoding="utf-8"?>
<cs:colorStyle xmlns:cs="http://schemas.microsoft.com/office/drawing/2012/chartStyle" xmlns:a="http://schemas.openxmlformats.org/drawingml/2006/main" meth="withinLinearReversed" id="24">
  <a:schemeClr val="accent4"/>
</cs:colorStyle>
</file>

<file path=ppt/charts/colors5.xml><?xml version="1.0" encoding="utf-8"?>
<cs:colorStyle xmlns:cs="http://schemas.microsoft.com/office/drawing/2012/chartStyle" xmlns:a="http://schemas.openxmlformats.org/drawingml/2006/main" meth="withinLinearReversed" id="24">
  <a:schemeClr val="accent4"/>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5">
  <a:schemeClr val="accent2"/>
</cs:colorStyle>
</file>

<file path=ppt/charts/colors8.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60A379-098D-4ED6-802C-43CAEDD37767}" type="doc">
      <dgm:prSet loTypeId="urn:microsoft.com/office/officeart/2005/8/layout/vProcess5" loCatId="process" qsTypeId="urn:microsoft.com/office/officeart/2005/8/quickstyle/simple4" qsCatId="simple" csTypeId="urn:microsoft.com/office/officeart/2005/8/colors/accent0_3" csCatId="mainScheme"/>
      <dgm:spPr/>
      <dgm:t>
        <a:bodyPr/>
        <a:lstStyle/>
        <a:p>
          <a:endParaRPr lang="en-US"/>
        </a:p>
      </dgm:t>
    </dgm:pt>
    <dgm:pt modelId="{4842406C-0E20-4E16-8ED5-34A0FB6D2571}">
      <dgm:prSet/>
      <dgm:spPr/>
      <dgm:t>
        <a:bodyPr/>
        <a:lstStyle/>
        <a:p>
          <a:r>
            <a:rPr lang="en-US"/>
            <a:t>Weekly revenue patterns</a:t>
          </a:r>
        </a:p>
      </dgm:t>
    </dgm:pt>
    <dgm:pt modelId="{A44F59BE-384E-46D5-A760-66457F2C2080}" type="parTrans" cxnId="{B3320058-10F0-4E17-9D9D-AE61E12AC5CA}">
      <dgm:prSet/>
      <dgm:spPr/>
      <dgm:t>
        <a:bodyPr/>
        <a:lstStyle/>
        <a:p>
          <a:endParaRPr lang="en-US"/>
        </a:p>
      </dgm:t>
    </dgm:pt>
    <dgm:pt modelId="{68C808EF-243B-4023-939B-63B12E14EC81}" type="sibTrans" cxnId="{B3320058-10F0-4E17-9D9D-AE61E12AC5CA}">
      <dgm:prSet/>
      <dgm:spPr/>
      <dgm:t>
        <a:bodyPr/>
        <a:lstStyle/>
        <a:p>
          <a:endParaRPr lang="en-US"/>
        </a:p>
      </dgm:t>
    </dgm:pt>
    <dgm:pt modelId="{C46519CC-90A3-4662-A5FD-5633E72AA739}">
      <dgm:prSet/>
      <dgm:spPr/>
      <dgm:t>
        <a:bodyPr/>
        <a:lstStyle/>
        <a:p>
          <a:r>
            <a:rPr lang="en-US"/>
            <a:t>Time-of-day sales behavior</a:t>
          </a:r>
        </a:p>
      </dgm:t>
    </dgm:pt>
    <dgm:pt modelId="{AC3C0B67-64AD-4975-B96C-AFDFEC37BD8C}" type="parTrans" cxnId="{188F7B01-91B2-4DF8-8E16-21D744156AD3}">
      <dgm:prSet/>
      <dgm:spPr/>
      <dgm:t>
        <a:bodyPr/>
        <a:lstStyle/>
        <a:p>
          <a:endParaRPr lang="en-US"/>
        </a:p>
      </dgm:t>
    </dgm:pt>
    <dgm:pt modelId="{16602C9C-307E-47C9-AA2F-9B467935D4A5}" type="sibTrans" cxnId="{188F7B01-91B2-4DF8-8E16-21D744156AD3}">
      <dgm:prSet/>
      <dgm:spPr/>
      <dgm:t>
        <a:bodyPr/>
        <a:lstStyle/>
        <a:p>
          <a:endParaRPr lang="en-US"/>
        </a:p>
      </dgm:t>
    </dgm:pt>
    <dgm:pt modelId="{CA6290D7-411C-4D88-A508-A98B037827BC}">
      <dgm:prSet/>
      <dgm:spPr/>
      <dgm:t>
        <a:bodyPr/>
        <a:lstStyle/>
        <a:p>
          <a:r>
            <a:rPr lang="en-US"/>
            <a:t>Store performance by month</a:t>
          </a:r>
        </a:p>
      </dgm:t>
    </dgm:pt>
    <dgm:pt modelId="{7C66B462-2769-404D-8ADD-87559988FF23}" type="parTrans" cxnId="{ED31CD5D-B9AA-4BEB-BFC3-9B4F61163939}">
      <dgm:prSet/>
      <dgm:spPr/>
      <dgm:t>
        <a:bodyPr/>
        <a:lstStyle/>
        <a:p>
          <a:endParaRPr lang="en-US"/>
        </a:p>
      </dgm:t>
    </dgm:pt>
    <dgm:pt modelId="{6C586EFA-6DBF-4077-98F1-A89CBBE190B3}" type="sibTrans" cxnId="{ED31CD5D-B9AA-4BEB-BFC3-9B4F61163939}">
      <dgm:prSet/>
      <dgm:spPr/>
      <dgm:t>
        <a:bodyPr/>
        <a:lstStyle/>
        <a:p>
          <a:endParaRPr lang="en-US"/>
        </a:p>
      </dgm:t>
    </dgm:pt>
    <dgm:pt modelId="{1638E0EB-C09E-492C-A907-7D550E93FEC0}">
      <dgm:prSet/>
      <dgm:spPr/>
      <dgm:t>
        <a:bodyPr/>
        <a:lstStyle/>
        <a:p>
          <a:r>
            <a:rPr lang="en-US"/>
            <a:t>Revenue distribution across products</a:t>
          </a:r>
        </a:p>
      </dgm:t>
    </dgm:pt>
    <dgm:pt modelId="{5E6EC692-86EB-44C7-BEA0-296F1F800E04}" type="parTrans" cxnId="{246B8431-6870-4066-BE87-8088346E28D3}">
      <dgm:prSet/>
      <dgm:spPr/>
      <dgm:t>
        <a:bodyPr/>
        <a:lstStyle/>
        <a:p>
          <a:endParaRPr lang="en-US"/>
        </a:p>
      </dgm:t>
    </dgm:pt>
    <dgm:pt modelId="{A1F0496A-8F2A-43C8-BC85-9720FEB43467}" type="sibTrans" cxnId="{246B8431-6870-4066-BE87-8088346E28D3}">
      <dgm:prSet/>
      <dgm:spPr/>
      <dgm:t>
        <a:bodyPr/>
        <a:lstStyle/>
        <a:p>
          <a:endParaRPr lang="en-US"/>
        </a:p>
      </dgm:t>
    </dgm:pt>
    <dgm:pt modelId="{C3C590A6-8718-4BE9-A478-22DBB722CFDE}">
      <dgm:prSet/>
      <dgm:spPr/>
      <dgm:t>
        <a:bodyPr/>
        <a:lstStyle/>
        <a:p>
          <a:r>
            <a:rPr lang="en-US" b="1"/>
            <a:t>Data Source:</a:t>
          </a:r>
          <a:r>
            <a:rPr lang="en-US"/>
            <a:t> Coffee sales dataset</a:t>
          </a:r>
          <a:br>
            <a:rPr lang="en-US"/>
          </a:br>
          <a:r>
            <a:rPr lang="en-US" b="1"/>
            <a:t>Tools Used:</a:t>
          </a:r>
          <a:r>
            <a:rPr lang="en-US"/>
            <a:t> Microsoft Excel (PivotTables, Charts)</a:t>
          </a:r>
        </a:p>
      </dgm:t>
    </dgm:pt>
    <dgm:pt modelId="{8228C77D-5A2F-425D-A210-657A22C19C2A}" type="parTrans" cxnId="{F71D902F-21A1-431C-89BB-6F0D33FD35E9}">
      <dgm:prSet/>
      <dgm:spPr/>
      <dgm:t>
        <a:bodyPr/>
        <a:lstStyle/>
        <a:p>
          <a:endParaRPr lang="en-US"/>
        </a:p>
      </dgm:t>
    </dgm:pt>
    <dgm:pt modelId="{437FF455-963D-4E6D-A488-223649FF3846}" type="sibTrans" cxnId="{F71D902F-21A1-431C-89BB-6F0D33FD35E9}">
      <dgm:prSet/>
      <dgm:spPr/>
      <dgm:t>
        <a:bodyPr/>
        <a:lstStyle/>
        <a:p>
          <a:endParaRPr lang="en-US"/>
        </a:p>
      </dgm:t>
    </dgm:pt>
    <dgm:pt modelId="{AA38D195-85B7-4759-B178-62910A516C8C}" type="pres">
      <dgm:prSet presAssocID="{5560A379-098D-4ED6-802C-43CAEDD37767}" presName="outerComposite" presStyleCnt="0">
        <dgm:presLayoutVars>
          <dgm:chMax val="5"/>
          <dgm:dir/>
          <dgm:resizeHandles val="exact"/>
        </dgm:presLayoutVars>
      </dgm:prSet>
      <dgm:spPr/>
    </dgm:pt>
    <dgm:pt modelId="{F5C7560B-3AAE-4EB6-BD53-2BB14D4F38E9}" type="pres">
      <dgm:prSet presAssocID="{5560A379-098D-4ED6-802C-43CAEDD37767}" presName="dummyMaxCanvas" presStyleCnt="0">
        <dgm:presLayoutVars/>
      </dgm:prSet>
      <dgm:spPr/>
    </dgm:pt>
    <dgm:pt modelId="{FA963C3E-0EE6-4427-B3F5-23737BD910D6}" type="pres">
      <dgm:prSet presAssocID="{5560A379-098D-4ED6-802C-43CAEDD37767}" presName="FiveNodes_1" presStyleLbl="node1" presStyleIdx="0" presStyleCnt="5">
        <dgm:presLayoutVars>
          <dgm:bulletEnabled val="1"/>
        </dgm:presLayoutVars>
      </dgm:prSet>
      <dgm:spPr/>
    </dgm:pt>
    <dgm:pt modelId="{146AF021-6E9B-46F6-9674-EA936EAE0A6E}" type="pres">
      <dgm:prSet presAssocID="{5560A379-098D-4ED6-802C-43CAEDD37767}" presName="FiveNodes_2" presStyleLbl="node1" presStyleIdx="1" presStyleCnt="5">
        <dgm:presLayoutVars>
          <dgm:bulletEnabled val="1"/>
        </dgm:presLayoutVars>
      </dgm:prSet>
      <dgm:spPr/>
    </dgm:pt>
    <dgm:pt modelId="{8D6E9D66-CC4B-47AA-A526-C54E7F04FECA}" type="pres">
      <dgm:prSet presAssocID="{5560A379-098D-4ED6-802C-43CAEDD37767}" presName="FiveNodes_3" presStyleLbl="node1" presStyleIdx="2" presStyleCnt="5">
        <dgm:presLayoutVars>
          <dgm:bulletEnabled val="1"/>
        </dgm:presLayoutVars>
      </dgm:prSet>
      <dgm:spPr/>
    </dgm:pt>
    <dgm:pt modelId="{C84BE263-C125-4CD4-AEED-80CFE84AC22B}" type="pres">
      <dgm:prSet presAssocID="{5560A379-098D-4ED6-802C-43CAEDD37767}" presName="FiveNodes_4" presStyleLbl="node1" presStyleIdx="3" presStyleCnt="5">
        <dgm:presLayoutVars>
          <dgm:bulletEnabled val="1"/>
        </dgm:presLayoutVars>
      </dgm:prSet>
      <dgm:spPr/>
    </dgm:pt>
    <dgm:pt modelId="{906856C6-32AB-424A-BD1E-398C669DD461}" type="pres">
      <dgm:prSet presAssocID="{5560A379-098D-4ED6-802C-43CAEDD37767}" presName="FiveNodes_5" presStyleLbl="node1" presStyleIdx="4" presStyleCnt="5">
        <dgm:presLayoutVars>
          <dgm:bulletEnabled val="1"/>
        </dgm:presLayoutVars>
      </dgm:prSet>
      <dgm:spPr/>
    </dgm:pt>
    <dgm:pt modelId="{764AAACF-B093-4295-A2E7-CCE521E87741}" type="pres">
      <dgm:prSet presAssocID="{5560A379-098D-4ED6-802C-43CAEDD37767}" presName="FiveConn_1-2" presStyleLbl="fgAccFollowNode1" presStyleIdx="0" presStyleCnt="4">
        <dgm:presLayoutVars>
          <dgm:bulletEnabled val="1"/>
        </dgm:presLayoutVars>
      </dgm:prSet>
      <dgm:spPr/>
    </dgm:pt>
    <dgm:pt modelId="{E38257BB-86F9-488A-8754-D85E2EA27694}" type="pres">
      <dgm:prSet presAssocID="{5560A379-098D-4ED6-802C-43CAEDD37767}" presName="FiveConn_2-3" presStyleLbl="fgAccFollowNode1" presStyleIdx="1" presStyleCnt="4">
        <dgm:presLayoutVars>
          <dgm:bulletEnabled val="1"/>
        </dgm:presLayoutVars>
      </dgm:prSet>
      <dgm:spPr/>
    </dgm:pt>
    <dgm:pt modelId="{F8099B7C-6095-4415-97B0-83E960911E83}" type="pres">
      <dgm:prSet presAssocID="{5560A379-098D-4ED6-802C-43CAEDD37767}" presName="FiveConn_3-4" presStyleLbl="fgAccFollowNode1" presStyleIdx="2" presStyleCnt="4">
        <dgm:presLayoutVars>
          <dgm:bulletEnabled val="1"/>
        </dgm:presLayoutVars>
      </dgm:prSet>
      <dgm:spPr/>
    </dgm:pt>
    <dgm:pt modelId="{8F712E14-ACDA-47CD-BB2A-20E3959F83EA}" type="pres">
      <dgm:prSet presAssocID="{5560A379-098D-4ED6-802C-43CAEDD37767}" presName="FiveConn_4-5" presStyleLbl="fgAccFollowNode1" presStyleIdx="3" presStyleCnt="4">
        <dgm:presLayoutVars>
          <dgm:bulletEnabled val="1"/>
        </dgm:presLayoutVars>
      </dgm:prSet>
      <dgm:spPr/>
    </dgm:pt>
    <dgm:pt modelId="{84DB28EA-65D7-42F3-9A23-88B1BA6CEC32}" type="pres">
      <dgm:prSet presAssocID="{5560A379-098D-4ED6-802C-43CAEDD37767}" presName="FiveNodes_1_text" presStyleLbl="node1" presStyleIdx="4" presStyleCnt="5">
        <dgm:presLayoutVars>
          <dgm:bulletEnabled val="1"/>
        </dgm:presLayoutVars>
      </dgm:prSet>
      <dgm:spPr/>
    </dgm:pt>
    <dgm:pt modelId="{ACF17890-9532-4AEC-B99D-27F9594C20A6}" type="pres">
      <dgm:prSet presAssocID="{5560A379-098D-4ED6-802C-43CAEDD37767}" presName="FiveNodes_2_text" presStyleLbl="node1" presStyleIdx="4" presStyleCnt="5">
        <dgm:presLayoutVars>
          <dgm:bulletEnabled val="1"/>
        </dgm:presLayoutVars>
      </dgm:prSet>
      <dgm:spPr/>
    </dgm:pt>
    <dgm:pt modelId="{93A8D79F-9DEB-4892-93F8-D7AEC4877F37}" type="pres">
      <dgm:prSet presAssocID="{5560A379-098D-4ED6-802C-43CAEDD37767}" presName="FiveNodes_3_text" presStyleLbl="node1" presStyleIdx="4" presStyleCnt="5">
        <dgm:presLayoutVars>
          <dgm:bulletEnabled val="1"/>
        </dgm:presLayoutVars>
      </dgm:prSet>
      <dgm:spPr/>
    </dgm:pt>
    <dgm:pt modelId="{6FA2DCAB-C4D3-4598-B4F6-3C3FC8D01D79}" type="pres">
      <dgm:prSet presAssocID="{5560A379-098D-4ED6-802C-43CAEDD37767}" presName="FiveNodes_4_text" presStyleLbl="node1" presStyleIdx="4" presStyleCnt="5">
        <dgm:presLayoutVars>
          <dgm:bulletEnabled val="1"/>
        </dgm:presLayoutVars>
      </dgm:prSet>
      <dgm:spPr/>
    </dgm:pt>
    <dgm:pt modelId="{34901FA4-2563-458A-A89B-71649B2C3E8B}" type="pres">
      <dgm:prSet presAssocID="{5560A379-098D-4ED6-802C-43CAEDD37767}" presName="FiveNodes_5_text" presStyleLbl="node1" presStyleIdx="4" presStyleCnt="5">
        <dgm:presLayoutVars>
          <dgm:bulletEnabled val="1"/>
        </dgm:presLayoutVars>
      </dgm:prSet>
      <dgm:spPr/>
    </dgm:pt>
  </dgm:ptLst>
  <dgm:cxnLst>
    <dgm:cxn modelId="{188F7B01-91B2-4DF8-8E16-21D744156AD3}" srcId="{5560A379-098D-4ED6-802C-43CAEDD37767}" destId="{C46519CC-90A3-4662-A5FD-5633E72AA739}" srcOrd="1" destOrd="0" parTransId="{AC3C0B67-64AD-4975-B96C-AFDFEC37BD8C}" sibTransId="{16602C9C-307E-47C9-AA2F-9B467935D4A5}"/>
    <dgm:cxn modelId="{F71D902F-21A1-431C-89BB-6F0D33FD35E9}" srcId="{5560A379-098D-4ED6-802C-43CAEDD37767}" destId="{C3C590A6-8718-4BE9-A478-22DBB722CFDE}" srcOrd="4" destOrd="0" parTransId="{8228C77D-5A2F-425D-A210-657A22C19C2A}" sibTransId="{437FF455-963D-4E6D-A488-223649FF3846}"/>
    <dgm:cxn modelId="{246B8431-6870-4066-BE87-8088346E28D3}" srcId="{5560A379-098D-4ED6-802C-43CAEDD37767}" destId="{1638E0EB-C09E-492C-A907-7D550E93FEC0}" srcOrd="3" destOrd="0" parTransId="{5E6EC692-86EB-44C7-BEA0-296F1F800E04}" sibTransId="{A1F0496A-8F2A-43C8-BC85-9720FEB43467}"/>
    <dgm:cxn modelId="{ED31CD5D-B9AA-4BEB-BFC3-9B4F61163939}" srcId="{5560A379-098D-4ED6-802C-43CAEDD37767}" destId="{CA6290D7-411C-4D88-A508-A98B037827BC}" srcOrd="2" destOrd="0" parTransId="{7C66B462-2769-404D-8ADD-87559988FF23}" sibTransId="{6C586EFA-6DBF-4077-98F1-A89CBBE190B3}"/>
    <dgm:cxn modelId="{224E845E-2920-4C60-B81C-CA782D5184A9}" type="presOf" srcId="{A1F0496A-8F2A-43C8-BC85-9720FEB43467}" destId="{8F712E14-ACDA-47CD-BB2A-20E3959F83EA}" srcOrd="0" destOrd="0" presId="urn:microsoft.com/office/officeart/2005/8/layout/vProcess5"/>
    <dgm:cxn modelId="{A840BD62-826C-4912-9D70-37CD322ED00A}" type="presOf" srcId="{4842406C-0E20-4E16-8ED5-34A0FB6D2571}" destId="{FA963C3E-0EE6-4427-B3F5-23737BD910D6}" srcOrd="0" destOrd="0" presId="urn:microsoft.com/office/officeart/2005/8/layout/vProcess5"/>
    <dgm:cxn modelId="{855A004F-8F1E-4FC6-BA3E-6807957F6167}" type="presOf" srcId="{1638E0EB-C09E-492C-A907-7D550E93FEC0}" destId="{C84BE263-C125-4CD4-AEED-80CFE84AC22B}" srcOrd="0" destOrd="0" presId="urn:microsoft.com/office/officeart/2005/8/layout/vProcess5"/>
    <dgm:cxn modelId="{1A9C366F-B7B8-4730-816D-0B7FDFD2C352}" type="presOf" srcId="{CA6290D7-411C-4D88-A508-A98B037827BC}" destId="{8D6E9D66-CC4B-47AA-A526-C54E7F04FECA}" srcOrd="0" destOrd="0" presId="urn:microsoft.com/office/officeart/2005/8/layout/vProcess5"/>
    <dgm:cxn modelId="{4EBE484F-0BC1-4779-89F9-DAA12CEF9A31}" type="presOf" srcId="{C46519CC-90A3-4662-A5FD-5633E72AA739}" destId="{ACF17890-9532-4AEC-B99D-27F9594C20A6}" srcOrd="1" destOrd="0" presId="urn:microsoft.com/office/officeart/2005/8/layout/vProcess5"/>
    <dgm:cxn modelId="{A13D6D4F-1C18-4E48-9A4C-15BD6404B54D}" type="presOf" srcId="{16602C9C-307E-47C9-AA2F-9B467935D4A5}" destId="{E38257BB-86F9-488A-8754-D85E2EA27694}" srcOrd="0" destOrd="0" presId="urn:microsoft.com/office/officeart/2005/8/layout/vProcess5"/>
    <dgm:cxn modelId="{B8BF6754-E70A-4270-AC76-08734AB9B598}" type="presOf" srcId="{CA6290D7-411C-4D88-A508-A98B037827BC}" destId="{93A8D79F-9DEB-4892-93F8-D7AEC4877F37}" srcOrd="1" destOrd="0" presId="urn:microsoft.com/office/officeart/2005/8/layout/vProcess5"/>
    <dgm:cxn modelId="{B3320058-10F0-4E17-9D9D-AE61E12AC5CA}" srcId="{5560A379-098D-4ED6-802C-43CAEDD37767}" destId="{4842406C-0E20-4E16-8ED5-34A0FB6D2571}" srcOrd="0" destOrd="0" parTransId="{A44F59BE-384E-46D5-A760-66457F2C2080}" sibTransId="{68C808EF-243B-4023-939B-63B12E14EC81}"/>
    <dgm:cxn modelId="{7D2B9687-E579-4B70-B07E-5D166F653575}" type="presOf" srcId="{6C586EFA-6DBF-4077-98F1-A89CBBE190B3}" destId="{F8099B7C-6095-4415-97B0-83E960911E83}" srcOrd="0" destOrd="0" presId="urn:microsoft.com/office/officeart/2005/8/layout/vProcess5"/>
    <dgm:cxn modelId="{742C84B3-7EC6-4EC3-A775-A57845B5028E}" type="presOf" srcId="{1638E0EB-C09E-492C-A907-7D550E93FEC0}" destId="{6FA2DCAB-C4D3-4598-B4F6-3C3FC8D01D79}" srcOrd="1" destOrd="0" presId="urn:microsoft.com/office/officeart/2005/8/layout/vProcess5"/>
    <dgm:cxn modelId="{D48351B7-A28B-4C6F-BC02-E5704C1A63AA}" type="presOf" srcId="{4842406C-0E20-4E16-8ED5-34A0FB6D2571}" destId="{84DB28EA-65D7-42F3-9A23-88B1BA6CEC32}" srcOrd="1" destOrd="0" presId="urn:microsoft.com/office/officeart/2005/8/layout/vProcess5"/>
    <dgm:cxn modelId="{822B0ACA-07B9-41A4-B771-C3E7E4A60937}" type="presOf" srcId="{C3C590A6-8718-4BE9-A478-22DBB722CFDE}" destId="{34901FA4-2563-458A-A89B-71649B2C3E8B}" srcOrd="1" destOrd="0" presId="urn:microsoft.com/office/officeart/2005/8/layout/vProcess5"/>
    <dgm:cxn modelId="{D287C6CA-AEA9-4B17-9B07-8A1820CCE448}" type="presOf" srcId="{C3C590A6-8718-4BE9-A478-22DBB722CFDE}" destId="{906856C6-32AB-424A-BD1E-398C669DD461}" srcOrd="0" destOrd="0" presId="urn:microsoft.com/office/officeart/2005/8/layout/vProcess5"/>
    <dgm:cxn modelId="{231537D4-33AC-4DA7-A050-615DD796F0A5}" type="presOf" srcId="{5560A379-098D-4ED6-802C-43CAEDD37767}" destId="{AA38D195-85B7-4759-B178-62910A516C8C}" srcOrd="0" destOrd="0" presId="urn:microsoft.com/office/officeart/2005/8/layout/vProcess5"/>
    <dgm:cxn modelId="{FDDACEF2-94E3-496B-800C-A00ED2C8C859}" type="presOf" srcId="{C46519CC-90A3-4662-A5FD-5633E72AA739}" destId="{146AF021-6E9B-46F6-9674-EA936EAE0A6E}" srcOrd="0" destOrd="0" presId="urn:microsoft.com/office/officeart/2005/8/layout/vProcess5"/>
    <dgm:cxn modelId="{19D1A1FE-2BC1-4AF2-BA12-EED648C8626F}" type="presOf" srcId="{68C808EF-243B-4023-939B-63B12E14EC81}" destId="{764AAACF-B093-4295-A2E7-CCE521E87741}" srcOrd="0" destOrd="0" presId="urn:microsoft.com/office/officeart/2005/8/layout/vProcess5"/>
    <dgm:cxn modelId="{AC7BB785-C6ED-4EC2-A767-C1B6CA62B6BF}" type="presParOf" srcId="{AA38D195-85B7-4759-B178-62910A516C8C}" destId="{F5C7560B-3AAE-4EB6-BD53-2BB14D4F38E9}" srcOrd="0" destOrd="0" presId="urn:microsoft.com/office/officeart/2005/8/layout/vProcess5"/>
    <dgm:cxn modelId="{22F2A457-B135-47B3-86D7-78143314971C}" type="presParOf" srcId="{AA38D195-85B7-4759-B178-62910A516C8C}" destId="{FA963C3E-0EE6-4427-B3F5-23737BD910D6}" srcOrd="1" destOrd="0" presId="urn:microsoft.com/office/officeart/2005/8/layout/vProcess5"/>
    <dgm:cxn modelId="{075E77F1-CDA2-4627-A8F5-DE043A2134C3}" type="presParOf" srcId="{AA38D195-85B7-4759-B178-62910A516C8C}" destId="{146AF021-6E9B-46F6-9674-EA936EAE0A6E}" srcOrd="2" destOrd="0" presId="urn:microsoft.com/office/officeart/2005/8/layout/vProcess5"/>
    <dgm:cxn modelId="{63CD97B6-D56D-447D-9487-EE9167968D95}" type="presParOf" srcId="{AA38D195-85B7-4759-B178-62910A516C8C}" destId="{8D6E9D66-CC4B-47AA-A526-C54E7F04FECA}" srcOrd="3" destOrd="0" presId="urn:microsoft.com/office/officeart/2005/8/layout/vProcess5"/>
    <dgm:cxn modelId="{1CA7A900-D4BB-4120-9269-68EAC99E33F1}" type="presParOf" srcId="{AA38D195-85B7-4759-B178-62910A516C8C}" destId="{C84BE263-C125-4CD4-AEED-80CFE84AC22B}" srcOrd="4" destOrd="0" presId="urn:microsoft.com/office/officeart/2005/8/layout/vProcess5"/>
    <dgm:cxn modelId="{BFC359DC-8559-43CB-95BB-7E35E60203C1}" type="presParOf" srcId="{AA38D195-85B7-4759-B178-62910A516C8C}" destId="{906856C6-32AB-424A-BD1E-398C669DD461}" srcOrd="5" destOrd="0" presId="urn:microsoft.com/office/officeart/2005/8/layout/vProcess5"/>
    <dgm:cxn modelId="{8077A556-1A0A-4F77-9A29-34624197E304}" type="presParOf" srcId="{AA38D195-85B7-4759-B178-62910A516C8C}" destId="{764AAACF-B093-4295-A2E7-CCE521E87741}" srcOrd="6" destOrd="0" presId="urn:microsoft.com/office/officeart/2005/8/layout/vProcess5"/>
    <dgm:cxn modelId="{DDBB5880-BE69-4540-8099-B40E23885AA0}" type="presParOf" srcId="{AA38D195-85B7-4759-B178-62910A516C8C}" destId="{E38257BB-86F9-488A-8754-D85E2EA27694}" srcOrd="7" destOrd="0" presId="urn:microsoft.com/office/officeart/2005/8/layout/vProcess5"/>
    <dgm:cxn modelId="{98DC3C25-F2AD-4249-920C-0D9A06BB4C1D}" type="presParOf" srcId="{AA38D195-85B7-4759-B178-62910A516C8C}" destId="{F8099B7C-6095-4415-97B0-83E960911E83}" srcOrd="8" destOrd="0" presId="urn:microsoft.com/office/officeart/2005/8/layout/vProcess5"/>
    <dgm:cxn modelId="{7AC39827-BF14-419F-94B3-CE5BAA18EE8A}" type="presParOf" srcId="{AA38D195-85B7-4759-B178-62910A516C8C}" destId="{8F712E14-ACDA-47CD-BB2A-20E3959F83EA}" srcOrd="9" destOrd="0" presId="urn:microsoft.com/office/officeart/2005/8/layout/vProcess5"/>
    <dgm:cxn modelId="{E0971B8E-8958-401A-B58A-7AAA3F6CA257}" type="presParOf" srcId="{AA38D195-85B7-4759-B178-62910A516C8C}" destId="{84DB28EA-65D7-42F3-9A23-88B1BA6CEC32}" srcOrd="10" destOrd="0" presId="urn:microsoft.com/office/officeart/2005/8/layout/vProcess5"/>
    <dgm:cxn modelId="{E2571C19-E883-49A4-B83D-1F82685EAA1E}" type="presParOf" srcId="{AA38D195-85B7-4759-B178-62910A516C8C}" destId="{ACF17890-9532-4AEC-B99D-27F9594C20A6}" srcOrd="11" destOrd="0" presId="urn:microsoft.com/office/officeart/2005/8/layout/vProcess5"/>
    <dgm:cxn modelId="{2BAAA193-C7EE-4CCC-834C-BB0B0E339BBF}" type="presParOf" srcId="{AA38D195-85B7-4759-B178-62910A516C8C}" destId="{93A8D79F-9DEB-4892-93F8-D7AEC4877F37}" srcOrd="12" destOrd="0" presId="urn:microsoft.com/office/officeart/2005/8/layout/vProcess5"/>
    <dgm:cxn modelId="{52DABBA4-17F1-4DF8-AAD9-7E04FF859AD8}" type="presParOf" srcId="{AA38D195-85B7-4759-B178-62910A516C8C}" destId="{6FA2DCAB-C4D3-4598-B4F6-3C3FC8D01D79}" srcOrd="13" destOrd="0" presId="urn:microsoft.com/office/officeart/2005/8/layout/vProcess5"/>
    <dgm:cxn modelId="{8220EFB9-F3F3-45E9-AEE4-FC0AB3CA0C7B}" type="presParOf" srcId="{AA38D195-85B7-4759-B178-62910A516C8C}" destId="{34901FA4-2563-458A-A89B-71649B2C3E8B}"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963C3E-0EE6-4427-B3F5-23737BD910D6}">
      <dsp:nvSpPr>
        <dsp:cNvPr id="0" name=""/>
        <dsp:cNvSpPr/>
      </dsp:nvSpPr>
      <dsp:spPr>
        <a:xfrm>
          <a:off x="0" y="0"/>
          <a:ext cx="7972329" cy="594699"/>
        </a:xfrm>
        <a:prstGeom prst="roundRect">
          <a:avLst>
            <a:gd name="adj" fmla="val 10000"/>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Weekly revenue patterns</a:t>
          </a:r>
        </a:p>
      </dsp:txBody>
      <dsp:txXfrm>
        <a:off x="17418" y="17418"/>
        <a:ext cx="7261022" cy="559863"/>
      </dsp:txXfrm>
    </dsp:sp>
    <dsp:sp modelId="{146AF021-6E9B-46F6-9674-EA936EAE0A6E}">
      <dsp:nvSpPr>
        <dsp:cNvPr id="0" name=""/>
        <dsp:cNvSpPr/>
      </dsp:nvSpPr>
      <dsp:spPr>
        <a:xfrm>
          <a:off x="595336" y="677297"/>
          <a:ext cx="7972329" cy="594699"/>
        </a:xfrm>
        <a:prstGeom prst="roundRect">
          <a:avLst>
            <a:gd name="adj" fmla="val 10000"/>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Time-of-day sales behavior</a:t>
          </a:r>
        </a:p>
      </dsp:txBody>
      <dsp:txXfrm>
        <a:off x="612754" y="694715"/>
        <a:ext cx="6955602" cy="559863"/>
      </dsp:txXfrm>
    </dsp:sp>
    <dsp:sp modelId="{8D6E9D66-CC4B-47AA-A526-C54E7F04FECA}">
      <dsp:nvSpPr>
        <dsp:cNvPr id="0" name=""/>
        <dsp:cNvSpPr/>
      </dsp:nvSpPr>
      <dsp:spPr>
        <a:xfrm>
          <a:off x="1190672" y="1354594"/>
          <a:ext cx="7972329" cy="594699"/>
        </a:xfrm>
        <a:prstGeom prst="roundRect">
          <a:avLst>
            <a:gd name="adj" fmla="val 10000"/>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Store performance by month</a:t>
          </a:r>
        </a:p>
      </dsp:txBody>
      <dsp:txXfrm>
        <a:off x="1208090" y="1372012"/>
        <a:ext cx="6955602" cy="559863"/>
      </dsp:txXfrm>
    </dsp:sp>
    <dsp:sp modelId="{C84BE263-C125-4CD4-AEED-80CFE84AC22B}">
      <dsp:nvSpPr>
        <dsp:cNvPr id="0" name=""/>
        <dsp:cNvSpPr/>
      </dsp:nvSpPr>
      <dsp:spPr>
        <a:xfrm>
          <a:off x="1786008" y="2031891"/>
          <a:ext cx="7972329" cy="594699"/>
        </a:xfrm>
        <a:prstGeom prst="roundRect">
          <a:avLst>
            <a:gd name="adj" fmla="val 10000"/>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Revenue distribution across products</a:t>
          </a:r>
        </a:p>
      </dsp:txBody>
      <dsp:txXfrm>
        <a:off x="1803426" y="2049309"/>
        <a:ext cx="6955602" cy="559863"/>
      </dsp:txXfrm>
    </dsp:sp>
    <dsp:sp modelId="{906856C6-32AB-424A-BD1E-398C669DD461}">
      <dsp:nvSpPr>
        <dsp:cNvPr id="0" name=""/>
        <dsp:cNvSpPr/>
      </dsp:nvSpPr>
      <dsp:spPr>
        <a:xfrm>
          <a:off x="2381345" y="2709188"/>
          <a:ext cx="7972329" cy="594699"/>
        </a:xfrm>
        <a:prstGeom prst="roundRect">
          <a:avLst>
            <a:gd name="adj" fmla="val 10000"/>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Data Source:</a:t>
          </a:r>
          <a:r>
            <a:rPr lang="en-US" sz="1600" kern="1200"/>
            <a:t> Coffee sales dataset</a:t>
          </a:r>
          <a:br>
            <a:rPr lang="en-US" sz="1600" kern="1200"/>
          </a:br>
          <a:r>
            <a:rPr lang="en-US" sz="1600" b="1" kern="1200"/>
            <a:t>Tools Used:</a:t>
          </a:r>
          <a:r>
            <a:rPr lang="en-US" sz="1600" kern="1200"/>
            <a:t> Microsoft Excel (PivotTables, Charts)</a:t>
          </a:r>
        </a:p>
      </dsp:txBody>
      <dsp:txXfrm>
        <a:off x="2398763" y="2726606"/>
        <a:ext cx="6955602" cy="559863"/>
      </dsp:txXfrm>
    </dsp:sp>
    <dsp:sp modelId="{764AAACF-B093-4295-A2E7-CCE521E87741}">
      <dsp:nvSpPr>
        <dsp:cNvPr id="0" name=""/>
        <dsp:cNvSpPr/>
      </dsp:nvSpPr>
      <dsp:spPr>
        <a:xfrm>
          <a:off x="7585774" y="434461"/>
          <a:ext cx="386554" cy="386554"/>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672749" y="434461"/>
        <a:ext cx="212604" cy="290882"/>
      </dsp:txXfrm>
    </dsp:sp>
    <dsp:sp modelId="{E38257BB-86F9-488A-8754-D85E2EA27694}">
      <dsp:nvSpPr>
        <dsp:cNvPr id="0" name=""/>
        <dsp:cNvSpPr/>
      </dsp:nvSpPr>
      <dsp:spPr>
        <a:xfrm>
          <a:off x="8181111" y="1111758"/>
          <a:ext cx="386554" cy="386554"/>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268086" y="1111758"/>
        <a:ext cx="212604" cy="290882"/>
      </dsp:txXfrm>
    </dsp:sp>
    <dsp:sp modelId="{F8099B7C-6095-4415-97B0-83E960911E83}">
      <dsp:nvSpPr>
        <dsp:cNvPr id="0" name=""/>
        <dsp:cNvSpPr/>
      </dsp:nvSpPr>
      <dsp:spPr>
        <a:xfrm>
          <a:off x="8776447" y="1779143"/>
          <a:ext cx="386554" cy="386554"/>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863422" y="1779143"/>
        <a:ext cx="212604" cy="290882"/>
      </dsp:txXfrm>
    </dsp:sp>
    <dsp:sp modelId="{8F712E14-ACDA-47CD-BB2A-20E3959F83EA}">
      <dsp:nvSpPr>
        <dsp:cNvPr id="0" name=""/>
        <dsp:cNvSpPr/>
      </dsp:nvSpPr>
      <dsp:spPr>
        <a:xfrm>
          <a:off x="9371783" y="2463048"/>
          <a:ext cx="386554" cy="386554"/>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9458758" y="2463048"/>
        <a:ext cx="212604" cy="29088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0A1BB7-46EE-4540-B0D5-E94BC945FB1A}" type="datetimeFigureOut">
              <a:rPr lang="en-US" smtClean="0"/>
              <a:t>26-Oct-25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9D494E-2E8A-44CE-BA84-9317FFD5E8DC}" type="slidenum">
              <a:rPr lang="en-US" smtClean="0"/>
              <a:t>‹#›</a:t>
            </a:fld>
            <a:endParaRPr lang="en-US"/>
          </a:p>
        </p:txBody>
      </p:sp>
    </p:spTree>
    <p:extLst>
      <p:ext uri="{BB962C8B-B14F-4D97-AF65-F5344CB8AC3E}">
        <p14:creationId xmlns:p14="http://schemas.microsoft.com/office/powerpoint/2010/main" val="1325360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revenue by day of the week, sales remain quite consistent, with Monday and Friday slightly outperforming the rest.</a:t>
            </a:r>
            <a:br>
              <a:rPr lang="en-US" dirty="0"/>
            </a:br>
            <a:r>
              <a:rPr lang="en-US" dirty="0"/>
              <a:t>Monday shows the highest revenue at just over R101,000, while Saturday records the lowest at about R96,000.</a:t>
            </a:r>
            <a:br>
              <a:rPr lang="en-US" dirty="0"/>
            </a:br>
            <a:r>
              <a:rPr lang="en-US" dirty="0"/>
              <a:t>This trend suggests strong weekday demand linked to work routines, and slightly reduced weekend traffic.</a:t>
            </a:r>
          </a:p>
        </p:txBody>
      </p:sp>
      <p:sp>
        <p:nvSpPr>
          <p:cNvPr id="4" name="Slide Number Placeholder 3"/>
          <p:cNvSpPr>
            <a:spLocks noGrp="1"/>
          </p:cNvSpPr>
          <p:nvPr>
            <p:ph type="sldNum" sz="quarter" idx="5"/>
          </p:nvPr>
        </p:nvSpPr>
        <p:spPr/>
        <p:txBody>
          <a:bodyPr/>
          <a:lstStyle/>
          <a:p>
            <a:fld id="{ED9D494E-2E8A-44CE-BA84-9317FFD5E8DC}" type="slidenum">
              <a:rPr lang="en-US" smtClean="0"/>
              <a:t>3</a:t>
            </a:fld>
            <a:endParaRPr lang="en-US"/>
          </a:p>
        </p:txBody>
      </p:sp>
    </p:spTree>
    <p:extLst>
      <p:ext uri="{BB962C8B-B14F-4D97-AF65-F5344CB8AC3E}">
        <p14:creationId xmlns:p14="http://schemas.microsoft.com/office/powerpoint/2010/main" val="2470868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can see, morning hours contribute the highest number of sales, accounting for more than half of daily transactions.</a:t>
            </a:r>
            <a:br>
              <a:rPr lang="en-US" dirty="0"/>
            </a:br>
            <a:r>
              <a:rPr lang="en-US" dirty="0"/>
              <a:t>Afternoon sales are lower but still significant, while evening sales are the slowest.</a:t>
            </a:r>
            <a:br>
              <a:rPr lang="en-US" dirty="0"/>
            </a:br>
            <a:r>
              <a:rPr lang="en-US" dirty="0"/>
              <a:t>This insight suggests we should focus staffing and inventory in the morning, and consider promotions during slower periods to increase sales in the afternoon and evening</a:t>
            </a:r>
          </a:p>
        </p:txBody>
      </p:sp>
      <p:sp>
        <p:nvSpPr>
          <p:cNvPr id="4" name="Slide Number Placeholder 3"/>
          <p:cNvSpPr>
            <a:spLocks noGrp="1"/>
          </p:cNvSpPr>
          <p:nvPr>
            <p:ph type="sldNum" sz="quarter" idx="5"/>
          </p:nvPr>
        </p:nvSpPr>
        <p:spPr/>
        <p:txBody>
          <a:bodyPr/>
          <a:lstStyle/>
          <a:p>
            <a:fld id="{ED9D494E-2E8A-44CE-BA84-9317FFD5E8DC}" type="slidenum">
              <a:rPr lang="en-US" smtClean="0"/>
              <a:t>4</a:t>
            </a:fld>
            <a:endParaRPr lang="en-US"/>
          </a:p>
        </p:txBody>
      </p:sp>
    </p:spTree>
    <p:extLst>
      <p:ext uri="{BB962C8B-B14F-4D97-AF65-F5344CB8AC3E}">
        <p14:creationId xmlns:p14="http://schemas.microsoft.com/office/powerpoint/2010/main" val="1420279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shows monthly revenue across our three stores.</a:t>
            </a:r>
            <a:br>
              <a:rPr lang="en-US" dirty="0"/>
            </a:br>
            <a:r>
              <a:rPr lang="en-US" dirty="0"/>
              <a:t>Hell's Kitchen slightly outperforms the others overall, but all stores show a clear upward trend from January to June.</a:t>
            </a:r>
            <a:br>
              <a:rPr lang="en-US" dirty="0"/>
            </a:br>
            <a:r>
              <a:rPr lang="en-US" dirty="0"/>
              <a:t>The peak in June suggests increased customer activity, possibly due to seasonal demand or effective marketing campaigns.</a:t>
            </a:r>
            <a:br>
              <a:rPr lang="en-US" dirty="0"/>
            </a:br>
            <a:r>
              <a:rPr lang="en-US" dirty="0"/>
              <a:t>These insights can guide resource allocation and inventory planning for the coming months.</a:t>
            </a:r>
          </a:p>
        </p:txBody>
      </p:sp>
      <p:sp>
        <p:nvSpPr>
          <p:cNvPr id="4" name="Slide Number Placeholder 3"/>
          <p:cNvSpPr>
            <a:spLocks noGrp="1"/>
          </p:cNvSpPr>
          <p:nvPr>
            <p:ph type="sldNum" sz="quarter" idx="5"/>
          </p:nvPr>
        </p:nvSpPr>
        <p:spPr/>
        <p:txBody>
          <a:bodyPr/>
          <a:lstStyle/>
          <a:p>
            <a:fld id="{ED9D494E-2E8A-44CE-BA84-9317FFD5E8DC}" type="slidenum">
              <a:rPr lang="en-US" smtClean="0"/>
              <a:t>5</a:t>
            </a:fld>
            <a:endParaRPr lang="en-US"/>
          </a:p>
        </p:txBody>
      </p:sp>
    </p:spTree>
    <p:extLst>
      <p:ext uri="{BB962C8B-B14F-4D97-AF65-F5344CB8AC3E}">
        <p14:creationId xmlns:p14="http://schemas.microsoft.com/office/powerpoint/2010/main" val="4051112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summarizes total revenue by store location.</a:t>
            </a:r>
            <a:br>
              <a:rPr lang="en-US" dirty="0"/>
            </a:br>
            <a:r>
              <a:rPr lang="en-US" dirty="0"/>
              <a:t>Hell's Kitchen leads slightly, but all stores perform consistently, contributing almost equally to total revenue.</a:t>
            </a:r>
            <a:br>
              <a:rPr lang="en-US" dirty="0"/>
            </a:br>
            <a:r>
              <a:rPr lang="en-US" dirty="0"/>
              <a:t>This shows that our operations are balanced across locations, and we can focus on small improvements to maximize revenue in underperforming stores</a:t>
            </a:r>
          </a:p>
        </p:txBody>
      </p:sp>
      <p:sp>
        <p:nvSpPr>
          <p:cNvPr id="4" name="Slide Number Placeholder 3"/>
          <p:cNvSpPr>
            <a:spLocks noGrp="1"/>
          </p:cNvSpPr>
          <p:nvPr>
            <p:ph type="sldNum" sz="quarter" idx="5"/>
          </p:nvPr>
        </p:nvSpPr>
        <p:spPr/>
        <p:txBody>
          <a:bodyPr/>
          <a:lstStyle/>
          <a:p>
            <a:fld id="{ED9D494E-2E8A-44CE-BA84-9317FFD5E8DC}" type="slidenum">
              <a:rPr lang="en-US" smtClean="0"/>
              <a:t>6</a:t>
            </a:fld>
            <a:endParaRPr lang="en-US"/>
          </a:p>
        </p:txBody>
      </p:sp>
    </p:spTree>
    <p:extLst>
      <p:ext uri="{BB962C8B-B14F-4D97-AF65-F5344CB8AC3E}">
        <p14:creationId xmlns:p14="http://schemas.microsoft.com/office/powerpoint/2010/main" val="3325470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shows revenue by product category.</a:t>
            </a:r>
            <a:br>
              <a:rPr lang="en-US" dirty="0"/>
            </a:br>
            <a:r>
              <a:rPr lang="en-US" dirty="0"/>
              <a:t>Coffee is clearly the top performer, followed by Tea.</a:t>
            </a:r>
            <a:br>
              <a:rPr lang="en-US" dirty="0"/>
            </a:br>
            <a:r>
              <a:rPr lang="en-US" dirty="0"/>
              <a:t>Together, these two categories make up over 66% of total revenue.</a:t>
            </a:r>
            <a:br>
              <a:rPr lang="en-US" dirty="0"/>
            </a:br>
            <a:r>
              <a:rPr lang="en-US" dirty="0"/>
              <a:t>Mid-tier products like Bakery and Drinking Chocolate also contribute significantly.</a:t>
            </a:r>
            <a:br>
              <a:rPr lang="en-US" dirty="0"/>
            </a:br>
            <a:r>
              <a:rPr lang="en-US" dirty="0"/>
              <a:t>Low-performing categories may require promotional focus or re-evaluation of inventory strategy.</a:t>
            </a:r>
          </a:p>
        </p:txBody>
      </p:sp>
      <p:sp>
        <p:nvSpPr>
          <p:cNvPr id="4" name="Slide Number Placeholder 3"/>
          <p:cNvSpPr>
            <a:spLocks noGrp="1"/>
          </p:cNvSpPr>
          <p:nvPr>
            <p:ph type="sldNum" sz="quarter" idx="5"/>
          </p:nvPr>
        </p:nvSpPr>
        <p:spPr/>
        <p:txBody>
          <a:bodyPr/>
          <a:lstStyle/>
          <a:p>
            <a:fld id="{ED9D494E-2E8A-44CE-BA84-9317FFD5E8DC}" type="slidenum">
              <a:rPr lang="en-US" smtClean="0"/>
              <a:t>7</a:t>
            </a:fld>
            <a:endParaRPr lang="en-US"/>
          </a:p>
        </p:txBody>
      </p:sp>
    </p:spTree>
    <p:extLst>
      <p:ext uri="{BB962C8B-B14F-4D97-AF65-F5344CB8AC3E}">
        <p14:creationId xmlns:p14="http://schemas.microsoft.com/office/powerpoint/2010/main" val="3876910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07F427-8343-4FF8-8CC7-A1EF27DC32CE}" type="datetimeFigureOut">
              <a:rPr lang="en-US" smtClean="0"/>
              <a:t>26-Oct-25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6B1F7-357D-410D-B997-32E26F50F33E}" type="slidenum">
              <a:rPr lang="en-US" smtClean="0"/>
              <a:t>‹#›</a:t>
            </a:fld>
            <a:endParaRPr lang="en-US"/>
          </a:p>
        </p:txBody>
      </p:sp>
    </p:spTree>
    <p:extLst>
      <p:ext uri="{BB962C8B-B14F-4D97-AF65-F5344CB8AC3E}">
        <p14:creationId xmlns:p14="http://schemas.microsoft.com/office/powerpoint/2010/main" val="4084585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07F427-8343-4FF8-8CC7-A1EF27DC32CE}" type="datetimeFigureOut">
              <a:rPr lang="en-US" smtClean="0"/>
              <a:t>26-Oct-25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6B1F7-357D-410D-B997-32E26F50F33E}" type="slidenum">
              <a:rPr lang="en-US" smtClean="0"/>
              <a:t>‹#›</a:t>
            </a:fld>
            <a:endParaRPr lang="en-US"/>
          </a:p>
        </p:txBody>
      </p:sp>
    </p:spTree>
    <p:extLst>
      <p:ext uri="{BB962C8B-B14F-4D97-AF65-F5344CB8AC3E}">
        <p14:creationId xmlns:p14="http://schemas.microsoft.com/office/powerpoint/2010/main" val="437813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07F427-8343-4FF8-8CC7-A1EF27DC32CE}" type="datetimeFigureOut">
              <a:rPr lang="en-US" smtClean="0"/>
              <a:t>26-Oct-25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6B1F7-357D-410D-B997-32E26F50F33E}" type="slidenum">
              <a:rPr lang="en-US" smtClean="0"/>
              <a:t>‹#›</a:t>
            </a:fld>
            <a:endParaRPr lang="en-US"/>
          </a:p>
        </p:txBody>
      </p:sp>
    </p:spTree>
    <p:extLst>
      <p:ext uri="{BB962C8B-B14F-4D97-AF65-F5344CB8AC3E}">
        <p14:creationId xmlns:p14="http://schemas.microsoft.com/office/powerpoint/2010/main" val="2537361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07F427-8343-4FF8-8CC7-A1EF27DC32CE}" type="datetimeFigureOut">
              <a:rPr lang="en-US" smtClean="0"/>
              <a:t>26-Oct-25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6B1F7-357D-410D-B997-32E26F50F33E}"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16792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07F427-8343-4FF8-8CC7-A1EF27DC32CE}" type="datetimeFigureOut">
              <a:rPr lang="en-US" smtClean="0"/>
              <a:t>26-Oct-25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6B1F7-357D-410D-B997-32E26F50F33E}" type="slidenum">
              <a:rPr lang="en-US" smtClean="0"/>
              <a:t>‹#›</a:t>
            </a:fld>
            <a:endParaRPr lang="en-US"/>
          </a:p>
        </p:txBody>
      </p:sp>
    </p:spTree>
    <p:extLst>
      <p:ext uri="{BB962C8B-B14F-4D97-AF65-F5344CB8AC3E}">
        <p14:creationId xmlns:p14="http://schemas.microsoft.com/office/powerpoint/2010/main" val="1190639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07F427-8343-4FF8-8CC7-A1EF27DC32CE}" type="datetimeFigureOut">
              <a:rPr lang="en-US" smtClean="0"/>
              <a:t>26-Oct-25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6B1F7-357D-410D-B997-32E26F50F33E}" type="slidenum">
              <a:rPr lang="en-US" smtClean="0"/>
              <a:t>‹#›</a:t>
            </a:fld>
            <a:endParaRPr lang="en-US"/>
          </a:p>
        </p:txBody>
      </p:sp>
    </p:spTree>
    <p:extLst>
      <p:ext uri="{BB962C8B-B14F-4D97-AF65-F5344CB8AC3E}">
        <p14:creationId xmlns:p14="http://schemas.microsoft.com/office/powerpoint/2010/main" val="3121520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07F427-8343-4FF8-8CC7-A1EF27DC32CE}" type="datetimeFigureOut">
              <a:rPr lang="en-US" smtClean="0"/>
              <a:t>26-Oct-25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6B1F7-357D-410D-B997-32E26F50F33E}" type="slidenum">
              <a:rPr lang="en-US" smtClean="0"/>
              <a:t>‹#›</a:t>
            </a:fld>
            <a:endParaRPr lang="en-US"/>
          </a:p>
        </p:txBody>
      </p:sp>
    </p:spTree>
    <p:extLst>
      <p:ext uri="{BB962C8B-B14F-4D97-AF65-F5344CB8AC3E}">
        <p14:creationId xmlns:p14="http://schemas.microsoft.com/office/powerpoint/2010/main" val="2899882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07F427-8343-4FF8-8CC7-A1EF27DC32CE}" type="datetimeFigureOut">
              <a:rPr lang="en-US" smtClean="0"/>
              <a:t>26-Oct-25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6B1F7-357D-410D-B997-32E26F50F33E}" type="slidenum">
              <a:rPr lang="en-US" smtClean="0"/>
              <a:t>‹#›</a:t>
            </a:fld>
            <a:endParaRPr lang="en-US"/>
          </a:p>
        </p:txBody>
      </p:sp>
    </p:spTree>
    <p:extLst>
      <p:ext uri="{BB962C8B-B14F-4D97-AF65-F5344CB8AC3E}">
        <p14:creationId xmlns:p14="http://schemas.microsoft.com/office/powerpoint/2010/main" val="3734874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07F427-8343-4FF8-8CC7-A1EF27DC32CE}" type="datetimeFigureOut">
              <a:rPr lang="en-US" smtClean="0"/>
              <a:t>26-Oct-25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6B1F7-357D-410D-B997-32E26F50F33E}" type="slidenum">
              <a:rPr lang="en-US" smtClean="0"/>
              <a:t>‹#›</a:t>
            </a:fld>
            <a:endParaRPr lang="en-US"/>
          </a:p>
        </p:txBody>
      </p:sp>
    </p:spTree>
    <p:extLst>
      <p:ext uri="{BB962C8B-B14F-4D97-AF65-F5344CB8AC3E}">
        <p14:creationId xmlns:p14="http://schemas.microsoft.com/office/powerpoint/2010/main" val="861600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07F427-8343-4FF8-8CC7-A1EF27DC32CE}" type="datetimeFigureOut">
              <a:rPr lang="en-US" smtClean="0"/>
              <a:t>26-Oct-25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6B1F7-357D-410D-B997-32E26F50F33E}" type="slidenum">
              <a:rPr lang="en-US" smtClean="0"/>
              <a:t>‹#›</a:t>
            </a:fld>
            <a:endParaRPr lang="en-US"/>
          </a:p>
        </p:txBody>
      </p:sp>
    </p:spTree>
    <p:extLst>
      <p:ext uri="{BB962C8B-B14F-4D97-AF65-F5344CB8AC3E}">
        <p14:creationId xmlns:p14="http://schemas.microsoft.com/office/powerpoint/2010/main" val="2020254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07F427-8343-4FF8-8CC7-A1EF27DC32CE}" type="datetimeFigureOut">
              <a:rPr lang="en-US" smtClean="0"/>
              <a:t>26-Oct-25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6B1F7-357D-410D-B997-32E26F50F33E}" type="slidenum">
              <a:rPr lang="en-US" smtClean="0"/>
              <a:t>‹#›</a:t>
            </a:fld>
            <a:endParaRPr lang="en-US"/>
          </a:p>
        </p:txBody>
      </p:sp>
    </p:spTree>
    <p:extLst>
      <p:ext uri="{BB962C8B-B14F-4D97-AF65-F5344CB8AC3E}">
        <p14:creationId xmlns:p14="http://schemas.microsoft.com/office/powerpoint/2010/main" val="2291990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07F427-8343-4FF8-8CC7-A1EF27DC32CE}" type="datetimeFigureOut">
              <a:rPr lang="en-US" smtClean="0"/>
              <a:t>26-Oct-25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6B1F7-357D-410D-B997-32E26F50F33E}" type="slidenum">
              <a:rPr lang="en-US" smtClean="0"/>
              <a:t>‹#›</a:t>
            </a:fld>
            <a:endParaRPr lang="en-US"/>
          </a:p>
        </p:txBody>
      </p:sp>
    </p:spTree>
    <p:extLst>
      <p:ext uri="{BB962C8B-B14F-4D97-AF65-F5344CB8AC3E}">
        <p14:creationId xmlns:p14="http://schemas.microsoft.com/office/powerpoint/2010/main" val="2941580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07F427-8343-4FF8-8CC7-A1EF27DC32CE}" type="datetimeFigureOut">
              <a:rPr lang="en-US" smtClean="0"/>
              <a:t>26-Oct-25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6B1F7-357D-410D-B997-32E26F50F33E}" type="slidenum">
              <a:rPr lang="en-US" smtClean="0"/>
              <a:t>‹#›</a:t>
            </a:fld>
            <a:endParaRPr lang="en-US"/>
          </a:p>
        </p:txBody>
      </p:sp>
    </p:spTree>
    <p:extLst>
      <p:ext uri="{BB962C8B-B14F-4D97-AF65-F5344CB8AC3E}">
        <p14:creationId xmlns:p14="http://schemas.microsoft.com/office/powerpoint/2010/main" val="446510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07F427-8343-4FF8-8CC7-A1EF27DC32CE}" type="datetimeFigureOut">
              <a:rPr lang="en-US" smtClean="0"/>
              <a:t>26-Oct-25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6B1F7-357D-410D-B997-32E26F50F33E}" type="slidenum">
              <a:rPr lang="en-US" smtClean="0"/>
              <a:t>‹#›</a:t>
            </a:fld>
            <a:endParaRPr lang="en-US"/>
          </a:p>
        </p:txBody>
      </p:sp>
    </p:spTree>
    <p:extLst>
      <p:ext uri="{BB962C8B-B14F-4D97-AF65-F5344CB8AC3E}">
        <p14:creationId xmlns:p14="http://schemas.microsoft.com/office/powerpoint/2010/main" val="3261402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07F427-8343-4FF8-8CC7-A1EF27DC32CE}" type="datetimeFigureOut">
              <a:rPr lang="en-US" smtClean="0"/>
              <a:t>26-Oct-25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6B1F7-357D-410D-B997-32E26F50F33E}" type="slidenum">
              <a:rPr lang="en-US" smtClean="0"/>
              <a:t>‹#›</a:t>
            </a:fld>
            <a:endParaRPr lang="en-US"/>
          </a:p>
        </p:txBody>
      </p:sp>
    </p:spTree>
    <p:extLst>
      <p:ext uri="{BB962C8B-B14F-4D97-AF65-F5344CB8AC3E}">
        <p14:creationId xmlns:p14="http://schemas.microsoft.com/office/powerpoint/2010/main" val="1522690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07F427-8343-4FF8-8CC7-A1EF27DC32CE}" type="datetimeFigureOut">
              <a:rPr lang="en-US" smtClean="0"/>
              <a:t>26-Oct-25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6B1F7-357D-410D-B997-32E26F50F33E}" type="slidenum">
              <a:rPr lang="en-US" smtClean="0"/>
              <a:t>‹#›</a:t>
            </a:fld>
            <a:endParaRPr lang="en-US"/>
          </a:p>
        </p:txBody>
      </p:sp>
    </p:spTree>
    <p:extLst>
      <p:ext uri="{BB962C8B-B14F-4D97-AF65-F5344CB8AC3E}">
        <p14:creationId xmlns:p14="http://schemas.microsoft.com/office/powerpoint/2010/main" val="608381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07F427-8343-4FF8-8CC7-A1EF27DC32CE}" type="datetimeFigureOut">
              <a:rPr lang="en-US" smtClean="0"/>
              <a:t>26-Oct-25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6B1F7-357D-410D-B997-32E26F50F33E}" type="slidenum">
              <a:rPr lang="en-US" smtClean="0"/>
              <a:t>‹#›</a:t>
            </a:fld>
            <a:endParaRPr lang="en-US"/>
          </a:p>
        </p:txBody>
      </p:sp>
    </p:spTree>
    <p:extLst>
      <p:ext uri="{BB962C8B-B14F-4D97-AF65-F5344CB8AC3E}">
        <p14:creationId xmlns:p14="http://schemas.microsoft.com/office/powerpoint/2010/main" val="2509842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107F427-8343-4FF8-8CC7-A1EF27DC32CE}" type="datetimeFigureOut">
              <a:rPr lang="en-US" smtClean="0"/>
              <a:t>26-Oct-25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A86B1F7-357D-410D-B997-32E26F50F33E}" type="slidenum">
              <a:rPr lang="en-US" smtClean="0"/>
              <a:t>‹#›</a:t>
            </a:fld>
            <a:endParaRPr lang="en-US"/>
          </a:p>
        </p:txBody>
      </p:sp>
    </p:spTree>
    <p:extLst>
      <p:ext uri="{BB962C8B-B14F-4D97-AF65-F5344CB8AC3E}">
        <p14:creationId xmlns:p14="http://schemas.microsoft.com/office/powerpoint/2010/main" val="39538991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chart" Target="../charts/chart5.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chart" Target="../charts/chart7.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Calculator, pen, compass, money and a paper with graphs printed on it">
            <a:extLst>
              <a:ext uri="{FF2B5EF4-FFF2-40B4-BE49-F238E27FC236}">
                <a16:creationId xmlns:a16="http://schemas.microsoft.com/office/drawing/2014/main" id="{F95C1E97-6E82-1441-06E0-0D1940020162}"/>
              </a:ext>
            </a:extLst>
          </p:cNvPr>
          <p:cNvPicPr>
            <a:picLocks noChangeAspect="1"/>
          </p:cNvPicPr>
          <p:nvPr/>
        </p:nvPicPr>
        <p:blipFill>
          <a:blip r:embed="rId3"/>
          <a:srcRect b="6667"/>
          <a:stretch>
            <a:fillRect/>
          </a:stretch>
        </p:blipFill>
        <p:spPr>
          <a:xfrm>
            <a:off x="20" y="2030"/>
            <a:ext cx="12191980" cy="6855970"/>
          </a:xfrm>
          <a:prstGeom prst="rect">
            <a:avLst/>
          </a:prstGeom>
        </p:spPr>
      </p:pic>
      <p:sp>
        <p:nvSpPr>
          <p:cNvPr id="9" name="Rectangle 8">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87583C-A121-822E-54E4-4F66AB06305C}"/>
              </a:ext>
            </a:extLst>
          </p:cNvPr>
          <p:cNvSpPr>
            <a:spLocks noGrp="1"/>
          </p:cNvSpPr>
          <p:nvPr>
            <p:ph type="ctrTitle"/>
          </p:nvPr>
        </p:nvSpPr>
        <p:spPr>
          <a:xfrm>
            <a:off x="1595269" y="1122363"/>
            <a:ext cx="9001462" cy="2387600"/>
          </a:xfrm>
        </p:spPr>
        <p:txBody>
          <a:bodyPr>
            <a:normAutofit/>
          </a:bodyPr>
          <a:lstStyle/>
          <a:p>
            <a:r>
              <a:rPr lang="en-US" i="1" dirty="0"/>
              <a:t>Coffee Sales Analysis Report</a:t>
            </a:r>
            <a:endParaRPr lang="en-US" dirty="0"/>
          </a:p>
        </p:txBody>
      </p:sp>
      <p:sp>
        <p:nvSpPr>
          <p:cNvPr id="3" name="Subtitle 2">
            <a:extLst>
              <a:ext uri="{FF2B5EF4-FFF2-40B4-BE49-F238E27FC236}">
                <a16:creationId xmlns:a16="http://schemas.microsoft.com/office/drawing/2014/main" id="{983C56C2-634B-00A4-DEAE-0F9F7D94688A}"/>
              </a:ext>
            </a:extLst>
          </p:cNvPr>
          <p:cNvSpPr>
            <a:spLocks noGrp="1"/>
          </p:cNvSpPr>
          <p:nvPr>
            <p:ph type="subTitle" idx="1"/>
          </p:nvPr>
        </p:nvSpPr>
        <p:spPr>
          <a:xfrm>
            <a:off x="1595269" y="3602038"/>
            <a:ext cx="9001462" cy="1655762"/>
          </a:xfrm>
        </p:spPr>
        <p:txBody>
          <a:bodyPr>
            <a:normAutofit/>
          </a:bodyPr>
          <a:lstStyle/>
          <a:p>
            <a:endParaRPr lang="en-US" dirty="0"/>
          </a:p>
          <a:p>
            <a:r>
              <a:rPr lang="en-US" dirty="0"/>
              <a:t>By</a:t>
            </a:r>
          </a:p>
          <a:p>
            <a:r>
              <a:rPr lang="en-US" dirty="0"/>
              <a:t>Ntshembo Maluleke</a:t>
            </a:r>
          </a:p>
        </p:txBody>
      </p:sp>
    </p:spTree>
    <p:extLst>
      <p:ext uri="{BB962C8B-B14F-4D97-AF65-F5344CB8AC3E}">
        <p14:creationId xmlns:p14="http://schemas.microsoft.com/office/powerpoint/2010/main" val="152164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89115-81C4-9315-8154-80795F1831B7}"/>
              </a:ext>
            </a:extLst>
          </p:cNvPr>
          <p:cNvSpPr>
            <a:spLocks noGrp="1"/>
          </p:cNvSpPr>
          <p:nvPr>
            <p:ph type="title"/>
          </p:nvPr>
        </p:nvSpPr>
        <p:spPr>
          <a:xfrm>
            <a:off x="913793" y="310811"/>
            <a:ext cx="10350715" cy="823305"/>
          </a:xfrm>
        </p:spPr>
        <p:txBody>
          <a:bodyPr/>
          <a:lstStyle/>
          <a:p>
            <a:r>
              <a:rPr lang="en-US" sz="3000" dirty="0"/>
              <a:t>Conclusion &amp; Key Insights (Continued)</a:t>
            </a:r>
          </a:p>
        </p:txBody>
      </p:sp>
      <p:sp>
        <p:nvSpPr>
          <p:cNvPr id="3" name="Text Placeholder 2">
            <a:extLst>
              <a:ext uri="{FF2B5EF4-FFF2-40B4-BE49-F238E27FC236}">
                <a16:creationId xmlns:a16="http://schemas.microsoft.com/office/drawing/2014/main" id="{DD544877-329B-B505-C6A4-699BCEF57BFA}"/>
              </a:ext>
            </a:extLst>
          </p:cNvPr>
          <p:cNvSpPr>
            <a:spLocks noGrp="1"/>
          </p:cNvSpPr>
          <p:nvPr>
            <p:ph type="body" idx="1"/>
          </p:nvPr>
        </p:nvSpPr>
        <p:spPr>
          <a:xfrm>
            <a:off x="927491" y="1315234"/>
            <a:ext cx="3298956" cy="823305"/>
          </a:xfrm>
        </p:spPr>
        <p:txBody>
          <a:bodyPr/>
          <a:lstStyle/>
          <a:p>
            <a:r>
              <a:rPr lang="en-US" sz="2000" dirty="0"/>
              <a:t>🏙️ </a:t>
            </a:r>
            <a:r>
              <a:rPr lang="en-US" sz="2000" b="1" dirty="0"/>
              <a:t>Monthly Revenue by Store</a:t>
            </a:r>
            <a:endParaRPr lang="en-US" sz="2000" dirty="0"/>
          </a:p>
        </p:txBody>
      </p:sp>
      <p:sp>
        <p:nvSpPr>
          <p:cNvPr id="5" name="Text Placeholder 4">
            <a:extLst>
              <a:ext uri="{FF2B5EF4-FFF2-40B4-BE49-F238E27FC236}">
                <a16:creationId xmlns:a16="http://schemas.microsoft.com/office/drawing/2014/main" id="{55EEDB4F-FC5C-1F47-0EE5-5BC466FB9462}"/>
              </a:ext>
            </a:extLst>
          </p:cNvPr>
          <p:cNvSpPr>
            <a:spLocks noGrp="1"/>
          </p:cNvSpPr>
          <p:nvPr>
            <p:ph type="body" sz="quarter" idx="3"/>
          </p:nvPr>
        </p:nvSpPr>
        <p:spPr>
          <a:xfrm>
            <a:off x="4226447" y="1346518"/>
            <a:ext cx="3378199" cy="823305"/>
          </a:xfrm>
        </p:spPr>
        <p:txBody>
          <a:bodyPr/>
          <a:lstStyle/>
          <a:p>
            <a:r>
              <a:rPr lang="en-US" sz="2000" dirty="0"/>
              <a:t>🏬 </a:t>
            </a:r>
            <a:r>
              <a:rPr lang="en-US" sz="2000" b="1" dirty="0"/>
              <a:t>Store Performance Overview</a:t>
            </a:r>
            <a:endParaRPr lang="en-US" sz="2000" dirty="0"/>
          </a:p>
        </p:txBody>
      </p:sp>
      <p:sp>
        <p:nvSpPr>
          <p:cNvPr id="7" name="Text Placeholder 6">
            <a:extLst>
              <a:ext uri="{FF2B5EF4-FFF2-40B4-BE49-F238E27FC236}">
                <a16:creationId xmlns:a16="http://schemas.microsoft.com/office/drawing/2014/main" id="{BE1B2734-A463-4024-710C-C2CDB1BACE56}"/>
              </a:ext>
            </a:extLst>
          </p:cNvPr>
          <p:cNvSpPr>
            <a:spLocks noGrp="1"/>
          </p:cNvSpPr>
          <p:nvPr>
            <p:ph type="body" sz="quarter" idx="13"/>
          </p:nvPr>
        </p:nvSpPr>
        <p:spPr>
          <a:xfrm>
            <a:off x="7976346" y="1346518"/>
            <a:ext cx="3291211" cy="823304"/>
          </a:xfrm>
        </p:spPr>
        <p:txBody>
          <a:bodyPr/>
          <a:lstStyle/>
          <a:p>
            <a:r>
              <a:rPr lang="en-US" sz="2000" dirty="0"/>
              <a:t>🛍️ </a:t>
            </a:r>
            <a:r>
              <a:rPr lang="en-US" sz="2000" b="1" dirty="0"/>
              <a:t>Top Product Categories</a:t>
            </a:r>
            <a:endParaRPr lang="en-US" sz="2000" dirty="0"/>
          </a:p>
        </p:txBody>
      </p:sp>
      <p:sp>
        <p:nvSpPr>
          <p:cNvPr id="9" name="Rectangle 1">
            <a:extLst>
              <a:ext uri="{FF2B5EF4-FFF2-40B4-BE49-F238E27FC236}">
                <a16:creationId xmlns:a16="http://schemas.microsoft.com/office/drawing/2014/main" id="{4EDD8F21-CB7B-02F8-246B-3885C7EF1311}"/>
              </a:ext>
            </a:extLst>
          </p:cNvPr>
          <p:cNvSpPr>
            <a:spLocks noGrp="1" noChangeArrowheads="1"/>
          </p:cNvSpPr>
          <p:nvPr>
            <p:ph type="body" sz="half" idx="15"/>
          </p:nvPr>
        </p:nvSpPr>
        <p:spPr bwMode="auto">
          <a:xfrm>
            <a:off x="921538" y="2372161"/>
            <a:ext cx="330490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Consistent growth </a:t>
            </a:r>
            <a:r>
              <a:rPr kumimoji="0" lang="en-US" altLang="en-US" sz="1800" b="1" i="0" u="none" strike="noStrike" cap="none" normalizeH="0" baseline="0" dirty="0">
                <a:ln>
                  <a:noFill/>
                </a:ln>
                <a:solidFill>
                  <a:schemeClr val="tx1"/>
                </a:solidFill>
                <a:effectLst/>
                <a:latin typeface="Arial" panose="020B0604020202020204" pitchFamily="34" charset="0"/>
              </a:rPr>
              <a:t>from January to June</a:t>
            </a:r>
            <a:r>
              <a:rPr kumimoji="0" lang="en-US" altLang="en-US" sz="1800" b="0" i="0" u="none" strike="noStrike" cap="none" normalizeH="0" baseline="0" dirty="0">
                <a:ln>
                  <a:noFill/>
                </a:ln>
                <a:solidFill>
                  <a:schemeClr val="tx1"/>
                </a:solidFill>
                <a:effectLst/>
                <a:latin typeface="Arial" panose="020B0604020202020204" pitchFamily="34" charset="0"/>
              </a:rPr>
              <a:t>, peaking in </a:t>
            </a:r>
            <a:r>
              <a:rPr kumimoji="0" lang="en-US" altLang="en-US" sz="1800" b="1" i="0" u="none" strike="noStrike" cap="none" normalizeH="0" baseline="0" dirty="0">
                <a:ln>
                  <a:noFill/>
                </a:ln>
                <a:solidFill>
                  <a:schemeClr val="tx1"/>
                </a:solidFill>
                <a:effectLst/>
                <a:latin typeface="Arial" panose="020B0604020202020204" pitchFamily="34" charset="0"/>
              </a:rPr>
              <a:t>June (R166,485.88)</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Hell’s Kitchen (R236,511)</a:t>
            </a:r>
            <a:r>
              <a:rPr kumimoji="0" lang="en-US" altLang="en-US" sz="1800" b="0" i="0" u="none" strike="noStrike" cap="none" normalizeH="0" baseline="0" dirty="0">
                <a:ln>
                  <a:noFill/>
                </a:ln>
                <a:solidFill>
                  <a:schemeClr val="tx1"/>
                </a:solidFill>
                <a:effectLst/>
                <a:latin typeface="Arial" panose="020B0604020202020204" pitchFamily="34" charset="0"/>
              </a:rPr>
              <a:t> slightly leads, followed by </a:t>
            </a:r>
            <a:r>
              <a:rPr kumimoji="0" lang="en-US" altLang="en-US" sz="1800" b="1" i="0" u="none" strike="noStrike" cap="none" normalizeH="0" baseline="0" dirty="0">
                <a:ln>
                  <a:noFill/>
                </a:ln>
                <a:solidFill>
                  <a:schemeClr val="tx1"/>
                </a:solidFill>
                <a:effectLst/>
                <a:latin typeface="Arial" panose="020B0604020202020204" pitchFamily="34" charset="0"/>
              </a:rPr>
              <a:t>Astoria (R232,244)</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Lower Manhattan (R230,057)</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Indicates </a:t>
            </a:r>
            <a:r>
              <a:rPr kumimoji="0" lang="en-US" altLang="en-US" sz="1800" b="1" i="0" u="none" strike="noStrike" cap="none" normalizeH="0" baseline="0" dirty="0">
                <a:ln>
                  <a:noFill/>
                </a:ln>
                <a:solidFill>
                  <a:schemeClr val="tx1"/>
                </a:solidFill>
                <a:effectLst/>
                <a:latin typeface="Arial" panose="020B0604020202020204" pitchFamily="34" charset="0"/>
              </a:rPr>
              <a:t>healthy, balanced performance</a:t>
            </a:r>
            <a:r>
              <a:rPr kumimoji="0" lang="en-US" altLang="en-US" sz="1800" b="0" i="0" u="none" strike="noStrike" cap="none" normalizeH="0" baseline="0" dirty="0">
                <a:ln>
                  <a:noFill/>
                </a:ln>
                <a:solidFill>
                  <a:schemeClr val="tx1"/>
                </a:solidFill>
                <a:effectLst/>
                <a:latin typeface="Arial" panose="020B0604020202020204" pitchFamily="34" charset="0"/>
              </a:rPr>
              <a:t> across all locations.</a:t>
            </a:r>
          </a:p>
        </p:txBody>
      </p:sp>
      <p:sp>
        <p:nvSpPr>
          <p:cNvPr id="10" name="Rectangle 2">
            <a:extLst>
              <a:ext uri="{FF2B5EF4-FFF2-40B4-BE49-F238E27FC236}">
                <a16:creationId xmlns:a16="http://schemas.microsoft.com/office/drawing/2014/main" id="{32ABECE9-772D-92CA-E6BC-D8BD951799A1}"/>
              </a:ext>
            </a:extLst>
          </p:cNvPr>
          <p:cNvSpPr>
            <a:spLocks noGrp="1" noChangeArrowheads="1"/>
          </p:cNvSpPr>
          <p:nvPr>
            <p:ph type="body" sz="half" idx="16"/>
          </p:nvPr>
        </p:nvSpPr>
        <p:spPr bwMode="auto">
          <a:xfrm>
            <a:off x="4459158" y="2534550"/>
            <a:ext cx="328447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Revenue contribution is </a:t>
            </a:r>
            <a:r>
              <a:rPr kumimoji="0" lang="en-US" altLang="en-US" sz="1800" b="1" i="0" u="none" strike="noStrike" cap="none" normalizeH="0" baseline="0" dirty="0">
                <a:ln>
                  <a:noFill/>
                </a:ln>
                <a:solidFill>
                  <a:schemeClr val="tx1"/>
                </a:solidFill>
                <a:effectLst/>
                <a:latin typeface="Arial" panose="020B0604020202020204" pitchFamily="34" charset="0"/>
              </a:rPr>
              <a:t>evenly distributed</a:t>
            </a:r>
            <a:r>
              <a:rPr kumimoji="0" lang="en-US" altLang="en-US" sz="1800" b="0" i="0" u="none" strike="noStrike" cap="none" normalizeH="0" baseline="0" dirty="0">
                <a:ln>
                  <a:noFill/>
                </a:ln>
                <a:solidFill>
                  <a:schemeClr val="tx1"/>
                </a:solidFill>
                <a:effectLst/>
                <a:latin typeface="Arial" panose="020B0604020202020204" pitchFamily="34" charset="0"/>
              </a:rPr>
              <a:t> across stores.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Hell’s Kitchen</a:t>
            </a:r>
            <a:r>
              <a:rPr kumimoji="0" lang="en-US" altLang="en-US" sz="1800" b="0" i="0" u="none" strike="noStrike" cap="none" normalizeH="0" baseline="0" dirty="0">
                <a:ln>
                  <a:noFill/>
                </a:ln>
                <a:solidFill>
                  <a:schemeClr val="tx1"/>
                </a:solidFill>
                <a:effectLst/>
                <a:latin typeface="Arial" panose="020B0604020202020204" pitchFamily="34" charset="0"/>
              </a:rPr>
              <a:t> remains the top performer but only </a:t>
            </a:r>
            <a:r>
              <a:rPr kumimoji="0" lang="en-US" altLang="en-US" sz="1800" b="1" i="0" u="none" strike="noStrike" cap="none" normalizeH="0" baseline="0" dirty="0">
                <a:ln>
                  <a:noFill/>
                </a:ln>
                <a:solidFill>
                  <a:schemeClr val="tx1"/>
                </a:solidFill>
                <a:effectLst/>
                <a:latin typeface="Arial" panose="020B0604020202020204" pitchFamily="34" charset="0"/>
              </a:rPr>
              <a:t>marginally ahead</a:t>
            </a:r>
            <a:r>
              <a:rPr kumimoji="0" lang="en-US" altLang="en-US" sz="1800" b="0" i="0" u="none" strike="noStrike" cap="none" normalizeH="0" baseline="0" dirty="0">
                <a:ln>
                  <a:noFill/>
                </a:ln>
                <a:solidFill>
                  <a:schemeClr val="tx1"/>
                </a:solidFill>
                <a:effectLst/>
                <a:latin typeface="Arial" panose="020B0604020202020204" pitchFamily="34" charset="0"/>
              </a:rPr>
              <a:t> — strong consistency overall.</a:t>
            </a:r>
          </a:p>
        </p:txBody>
      </p:sp>
      <p:sp>
        <p:nvSpPr>
          <p:cNvPr id="11" name="Rectangle 3">
            <a:extLst>
              <a:ext uri="{FF2B5EF4-FFF2-40B4-BE49-F238E27FC236}">
                <a16:creationId xmlns:a16="http://schemas.microsoft.com/office/drawing/2014/main" id="{B181F1C5-58A5-EADF-78F0-6FC67E5A6C00}"/>
              </a:ext>
            </a:extLst>
          </p:cNvPr>
          <p:cNvSpPr>
            <a:spLocks noGrp="1" noChangeArrowheads="1"/>
          </p:cNvSpPr>
          <p:nvPr>
            <p:ph type="body" sz="half" idx="17"/>
          </p:nvPr>
        </p:nvSpPr>
        <p:spPr bwMode="auto">
          <a:xfrm>
            <a:off x="7965555" y="2372160"/>
            <a:ext cx="351802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1st:</a:t>
            </a:r>
            <a:r>
              <a:rPr kumimoji="0" lang="en-US" altLang="en-US" sz="1800" b="0" i="0" u="none" strike="noStrike" cap="none" normalizeH="0" baseline="0" dirty="0">
                <a:ln>
                  <a:noFill/>
                </a:ln>
                <a:solidFill>
                  <a:schemeClr val="tx1"/>
                </a:solidFill>
                <a:effectLst/>
                <a:latin typeface="Arial" panose="020B0604020202020204" pitchFamily="34" charset="0"/>
              </a:rPr>
              <a:t> Coffee (~39%)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2nd:</a:t>
            </a:r>
            <a:r>
              <a:rPr kumimoji="0" lang="en-US" altLang="en-US" sz="1800" b="0" i="0" u="none" strike="noStrike" cap="none" normalizeH="0" baseline="0" dirty="0">
                <a:ln>
                  <a:noFill/>
                </a:ln>
                <a:solidFill>
                  <a:schemeClr val="tx1"/>
                </a:solidFill>
                <a:effectLst/>
                <a:latin typeface="Arial" panose="020B0604020202020204" pitchFamily="34" charset="0"/>
              </a:rPr>
              <a:t> Tea (~28%)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Moderate:</a:t>
            </a:r>
            <a:r>
              <a:rPr kumimoji="0" lang="en-US" altLang="en-US" sz="1800" b="0" i="0" u="none" strike="noStrike" cap="none" normalizeH="0" baseline="0" dirty="0">
                <a:ln>
                  <a:noFill/>
                </a:ln>
                <a:solidFill>
                  <a:schemeClr val="tx1"/>
                </a:solidFill>
                <a:effectLst/>
                <a:latin typeface="Arial" panose="020B0604020202020204" pitchFamily="34" charset="0"/>
              </a:rPr>
              <a:t> Bakery, Drinking Chocolate, Coffee Beans.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Lowest:</a:t>
            </a:r>
            <a:r>
              <a:rPr kumimoji="0" lang="en-US" altLang="en-US" sz="1800" b="0" i="0" u="none" strike="noStrike" cap="none" normalizeH="0" baseline="0" dirty="0">
                <a:ln>
                  <a:noFill/>
                </a:ln>
                <a:solidFill>
                  <a:schemeClr val="tx1"/>
                </a:solidFill>
                <a:effectLst/>
                <a:latin typeface="Arial" panose="020B0604020202020204" pitchFamily="34" charset="0"/>
              </a:rPr>
              <a:t> Packaged Chocolate, </a:t>
            </a:r>
            <a:r>
              <a:rPr kumimoji="0" lang="en-US" altLang="en-US" sz="1800" b="0" i="0" u="none" strike="noStrike" cap="none" normalizeH="0" baseline="0" dirty="0" err="1">
                <a:ln>
                  <a:noFill/>
                </a:ln>
                <a:solidFill>
                  <a:schemeClr val="tx1"/>
                </a:solidFill>
                <a:effectLst/>
                <a:latin typeface="Arial" panose="020B0604020202020204" pitchFamily="34" charset="0"/>
              </a:rPr>
              <a:t>Flavours</a:t>
            </a:r>
            <a:r>
              <a:rPr kumimoji="0" lang="en-US" altLang="en-US" sz="1800" b="0" i="0" u="none" strike="noStrike" cap="none" normalizeH="0" baseline="0" dirty="0">
                <a:ln>
                  <a:noFill/>
                </a:ln>
                <a:solidFill>
                  <a:schemeClr val="tx1"/>
                </a:solidFill>
                <a:effectLst/>
                <a:latin typeface="Arial" panose="020B0604020202020204" pitchFamily="34" charset="0"/>
              </a:rPr>
              <a:t>, Loose Tea, Branded items.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Focus on </a:t>
            </a:r>
            <a:r>
              <a:rPr kumimoji="0" lang="en-US" altLang="en-US" sz="1800" b="1" i="0" u="none" strike="noStrike" cap="none" normalizeH="0" baseline="0" dirty="0">
                <a:ln>
                  <a:noFill/>
                </a:ln>
                <a:solidFill>
                  <a:schemeClr val="tx1"/>
                </a:solidFill>
                <a:effectLst/>
                <a:latin typeface="Arial" panose="020B0604020202020204" pitchFamily="34" charset="0"/>
              </a:rPr>
              <a:t>strengthening top sellers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reviving low performers</a:t>
            </a:r>
            <a:r>
              <a:rPr kumimoji="0" lang="en-US" altLang="en-US" sz="1800" b="0" i="0" u="none" strike="noStrike" cap="none" normalizeH="0" baseline="0" dirty="0">
                <a:ln>
                  <a:noFill/>
                </a:ln>
                <a:solidFill>
                  <a:schemeClr val="tx1"/>
                </a:solidFill>
                <a:effectLst/>
                <a:latin typeface="Arial" panose="020B0604020202020204" pitchFamily="34" charset="0"/>
              </a:rPr>
              <a:t> with promotions or rebranding.</a:t>
            </a:r>
          </a:p>
        </p:txBody>
      </p:sp>
    </p:spTree>
    <p:extLst>
      <p:ext uri="{BB962C8B-B14F-4D97-AF65-F5344CB8AC3E}">
        <p14:creationId xmlns:p14="http://schemas.microsoft.com/office/powerpoint/2010/main" val="761586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9324-234D-AE5A-271A-3FAACA2A38EF}"/>
              </a:ext>
            </a:extLst>
          </p:cNvPr>
          <p:cNvSpPr>
            <a:spLocks noGrp="1"/>
          </p:cNvSpPr>
          <p:nvPr>
            <p:ph type="title"/>
          </p:nvPr>
        </p:nvSpPr>
        <p:spPr>
          <a:xfrm>
            <a:off x="1229244" y="657227"/>
            <a:ext cx="9733512" cy="384174"/>
          </a:xfrm>
        </p:spPr>
        <p:txBody>
          <a:bodyPr>
            <a:normAutofit fontScale="90000"/>
          </a:bodyPr>
          <a:lstStyle/>
          <a:p>
            <a:r>
              <a:rPr lang="en-US" dirty="0"/>
              <a:t>💡 Final Takeaway</a:t>
            </a:r>
          </a:p>
        </p:txBody>
      </p:sp>
      <p:sp>
        <p:nvSpPr>
          <p:cNvPr id="3" name="Text Placeholder 2">
            <a:extLst>
              <a:ext uri="{FF2B5EF4-FFF2-40B4-BE49-F238E27FC236}">
                <a16:creationId xmlns:a16="http://schemas.microsoft.com/office/drawing/2014/main" id="{36646511-319C-4595-F460-8953247A18D6}"/>
              </a:ext>
            </a:extLst>
          </p:cNvPr>
          <p:cNvSpPr>
            <a:spLocks noGrp="1"/>
          </p:cNvSpPr>
          <p:nvPr>
            <p:ph type="body" idx="1"/>
          </p:nvPr>
        </p:nvSpPr>
        <p:spPr>
          <a:xfrm>
            <a:off x="1229244" y="2486025"/>
            <a:ext cx="9733512" cy="1500187"/>
          </a:xfrm>
        </p:spPr>
        <p:txBody>
          <a:bodyPr>
            <a:noAutofit/>
          </a:bodyPr>
          <a:lstStyle/>
          <a:p>
            <a:r>
              <a:rPr lang="en-US" sz="2000" dirty="0"/>
              <a:t>Overall, sales remain consistent across stores and days, driven by morning coffee demand. To strengthen performance, We have to maintain the focus on high-demand periods, promote low-performing times and products, and leverage steady growth for continued success.</a:t>
            </a:r>
          </a:p>
        </p:txBody>
      </p:sp>
    </p:spTree>
    <p:extLst>
      <p:ext uri="{BB962C8B-B14F-4D97-AF65-F5344CB8AC3E}">
        <p14:creationId xmlns:p14="http://schemas.microsoft.com/office/powerpoint/2010/main" val="108680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58C61-2175-A6C4-33FC-30FDE5920BD3}"/>
              </a:ext>
            </a:extLst>
          </p:cNvPr>
          <p:cNvSpPr>
            <a:spLocks noGrp="1"/>
          </p:cNvSpPr>
          <p:nvPr>
            <p:ph type="title"/>
          </p:nvPr>
        </p:nvSpPr>
        <p:spPr>
          <a:xfrm>
            <a:off x="913795" y="609600"/>
            <a:ext cx="10353761" cy="1326321"/>
          </a:xfrm>
        </p:spPr>
        <p:txBody>
          <a:bodyPr>
            <a:normAutofit/>
          </a:bodyPr>
          <a:lstStyle/>
          <a:p>
            <a:r>
              <a:rPr lang="en-US" sz="2900" dirty="0"/>
              <a:t>Objective</a:t>
            </a:r>
            <a:br>
              <a:rPr lang="en-US" sz="2900" dirty="0"/>
            </a:br>
            <a:r>
              <a:rPr lang="en-US" sz="1400" dirty="0"/>
              <a:t>To analyze coffee sales performance using Excel PivotTables and identify trends in:</a:t>
            </a:r>
          </a:p>
        </p:txBody>
      </p:sp>
      <p:graphicFrame>
        <p:nvGraphicFramePr>
          <p:cNvPr id="6" name="Rectangle 1">
            <a:extLst>
              <a:ext uri="{FF2B5EF4-FFF2-40B4-BE49-F238E27FC236}">
                <a16:creationId xmlns:a16="http://schemas.microsoft.com/office/drawing/2014/main" id="{5D9D703D-5845-8198-04F0-AD3762C0BFA9}"/>
              </a:ext>
            </a:extLst>
          </p:cNvPr>
          <p:cNvGraphicFramePr>
            <a:graphicFrameLocks noGrp="1"/>
          </p:cNvGraphicFramePr>
          <p:nvPr>
            <p:ph idx="1"/>
            <p:extLst>
              <p:ext uri="{D42A27DB-BD31-4B8C-83A1-F6EECF244321}">
                <p14:modId xmlns:p14="http://schemas.microsoft.com/office/powerpoint/2010/main" val="2146145989"/>
              </p:ext>
            </p:extLst>
          </p:nvPr>
        </p:nvGraphicFramePr>
        <p:xfrm>
          <a:off x="914400" y="2257654"/>
          <a:ext cx="10353675"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9391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D46C-0235-D5AC-BD3B-13CC95BAEFEC}"/>
              </a:ext>
            </a:extLst>
          </p:cNvPr>
          <p:cNvSpPr>
            <a:spLocks noGrp="1"/>
          </p:cNvSpPr>
          <p:nvPr>
            <p:ph type="title"/>
          </p:nvPr>
        </p:nvSpPr>
        <p:spPr/>
        <p:txBody>
          <a:bodyPr/>
          <a:lstStyle/>
          <a:p>
            <a:r>
              <a:rPr lang="en-US" dirty="0"/>
              <a:t> </a:t>
            </a:r>
          </a:p>
        </p:txBody>
      </p:sp>
      <p:graphicFrame>
        <p:nvGraphicFramePr>
          <p:cNvPr id="4" name="Chart 3">
            <a:extLst>
              <a:ext uri="{FF2B5EF4-FFF2-40B4-BE49-F238E27FC236}">
                <a16:creationId xmlns:a16="http://schemas.microsoft.com/office/drawing/2014/main" id="{19F49EF0-784D-D1E1-4228-A776ABCE1826}"/>
              </a:ext>
            </a:extLst>
          </p:cNvPr>
          <p:cNvGraphicFramePr>
            <a:graphicFrameLocks/>
          </p:cNvGraphicFramePr>
          <p:nvPr>
            <p:extLst>
              <p:ext uri="{D42A27DB-BD31-4B8C-83A1-F6EECF244321}">
                <p14:modId xmlns:p14="http://schemas.microsoft.com/office/powerpoint/2010/main" val="3296441365"/>
              </p:ext>
            </p:extLst>
          </p:nvPr>
        </p:nvGraphicFramePr>
        <p:xfrm>
          <a:off x="1295517" y="439239"/>
          <a:ext cx="9628121" cy="4781690"/>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1">
            <a:extLst>
              <a:ext uri="{FF2B5EF4-FFF2-40B4-BE49-F238E27FC236}">
                <a16:creationId xmlns:a16="http://schemas.microsoft.com/office/drawing/2014/main" id="{8E34E060-9175-ABEF-BBEF-FA9740248468}"/>
              </a:ext>
            </a:extLst>
          </p:cNvPr>
          <p:cNvSpPr>
            <a:spLocks noGrp="1" noChangeArrowheads="1"/>
          </p:cNvSpPr>
          <p:nvPr>
            <p:ph type="body" sz="half" idx="2"/>
          </p:nvPr>
        </p:nvSpPr>
        <p:spPr bwMode="auto">
          <a:xfrm>
            <a:off x="1455174" y="5480042"/>
            <a:ext cx="8898194"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Highest Revenue:</a:t>
            </a:r>
            <a:r>
              <a:rPr kumimoji="0" lang="en-US" altLang="en-US" sz="1100" b="0" i="0" u="none" strike="noStrike" cap="none" normalizeH="0" baseline="0" dirty="0">
                <a:ln>
                  <a:noFill/>
                </a:ln>
                <a:solidFill>
                  <a:schemeClr val="tx1"/>
                </a:solidFill>
                <a:effectLst/>
                <a:latin typeface="Arial" panose="020B0604020202020204" pitchFamily="34" charset="0"/>
              </a:rPr>
              <a:t> Monday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Lowest Revenue:</a:t>
            </a:r>
            <a:r>
              <a:rPr kumimoji="0" lang="en-US" altLang="en-US" sz="1100" b="0" i="0" u="none" strike="noStrike" cap="none" normalizeH="0" baseline="0" dirty="0">
                <a:ln>
                  <a:noFill/>
                </a:ln>
                <a:solidFill>
                  <a:schemeClr val="tx1"/>
                </a:solidFill>
                <a:effectLst/>
                <a:latin typeface="Arial" panose="020B0604020202020204" pitchFamily="34" charset="0"/>
              </a:rPr>
              <a:t> Saturday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Revenue stays relatively </a:t>
            </a:r>
            <a:r>
              <a:rPr kumimoji="0" lang="en-US" altLang="en-US" sz="1100" b="1" i="0" u="none" strike="noStrike" cap="none" normalizeH="0" baseline="0" dirty="0">
                <a:ln>
                  <a:noFill/>
                </a:ln>
                <a:solidFill>
                  <a:schemeClr val="tx1"/>
                </a:solidFill>
                <a:effectLst/>
                <a:latin typeface="Arial" panose="020B0604020202020204" pitchFamily="34" charset="0"/>
              </a:rPr>
              <a:t>consistent throughout the week</a:t>
            </a:r>
            <a:r>
              <a:rPr kumimoji="0" lang="en-US" altLang="en-US" sz="1100" b="0" i="0" u="none" strike="noStrike" cap="none" normalizeH="0" baseline="0" dirty="0">
                <a:ln>
                  <a:noFill/>
                </a:ln>
                <a:solidFill>
                  <a:schemeClr val="tx1"/>
                </a:solidFill>
                <a:effectLst/>
                <a:latin typeface="Arial" panose="020B0604020202020204" pitchFamily="34" charset="0"/>
              </a:rPr>
              <a:t>, with only about a </a:t>
            </a:r>
            <a:r>
              <a:rPr kumimoji="0" lang="en-US" altLang="en-US" sz="1100" b="1" i="0" u="none" strike="noStrike" cap="none" normalizeH="0" baseline="0" dirty="0">
                <a:ln>
                  <a:noFill/>
                </a:ln>
                <a:solidFill>
                  <a:schemeClr val="tx1"/>
                </a:solidFill>
                <a:effectLst/>
                <a:latin typeface="Arial" panose="020B0604020202020204" pitchFamily="34" charset="0"/>
              </a:rPr>
              <a:t>5% difference</a:t>
            </a:r>
            <a:r>
              <a:rPr kumimoji="0" lang="en-US" altLang="en-US" sz="1100" b="0" i="0" u="none" strike="noStrike" cap="none" normalizeH="0" baseline="0" dirty="0">
                <a:ln>
                  <a:noFill/>
                </a:ln>
                <a:solidFill>
                  <a:schemeClr val="tx1"/>
                </a:solidFill>
                <a:effectLst/>
                <a:latin typeface="Arial" panose="020B0604020202020204" pitchFamily="34" charset="0"/>
              </a:rPr>
              <a:t> between the highest and lowest day.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Mondays and Fridays perform slightly better, possibly due to </a:t>
            </a:r>
            <a:r>
              <a:rPr kumimoji="0" lang="en-US" altLang="en-US" sz="1100" b="1" i="0" u="none" strike="noStrike" cap="none" normalizeH="0" baseline="0" dirty="0">
                <a:ln>
                  <a:noFill/>
                </a:ln>
                <a:solidFill>
                  <a:schemeClr val="tx1"/>
                </a:solidFill>
                <a:effectLst/>
                <a:latin typeface="Arial" panose="020B0604020202020204" pitchFamily="34" charset="0"/>
              </a:rPr>
              <a:t>workweek coffee routines</a:t>
            </a:r>
            <a:r>
              <a:rPr kumimoji="0" lang="en-US" altLang="en-US" sz="11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46299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7D4AD89A-8867-A0D3-A37C-1DE95627276F}"/>
              </a:ext>
            </a:extLst>
          </p:cNvPr>
          <p:cNvGraphicFramePr>
            <a:graphicFrameLocks noGrp="1"/>
          </p:cNvGraphicFramePr>
          <p:nvPr>
            <p:ph sz="half" idx="1"/>
            <p:extLst>
              <p:ext uri="{D42A27DB-BD31-4B8C-83A1-F6EECF244321}">
                <p14:modId xmlns:p14="http://schemas.microsoft.com/office/powerpoint/2010/main" val="1438271484"/>
              </p:ext>
            </p:extLst>
          </p:nvPr>
        </p:nvGraphicFramePr>
        <p:xfrm>
          <a:off x="806244" y="512351"/>
          <a:ext cx="5702710" cy="42837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ontent Placeholder 5">
            <a:extLst>
              <a:ext uri="{FF2B5EF4-FFF2-40B4-BE49-F238E27FC236}">
                <a16:creationId xmlns:a16="http://schemas.microsoft.com/office/drawing/2014/main" id="{B2E67FF0-E632-4820-900C-4F7DEED0D3E4}"/>
              </a:ext>
            </a:extLst>
          </p:cNvPr>
          <p:cNvGraphicFramePr>
            <a:graphicFrameLocks noGrp="1"/>
          </p:cNvGraphicFramePr>
          <p:nvPr>
            <p:ph sz="half" idx="2"/>
            <p:extLst>
              <p:ext uri="{D42A27DB-BD31-4B8C-83A1-F6EECF244321}">
                <p14:modId xmlns:p14="http://schemas.microsoft.com/office/powerpoint/2010/main" val="2074878453"/>
              </p:ext>
            </p:extLst>
          </p:nvPr>
        </p:nvGraphicFramePr>
        <p:xfrm>
          <a:off x="6508954" y="512351"/>
          <a:ext cx="5261128" cy="4067431"/>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1">
            <a:extLst>
              <a:ext uri="{FF2B5EF4-FFF2-40B4-BE49-F238E27FC236}">
                <a16:creationId xmlns:a16="http://schemas.microsoft.com/office/drawing/2014/main" id="{09450112-B10A-6C55-E0AE-788026011666}"/>
              </a:ext>
            </a:extLst>
          </p:cNvPr>
          <p:cNvSpPr>
            <a:spLocks noGrp="1" noChangeArrowheads="1"/>
          </p:cNvSpPr>
          <p:nvPr>
            <p:ph type="title"/>
          </p:nvPr>
        </p:nvSpPr>
        <p:spPr bwMode="auto">
          <a:xfrm>
            <a:off x="2593855" y="5145320"/>
            <a:ext cx="700429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Morning</a:t>
            </a:r>
            <a:r>
              <a:rPr kumimoji="0" lang="en-US" altLang="en-US" sz="1200" b="0" i="0" u="none" strike="noStrike" cap="none" normalizeH="0" baseline="0" dirty="0">
                <a:ln>
                  <a:noFill/>
                </a:ln>
                <a:solidFill>
                  <a:schemeClr val="tx1"/>
                </a:solidFill>
                <a:effectLst/>
                <a:latin typeface="Arial" panose="020B0604020202020204" pitchFamily="34" charset="0"/>
              </a:rPr>
              <a:t>: Highest sales at </a:t>
            </a:r>
            <a:r>
              <a:rPr kumimoji="0" lang="en-US" altLang="en-US" sz="1200" b="1" i="0" u="none" strike="noStrike" cap="none" normalizeH="0" baseline="0" dirty="0">
                <a:ln>
                  <a:noFill/>
                </a:ln>
                <a:solidFill>
                  <a:schemeClr val="tx1"/>
                </a:solidFill>
                <a:effectLst/>
                <a:latin typeface="Arial" panose="020B0604020202020204" pitchFamily="34" charset="0"/>
              </a:rPr>
              <a:t>81,751</a:t>
            </a:r>
            <a:r>
              <a:rPr kumimoji="0" lang="en-US" altLang="en-US" sz="1200" b="0" i="0" u="none" strike="noStrike" cap="none" normalizeH="0" baseline="0" dirty="0">
                <a:ln>
                  <a:noFill/>
                </a:ln>
                <a:solidFill>
                  <a:schemeClr val="tx1"/>
                </a:solidFill>
                <a:effectLst/>
                <a:latin typeface="Arial" panose="020B0604020202020204" pitchFamily="34" charset="0"/>
              </a:rPr>
              <a:t> → ~55% of total sales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Afternoon</a:t>
            </a:r>
            <a:r>
              <a:rPr kumimoji="0" lang="en-US" altLang="en-US" sz="1200" b="0" i="0" u="none" strike="noStrike" cap="none" normalizeH="0" baseline="0" dirty="0">
                <a:ln>
                  <a:noFill/>
                </a:ln>
                <a:solidFill>
                  <a:schemeClr val="tx1"/>
                </a:solidFill>
                <a:effectLst/>
                <a:latin typeface="Arial" panose="020B0604020202020204" pitchFamily="34" charset="0"/>
              </a:rPr>
              <a:t>: Moderate sales at </a:t>
            </a:r>
            <a:r>
              <a:rPr kumimoji="0" lang="en-US" altLang="en-US" sz="1200" b="1" i="0" u="none" strike="noStrike" cap="none" normalizeH="0" baseline="0" dirty="0">
                <a:ln>
                  <a:noFill/>
                </a:ln>
                <a:solidFill>
                  <a:schemeClr val="tx1"/>
                </a:solidFill>
                <a:effectLst/>
                <a:latin typeface="Arial" panose="020B0604020202020204" pitchFamily="34" charset="0"/>
              </a:rPr>
              <a:t>44,427</a:t>
            </a:r>
            <a:r>
              <a:rPr kumimoji="0" lang="en-US" altLang="en-US" sz="1200" b="0" i="0" u="none" strike="noStrike" cap="none" normalizeH="0" baseline="0" dirty="0">
                <a:ln>
                  <a:noFill/>
                </a:ln>
                <a:solidFill>
                  <a:schemeClr val="tx1"/>
                </a:solidFill>
                <a:effectLst/>
                <a:latin typeface="Arial" panose="020B0604020202020204" pitchFamily="34" charset="0"/>
              </a:rPr>
              <a:t> → ~30% of total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Evening</a:t>
            </a:r>
            <a:r>
              <a:rPr kumimoji="0" lang="en-US" altLang="en-US" sz="1200" b="0" i="0" u="none" strike="noStrike" cap="none" normalizeH="0" baseline="0" dirty="0">
                <a:ln>
                  <a:noFill/>
                </a:ln>
                <a:solidFill>
                  <a:schemeClr val="tx1"/>
                </a:solidFill>
                <a:effectLst/>
                <a:latin typeface="Arial" panose="020B0604020202020204" pitchFamily="34" charset="0"/>
              </a:rPr>
              <a:t>: Lowest sales at </a:t>
            </a:r>
            <a:r>
              <a:rPr kumimoji="0" lang="en-US" altLang="en-US" sz="1200" b="1" i="0" u="none" strike="noStrike" cap="none" normalizeH="0" baseline="0" dirty="0">
                <a:ln>
                  <a:noFill/>
                </a:ln>
                <a:solidFill>
                  <a:schemeClr val="tx1"/>
                </a:solidFill>
                <a:effectLst/>
                <a:latin typeface="Arial" panose="020B0604020202020204" pitchFamily="34" charset="0"/>
              </a:rPr>
              <a:t>22,938</a:t>
            </a:r>
            <a:r>
              <a:rPr kumimoji="0" lang="en-US" altLang="en-US" sz="1200" b="0" i="0" u="none" strike="noStrike" cap="none" normalizeH="0" baseline="0" dirty="0">
                <a:ln>
                  <a:noFill/>
                </a:ln>
                <a:solidFill>
                  <a:schemeClr val="tx1"/>
                </a:solidFill>
                <a:effectLst/>
                <a:latin typeface="Arial" panose="020B0604020202020204" pitchFamily="34" charset="0"/>
              </a:rPr>
              <a:t> → ~15% of total</a:t>
            </a:r>
            <a:br>
              <a:rPr kumimoji="0" lang="en-US" altLang="en-US" sz="1200" b="0" i="0" u="none" strike="noStrike" cap="none" normalizeH="0" baseline="0" dirty="0">
                <a:ln>
                  <a:noFill/>
                </a:ln>
                <a:solidFill>
                  <a:schemeClr val="tx1"/>
                </a:solidFill>
                <a:effectLst/>
                <a:latin typeface="Arial" panose="020B0604020202020204" pitchFamily="34" charset="0"/>
              </a:rPr>
            </a:b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Customer traffic is </a:t>
            </a:r>
            <a:r>
              <a:rPr kumimoji="0" lang="en-US" altLang="en-US" sz="1200" b="1" i="0" u="none" strike="noStrike" cap="none" normalizeH="0" baseline="0" dirty="0">
                <a:ln>
                  <a:noFill/>
                </a:ln>
                <a:solidFill>
                  <a:schemeClr val="tx1"/>
                </a:solidFill>
                <a:effectLst/>
                <a:latin typeface="Arial" panose="020B0604020202020204" pitchFamily="34" charset="0"/>
              </a:rPr>
              <a:t>strongest in the morning</a:t>
            </a:r>
            <a:r>
              <a:rPr kumimoji="0" lang="en-US" altLang="en-US" sz="1200" b="0" i="0" u="none" strike="noStrike" cap="none" normalizeH="0" baseline="0" dirty="0">
                <a:ln>
                  <a:noFill/>
                </a:ln>
                <a:solidFill>
                  <a:schemeClr val="tx1"/>
                </a:solidFill>
                <a:effectLst/>
                <a:latin typeface="Arial" panose="020B0604020202020204" pitchFamily="34" charset="0"/>
              </a:rPr>
              <a:t>, drops in the afternoon, and is slowest in the evening.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Opportunities exist for </a:t>
            </a:r>
            <a:r>
              <a:rPr kumimoji="0" lang="en-US" altLang="en-US" sz="1200" b="1" i="0" u="none" strike="noStrike" cap="none" normalizeH="0" baseline="0" dirty="0">
                <a:ln>
                  <a:noFill/>
                </a:ln>
                <a:solidFill>
                  <a:schemeClr val="tx1"/>
                </a:solidFill>
                <a:effectLst/>
                <a:latin typeface="Arial" panose="020B0604020202020204" pitchFamily="34" charset="0"/>
              </a:rPr>
              <a:t>targeted promotions</a:t>
            </a:r>
            <a:r>
              <a:rPr kumimoji="0" lang="en-US" altLang="en-US" sz="1200" b="0" i="0" u="none" strike="noStrike" cap="none" normalizeH="0" baseline="0" dirty="0">
                <a:ln>
                  <a:noFill/>
                </a:ln>
                <a:solidFill>
                  <a:schemeClr val="tx1"/>
                </a:solidFill>
                <a:effectLst/>
                <a:latin typeface="Arial" panose="020B0604020202020204" pitchFamily="34" charset="0"/>
              </a:rPr>
              <a:t> or </a:t>
            </a:r>
            <a:r>
              <a:rPr kumimoji="0" lang="en-US" altLang="en-US" sz="1200" b="1" i="0" u="none" strike="noStrike" cap="none" normalizeH="0" baseline="0" dirty="0">
                <a:ln>
                  <a:noFill/>
                </a:ln>
                <a:solidFill>
                  <a:schemeClr val="tx1"/>
                </a:solidFill>
                <a:effectLst/>
                <a:latin typeface="Arial" panose="020B0604020202020204" pitchFamily="34" charset="0"/>
              </a:rPr>
              <a:t>happy-hour offers</a:t>
            </a:r>
            <a:r>
              <a:rPr kumimoji="0" lang="en-US" altLang="en-US" sz="1200" b="0" i="0" u="none" strike="noStrike" cap="none" normalizeH="0" baseline="0" dirty="0">
                <a:ln>
                  <a:noFill/>
                </a:ln>
                <a:solidFill>
                  <a:schemeClr val="tx1"/>
                </a:solidFill>
                <a:effectLst/>
                <a:latin typeface="Arial" panose="020B0604020202020204" pitchFamily="34" charset="0"/>
              </a:rPr>
              <a:t> to boost low-time sales.</a:t>
            </a:r>
          </a:p>
        </p:txBody>
      </p:sp>
      <p:graphicFrame>
        <p:nvGraphicFramePr>
          <p:cNvPr id="8" name="Table 7">
            <a:extLst>
              <a:ext uri="{FF2B5EF4-FFF2-40B4-BE49-F238E27FC236}">
                <a16:creationId xmlns:a16="http://schemas.microsoft.com/office/drawing/2014/main" id="{ACA060E6-716F-5AF4-0516-E85C62541D24}"/>
              </a:ext>
            </a:extLst>
          </p:cNvPr>
          <p:cNvGraphicFramePr>
            <a:graphicFrameLocks noGrp="1"/>
          </p:cNvGraphicFramePr>
          <p:nvPr>
            <p:extLst>
              <p:ext uri="{D42A27DB-BD31-4B8C-83A1-F6EECF244321}">
                <p14:modId xmlns:p14="http://schemas.microsoft.com/office/powerpoint/2010/main" val="4097695886"/>
              </p:ext>
            </p:extLst>
          </p:nvPr>
        </p:nvGraphicFramePr>
        <p:xfrm>
          <a:off x="5138994" y="44162"/>
          <a:ext cx="2195871" cy="370840"/>
        </p:xfrm>
        <a:graphic>
          <a:graphicData uri="http://schemas.openxmlformats.org/drawingml/2006/table">
            <a:tbl>
              <a:tblPr firstRow="1" bandRow="1">
                <a:tableStyleId>{5C22544A-7EE6-4342-B048-85BDC9FD1C3A}</a:tableStyleId>
              </a:tblPr>
              <a:tblGrid>
                <a:gridCol w="2195871">
                  <a:extLst>
                    <a:ext uri="{9D8B030D-6E8A-4147-A177-3AD203B41FA5}">
                      <a16:colId xmlns:a16="http://schemas.microsoft.com/office/drawing/2014/main" val="990874480"/>
                    </a:ext>
                  </a:extLst>
                </a:gridCol>
              </a:tblGrid>
              <a:tr h="370840">
                <a:tc>
                  <a:txBody>
                    <a:bodyPr/>
                    <a:lstStyle/>
                    <a:p>
                      <a:r>
                        <a:rPr lang="en-US" dirty="0"/>
                        <a:t>Time of Day sales</a:t>
                      </a:r>
                    </a:p>
                  </a:txBody>
                  <a:tcPr/>
                </a:tc>
                <a:extLst>
                  <a:ext uri="{0D108BD9-81ED-4DB2-BD59-A6C34878D82A}">
                    <a16:rowId xmlns:a16="http://schemas.microsoft.com/office/drawing/2014/main" val="1940693993"/>
                  </a:ext>
                </a:extLst>
              </a:tr>
            </a:tbl>
          </a:graphicData>
        </a:graphic>
      </p:graphicFrame>
    </p:spTree>
    <p:extLst>
      <p:ext uri="{BB962C8B-B14F-4D97-AF65-F5344CB8AC3E}">
        <p14:creationId xmlns:p14="http://schemas.microsoft.com/office/powerpoint/2010/main" val="3057759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A8D7AD0F-BF05-AA38-87A3-93E02F09F41E}"/>
              </a:ext>
            </a:extLst>
          </p:cNvPr>
          <p:cNvSpPr>
            <a:spLocks noGrp="1" noChangeArrowheads="1"/>
          </p:cNvSpPr>
          <p:nvPr>
            <p:ph type="title"/>
          </p:nvPr>
        </p:nvSpPr>
        <p:spPr bwMode="auto">
          <a:xfrm>
            <a:off x="629264" y="-23799"/>
            <a:ext cx="10648335"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fontAlgn="base" hangingPunct="0">
              <a:lnSpc>
                <a:spcPct val="100000"/>
              </a:lnSpc>
              <a:spcAft>
                <a:spcPct val="0"/>
              </a:spcAft>
            </a:pPr>
            <a:r>
              <a:rPr lang="en-US" sz="1400" b="0" dirty="0"/>
              <a:t>				</a:t>
            </a:r>
            <a:r>
              <a:rPr lang="en-US" sz="2000" b="0" dirty="0"/>
              <a:t>Monthly Revenue by Store</a:t>
            </a:r>
            <a:br>
              <a:rPr lang="en-US" sz="1400" dirty="0"/>
            </a:br>
            <a:br>
              <a:rPr lang="en-US" altLang="en-US" sz="1400" b="0" cap="none" dirty="0">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All three stores show </a:t>
            </a:r>
            <a:r>
              <a:rPr kumimoji="0" lang="en-US" altLang="en-US" sz="1400" b="1" i="0" u="none" strike="noStrike" cap="none" normalizeH="0" baseline="0" dirty="0">
                <a:ln>
                  <a:noFill/>
                </a:ln>
                <a:solidFill>
                  <a:schemeClr val="tx1"/>
                </a:solidFill>
                <a:effectLst/>
                <a:latin typeface="Arial" panose="020B0604020202020204" pitchFamily="34" charset="0"/>
              </a:rPr>
              <a:t>steady growth</a:t>
            </a:r>
            <a:r>
              <a:rPr kumimoji="0" lang="en-US" altLang="en-US" sz="1400" b="0" i="0" u="none" strike="noStrike" cap="none" normalizeH="0" baseline="0" dirty="0">
                <a:ln>
                  <a:noFill/>
                </a:ln>
                <a:solidFill>
                  <a:schemeClr val="tx1"/>
                </a:solidFill>
                <a:effectLst/>
                <a:latin typeface="Arial" panose="020B0604020202020204" pitchFamily="34" charset="0"/>
              </a:rPr>
              <a:t> in revenue from January to June.</a:t>
            </a: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Hell's Kitchen</a:t>
            </a:r>
            <a:r>
              <a:rPr kumimoji="0" lang="en-US" altLang="en-US" sz="1400" b="0" i="0" u="none" strike="noStrike" cap="none" normalizeH="0" baseline="0" dirty="0">
                <a:ln>
                  <a:noFill/>
                </a:ln>
                <a:solidFill>
                  <a:schemeClr val="tx1"/>
                </a:solidFill>
                <a:effectLst/>
                <a:latin typeface="Arial" panose="020B0604020202020204" pitchFamily="34" charset="0"/>
              </a:rPr>
              <a:t> leads slightly overall (R236,511.17)</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Astoria (R232,243.91)</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Lower Manhattan (R230,057.25).</a:t>
            </a: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June</a:t>
            </a:r>
            <a:r>
              <a:rPr kumimoji="0" lang="en-US" altLang="en-US" sz="1400" b="0" i="0" u="none" strike="noStrike" cap="none" normalizeH="0" baseline="0" dirty="0">
                <a:ln>
                  <a:noFill/>
                </a:ln>
                <a:solidFill>
                  <a:schemeClr val="tx1"/>
                </a:solidFill>
                <a:effectLst/>
                <a:latin typeface="Arial" panose="020B0604020202020204" pitchFamily="34" charset="0"/>
              </a:rPr>
              <a:t> is the peak month with total revenue of </a:t>
            </a:r>
            <a:r>
              <a:rPr kumimoji="0" lang="en-US" altLang="en-US" sz="1400" b="1" i="0" u="none" strike="noStrike" cap="none" normalizeH="0" baseline="0" dirty="0">
                <a:ln>
                  <a:noFill/>
                </a:ln>
                <a:solidFill>
                  <a:schemeClr val="tx1"/>
                </a:solidFill>
                <a:effectLst/>
                <a:latin typeface="Arial" panose="020B0604020202020204" pitchFamily="34" charset="0"/>
              </a:rPr>
              <a:t>R166,485.88</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Revenue growth trend is consistent across all locations, indicating </a:t>
            </a:r>
            <a:r>
              <a:rPr kumimoji="0" lang="en-US" altLang="en-US" sz="1400" b="1" i="0" u="none" strike="noStrike" cap="none" normalizeH="0" baseline="0" dirty="0">
                <a:ln>
                  <a:noFill/>
                </a:ln>
                <a:solidFill>
                  <a:schemeClr val="tx1"/>
                </a:solidFill>
                <a:effectLst/>
                <a:latin typeface="Arial" panose="020B0604020202020204" pitchFamily="34" charset="0"/>
              </a:rPr>
              <a:t>successful product offerings and steady customer demand</a:t>
            </a:r>
            <a:r>
              <a:rPr kumimoji="0" lang="en-US" altLang="en-US" sz="1400" b="0" i="0" u="none" strike="noStrike" cap="none" normalizeH="0" baseline="0" dirty="0">
                <a:ln>
                  <a:noFill/>
                </a:ln>
                <a:solidFill>
                  <a:schemeClr val="tx1"/>
                </a:solidFill>
                <a:effectLst/>
                <a:latin typeface="Arial" panose="020B0604020202020204" pitchFamily="34" charset="0"/>
              </a:rPr>
              <a:t>.</a:t>
            </a:r>
          </a:p>
        </p:txBody>
      </p:sp>
      <p:graphicFrame>
        <p:nvGraphicFramePr>
          <p:cNvPr id="6" name="Content Placeholder 5">
            <a:extLst>
              <a:ext uri="{FF2B5EF4-FFF2-40B4-BE49-F238E27FC236}">
                <a16:creationId xmlns:a16="http://schemas.microsoft.com/office/drawing/2014/main" id="{D2079839-81CA-9D77-3C54-A174695CB277}"/>
              </a:ext>
            </a:extLst>
          </p:cNvPr>
          <p:cNvGraphicFramePr>
            <a:graphicFrameLocks noGrp="1"/>
          </p:cNvGraphicFramePr>
          <p:nvPr>
            <p:ph sz="half" idx="1"/>
            <p:extLst>
              <p:ext uri="{D42A27DB-BD31-4B8C-83A1-F6EECF244321}">
                <p14:modId xmlns:p14="http://schemas.microsoft.com/office/powerpoint/2010/main" val="3593396420"/>
              </p:ext>
            </p:extLst>
          </p:nvPr>
        </p:nvGraphicFramePr>
        <p:xfrm>
          <a:off x="274698" y="2281988"/>
          <a:ext cx="6539057" cy="44156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ontent Placeholder 6">
            <a:extLst>
              <a:ext uri="{FF2B5EF4-FFF2-40B4-BE49-F238E27FC236}">
                <a16:creationId xmlns:a16="http://schemas.microsoft.com/office/drawing/2014/main" id="{D13C1D5B-3D13-43A4-8652-C5E9C20047E6}"/>
              </a:ext>
            </a:extLst>
          </p:cNvPr>
          <p:cNvGraphicFramePr>
            <a:graphicFrameLocks noGrp="1"/>
          </p:cNvGraphicFramePr>
          <p:nvPr>
            <p:ph sz="half" idx="2"/>
            <p:extLst>
              <p:ext uri="{D42A27DB-BD31-4B8C-83A1-F6EECF244321}">
                <p14:modId xmlns:p14="http://schemas.microsoft.com/office/powerpoint/2010/main" val="2802685075"/>
              </p:ext>
            </p:extLst>
          </p:nvPr>
        </p:nvGraphicFramePr>
        <p:xfrm>
          <a:off x="7521677" y="2695424"/>
          <a:ext cx="4119717" cy="358877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05670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0516EA1-86AA-FCA5-DB67-828F57CC72A8}"/>
              </a:ext>
            </a:extLst>
          </p:cNvPr>
          <p:cNvSpPr>
            <a:spLocks noGrp="1"/>
          </p:cNvSpPr>
          <p:nvPr>
            <p:ph type="body" sz="half" idx="2"/>
          </p:nvPr>
        </p:nvSpPr>
        <p:spPr>
          <a:xfrm>
            <a:off x="2837468" y="223520"/>
            <a:ext cx="5879812" cy="608320"/>
          </a:xfrm>
        </p:spPr>
        <p:txBody>
          <a:bodyPr>
            <a:noAutofit/>
          </a:bodyPr>
          <a:lstStyle/>
          <a:p>
            <a:r>
              <a:rPr lang="en-US" sz="2800" dirty="0"/>
              <a:t>Store Performance comparison</a:t>
            </a:r>
          </a:p>
        </p:txBody>
      </p:sp>
      <p:sp>
        <p:nvSpPr>
          <p:cNvPr id="5" name="Rectangle 1">
            <a:extLst>
              <a:ext uri="{FF2B5EF4-FFF2-40B4-BE49-F238E27FC236}">
                <a16:creationId xmlns:a16="http://schemas.microsoft.com/office/drawing/2014/main" id="{93FE92A7-AF71-25A7-CA33-3A4D79256780}"/>
              </a:ext>
            </a:extLst>
          </p:cNvPr>
          <p:cNvSpPr>
            <a:spLocks noGrp="1" noChangeArrowheads="1"/>
          </p:cNvSpPr>
          <p:nvPr>
            <p:ph type="title"/>
          </p:nvPr>
        </p:nvSpPr>
        <p:spPr bwMode="auto">
          <a:xfrm>
            <a:off x="246668" y="1492240"/>
            <a:ext cx="407133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Hell's Kitchen</a:t>
            </a:r>
            <a:r>
              <a:rPr kumimoji="0" lang="en-US" altLang="en-US" sz="1800" b="0" i="0" u="none" strike="noStrike" cap="none" normalizeH="0" baseline="0" dirty="0">
                <a:ln>
                  <a:noFill/>
                </a:ln>
                <a:solidFill>
                  <a:schemeClr val="tx1"/>
                </a:solidFill>
                <a:effectLst/>
                <a:latin typeface="Arial" panose="020B0604020202020204" pitchFamily="34" charset="0"/>
              </a:rPr>
              <a:t> R236,511.17.</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Astoria</a:t>
            </a:r>
            <a:r>
              <a:rPr kumimoji="0" lang="en-US" altLang="en-US" sz="1800" b="0" i="0" u="none" strike="noStrike" cap="none" normalizeH="0" baseline="0" dirty="0">
                <a:ln>
                  <a:noFill/>
                </a:ln>
                <a:solidFill>
                  <a:schemeClr val="tx1"/>
                </a:solidFill>
                <a:effectLst/>
                <a:latin typeface="Arial" panose="020B0604020202020204" pitchFamily="34" charset="0"/>
              </a:rPr>
              <a:t> is R232,243.91.</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Lower Manhattan</a:t>
            </a:r>
            <a:r>
              <a:rPr kumimoji="0" lang="en-US" altLang="en-US" sz="1800" b="0" i="0" u="none" strike="noStrike" cap="none" normalizeH="0" baseline="0" dirty="0">
                <a:ln>
                  <a:noFill/>
                </a:ln>
                <a:solidFill>
                  <a:schemeClr val="tx1"/>
                </a:solidFill>
                <a:effectLst/>
                <a:latin typeface="Arial" panose="020B0604020202020204" pitchFamily="34" charset="0"/>
              </a:rPr>
              <a:t> with R230,057.25.</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Revenue distribution is relatively balanced — each store contributes roughly </a:t>
            </a:r>
            <a:r>
              <a:rPr kumimoji="0" lang="en-US" altLang="en-US" sz="1800" b="1" i="0" u="none" strike="noStrike" cap="none" normalizeH="0" baseline="0" dirty="0">
                <a:ln>
                  <a:noFill/>
                </a:ln>
                <a:solidFill>
                  <a:schemeClr val="tx1"/>
                </a:solidFill>
                <a:effectLst/>
                <a:latin typeface="Arial" panose="020B0604020202020204" pitchFamily="34" charset="0"/>
              </a:rPr>
              <a:t>one-third of total revenue</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indicates </a:t>
            </a:r>
            <a:r>
              <a:rPr kumimoji="0" lang="en-US" altLang="en-US" sz="1800" b="1" i="0" u="none" strike="noStrike" cap="none" normalizeH="0" baseline="0" dirty="0">
                <a:ln>
                  <a:noFill/>
                </a:ln>
                <a:solidFill>
                  <a:schemeClr val="tx1"/>
                </a:solidFill>
                <a:effectLst/>
                <a:latin typeface="Arial" panose="020B0604020202020204" pitchFamily="34" charset="0"/>
              </a:rPr>
              <a:t>consistent performance across locations</a:t>
            </a:r>
            <a:r>
              <a:rPr kumimoji="0" lang="en-US" altLang="en-US" sz="1800" b="0" i="0" u="none" strike="noStrike" cap="none" normalizeH="0" baseline="0" dirty="0">
                <a:ln>
                  <a:noFill/>
                </a:ln>
                <a:solidFill>
                  <a:schemeClr val="tx1"/>
                </a:solidFill>
                <a:effectLst/>
                <a:latin typeface="Arial" panose="020B0604020202020204" pitchFamily="34" charset="0"/>
              </a:rPr>
              <a:t>, with Hell's Kitchen slightly outperforming the rest.</a:t>
            </a:r>
          </a:p>
        </p:txBody>
      </p:sp>
      <p:graphicFrame>
        <p:nvGraphicFramePr>
          <p:cNvPr id="6" name="Content Placeholder 5">
            <a:extLst>
              <a:ext uri="{FF2B5EF4-FFF2-40B4-BE49-F238E27FC236}">
                <a16:creationId xmlns:a16="http://schemas.microsoft.com/office/drawing/2014/main" id="{2624901B-8ABC-C300-5784-F9AD7B81EAE0}"/>
              </a:ext>
            </a:extLst>
          </p:cNvPr>
          <p:cNvGraphicFramePr>
            <a:graphicFrameLocks noGrp="1"/>
          </p:cNvGraphicFramePr>
          <p:nvPr>
            <p:ph idx="1"/>
            <p:extLst>
              <p:ext uri="{D42A27DB-BD31-4B8C-83A1-F6EECF244321}">
                <p14:modId xmlns:p14="http://schemas.microsoft.com/office/powerpoint/2010/main" val="730243867"/>
              </p:ext>
            </p:extLst>
          </p:nvPr>
        </p:nvGraphicFramePr>
        <p:xfrm>
          <a:off x="4505644" y="838200"/>
          <a:ext cx="7340916" cy="56845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80671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5AF03FFF-0FE1-F533-9CE8-DBA8EA1C7173}"/>
              </a:ext>
            </a:extLst>
          </p:cNvPr>
          <p:cNvGraphicFramePr>
            <a:graphicFrameLocks/>
          </p:cNvGraphicFramePr>
          <p:nvPr>
            <p:extLst>
              <p:ext uri="{D42A27DB-BD31-4B8C-83A1-F6EECF244321}">
                <p14:modId xmlns:p14="http://schemas.microsoft.com/office/powerpoint/2010/main" val="3040322120"/>
              </p:ext>
            </p:extLst>
          </p:nvPr>
        </p:nvGraphicFramePr>
        <p:xfrm>
          <a:off x="283029" y="436482"/>
          <a:ext cx="11625941" cy="4582886"/>
        </p:xfrm>
        <a:graphic>
          <a:graphicData uri="http://schemas.openxmlformats.org/drawingml/2006/chart">
            <c:chart xmlns:c="http://schemas.openxmlformats.org/drawingml/2006/chart" xmlns:r="http://schemas.openxmlformats.org/officeDocument/2006/relationships" r:id="rId4"/>
          </a:graphicData>
        </a:graphic>
      </p:graphicFrame>
      <p:sp>
        <p:nvSpPr>
          <p:cNvPr id="4" name="Rectangle 1">
            <a:extLst>
              <a:ext uri="{FF2B5EF4-FFF2-40B4-BE49-F238E27FC236}">
                <a16:creationId xmlns:a16="http://schemas.microsoft.com/office/drawing/2014/main" id="{A9B5009D-4631-BB02-7A17-BCC0FF4F6FCD}"/>
              </a:ext>
            </a:extLst>
          </p:cNvPr>
          <p:cNvSpPr>
            <a:spLocks noGrp="1" noChangeArrowheads="1"/>
          </p:cNvSpPr>
          <p:nvPr>
            <p:ph type="title"/>
          </p:nvPr>
        </p:nvSpPr>
        <p:spPr bwMode="auto">
          <a:xfrm>
            <a:off x="283029" y="5151927"/>
            <a:ext cx="1162594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Coffee</a:t>
            </a:r>
            <a:r>
              <a:rPr kumimoji="0" lang="en-US" altLang="en-US" sz="1800" b="0" i="0" u="none" strike="noStrike" cap="none" normalizeH="0" baseline="0" dirty="0">
                <a:ln>
                  <a:noFill/>
                </a:ln>
                <a:solidFill>
                  <a:schemeClr val="tx1"/>
                </a:solidFill>
                <a:effectLst/>
                <a:latin typeface="Arial" panose="020B0604020202020204" pitchFamily="34" charset="0"/>
              </a:rPr>
              <a:t> 1</a:t>
            </a:r>
            <a:r>
              <a:rPr kumimoji="0" lang="en-US" altLang="en-US" sz="1800" b="0" i="0" u="none" strike="noStrike" cap="none" normalizeH="0" baseline="30000" dirty="0">
                <a:ln>
                  <a:noFill/>
                </a:ln>
                <a:solidFill>
                  <a:schemeClr val="tx1"/>
                </a:solidFill>
                <a:effectLst/>
                <a:latin typeface="Arial" panose="020B0604020202020204" pitchFamily="34" charset="0"/>
              </a:rPr>
              <a:t>st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~38.7%</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Tea</a:t>
            </a:r>
            <a:r>
              <a:rPr kumimoji="0" lang="en-US" altLang="en-US" sz="1800" b="0" i="0" u="none" strike="noStrike" cap="none" normalizeH="0" baseline="0" dirty="0">
                <a:ln>
                  <a:noFill/>
                </a:ln>
                <a:solidFill>
                  <a:schemeClr val="tx1"/>
                </a:solidFill>
                <a:effectLst/>
                <a:latin typeface="Arial" panose="020B0604020202020204" pitchFamily="34" charset="0"/>
              </a:rPr>
              <a:t> 2</a:t>
            </a:r>
            <a:r>
              <a:rPr kumimoji="0" lang="en-US" altLang="en-US" sz="1800" b="0" i="0" u="none" strike="noStrike" cap="none" normalizeH="0" baseline="30000" dirty="0">
                <a:ln>
                  <a:noFill/>
                </a:ln>
                <a:solidFill>
                  <a:schemeClr val="tx1"/>
                </a:solidFill>
                <a:effectLst/>
                <a:latin typeface="Arial" panose="020B0604020202020204" pitchFamily="34" charset="0"/>
              </a:rPr>
              <a:t>nd</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~28.1%</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Moderate performers: Bakery (82,316), Drinking Chocolate (72,416), and Coffee Beans (40,085).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Lowest performers: Packaged Chocolate, </a:t>
            </a:r>
            <a:r>
              <a:rPr kumimoji="0" lang="en-US" altLang="en-US" sz="1800" b="0" i="0" u="none" strike="noStrike" cap="none" normalizeH="0" baseline="0" dirty="0" err="1">
                <a:ln>
                  <a:noFill/>
                </a:ln>
                <a:solidFill>
                  <a:schemeClr val="tx1"/>
                </a:solidFill>
                <a:effectLst/>
                <a:latin typeface="Arial" panose="020B0604020202020204" pitchFamily="34" charset="0"/>
              </a:rPr>
              <a:t>Flavours</a:t>
            </a:r>
            <a:r>
              <a:rPr kumimoji="0" lang="en-US" altLang="en-US" sz="1800" b="0" i="0" u="none" strike="noStrike" cap="none" normalizeH="0" baseline="0" dirty="0">
                <a:ln>
                  <a:noFill/>
                </a:ln>
                <a:solidFill>
                  <a:schemeClr val="tx1"/>
                </a:solidFill>
                <a:effectLst/>
                <a:latin typeface="Arial" panose="020B0604020202020204" pitchFamily="34" charset="0"/>
              </a:rPr>
              <a:t>, Loose Tea, and Branded products.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Focus on top-selling products for marketing, and explore strategies to boost lower-performing categories.</a:t>
            </a:r>
          </a:p>
        </p:txBody>
      </p:sp>
    </p:spTree>
    <p:extLst>
      <p:ext uri="{BB962C8B-B14F-4D97-AF65-F5344CB8AC3E}">
        <p14:creationId xmlns:p14="http://schemas.microsoft.com/office/powerpoint/2010/main" val="3583009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B4ACF038-2F7F-CD01-6738-817710166AD2}"/>
              </a:ext>
            </a:extLst>
          </p:cNvPr>
          <p:cNvSpPr>
            <a:spLocks noGrp="1" noChangeArrowheads="1"/>
          </p:cNvSpPr>
          <p:nvPr>
            <p:ph type="title"/>
          </p:nvPr>
        </p:nvSpPr>
        <p:spPr bwMode="auto">
          <a:xfrm>
            <a:off x="914944" y="5479537"/>
            <a:ext cx="10353761" cy="94035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algn="l" fontAlgn="base">
              <a:spcAft>
                <a:spcPct val="0"/>
              </a:spcAft>
              <a:buClrTx/>
              <a:buSzTx/>
              <a:tabLst/>
            </a:pPr>
            <a:r>
              <a:rPr kumimoji="0" lang="en-US" altLang="en-US" sz="1200" u="none" strike="noStrike" normalizeH="0" baseline="0" dirty="0">
                <a:ln>
                  <a:noFill/>
                </a:ln>
              </a:rPr>
              <a:t>Peak Revenue Hours: 9–10 AM and 10 AM–11 AM (85,170–88,673)</a:t>
            </a:r>
          </a:p>
          <a:p>
            <a:pPr marL="0" marR="0" lvl="0" indent="0" algn="l" fontAlgn="base">
              <a:spcAft>
                <a:spcPct val="0"/>
              </a:spcAft>
              <a:buClrTx/>
              <a:buSzTx/>
              <a:tabLst/>
            </a:pPr>
            <a:r>
              <a:rPr kumimoji="0" lang="en-US" altLang="en-US" sz="1200" u="none" strike="noStrike" normalizeH="0" baseline="0" dirty="0">
                <a:ln>
                  <a:noFill/>
                </a:ln>
              </a:rPr>
              <a:t>Moderate Revenue Hours: 7–8 AM, 11 AM–3 PM (40,000–82,700)</a:t>
            </a:r>
          </a:p>
          <a:p>
            <a:pPr marL="0" marR="0" lvl="0" indent="0" algn="l" fontAlgn="base">
              <a:spcAft>
                <a:spcPct val="0"/>
              </a:spcAft>
              <a:buClrTx/>
              <a:buSzTx/>
              <a:tabLst/>
            </a:pPr>
            <a:r>
              <a:rPr kumimoji="0" lang="en-US" altLang="en-US" sz="1200" u="none" strike="noStrike" normalizeH="0" baseline="0" dirty="0">
                <a:ln>
                  <a:noFill/>
                </a:ln>
              </a:rPr>
              <a:t>Lowest Revenue Hours: Early morning (6 AM, 21,900) and evening (8 PM, 2,936)</a:t>
            </a:r>
          </a:p>
          <a:p>
            <a:pPr marL="0" marR="0" lvl="0" indent="0" algn="l" fontAlgn="base">
              <a:spcAft>
                <a:spcPct val="0"/>
              </a:spcAft>
              <a:buClrTx/>
              <a:buSzTx/>
              <a:tabLst/>
            </a:pPr>
            <a:r>
              <a:rPr kumimoji="0" lang="en-US" altLang="en-US" sz="1200" u="none" strike="noStrike" normalizeH="0" baseline="0" dirty="0">
                <a:ln>
                  <a:noFill/>
                </a:ln>
              </a:rPr>
              <a:t>Most sales occur between 7 AM and 11 AM, aligning with morning coffee demand.</a:t>
            </a:r>
          </a:p>
          <a:p>
            <a:pPr marL="0" marR="0" lvl="0" indent="0" algn="l" fontAlgn="base">
              <a:spcAft>
                <a:spcPct val="0"/>
              </a:spcAft>
              <a:buClrTx/>
              <a:buSzTx/>
              <a:tabLst/>
            </a:pPr>
            <a:r>
              <a:rPr kumimoji="0" lang="en-US" altLang="en-US" sz="1200" u="none" strike="noStrike" normalizeH="0" baseline="0" dirty="0">
                <a:ln>
                  <a:noFill/>
                </a:ln>
              </a:rPr>
              <a:t>After 3 PM, revenue steadily declines, with the lowest in the evening, showing low customer traffic</a:t>
            </a:r>
          </a:p>
        </p:txBody>
      </p:sp>
      <p:graphicFrame>
        <p:nvGraphicFramePr>
          <p:cNvPr id="7" name="Chart 6">
            <a:extLst>
              <a:ext uri="{FF2B5EF4-FFF2-40B4-BE49-F238E27FC236}">
                <a16:creationId xmlns:a16="http://schemas.microsoft.com/office/drawing/2014/main" id="{E339234C-F985-A883-D8DC-6872C06396BB}"/>
              </a:ext>
            </a:extLst>
          </p:cNvPr>
          <p:cNvGraphicFramePr>
            <a:graphicFrameLocks/>
          </p:cNvGraphicFramePr>
          <p:nvPr>
            <p:extLst>
              <p:ext uri="{D42A27DB-BD31-4B8C-83A1-F6EECF244321}">
                <p14:modId xmlns:p14="http://schemas.microsoft.com/office/powerpoint/2010/main" val="3293678290"/>
              </p:ext>
            </p:extLst>
          </p:nvPr>
        </p:nvGraphicFramePr>
        <p:xfrm>
          <a:off x="643468" y="643466"/>
          <a:ext cx="11015132" cy="46651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56178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C345C-0FE9-DFB3-5329-40849A707BFD}"/>
              </a:ext>
            </a:extLst>
          </p:cNvPr>
          <p:cNvSpPr>
            <a:spLocks noGrp="1"/>
          </p:cNvSpPr>
          <p:nvPr>
            <p:ph type="title"/>
          </p:nvPr>
        </p:nvSpPr>
        <p:spPr/>
        <p:txBody>
          <a:bodyPr/>
          <a:lstStyle/>
          <a:p>
            <a:r>
              <a:rPr lang="en-US" dirty="0"/>
              <a:t>Conclusion &amp; Key Insights Summary</a:t>
            </a:r>
          </a:p>
        </p:txBody>
      </p:sp>
      <p:sp>
        <p:nvSpPr>
          <p:cNvPr id="3" name="Content Placeholder 2">
            <a:extLst>
              <a:ext uri="{FF2B5EF4-FFF2-40B4-BE49-F238E27FC236}">
                <a16:creationId xmlns:a16="http://schemas.microsoft.com/office/drawing/2014/main" id="{52CBA569-BAA5-E008-D975-8620EEAF3EA4}"/>
              </a:ext>
            </a:extLst>
          </p:cNvPr>
          <p:cNvSpPr>
            <a:spLocks noGrp="1"/>
          </p:cNvSpPr>
          <p:nvPr>
            <p:ph sz="half" idx="1"/>
          </p:nvPr>
        </p:nvSpPr>
        <p:spPr>
          <a:xfrm>
            <a:off x="324717" y="1801167"/>
            <a:ext cx="7067485" cy="2425565"/>
          </a:xfrm>
        </p:spPr>
        <p:txBody>
          <a:bodyPr>
            <a:normAutofit fontScale="47500" lnSpcReduction="20000"/>
          </a:bodyPr>
          <a:lstStyle/>
          <a:p>
            <a:pPr marL="0" indent="0">
              <a:buNone/>
            </a:pPr>
            <a:r>
              <a:rPr lang="en-US" sz="4200" b="1" dirty="0"/>
              <a:t>📅 Revenue by Day of Week</a:t>
            </a:r>
          </a:p>
          <a:p>
            <a:r>
              <a:rPr lang="en-US" sz="3500" b="1" dirty="0"/>
              <a:t>Highest Revenue:</a:t>
            </a:r>
            <a:r>
              <a:rPr lang="en-US" sz="3500" dirty="0"/>
              <a:t> Monday</a:t>
            </a:r>
          </a:p>
          <a:p>
            <a:r>
              <a:rPr lang="en-US" sz="3500" b="1" dirty="0"/>
              <a:t>Lowest Revenue:</a:t>
            </a:r>
            <a:r>
              <a:rPr lang="en-US" sz="3500" dirty="0"/>
              <a:t> Saturday</a:t>
            </a:r>
          </a:p>
          <a:p>
            <a:r>
              <a:rPr lang="en-US" sz="3500" dirty="0"/>
              <a:t>Revenue remains stable throughout the week (~5% variation).</a:t>
            </a:r>
          </a:p>
          <a:p>
            <a:r>
              <a:rPr lang="en-US" sz="3500" dirty="0"/>
              <a:t>Mondays and Fridays perform slightly better, likely due to workweek coffee routines.</a:t>
            </a:r>
          </a:p>
          <a:p>
            <a:pPr marL="0" indent="0">
              <a:buNone/>
            </a:pPr>
            <a:endParaRPr lang="en-US" dirty="0"/>
          </a:p>
        </p:txBody>
      </p:sp>
      <p:sp>
        <p:nvSpPr>
          <p:cNvPr id="4" name="Content Placeholder 3">
            <a:extLst>
              <a:ext uri="{FF2B5EF4-FFF2-40B4-BE49-F238E27FC236}">
                <a16:creationId xmlns:a16="http://schemas.microsoft.com/office/drawing/2014/main" id="{A23E4C76-A1B9-C210-E5B0-A5BBA2611E63}"/>
              </a:ext>
            </a:extLst>
          </p:cNvPr>
          <p:cNvSpPr>
            <a:spLocks noGrp="1"/>
          </p:cNvSpPr>
          <p:nvPr>
            <p:ph sz="half" idx="2"/>
          </p:nvPr>
        </p:nvSpPr>
        <p:spPr>
          <a:xfrm>
            <a:off x="5553777" y="4302493"/>
            <a:ext cx="6468177" cy="2425565"/>
          </a:xfrm>
        </p:spPr>
        <p:txBody>
          <a:bodyPr>
            <a:normAutofit fontScale="47500" lnSpcReduction="20000"/>
          </a:bodyPr>
          <a:lstStyle/>
          <a:p>
            <a:pPr marL="0" indent="0">
              <a:buNone/>
            </a:pPr>
            <a:r>
              <a:rPr lang="en-US" sz="4200" b="1" dirty="0"/>
              <a:t>🕒 Time of Day Sales</a:t>
            </a:r>
          </a:p>
          <a:p>
            <a:r>
              <a:rPr lang="en-US" sz="2900" b="1" dirty="0"/>
              <a:t>Morning:</a:t>
            </a:r>
            <a:r>
              <a:rPr lang="en-US" sz="2900" dirty="0"/>
              <a:t> 81,751 (~55%) — peak performance.</a:t>
            </a:r>
          </a:p>
          <a:p>
            <a:r>
              <a:rPr lang="en-US" sz="2900" b="1" dirty="0"/>
              <a:t>Afternoon:</a:t>
            </a:r>
            <a:r>
              <a:rPr lang="en-US" sz="2900" dirty="0"/>
              <a:t> 44,427 (~30%) — moderate activity.</a:t>
            </a:r>
          </a:p>
          <a:p>
            <a:r>
              <a:rPr lang="en-US" sz="2900" b="1" dirty="0"/>
              <a:t>Evening:</a:t>
            </a:r>
            <a:r>
              <a:rPr lang="en-US" sz="2900" dirty="0"/>
              <a:t> 22,938 (~15%) — lowest sales.</a:t>
            </a:r>
          </a:p>
          <a:p>
            <a:r>
              <a:rPr lang="en-US" sz="2900" dirty="0"/>
              <a:t>Suggests </a:t>
            </a:r>
            <a:r>
              <a:rPr lang="en-US" sz="2900" b="1" dirty="0"/>
              <a:t>strong morning coffee demand</a:t>
            </a:r>
            <a:r>
              <a:rPr lang="en-US" sz="2900" dirty="0"/>
              <a:t>; </a:t>
            </a:r>
            <a:r>
              <a:rPr lang="en-US" sz="2900" b="1" dirty="0"/>
              <a:t>opportunity for afternoon/evening promotions</a:t>
            </a:r>
            <a:r>
              <a:rPr lang="en-US" sz="2900" dirty="0"/>
              <a:t>.</a:t>
            </a:r>
          </a:p>
          <a:p>
            <a:pPr marL="0" indent="0">
              <a:buNone/>
            </a:pPr>
            <a:endParaRPr lang="en-US" dirty="0"/>
          </a:p>
        </p:txBody>
      </p:sp>
    </p:spTree>
    <p:extLst>
      <p:ext uri="{BB962C8B-B14F-4D97-AF65-F5344CB8AC3E}">
        <p14:creationId xmlns:p14="http://schemas.microsoft.com/office/powerpoint/2010/main" val="23031866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TM04033921[[fn=Damask]]</Template>
  <TotalTime>781</TotalTime>
  <Words>1045</Words>
  <Application>Microsoft Office PowerPoint</Application>
  <PresentationFormat>Widescreen</PresentationFormat>
  <Paragraphs>83</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Bookman Old Style</vt:lpstr>
      <vt:lpstr>Calibri</vt:lpstr>
      <vt:lpstr>Rockwell</vt:lpstr>
      <vt:lpstr>Damask</vt:lpstr>
      <vt:lpstr>Coffee Sales Analysis Report</vt:lpstr>
      <vt:lpstr>Objective To analyze coffee sales performance using Excel PivotTables and identify trends in:</vt:lpstr>
      <vt:lpstr> </vt:lpstr>
      <vt:lpstr>Morning: Highest sales at 81,751 → ~55% of total sales Afternoon: Moderate sales at 44,427 → ~30% of total Evening: Lowest sales at 22,938 → ~15% of total  Customer traffic is strongest in the morning, drops in the afternoon, and is slowest in the evening. Opportunities exist for targeted promotions or happy-hour offers to boost low-time sales.</vt:lpstr>
      <vt:lpstr>    Monthly Revenue by Store  All three stores show steady growth in revenue from January to June. Hell's Kitchen leads slightly overall (R236,511.17) Astoria (R232,243.91) Lower Manhattan (R230,057.25). June is the peak month with total revenue of R166,485.88. Revenue growth trend is consistent across all locations, indicating successful product offerings and steady customer demand.</vt:lpstr>
      <vt:lpstr>Hell's Kitchen R236,511.17. Astoria is R232,243.91. Lower Manhattan with R230,057.25.  Revenue distribution is relatively balanced — each store contributes roughly one-third of total revenue.  This indicates consistent performance across locations, with Hell's Kitchen slightly outperforming the rest.</vt:lpstr>
      <vt:lpstr>Coffee 1st ~38.7%. Tea 2nd ~28.1%. Moderate performers: Bakery (82,316), Drinking Chocolate (72,416), and Coffee Beans (40,085). Lowest performers: Packaged Chocolate, Flavours, Loose Tea, and Branded products. Focus on top-selling products for marketing, and explore strategies to boost lower-performing categories.</vt:lpstr>
      <vt:lpstr>Peak Revenue Hours: 9–10 AM and 10 AM–11 AM (85,170–88,673) Moderate Revenue Hours: 7–8 AM, 11 AM–3 PM (40,000–82,700) Lowest Revenue Hours: Early morning (6 AM, 21,900) and evening (8 PM, 2,936) Most sales occur between 7 AM and 11 AM, aligning with morning coffee demand. After 3 PM, revenue steadily declines, with the lowest in the evening, showing low customer traffic</vt:lpstr>
      <vt:lpstr>Conclusion &amp; Key Insights Summary</vt:lpstr>
      <vt:lpstr>Conclusion &amp; Key Insights (Continued)</vt:lpstr>
      <vt:lpstr>💡 Final Takeaway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NTSHEMBO MALULEKE</dc:creator>
  <cp:lastModifiedBy>NTSHEMBO MALULEKE</cp:lastModifiedBy>
  <cp:revision>2</cp:revision>
  <dcterms:created xsi:type="dcterms:W3CDTF">2025-10-26T20:12:02Z</dcterms:created>
  <dcterms:modified xsi:type="dcterms:W3CDTF">2025-10-27T09:14:02Z</dcterms:modified>
</cp:coreProperties>
</file>