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0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9" r:id="rId6"/>
    <p:sldId id="268" r:id="rId7"/>
    <p:sldId id="270" r:id="rId8"/>
    <p:sldId id="273" r:id="rId9"/>
    <p:sldId id="275" r:id="rId10"/>
    <p:sldId id="280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91" autoAdjust="0"/>
  </p:normalViewPr>
  <p:slideViewPr>
    <p:cSldViewPr snapToGrid="0" showGuides="1">
      <p:cViewPr varScale="1">
        <p:scale>
          <a:sx n="52" d="100"/>
          <a:sy n="52" d="100"/>
        </p:scale>
        <p:origin x="516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26.02.2023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26.02.2023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13">
            <a:extLst>
              <a:ext uri="{FF2B5EF4-FFF2-40B4-BE49-F238E27FC236}">
                <a16:creationId xmlns=""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5726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5712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=""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=""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=""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134372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=""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=""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=""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08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=""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=""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=""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=""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=""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=""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=""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Graphic 15">
            <a:extLst>
              <a:ext uri="{FF2B5EF4-FFF2-40B4-BE49-F238E27FC236}">
                <a16:creationId xmlns=""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=""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216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=""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=""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=""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=""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=""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=""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=""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=""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=""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=""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=""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=""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=""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=""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=""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=""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=""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=""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=""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=""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reeform: Shape 8">
            <a:extLst>
              <a:ext uri="{FF2B5EF4-FFF2-40B4-BE49-F238E27FC236}">
                <a16:creationId xmlns=""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=""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2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0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3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=""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9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=""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7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5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8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30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=""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=""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=""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=""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=""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07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Graphic 15">
            <a:extLst>
              <a:ext uri="{FF2B5EF4-FFF2-40B4-BE49-F238E27FC236}">
                <a16:creationId xmlns=""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80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MSIPCMContentMarking" descr="{&quot;HashCode&quot;:-54214931,&quot;Placement&quot;:&quot;Footer&quot;,&quot;Top&quot;:522.862549,&quot;Left&quot;:0.0,&quot;SlideWidth&quot;:960,&quot;SlideHeight&quot;:540}"/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  <a:endParaRPr lang="en-US" sz="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6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6" r:id="rId13"/>
    <p:sldLayoutId id="2147483693" r:id="rId14"/>
    <p:sldLayoutId id="2147483694" r:id="rId15"/>
    <p:sldLayoutId id="2147483697" r:id="rId16"/>
    <p:sldLayoutId id="2147483698" r:id="rId17"/>
    <p:sldLayoutId id="2147483699" r:id="rId18"/>
    <p:sldLayoutId id="2147483701" r:id="rId19"/>
    <p:sldLayoutId id="2147483700" r:id="rId20"/>
    <p:sldLayoutId id="2147483687" r:id="rId21"/>
    <p:sldLayoutId id="2147483696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D" dirty="0" smtClean="0"/>
              <a:t>Loan Prediction at Standard Bank</a:t>
            </a:r>
          </a:p>
          <a:p>
            <a:r>
              <a:rPr lang="en-ID" sz="2800" dirty="0" smtClean="0"/>
              <a:t>By Roy </a:t>
            </a:r>
            <a:r>
              <a:rPr lang="en-ID" sz="2800" dirty="0" err="1" smtClean="0"/>
              <a:t>Rangga</a:t>
            </a:r>
            <a:r>
              <a:rPr lang="en-ID" sz="2800" dirty="0" smtClean="0"/>
              <a:t> </a:t>
            </a:r>
            <a:r>
              <a:rPr lang="en-ID" sz="2800" dirty="0" err="1" smtClean="0"/>
              <a:t>Rofiul</a:t>
            </a:r>
            <a:r>
              <a:rPr lang="en-ID" sz="2800" dirty="0" smtClean="0"/>
              <a:t> </a:t>
            </a:r>
            <a:r>
              <a:rPr lang="en-ID" sz="2800" dirty="0" err="1" smtClean="0"/>
              <a:t>Azmi</a:t>
            </a:r>
            <a:endParaRPr lang="ru-RU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9311" y="5109097"/>
            <a:ext cx="4367531" cy="324417"/>
          </a:xfrm>
        </p:spPr>
        <p:txBody>
          <a:bodyPr/>
          <a:lstStyle/>
          <a:p>
            <a:r>
              <a:rPr lang="en-ID" dirty="0" smtClean="0">
                <a:solidFill>
                  <a:schemeClr val="tx1"/>
                </a:solidFill>
              </a:rPr>
              <a:t>23/02/2023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5192" y="1066337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Recommendations</a:t>
            </a:r>
            <a:endParaRPr lang="ru-RU" sz="3200" dirty="0"/>
          </a:p>
        </p:txBody>
      </p:sp>
      <p:sp>
        <p:nvSpPr>
          <p:cNvPr id="3" name="Rectangle 2"/>
          <p:cNvSpPr/>
          <p:nvPr/>
        </p:nvSpPr>
        <p:spPr>
          <a:xfrm>
            <a:off x="485192" y="1848975"/>
            <a:ext cx="11706808" cy="4396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Bespoke ML: </a:t>
            </a:r>
            <a:endParaRPr lang="en-US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validation to obtain a valid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hyperparameter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tuning using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gridsearch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order to find a best parameter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combination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endParaRPr lang="en-US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hyperparameter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tuning to boost the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a treatment to tackling outliers</a:t>
            </a:r>
            <a:endParaRPr lang="en-US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>
              <a:rPr lang="en-ID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data records, in order to make a better training for the model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800" dirty="0">
                <a:solidFill>
                  <a:schemeClr val="tx1"/>
                </a:solidFill>
              </a:rPr>
              <a:t>Data Science Lifecycle​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</a:rPr>
              <a:t>Project Overview​</a:t>
            </a:r>
          </a:p>
          <a:p>
            <a:pPr fontAlgn="base"/>
            <a:r>
              <a:rPr lang="en-US" sz="1800" dirty="0" smtClean="0">
                <a:solidFill>
                  <a:schemeClr val="tx1"/>
                </a:solidFill>
              </a:rPr>
              <a:t>Data </a:t>
            </a:r>
          </a:p>
          <a:p>
            <a:pPr fontAlgn="base"/>
            <a:r>
              <a:rPr lang="en-US" sz="1800" dirty="0" smtClean="0">
                <a:solidFill>
                  <a:schemeClr val="tx1"/>
                </a:solidFill>
              </a:rPr>
              <a:t>Analysis</a:t>
            </a:r>
          </a:p>
          <a:p>
            <a:pPr fontAlgn="base"/>
            <a:r>
              <a:rPr lang="en-US" sz="1800" dirty="0" smtClean="0">
                <a:solidFill>
                  <a:schemeClr val="tx1"/>
                </a:solidFill>
              </a:rPr>
              <a:t>Modeling</a:t>
            </a:r>
          </a:p>
          <a:p>
            <a:pPr fontAlgn="base"/>
            <a:r>
              <a:rPr lang="en-US" sz="1800" dirty="0" smtClean="0">
                <a:solidFill>
                  <a:schemeClr val="tx1"/>
                </a:solidFill>
              </a:rPr>
              <a:t>Model Evaluation</a:t>
            </a:r>
          </a:p>
          <a:p>
            <a:pPr fontAlgn="base"/>
            <a:r>
              <a:rPr lang="en-US" sz="1800" dirty="0" smtClean="0">
                <a:solidFill>
                  <a:schemeClr val="tx1"/>
                </a:solidFill>
              </a:rPr>
              <a:t>Recommendations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Agenda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547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5830" y="2098949"/>
            <a:ext cx="5793456" cy="33526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3200" dirty="0" smtClean="0">
                <a:solidFill>
                  <a:schemeClr val="tx1"/>
                </a:solidFill>
              </a:rPr>
              <a:t>CRISP-DM life cycle methodology</a:t>
            </a:r>
          </a:p>
          <a:p>
            <a:pPr marL="0" indent="0">
              <a:buNone/>
            </a:pPr>
            <a:endParaRPr lang="en-ID" sz="3200" dirty="0" smtClean="0">
              <a:solidFill>
                <a:schemeClr val="tx1"/>
              </a:solidFill>
            </a:endParaRPr>
          </a:p>
          <a:p>
            <a:r>
              <a:rPr lang="en-ID" sz="3200" dirty="0" smtClean="0">
                <a:solidFill>
                  <a:schemeClr val="tx1"/>
                </a:solidFill>
              </a:rPr>
              <a:t>Business Understanding </a:t>
            </a:r>
          </a:p>
          <a:p>
            <a:r>
              <a:rPr lang="en-ID" sz="3200" dirty="0" smtClean="0">
                <a:solidFill>
                  <a:schemeClr val="tx1"/>
                </a:solidFill>
              </a:rPr>
              <a:t>Data Understanding</a:t>
            </a:r>
          </a:p>
          <a:p>
            <a:r>
              <a:rPr lang="en-ID" sz="3200" dirty="0" smtClean="0">
                <a:solidFill>
                  <a:schemeClr val="tx1"/>
                </a:solidFill>
              </a:rPr>
              <a:t>Data Preparation</a:t>
            </a:r>
          </a:p>
          <a:p>
            <a:r>
              <a:rPr lang="en-ID" sz="3200" dirty="0" err="1" smtClean="0">
                <a:solidFill>
                  <a:schemeClr val="tx1"/>
                </a:solidFill>
              </a:rPr>
              <a:t>Modeling</a:t>
            </a:r>
            <a:r>
              <a:rPr lang="en-ID" sz="3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ID" sz="3200" dirty="0" smtClean="0">
                <a:solidFill>
                  <a:schemeClr val="tx1"/>
                </a:solidFill>
              </a:rPr>
              <a:t>Evaluation</a:t>
            </a:r>
          </a:p>
          <a:p>
            <a:r>
              <a:rPr lang="en-ID" sz="3200" dirty="0" smtClean="0">
                <a:solidFill>
                  <a:schemeClr val="tx1"/>
                </a:solidFill>
              </a:rPr>
              <a:t>Deployment</a:t>
            </a:r>
            <a:endParaRPr lang="en-ID" sz="32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541" y="347730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Science Lifecycle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524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607081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Project Overview</a:t>
            </a:r>
            <a:endParaRPr lang="ru-RU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1924"/>
              </p:ext>
            </p:extLst>
          </p:nvPr>
        </p:nvGraphicFramePr>
        <p:xfrm>
          <a:off x="602635" y="2052735"/>
          <a:ext cx="10751165" cy="286041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93277"/>
                <a:gridCol w="394941"/>
                <a:gridCol w="7662947"/>
              </a:tblGrid>
              <a:tr h="835846">
                <a:tc>
                  <a:txBody>
                    <a:bodyPr/>
                    <a:lstStyle/>
                    <a:p>
                      <a:r>
                        <a:rPr lang="en-ID" sz="2400" b="0" dirty="0" smtClean="0">
                          <a:solidFill>
                            <a:sysClr val="windowText" lastClr="000000"/>
                          </a:solidFill>
                        </a:rPr>
                        <a:t>Business</a:t>
                      </a:r>
                      <a:r>
                        <a:rPr lang="en-ID" sz="2400" b="0" baseline="0" dirty="0" smtClean="0">
                          <a:solidFill>
                            <a:sysClr val="windowText" lastClr="000000"/>
                          </a:solidFill>
                        </a:rPr>
                        <a:t> Problem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2400" b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2400" b="0" dirty="0" smtClean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  <a:r>
                        <a:rPr lang="en-ID" sz="2400" b="0" baseline="0" dirty="0" smtClean="0">
                          <a:solidFill>
                            <a:sysClr val="windowText" lastClr="000000"/>
                          </a:solidFill>
                        </a:rPr>
                        <a:t> allocation for loan processing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5846">
                <a:tc>
                  <a:txBody>
                    <a:bodyPr/>
                    <a:lstStyle/>
                    <a:p>
                      <a:r>
                        <a:rPr lang="en-ID" sz="2400" dirty="0" smtClean="0"/>
                        <a:t>Business Objective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2400" dirty="0" smtClean="0"/>
                        <a:t>: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2400" dirty="0" smtClean="0"/>
                        <a:t>Speed up the loan processing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5846">
                <a:tc>
                  <a:txBody>
                    <a:bodyPr/>
                    <a:lstStyle/>
                    <a:p>
                      <a:r>
                        <a:rPr lang="en-ID" sz="2400" dirty="0" smtClean="0"/>
                        <a:t>Hypothesis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2400" dirty="0" smtClean="0"/>
                        <a:t>: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2400" dirty="0" smtClean="0"/>
                        <a:t>The historical applicants</a:t>
                      </a:r>
                      <a:r>
                        <a:rPr lang="en-ID" sz="2400" baseline="0" dirty="0" smtClean="0"/>
                        <a:t> would gives us the insight about each applicant. Moreover we can use these data to predict the eligibly of the applicant for </a:t>
                      </a:r>
                      <a:r>
                        <a:rPr lang="en-ID" sz="2400" baseline="0" dirty="0" smtClean="0"/>
                        <a:t>accepting loan </a:t>
                      </a:r>
                      <a:endParaRPr lang="en-US" sz="240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45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202024"/>
            <a:ext cx="9900188" cy="3795712"/>
          </a:xfrm>
        </p:spPr>
        <p:txBody>
          <a:bodyPr>
            <a:noAutofit/>
          </a:bodyPr>
          <a:lstStyle/>
          <a:p>
            <a:pPr lvl="1"/>
            <a:r>
              <a:rPr lang="en-ID" sz="4200" dirty="0" smtClean="0">
                <a:solidFill>
                  <a:schemeClr val="tx1"/>
                </a:solidFill>
              </a:rPr>
              <a:t>Applicant fill the necessary information </a:t>
            </a:r>
          </a:p>
          <a:p>
            <a:pPr lvl="1"/>
            <a:r>
              <a:rPr lang="en-ID" sz="4200" dirty="0" smtClean="0">
                <a:solidFill>
                  <a:schemeClr val="tx1"/>
                </a:solidFill>
              </a:rPr>
              <a:t>Machine learning assessment </a:t>
            </a:r>
          </a:p>
          <a:p>
            <a:pPr lvl="1"/>
            <a:r>
              <a:rPr lang="en-ID" sz="4200" dirty="0" smtClean="0">
                <a:solidFill>
                  <a:schemeClr val="tx1"/>
                </a:solidFill>
              </a:rPr>
              <a:t>Machine learning decide the loan applications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464903"/>
            <a:ext cx="6512767" cy="749047"/>
          </a:xfrm>
        </p:spPr>
        <p:txBody>
          <a:bodyPr>
            <a:noAutofit/>
          </a:bodyPr>
          <a:lstStyle/>
          <a:p>
            <a:r>
              <a:rPr lang="en-US" sz="3600" dirty="0" smtClean="0"/>
              <a:t>Process Overview / Solution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3283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6081" y="2048162"/>
            <a:ext cx="11019862" cy="258863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sz="2400" dirty="0" smtClean="0">
                <a:solidFill>
                  <a:schemeClr val="tx1"/>
                </a:solidFill>
              </a:rPr>
              <a:t>614 rows/records </a:t>
            </a:r>
            <a:endParaRPr lang="en-ID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2400" dirty="0" smtClean="0">
                <a:solidFill>
                  <a:schemeClr val="tx1"/>
                </a:solidFill>
              </a:rPr>
              <a:t>13 </a:t>
            </a:r>
            <a:r>
              <a:rPr lang="en-ID" sz="2400" dirty="0" smtClean="0">
                <a:solidFill>
                  <a:schemeClr val="tx1"/>
                </a:solidFill>
              </a:rPr>
              <a:t>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dirty="0" smtClean="0">
                <a:solidFill>
                  <a:schemeClr val="tx1"/>
                </a:solidFill>
              </a:rPr>
              <a:t>Consist of categorical data type (object </a:t>
            </a:r>
            <a:r>
              <a:rPr lang="en-ID" sz="2400" dirty="0" err="1" smtClean="0">
                <a:solidFill>
                  <a:schemeClr val="tx1"/>
                </a:solidFill>
              </a:rPr>
              <a:t>dtype</a:t>
            </a:r>
            <a:r>
              <a:rPr lang="en-ID" sz="2400" dirty="0" smtClean="0">
                <a:solidFill>
                  <a:schemeClr val="tx1"/>
                </a:solidFill>
              </a:rPr>
              <a:t>), float and integer data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dirty="0" smtClean="0">
                <a:solidFill>
                  <a:schemeClr val="tx1"/>
                </a:solidFill>
              </a:rPr>
              <a:t>Outliers (</a:t>
            </a:r>
            <a:r>
              <a:rPr lang="en-ID" sz="2400" dirty="0" err="1" smtClean="0">
                <a:solidFill>
                  <a:schemeClr val="tx1"/>
                </a:solidFill>
              </a:rPr>
              <a:t>ApplicantIncome</a:t>
            </a:r>
            <a:r>
              <a:rPr lang="en-ID" sz="2400" dirty="0" smtClean="0">
                <a:solidFill>
                  <a:schemeClr val="tx1"/>
                </a:solidFill>
              </a:rPr>
              <a:t>, </a:t>
            </a:r>
            <a:r>
              <a:rPr lang="en-ID" sz="2400" dirty="0" err="1" smtClean="0">
                <a:solidFill>
                  <a:schemeClr val="tx1"/>
                </a:solidFill>
              </a:rPr>
              <a:t>CoApplicantIncome</a:t>
            </a:r>
            <a:r>
              <a:rPr lang="en-ID" sz="2400" dirty="0" smtClean="0">
                <a:solidFill>
                  <a:schemeClr val="tx1"/>
                </a:solidFill>
              </a:rPr>
              <a:t>, Loan Amount term, Credit History)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dirty="0" smtClean="0">
                <a:solidFill>
                  <a:schemeClr val="tx1"/>
                </a:solidFill>
              </a:rPr>
              <a:t>Missing value (Gender = 24, Married = 3, Dependents = 25, Self Employed = 55, Loan Amount Term = 20 and Credit History = 79)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081" y="1199025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5024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84" y="133423"/>
            <a:ext cx="8784070" cy="658805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427" y="2130622"/>
            <a:ext cx="3987042" cy="2588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2400" dirty="0" smtClean="0">
                <a:solidFill>
                  <a:schemeClr val="tx1"/>
                </a:solidFill>
              </a:rPr>
              <a:t>The Comparison of the number of loan status along with Gender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427" y="807607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Analysis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7705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7501" y="283699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Modeling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07501" y="2132625"/>
            <a:ext cx="116181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3200" dirty="0" smtClean="0"/>
              <a:t>Machine learning model has trained whether using </a:t>
            </a:r>
            <a:r>
              <a:rPr lang="en-ID" sz="3200" dirty="0" err="1" smtClean="0"/>
              <a:t>manualy</a:t>
            </a:r>
            <a:r>
              <a:rPr lang="en-ID" sz="3200" dirty="0" smtClean="0"/>
              <a:t> </a:t>
            </a:r>
            <a:r>
              <a:rPr lang="en-ID" sz="3200" dirty="0" smtClean="0"/>
              <a:t>approach / Bespoke </a:t>
            </a:r>
            <a:r>
              <a:rPr lang="en-ID" sz="3200" dirty="0" smtClean="0"/>
              <a:t>and </a:t>
            </a:r>
            <a:r>
              <a:rPr lang="en-ID" sz="3200" dirty="0" err="1" smtClean="0"/>
              <a:t>AutoML</a:t>
            </a:r>
            <a:r>
              <a:rPr lang="en-ID" sz="3200" dirty="0" smtClean="0"/>
              <a:t> as well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D" sz="3200" dirty="0" smtClean="0"/>
              <a:t>In Bespoke model, the data </a:t>
            </a:r>
            <a:r>
              <a:rPr lang="en-ID" sz="3200" dirty="0" smtClean="0"/>
              <a:t>has </a:t>
            </a:r>
            <a:r>
              <a:rPr lang="en-ID" sz="3200" dirty="0" err="1" smtClean="0"/>
              <a:t>preprocessed</a:t>
            </a:r>
            <a:r>
              <a:rPr lang="en-ID" sz="3200" dirty="0" smtClean="0"/>
              <a:t>, </a:t>
            </a:r>
            <a:r>
              <a:rPr lang="en-ID" sz="3200" dirty="0" smtClean="0"/>
              <a:t>validated, </a:t>
            </a:r>
            <a:r>
              <a:rPr lang="en-ID" sz="3200" dirty="0" smtClean="0"/>
              <a:t>and parameter </a:t>
            </a:r>
            <a:r>
              <a:rPr lang="en-ID" sz="3200" dirty="0" smtClean="0"/>
              <a:t>tuned </a:t>
            </a:r>
            <a:r>
              <a:rPr lang="en-ID" sz="3200" dirty="0" smtClean="0"/>
              <a:t>as well, while </a:t>
            </a:r>
            <a:r>
              <a:rPr lang="en-ID" sz="3200" dirty="0" err="1" smtClean="0"/>
              <a:t>AutoML</a:t>
            </a:r>
            <a:r>
              <a:rPr lang="en-ID" sz="3200" dirty="0" smtClean="0"/>
              <a:t> </a:t>
            </a:r>
            <a:r>
              <a:rPr lang="en-ID" sz="3200" dirty="0" smtClean="0"/>
              <a:t>hasn’t</a:t>
            </a:r>
            <a:endParaRPr lang="en-ID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D" sz="3200" dirty="0" smtClean="0"/>
              <a:t>Bespoke model have a better accuracy score than the </a:t>
            </a:r>
            <a:r>
              <a:rPr lang="en-ID" sz="3200" dirty="0" err="1" smtClean="0"/>
              <a:t>AutoML</a:t>
            </a:r>
            <a:endParaRPr lang="en-ID" sz="3200" dirty="0" smtClean="0"/>
          </a:p>
        </p:txBody>
      </p:sp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211" y="0"/>
            <a:ext cx="4421856" cy="7490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Model Evaluation</a:t>
            </a:r>
            <a:endParaRPr lang="ru-RU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9126"/>
              </p:ext>
            </p:extLst>
          </p:nvPr>
        </p:nvGraphicFramePr>
        <p:xfrm>
          <a:off x="922177" y="2099083"/>
          <a:ext cx="10431623" cy="3996206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063429"/>
                <a:gridCol w="4184097"/>
                <a:gridCol w="4184097"/>
              </a:tblGrid>
              <a:tr h="770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AutoML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Bespoke sklearn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0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Model used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Auto </a:t>
                      </a:r>
                      <a:r>
                        <a:rPr lang="en-US" sz="2800" dirty="0" err="1">
                          <a:effectLst/>
                        </a:rPr>
                        <a:t>sklearn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Logistis regression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0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Accuracy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78.8%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 smtClean="0">
                          <a:effectLst/>
                        </a:rPr>
                        <a:t>81.84% (after parameter tuning)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0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EDA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sweetviz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Manual (</a:t>
                      </a:r>
                      <a:r>
                        <a:rPr lang="en-US" sz="2800" dirty="0" err="1">
                          <a:effectLst/>
                        </a:rPr>
                        <a:t>seaborn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707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333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PRESENTATION TITLE</vt:lpstr>
      <vt:lpstr>TEXT LAYOUT 1</vt:lpstr>
      <vt:lpstr>PowerPoint Presentation</vt:lpstr>
      <vt:lpstr>TEXT LAYOUT 1</vt:lpstr>
      <vt:lpstr>TEXT LAYOUT 1</vt:lpstr>
      <vt:lpstr>TEXT LAYOUT 1</vt:lpstr>
      <vt:lpstr>PowerPoint Presentation</vt:lpstr>
      <vt:lpstr>TEXT LAYOUT 1</vt:lpstr>
      <vt:lpstr>PowerPoint Presentation</vt:lpstr>
      <vt:lpstr>TEXT LAYOUT 1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2023-02-26T06:29:27Z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