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01" r:id="rId5"/>
    <p:sldId id="302" r:id="rId6"/>
    <p:sldId id="303" r:id="rId7"/>
    <p:sldId id="259" r:id="rId8"/>
    <p:sldId id="260" r:id="rId9"/>
    <p:sldId id="261" r:id="rId10"/>
    <p:sldId id="262" r:id="rId11"/>
    <p:sldId id="267" r:id="rId12"/>
    <p:sldId id="266" r:id="rId13"/>
    <p:sldId id="265" r:id="rId14"/>
    <p:sldId id="264" r:id="rId15"/>
    <p:sldId id="263" r:id="rId16"/>
    <p:sldId id="268" r:id="rId17"/>
    <p:sldId id="269" r:id="rId18"/>
    <p:sldId id="270" r:id="rId19"/>
    <p:sldId id="271" r:id="rId20"/>
    <p:sldId id="272" r:id="rId21"/>
    <p:sldId id="276" r:id="rId22"/>
    <p:sldId id="275" r:id="rId23"/>
    <p:sldId id="274" r:id="rId24"/>
    <p:sldId id="281" r:id="rId25"/>
    <p:sldId id="282" r:id="rId26"/>
    <p:sldId id="283" r:id="rId27"/>
    <p:sldId id="287" r:id="rId28"/>
    <p:sldId id="292" r:id="rId29"/>
    <p:sldId id="291" r:id="rId30"/>
    <p:sldId id="290" r:id="rId31"/>
    <p:sldId id="289" r:id="rId32"/>
    <p:sldId id="288" r:id="rId33"/>
    <p:sldId id="293" r:id="rId34"/>
    <p:sldId id="294" r:id="rId35"/>
    <p:sldId id="300" r:id="rId36"/>
    <p:sldId id="299" r:id="rId37"/>
    <p:sldId id="298" r:id="rId38"/>
    <p:sldId id="297" r:id="rId39"/>
    <p:sldId id="296" r:id="rId40"/>
    <p:sldId id="295" r:id="rId41"/>
    <p:sldId id="273" r:id="rId42"/>
    <p:sldId id="277" r:id="rId43"/>
    <p:sldId id="278" r:id="rId44"/>
    <p:sldId id="279" r:id="rId45"/>
    <p:sldId id="280" r:id="rId46"/>
    <p:sldId id="30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facebook-login/android/v2.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sharing/androi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PE" sz="7200" dirty="0" err="1" smtClean="0"/>
              <a:t>RestaurApp</a:t>
            </a:r>
            <a:r>
              <a:rPr lang="es-PE" sz="7200" dirty="0" smtClean="0"/>
              <a:t/>
            </a:r>
            <a:br>
              <a:rPr lang="es-PE" sz="7200" dirty="0" smtClean="0"/>
            </a:br>
            <a:r>
              <a:rPr lang="es-PE" sz="7200" dirty="0" smtClean="0"/>
              <a:t>TB-02</a:t>
            </a:r>
            <a:endParaRPr lang="es-MX" sz="72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07067" y="4050833"/>
            <a:ext cx="7766936" cy="227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 smtClean="0"/>
              <a:t>Integrantes:</a:t>
            </a:r>
          </a:p>
          <a:p>
            <a:pPr algn="l"/>
            <a:r>
              <a:rPr lang="es-PE" dirty="0" smtClean="0"/>
              <a:t>-Andrés Baquerizo</a:t>
            </a:r>
          </a:p>
          <a:p>
            <a:pPr algn="l"/>
            <a:r>
              <a:rPr lang="es-PE" dirty="0" smtClean="0"/>
              <a:t>-José Sandoval</a:t>
            </a:r>
          </a:p>
          <a:p>
            <a:pPr algn="l"/>
            <a:r>
              <a:rPr lang="es-PE" dirty="0" smtClean="0"/>
              <a:t>-Rodrigo Canales</a:t>
            </a:r>
          </a:p>
          <a:p>
            <a:pPr algn="l"/>
            <a:r>
              <a:rPr lang="es-PE" dirty="0" smtClean="0"/>
              <a:t>-Roy Taza</a:t>
            </a:r>
            <a:endParaRPr lang="es-PE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71976" y="277373"/>
            <a:ext cx="5821252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smtClean="0"/>
              <a:t>Desarrollo de Dispositivos Móviles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0625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513837"/>
              </p:ext>
            </p:extLst>
          </p:nvPr>
        </p:nvGraphicFramePr>
        <p:xfrm>
          <a:off x="2518530" y="1384923"/>
          <a:ext cx="4168003" cy="5217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4813"/>
                <a:gridCol w="2153190"/>
              </a:tblGrid>
              <a:tr h="277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Titulo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Crear Recomendación, crea una nueva recomendación para un restaurante.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  <a:tr h="138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api/recomendaciones/create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  <a:tr h="138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Método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POST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  <a:tr h="138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del 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  <a:tr h="9703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 datos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{  comentario: [string],   puntuación: [int],   idUsuario : [int],    idRestaurante: [int]  ,  idReceptor: [int]   }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Ejemplo</a:t>
                      </a:r>
                      <a:r>
                        <a:rPr lang="es-PE" sz="900">
                          <a:effectLst/>
                        </a:rPr>
                        <a:t>: {  comentario: “Este restaurante es casi perfecto!”,   puntuación: 9,   idUsuario : 26,    idRestaurante: 14  ,  idReceptor: 9  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  <a:tr h="1386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Exitosa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Código</a:t>
                      </a:r>
                      <a:r>
                        <a:rPr lang="es-PE" sz="900">
                          <a:effectLst/>
                        </a:rPr>
                        <a:t>: 200 (HTTP Response)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{  data : {  id: [int],   comentario: [string],   puntuación: [int]   idUsuario : [int],    idRestaurante: [int]  ,  idReceptor: [int]   } }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Ejemplo</a:t>
                      </a:r>
                      <a:r>
                        <a:rPr lang="es-PE" sz="900">
                          <a:effectLst/>
                        </a:rPr>
                        <a:t>: {  data : {  id: 32,   comentario: “Este restaurante es casi perfecto!”,   puntuación: 9,   idUsuario : 26,    idRestaurante: 14  ,  idReceptor: 9   }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  <a:tr h="277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 Error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Código: 401 UNAUTHORIZED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Contenido: {error: “Crear Recomendacion”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  <a:tr h="415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Ejemplo de Invocación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$.ajax({ url: " api/recomendaciones/create",  dataType: "json",  type : "POST",  success : function(r) {    console.log(r);  }});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  <a:tr h="138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Notas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96" marR="5299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5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731710" y="2160589"/>
          <a:ext cx="4488618" cy="3992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798"/>
                <a:gridCol w="2318820"/>
              </a:tblGrid>
              <a:tr h="298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Titulo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Obtener Recomendación, obtiene las recomendaciones hechas a un usuario.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api/recomendaciones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Método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GET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447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del 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Opcional</a:t>
                      </a:r>
                      <a:r>
                        <a:rPr lang="es-PE" sz="900">
                          <a:effectLst/>
                        </a:rPr>
                        <a:t>: idUsuario (para devolver una lista de recomendaciones hechas a un usuario específico)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 datos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642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Exitosa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Código</a:t>
                      </a:r>
                      <a:r>
                        <a:rPr lang="es-PE" sz="900">
                          <a:effectLst/>
                        </a:rPr>
                        <a:t>: 200 (HTTP Response)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{  data : {  id: [int],   comentario: [string],   puntuación: [int]   idUsuario : [int],    idRestaurante: [int]  ,  idReceptor: [int],  estado: [int]   } … }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Ejemplo</a:t>
                      </a:r>
                      <a:r>
                        <a:rPr lang="es-PE" sz="900">
                          <a:effectLst/>
                        </a:rPr>
                        <a:t>: {  data : {  id: 32,   comentario: “Este restaurante es casi perfecto!”,   puntuación: 9,   idUsuario : 26,    idRestaurante: 14  ,  idReceptor: 9,  estado: 1   } …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447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 Error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Código: 401 UNAUTHORIZED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Contenido: {error: “Obtener Recomendación”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447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Ejemplo de Invocación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$.ajax({ url: " api/recomendaciones ",  dataType: "json",  type : "GET",  success : function(r) {    console.log(r);  }});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Notas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2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3259782" y="2160366"/>
          <a:ext cx="3432473" cy="3990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258"/>
                <a:gridCol w="1773215"/>
              </a:tblGrid>
              <a:tr h="11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Titulo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Crear Usuario, crea un usuario nuevo.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</a:tr>
              <a:tr h="11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URL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api/usuarios/create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</a:tr>
              <a:tr h="11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Método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POST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</a:tr>
              <a:tr h="11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Parámetros del URL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</a:tr>
              <a:tr h="1255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Parámetros de datos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{   nombres: [string],   apellidos: [string]   username : [string],    emai: [string]  , facebook_id: [int],  password: [string],  idDistrito: [int],  is_admin: [int]  } 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u="sng">
                          <a:effectLst/>
                        </a:rPr>
                        <a:t>Ejemplo</a:t>
                      </a:r>
                      <a:r>
                        <a:rPr lang="es-PE" sz="700">
                          <a:effectLst/>
                        </a:rPr>
                        <a:t>: {   nombres: “Juan”,   apellidos: “Perez”   username : “jperez”,    emai: “jperez25@gmail.com”  , facebook_id: 23,  password: “qwerty”,  idDistrito: 12,  is_admin: 0  } 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</a:tr>
              <a:tr h="1484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Respuesta Exitosa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</a:rPr>
                        <a:t>Código</a:t>
                      </a:r>
                      <a:r>
                        <a:rPr lang="en-US" sz="700">
                          <a:effectLst/>
                        </a:rPr>
                        <a:t>: 200 (HTTP Response)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{  data : {  id: [int],  nombres: [string],   apellidos: [string]   username : [string],   emai: [string]  , facebook_id: [int],  password: [string],  idDistrito: [int],  is_admin: [int]  } }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</a:rPr>
                        <a:t>Ejemplo</a:t>
                      </a:r>
                      <a:r>
                        <a:rPr lang="en-US" sz="700">
                          <a:effectLst/>
                        </a:rPr>
                        <a:t>: {  data : { id: 25,   nombres: “Juan”,   apellidos: “Perez”   username : “jperez”,    emai: “jperez25@gmail.com”  , facebook_id: 23,  password: “qwerty”,  idDistrito: 12,  is_admin: 0  } }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</a:tr>
              <a:tr h="228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Respuesta de Error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Código: 401 UNAUTHORIZED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Contenido: {error: “Crear Usuario” }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</a:tr>
              <a:tr h="342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Ejemplo de Invocación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$.ajax({ url: "api/usuarios/create ",  dataType: "json",  type : "GET",  success : function(r) {    console.log(r);  }});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</a:tr>
              <a:tr h="11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Notas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s-MX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43" marR="4364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9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969742"/>
              </p:ext>
            </p:extLst>
          </p:nvPr>
        </p:nvGraphicFramePr>
        <p:xfrm>
          <a:off x="3355128" y="1744407"/>
          <a:ext cx="3241781" cy="4744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077"/>
                <a:gridCol w="1674704"/>
              </a:tblGrid>
              <a:tr h="215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effectLst/>
                        </a:rPr>
                        <a:t>Titulo</a:t>
                      </a:r>
                      <a:endParaRPr lang="es-MX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Actualizar Usuario, actualiza un usuario existente.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07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URL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api/usuarios/{id}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07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Método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PUT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07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Parámetros del URL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185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effectLst/>
                        </a:rPr>
                        <a:t>Parámetros de datos</a:t>
                      </a:r>
                      <a:endParaRPr lang="es-MX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{   nombres: [string],   apellidos: [string]   username : [string],    emai: [string]  , facebook_id: [int],  password: [string],  idDistrito: [int],  is_admin: [int]  } 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u="sng">
                          <a:effectLst/>
                        </a:rPr>
                        <a:t>Ejemplo</a:t>
                      </a:r>
                      <a:r>
                        <a:rPr lang="es-PE" sz="700">
                          <a:effectLst/>
                        </a:rPr>
                        <a:t>: {   nombres: “JuanEditado”,   apellidos: “PerezEditado”   username : “jperez”,    emai: “jperez25@gmail.com”  , facebook_id: 23,  password: “qwerty2”,  idDistrito: 12,  is_admin: 0  } 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509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Respuesta Exitosa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sng">
                          <a:effectLst/>
                        </a:rPr>
                        <a:t>Código</a:t>
                      </a:r>
                      <a:r>
                        <a:rPr lang="en-US" sz="700">
                          <a:effectLst/>
                        </a:rPr>
                        <a:t>: 200 (HTTP Response)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{  data : {  id: [int],  nombres: [string],   apellidos: [string]   username : [string],   emai: [string]  , facebook_id: [int],  password: [string],  idDistrito: [int],  is_admin: [int]  } }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u="sng">
                          <a:effectLst/>
                        </a:rPr>
                        <a:t>Ejemplo</a:t>
                      </a:r>
                      <a:r>
                        <a:rPr lang="es-PE" sz="700">
                          <a:effectLst/>
                        </a:rPr>
                        <a:t>: {  data : { id: 25,   nombres: “JuanEditado”,   apellidos: “PerezEditado”   username : “jperez”,    emai: “jperez25@gmail.com”  , facebook_id: 23,  password: “qwerty2”,  idDistrito: 12,  is_admin: 0  } }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215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Respuesta de Error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Código: 401 UNAUTHORIZED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Contenido: {error: “Actualizar Usuario” }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23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Ejemplo de Invocación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$.ajax({ url: "api/usuarios/2 ",  dataType: "json",  type : "PUT",  success : function(r) {    console.log(r);  }});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07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Notas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s-MX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73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279174" y="2486817"/>
          <a:ext cx="5393690" cy="3148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7310"/>
                <a:gridCol w="27863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Titulo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Eliminar Usuario, elimina un usuario existente.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api/usuarios/{id}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Método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DELETE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del 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 datos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636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 Exitosa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Código</a:t>
                      </a:r>
                      <a:r>
                        <a:rPr lang="en-US" sz="1100">
                          <a:effectLst/>
                        </a:rPr>
                        <a:t>: 200 (HTTP Response)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 data : {  id: [int],  message: [string]} }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Ejemplo</a:t>
                      </a:r>
                      <a:r>
                        <a:rPr lang="en-US" sz="1100">
                          <a:effectLst/>
                        </a:rPr>
                        <a:t>: {  data : { id: 25, message: “soft deleted” }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 de Error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Código: 401 UNAUTHORIZED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Contenido: {error: “Eliminar Usuario”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Ejemplo de Invocación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$.ajax({ url: "api/usuarios/3",  dataType: "json",  type : "DELETE",  success : function(r) {    console.log(r);  }});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Notas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3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2814832" y="2120201"/>
          <a:ext cx="4322374" cy="4064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9436"/>
                <a:gridCol w="2232938"/>
              </a:tblGrid>
              <a:tr h="287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Titulo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Obtener Usuarios, obtiene todos o un usuario específico.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143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api/usuarios/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143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Método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GET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287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del 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Opcional</a:t>
                      </a:r>
                      <a:r>
                        <a:rPr lang="es-PE" sz="900">
                          <a:effectLst/>
                        </a:rPr>
                        <a:t>: idUsuario (para devolver un usuario específico)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143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 datos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2012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Respuesta Exitosa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Código</a:t>
                      </a:r>
                      <a:r>
                        <a:rPr lang="en-US" sz="900">
                          <a:effectLst/>
                        </a:rPr>
                        <a:t>: 200 (HTTP Response)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{  data : {  id: [int],  nombres: [string],   apellidos: [string]   username : [string],   emai: [string]  , facebook_id: [int],  password: [string],  idDistrito: [int],  is_admin: [int],  estado: [int]  } … }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Ejemplo</a:t>
                      </a:r>
                      <a:r>
                        <a:rPr lang="es-PE" sz="900">
                          <a:effectLst/>
                        </a:rPr>
                        <a:t>: {  data : { id: 25,   nombres: “Juan”,   apellidos: “Perez”   username : “jperez”,    emai: “jperez25@gmail.com”  , facebook_id: 23,  password: “qwerty”,  idDistrito: 12,  is_admin: 0,  estado: 1  } … }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287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 Error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Código: 401 UNAUTHORIZED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Contenido: {error: “Obtener Usuario”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431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Ejemplo de Invocación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$.ajax({ url: "api/usuarios ",  dataType: "json",  type : "GET",  success : function(r) {    console.log(r);  }});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143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Notas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64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323654" y="2128043"/>
          <a:ext cx="5304730" cy="3899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4307"/>
                <a:gridCol w="2740423"/>
              </a:tblGrid>
              <a:tr h="352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Titulo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Obtener Categorías, obtiene todas o una categoría específica.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</a:tr>
              <a:tr h="1764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api/categorias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</a:tr>
              <a:tr h="1764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Método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GET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</a:tr>
              <a:tr h="352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del 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u="sng">
                          <a:effectLst/>
                        </a:rPr>
                        <a:t>Opcional</a:t>
                      </a:r>
                      <a:r>
                        <a:rPr lang="es-PE" sz="1100">
                          <a:effectLst/>
                        </a:rPr>
                        <a:t>: idCategoria (para devolver una categoría específica)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</a:tr>
              <a:tr h="1764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 datos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</a:tr>
              <a:tr h="1587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 Exitosa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Código</a:t>
                      </a:r>
                      <a:r>
                        <a:rPr lang="en-US" sz="1100">
                          <a:effectLst/>
                        </a:rPr>
                        <a:t>: 200 (HTTP Response)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 marL="449580" indent="-4495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 data : {  id: [int],  nombre: [string], descripcion: [string],  estado: [int]  } … }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u="sng">
                          <a:effectLst/>
                        </a:rPr>
                        <a:t>Ejemplo</a:t>
                      </a:r>
                      <a:r>
                        <a:rPr lang="es-PE" sz="1100">
                          <a:effectLst/>
                        </a:rPr>
                        <a:t>: {   data: {  id: 7,  nombre: “criolla”,   descripcion: “comida peruana”,  estado: 1  } …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</a:tr>
              <a:tr h="352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 de Error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Código: 401 UNAUTHORIZED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Contenido: {error: “Obtener Categoria”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</a:tr>
              <a:tr h="529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Ejemplo de Invocación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$.ajax({ url: "api/categorias ",  dataType: "json",  type : "GET",  success : function(r) {    console.log(r);  }});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</a:tr>
              <a:tr h="1764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Notas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49" marR="6744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2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279174" y="2299334"/>
          <a:ext cx="5393690" cy="3865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7310"/>
                <a:gridCol w="27863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Titulo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Obtener Preferencias, obtiene todas las preferencias de un usuario.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api/preferencias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Método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GET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del 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u="sng">
                          <a:effectLst/>
                        </a:rPr>
                        <a:t>Obligatorio</a:t>
                      </a:r>
                      <a:r>
                        <a:rPr lang="es-PE" sz="1100">
                          <a:effectLst/>
                        </a:rPr>
                        <a:t>: idUser (para obtener las preferencias del usuario con ese código)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 datos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71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 Exitosa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Código</a:t>
                      </a:r>
                      <a:r>
                        <a:rPr lang="en-US" sz="1100">
                          <a:effectLst/>
                        </a:rPr>
                        <a:t>: 200 (HTTP Response)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 marL="449580" indent="-4495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 data : {  id: [int],  idUsuario: [int],   idCategoria: [int],  estado: [int]  } … }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Ejemplo</a:t>
                      </a:r>
                      <a:r>
                        <a:rPr lang="en-US" sz="1100">
                          <a:effectLst/>
                        </a:rPr>
                        <a:t>: {   data: {  id: 7,  idUsuario: 12,   idCategoria: 8,  estado: 1  } …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 de Error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Código: 401 UNAUTHORIZED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Contenido: {error: “Obtener Preferencias”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Ejemplo de Invocación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$.ajax({ url: "api/preferencias ",  dataType: "json",  type : "GET",  success : function(r) {    console.log(r);  }});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Notas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63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279174" y="2217736"/>
          <a:ext cx="5393690" cy="3865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7310"/>
                <a:gridCol w="27863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Titulo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Crear Preferencia, crea una preferencia para un usuario.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api/preferencias/create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Método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POST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del 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 datos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{ idUsuario: [int],  idCategoria: [int] }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u="sng">
                          <a:effectLst/>
                        </a:rPr>
                        <a:t>Ejemplo</a:t>
                      </a:r>
                      <a:r>
                        <a:rPr lang="es-PE" sz="1100">
                          <a:effectLst/>
                        </a:rPr>
                        <a:t>: { idUsuario: 18,  idCategoria: 6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29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 Exitosa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Código</a:t>
                      </a:r>
                      <a:r>
                        <a:rPr lang="en-US" sz="1100">
                          <a:effectLst/>
                        </a:rPr>
                        <a:t>: 200 (HTTP Response)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 marL="449580" indent="-4495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 data : {  id: [int],  idUsuario: [int],   idCategoria: [int],  estado: [int]  } }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Ejemplo</a:t>
                      </a:r>
                      <a:r>
                        <a:rPr lang="en-US" sz="1100">
                          <a:effectLst/>
                        </a:rPr>
                        <a:t>: {   data: {  id: 9,  idUsuario: 14,   idCategoria: 7,  estado: 1  }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 de Error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Código: 401 UNAUTHORIZED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Contenido: {error: “Crear Preferencia”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Ejemplo de Invocación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$.ajax({ url: "api/preferencias/create ",  dataType: "json",  type : "POST",  success : function(r) {    console.log(r);  }});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Notas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0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279174" y="2486817"/>
          <a:ext cx="5393690" cy="350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7310"/>
                <a:gridCol w="27863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Titulo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Eliminar Preferencia, elimina una preferencia existente para un usuario.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api/preferencias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Método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s-PE" sz="1100">
                          <a:effectLst/>
                        </a:rPr>
                        <a:t>DELETE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del URL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Parámetros de datos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5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 Exitosa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Código</a:t>
                      </a:r>
                      <a:r>
                        <a:rPr lang="en-US" sz="1100">
                          <a:effectLst/>
                        </a:rPr>
                        <a:t>: 200 (HTTP Response)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 data : {  id: [int],  message: [string]} }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Ejemplo</a:t>
                      </a:r>
                      <a:r>
                        <a:rPr lang="en-US" sz="1100">
                          <a:effectLst/>
                        </a:rPr>
                        <a:t>: {  data : { id: 25, message: “soft deleted” }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 de Error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Código: 401 UNAUTHORIZED</a:t>
                      </a:r>
                      <a:endParaRPr lang="es-MX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Contenido: {error: “Eliminar Preferencia” }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Ejemplo de Invocación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$.ajax({ url: "api/preferencias ",  dataType: "json",  type : "DELETE",  success : function(r) {    console.log(r);  }});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Notas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31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Arquitectura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4" y="1594658"/>
            <a:ext cx="6199254" cy="4923886"/>
          </a:xfrm>
        </p:spPr>
      </p:pic>
    </p:spTree>
    <p:extLst>
      <p:ext uri="{BB962C8B-B14F-4D97-AF65-F5344CB8AC3E}">
        <p14:creationId xmlns:p14="http://schemas.microsoft.com/office/powerpoint/2010/main" val="144749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40592"/>
              </p:ext>
            </p:extLst>
          </p:nvPr>
        </p:nvGraphicFramePr>
        <p:xfrm>
          <a:off x="2776196" y="1836865"/>
          <a:ext cx="4322373" cy="4500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9435"/>
                <a:gridCol w="2232938"/>
              </a:tblGrid>
              <a:tr h="143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Titulo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Login, verifica las credenciales del usuario.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143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api/usuario/login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143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Método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POST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143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del 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575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 datos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{ username: [string],  password: [string] }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Ejemplo</a:t>
                      </a:r>
                      <a:r>
                        <a:rPr lang="en-US" sz="900">
                          <a:effectLst/>
                        </a:rPr>
                        <a:t>: { username: juanito123,  password: contra123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1868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Respuesta Exitosa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Código</a:t>
                      </a:r>
                      <a:r>
                        <a:rPr lang="en-US" sz="900">
                          <a:effectLst/>
                        </a:rPr>
                        <a:t>: 200 (HTTP Response)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{  data : {  id: [int],  nombres: [string],   apellidos: [string]   username : [string],   emai: [string]  , facebook_id: [int],  password: [string],  idDistrito: [int],  is_admin: [int]  } }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Ejemplo</a:t>
                      </a:r>
                      <a:r>
                        <a:rPr lang="es-PE" sz="900">
                          <a:effectLst/>
                        </a:rPr>
                        <a:t>: {  data : { id: 25,   nombres: “JuanEditado”,   apellidos: “PerezEditado”   username : “jperez”,    emai: “jperez25@gmail.com”  , facebook_id: 23,  password: “qwerty2”,  idDistrito: 12,  is_admin: 0  }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287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 Error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Código: 401 UNAUTHORIZED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Contenido: {error: “Usuario no identificado”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431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Ejemplo de Invocación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$.ajax({ url: "api/usuario/login ",  dataType: "json",  type : "POST",  success : function(r) {    console.log(r);  }});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  <a:tr h="143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Notas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8" marR="5495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42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</p:nvPr>
        </p:nvGraphicFramePr>
        <p:xfrm>
          <a:off x="2438973" y="2160589"/>
          <a:ext cx="5074091" cy="4134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2816"/>
                <a:gridCol w="2621275"/>
              </a:tblGrid>
              <a:tr h="33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Titulo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Crear foto, sube una foto al servidor de Flickr para que sea usada por la aplicación.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68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URL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3280" algn="l"/>
                        </a:tabLst>
                      </a:pPr>
                      <a:r>
                        <a:rPr lang="es-PE" sz="1000">
                          <a:effectLst/>
                        </a:rPr>
                        <a:t>api/fotos/create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68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Método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POST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68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Parámetros del URL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675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Parámetros de datos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{ nombre: [string], foto: [file] }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u="sng">
                          <a:effectLst/>
                        </a:rPr>
                        <a:t>Ejemplo</a:t>
                      </a:r>
                      <a:r>
                        <a:rPr lang="es-PE" sz="1000">
                          <a:effectLst/>
                        </a:rPr>
                        <a:t>: { nombre: myRestaurantPhoto,  file: imagen.jpg }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350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Respuesta Exitosa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Código</a:t>
                      </a:r>
                      <a:r>
                        <a:rPr lang="en-US" sz="1000">
                          <a:effectLst/>
                        </a:rPr>
                        <a:t>: 200 (HTTP Response)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  data : {  id: [int],  nombre: [string],   url: [string], formato: [string],   estado: [int]  } }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u="sng">
                          <a:effectLst/>
                        </a:rPr>
                        <a:t>Ejemplo</a:t>
                      </a:r>
                      <a:r>
                        <a:rPr lang="es-PE" sz="1000">
                          <a:effectLst/>
                        </a:rPr>
                        <a:t>: {  data : {  id: 3,  nombre: myRestaurantPhoto,   url: , formato: JPG,   estado: 1  } }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33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Respuesta de Error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Código: 401 UNAUTHORIZED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Contenido: {error: “Crear foto” }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506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Ejemplo de Invocación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$.ajax({ url: "api/ fotos/create",  dataType: "json",  type : "POST",  success : function(r) {    console.log(r);  }});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68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Notas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8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Servicios</a:t>
            </a:r>
            <a:br>
              <a:rPr lang="es-PE" dirty="0" smtClean="0"/>
            </a:br>
            <a:endParaRPr lang="es-MX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</p:nvPr>
        </p:nvGraphicFramePr>
        <p:xfrm>
          <a:off x="2371471" y="2160589"/>
          <a:ext cx="5209096" cy="4019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9359"/>
                <a:gridCol w="3789737"/>
              </a:tblGrid>
              <a:tr h="33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Titulo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Facebook Login, verifica las credenciales del usuario utilizando su cuenta de facebook.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68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URL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68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Método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68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Parámetros del URL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506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Parámetros de datos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Permisos de la aplicación [String]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loginButton=(LoginButton)view.findViewById(R.id.login_button);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loginButton.setReadPermissions("user_friends");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68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Respuesta Exitosa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Se ejecutará la función onSuccess(LoginResult loginResult)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68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Respuesta de Error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Se ejecutará la función onError(FacebookException expception)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1518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Ejemplo de Invocación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Una vez configurado el SDK, se llamará al login de Facebook mediante un botón: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&lt;com.facebook.login.widget.LoginButton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    android:id="@+id/login_button"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    </a:t>
                      </a:r>
                      <a:r>
                        <a:rPr lang="en-US" sz="1000">
                          <a:effectLst/>
                        </a:rPr>
                        <a:t>android:layout_width="wrap_content"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android:layout_height="wrap_content"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android:layout_gravity="center_horizontal"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android:layout_marginTop="30dp"</a:t>
                      </a:r>
                      <a:endParaRPr lang="es-MX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android:layout_marginBottom="30dp" /&gt;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  <a:tr h="675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Notas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Revisar la documentación oficial del </a:t>
                      </a:r>
                      <a:r>
                        <a:rPr lang="es-PE" sz="1000" dirty="0" err="1">
                          <a:effectLst/>
                        </a:rPr>
                        <a:t>login</a:t>
                      </a:r>
                      <a:r>
                        <a:rPr lang="es-PE" sz="1000" dirty="0">
                          <a:effectLst/>
                        </a:rPr>
                        <a:t> con Facebook utilizando Facebook SDK </a:t>
                      </a:r>
                      <a:r>
                        <a:rPr lang="es-PE" sz="1000" dirty="0" err="1">
                          <a:effectLst/>
                        </a:rPr>
                        <a:t>for</a:t>
                      </a:r>
                      <a:r>
                        <a:rPr lang="es-PE" sz="1000" dirty="0">
                          <a:effectLst/>
                        </a:rPr>
                        <a:t> </a:t>
                      </a:r>
                      <a:r>
                        <a:rPr lang="es-PE" sz="1000" dirty="0" err="1">
                          <a:effectLst/>
                        </a:rPr>
                        <a:t>Android</a:t>
                      </a:r>
                      <a:r>
                        <a:rPr lang="es-PE" sz="1000" dirty="0">
                          <a:effectLst/>
                        </a:rPr>
                        <a:t>: </a:t>
                      </a:r>
                      <a:r>
                        <a:rPr lang="es-PE" sz="1000" u="sng" dirty="0">
                          <a:effectLst/>
                          <a:hlinkClick r:id="rId2"/>
                        </a:rPr>
                        <a:t>https://developers.facebook.com/docs/facebook-login/android/v2.3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6" marR="64516" marT="0" marB="0"/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677334" y="1275007"/>
            <a:ext cx="8596668" cy="77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Facebook SDK for Android</a:t>
            </a:r>
            <a:endParaRPr lang="es-MX" dirty="0"/>
          </a:p>
          <a:p>
            <a:r>
              <a:rPr lang="es-PE" dirty="0" smtClean="0"/>
              <a:t/>
            </a:r>
            <a:br>
              <a:rPr lang="es-PE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3198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54237"/>
              </p:ext>
            </p:extLst>
          </p:nvPr>
        </p:nvGraphicFramePr>
        <p:xfrm>
          <a:off x="2743426" y="1909648"/>
          <a:ext cx="4465186" cy="4575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158"/>
                <a:gridCol w="3567028"/>
              </a:tblGrid>
              <a:tr h="289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Titulo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Recomendar Restaurante, permite al usuario compartir en Facebook un restaurante.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</a:tr>
              <a:tr h="144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</a:tr>
              <a:tr h="144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Método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</a:tr>
              <a:tr h="289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del 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</a:tr>
              <a:tr h="1422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 datos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PE" sz="900" dirty="0" err="1">
                          <a:effectLst/>
                        </a:rPr>
                        <a:t>contentURL</a:t>
                      </a:r>
                      <a:r>
                        <a:rPr lang="es-PE" sz="900" dirty="0">
                          <a:effectLst/>
                        </a:rPr>
                        <a:t>, el link a ser compartido</a:t>
                      </a:r>
                      <a:endParaRPr lang="es-MX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PE" sz="900" dirty="0" err="1">
                          <a:effectLst/>
                        </a:rPr>
                        <a:t>contentTitle</a:t>
                      </a:r>
                      <a:r>
                        <a:rPr lang="es-PE" sz="900" dirty="0">
                          <a:effectLst/>
                        </a:rPr>
                        <a:t>, representa el título del contenido del link</a:t>
                      </a:r>
                      <a:endParaRPr lang="es-MX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PE" sz="900" dirty="0" err="1">
                          <a:effectLst/>
                        </a:rPr>
                        <a:t>imageURL</a:t>
                      </a:r>
                      <a:r>
                        <a:rPr lang="es-PE" sz="900" dirty="0">
                          <a:effectLst/>
                        </a:rPr>
                        <a:t>, la URL o imagen miniatura que aparecerá en el post</a:t>
                      </a:r>
                      <a:endParaRPr lang="es-MX" sz="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s-PE" sz="900" dirty="0" err="1">
                          <a:effectLst/>
                        </a:rPr>
                        <a:t>contentDescription</a:t>
                      </a:r>
                      <a:r>
                        <a:rPr lang="es-PE" sz="900" dirty="0">
                          <a:effectLst/>
                        </a:rPr>
                        <a:t>, 2 a 4 oraciones que describan el contenido</a:t>
                      </a:r>
                      <a:endParaRPr lang="es-MX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Ejemplo</a:t>
                      </a:r>
                      <a:r>
                        <a:rPr lang="en-US" sz="900" dirty="0">
                          <a:effectLst/>
                        </a:rPr>
                        <a:t>:</a:t>
                      </a:r>
                      <a:endParaRPr lang="es-MX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</a:rPr>
                        <a:t>ShareLinkContent</a:t>
                      </a:r>
                      <a:r>
                        <a:rPr lang="en-US" sz="900" dirty="0">
                          <a:effectLst/>
                        </a:rPr>
                        <a:t> content = new </a:t>
                      </a:r>
                      <a:r>
                        <a:rPr lang="en-US" sz="900" dirty="0" err="1">
                          <a:effectLst/>
                        </a:rPr>
                        <a:t>ShareLinkContent.Builder</a:t>
                      </a:r>
                      <a:r>
                        <a:rPr lang="en-US" sz="900" dirty="0">
                          <a:effectLst/>
                        </a:rPr>
                        <a:t>() .</a:t>
                      </a:r>
                      <a:r>
                        <a:rPr lang="en-US" sz="900" dirty="0" err="1">
                          <a:effectLst/>
                        </a:rPr>
                        <a:t>setContentUrl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Uri.parse</a:t>
                      </a:r>
                      <a:r>
                        <a:rPr lang="en-US" sz="900" dirty="0">
                          <a:effectLst/>
                        </a:rPr>
                        <a:t>("https://developers.facebook.com")).build();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</a:tr>
              <a:tr h="289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Respuesta Exitosa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</a:tr>
              <a:tr h="289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 Error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</a:tr>
              <a:tr h="433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Ejemplo de Invocación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ShareButton shareButton = (ShareButton)findViewById(R.id.fb_share_button);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shareButton.setShareContent(content);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</a:tr>
              <a:tr h="578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Notas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Revisar la documentación oficial de compartir con Facebook utilizando Facebook SDK </a:t>
                      </a:r>
                      <a:r>
                        <a:rPr lang="es-PE" sz="900" dirty="0" err="1">
                          <a:effectLst/>
                        </a:rPr>
                        <a:t>for</a:t>
                      </a:r>
                      <a:r>
                        <a:rPr lang="es-PE" sz="900" dirty="0">
                          <a:effectLst/>
                        </a:rPr>
                        <a:t> </a:t>
                      </a:r>
                      <a:r>
                        <a:rPr lang="es-PE" sz="900" dirty="0" err="1">
                          <a:effectLst/>
                        </a:rPr>
                        <a:t>Android</a:t>
                      </a:r>
                      <a:r>
                        <a:rPr lang="es-PE" sz="900" dirty="0">
                          <a:effectLst/>
                        </a:rPr>
                        <a:t>: </a:t>
                      </a:r>
                      <a:r>
                        <a:rPr lang="es-PE" sz="900" u="sng" dirty="0">
                          <a:effectLst/>
                          <a:hlinkClick r:id="rId2"/>
                        </a:rPr>
                        <a:t>https://developers.facebook.com/docs/sharing/android</a:t>
                      </a:r>
                      <a:endParaRPr lang="es-MX" sz="9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Hay varias formas de compartir, en la documentación están los ejemplos.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03" marR="55303" marT="0" marB="0"/>
                </a:tc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677334" y="61460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Definición de Servicios</a:t>
            </a:r>
            <a:br>
              <a:rPr lang="es-PE" dirty="0" smtClean="0"/>
            </a:b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77334" y="1275007"/>
            <a:ext cx="8596668" cy="77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Facebook SDK for Android</a:t>
            </a:r>
            <a:endParaRPr lang="es-MX" dirty="0"/>
          </a:p>
          <a:p>
            <a:r>
              <a:rPr lang="es-PE" dirty="0" smtClean="0"/>
              <a:t/>
            </a:r>
            <a:br>
              <a:rPr lang="es-PE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769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Mockups</a:t>
            </a:r>
            <a:r>
              <a:rPr lang="es-PE" dirty="0" smtClean="0"/>
              <a:t> - Móvil</a:t>
            </a:r>
            <a:endParaRPr lang="es-MX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48" y="1930399"/>
            <a:ext cx="2925141" cy="3881437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32" y="1930400"/>
            <a:ext cx="2925140" cy="38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Móvil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90" y="1930400"/>
            <a:ext cx="2925141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96" y="1930400"/>
            <a:ext cx="292514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Móvil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930400"/>
            <a:ext cx="2925141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93" y="1934346"/>
            <a:ext cx="2922167" cy="38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Móvil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05" y="1930400"/>
            <a:ext cx="2925141" cy="3881437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48" y="1930400"/>
            <a:ext cx="292514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3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Móvil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63" y="1930400"/>
            <a:ext cx="2925141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45" y="1948827"/>
            <a:ext cx="2911254" cy="38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Móvil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91" y="1930400"/>
            <a:ext cx="2925141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27" y="1824318"/>
            <a:ext cx="3005087" cy="398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Base de Datos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3" y="1594474"/>
            <a:ext cx="9292909" cy="3897276"/>
          </a:xfrm>
        </p:spPr>
      </p:pic>
    </p:spTree>
    <p:extLst>
      <p:ext uri="{BB962C8B-B14F-4D97-AF65-F5344CB8AC3E}">
        <p14:creationId xmlns:p14="http://schemas.microsoft.com/office/powerpoint/2010/main" val="22271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Móvil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2" y="1807595"/>
            <a:ext cx="2925141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6" y="1807595"/>
            <a:ext cx="2932517" cy="38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06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Móvil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91" y="1904871"/>
            <a:ext cx="2925141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1" y="1877494"/>
            <a:ext cx="2945773" cy="39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89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Móvil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62" y="1764052"/>
            <a:ext cx="2925141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72" y="1755934"/>
            <a:ext cx="2931259" cy="38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9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Móvil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48" y="1930400"/>
            <a:ext cx="2925141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75" y="1930399"/>
            <a:ext cx="292514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5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</a:t>
            </a:r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1477678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</a:t>
            </a:r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691617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</a:t>
            </a:r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2736726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</a:t>
            </a:r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2296011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</a:t>
            </a:r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2712867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</a:t>
            </a:r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411957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br>
              <a:rPr lang="es-PE" dirty="0" smtClean="0"/>
            </a:br>
            <a:endParaRPr lang="es-MX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716406"/>
              </p:ext>
            </p:extLst>
          </p:nvPr>
        </p:nvGraphicFramePr>
        <p:xfrm>
          <a:off x="677333" y="1494970"/>
          <a:ext cx="8169772" cy="4547050"/>
        </p:xfrm>
        <a:graphic>
          <a:graphicData uri="http://schemas.openxmlformats.org/drawingml/2006/table">
            <a:tbl>
              <a:tblPr/>
              <a:tblGrid>
                <a:gridCol w="1178805"/>
                <a:gridCol w="1178805"/>
                <a:gridCol w="319260"/>
                <a:gridCol w="974151"/>
                <a:gridCol w="774955"/>
                <a:gridCol w="436595"/>
                <a:gridCol w="3307201"/>
              </a:tblGrid>
              <a:tr h="1818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</a:t>
                      </a:r>
                    </a:p>
                  </a:txBody>
                  <a:tcPr marL="7763" marR="7763" marT="7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 entidad</a:t>
                      </a:r>
                    </a:p>
                  </a:txBody>
                  <a:tcPr marL="7763" marR="7763" marT="7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Llave</a:t>
                      </a:r>
                    </a:p>
                  </a:txBody>
                  <a:tcPr marL="7763" marR="7763" marT="7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</a:p>
                  </a:txBody>
                  <a:tcPr marL="7763" marR="7763" marT="7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7763" marR="7763" marT="7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7763" marR="7763" marT="7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7763" marR="7763" marT="7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188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</a:t>
                      </a:r>
                    </a:p>
                  </a:txBody>
                  <a:tcPr marL="7763" marR="7763" marT="7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 que guarda la información relacionada con el usuario</a:t>
                      </a:r>
                    </a:p>
                  </a:txBody>
                  <a:tcPr marL="7763" marR="7763" marT="7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usuario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nombres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Nombres del usuario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apellidos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Apllidos del usuario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usuario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Dirección de correo del usuario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facebook_id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bigint(8)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cuenta de facebook relacionada con el usuario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Contraseña del usuario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idDistrito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distrito del usuario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is_admin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el usuario es o no administrador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el usuario está activo o inactivo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8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restaurante</a:t>
                      </a:r>
                    </a:p>
                  </a:txBody>
                  <a:tcPr marL="7763" marR="7763" marT="7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 que guarda la información relacionada con un restaurante</a:t>
                      </a:r>
                    </a:p>
                  </a:txBody>
                  <a:tcPr marL="7763" marR="7763" marT="7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restaurante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del restaurante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idDistrito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distrito del restaurante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decimal(10, 2)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 en que se encuentra el restaurante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decimal(10, 2)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 en que se encuentra el restaurante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restaurante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idFoto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foto del restaurante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puntuacionTotal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decimal(10, 2)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Puntuación total del restaurante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el restaurante está activo o inactivo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8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</a:t>
                      </a:r>
                    </a:p>
                  </a:txBody>
                  <a:tcPr marL="7763" marR="7763" marT="7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 que guarda la información de una foto.</a:t>
                      </a:r>
                    </a:p>
                  </a:txBody>
                  <a:tcPr marL="7763" marR="7763" marT="7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foto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la foto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 de la foto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Formato de la foto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la foto está activo o inactiva</a:t>
                      </a:r>
                    </a:p>
                  </a:txBody>
                  <a:tcPr marL="7763" marR="7763" marT="77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Mockups</a:t>
            </a:r>
            <a:r>
              <a:rPr lang="es-PE" dirty="0"/>
              <a:t> - </a:t>
            </a:r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2148336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3" y="2160588"/>
            <a:ext cx="5195078" cy="4715683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err="1" smtClean="0"/>
              <a:t>Flujograma</a:t>
            </a:r>
            <a:r>
              <a:rPr lang="es-PE" dirty="0" smtClean="0"/>
              <a:t> de la Aplicación</a:t>
            </a:r>
            <a:br>
              <a:rPr lang="es-PE" dirty="0" smtClean="0"/>
            </a:b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34911" y="1385910"/>
            <a:ext cx="8596668" cy="890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Inicio</a:t>
            </a:r>
            <a:br>
              <a:rPr lang="es-PE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221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err="1" smtClean="0"/>
              <a:t>Flujograma</a:t>
            </a:r>
            <a:r>
              <a:rPr lang="es-PE" dirty="0" smtClean="0"/>
              <a:t> de la Aplicación</a:t>
            </a:r>
            <a:br>
              <a:rPr lang="es-PE" dirty="0" smtClean="0"/>
            </a:b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34911" y="1385910"/>
            <a:ext cx="8596668" cy="890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Restaurantes Cercanos</a:t>
            </a:r>
            <a:br>
              <a:rPr lang="es-PE" dirty="0" smtClean="0"/>
            </a:b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107815"/>
            <a:ext cx="8596312" cy="1986982"/>
          </a:xfrm>
        </p:spPr>
      </p:pic>
    </p:spTree>
    <p:extLst>
      <p:ext uri="{BB962C8B-B14F-4D97-AF65-F5344CB8AC3E}">
        <p14:creationId xmlns:p14="http://schemas.microsoft.com/office/powerpoint/2010/main" val="10699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err="1" smtClean="0"/>
              <a:t>Flujograma</a:t>
            </a:r>
            <a:r>
              <a:rPr lang="es-PE" dirty="0" smtClean="0"/>
              <a:t> de la Aplicación</a:t>
            </a:r>
            <a:br>
              <a:rPr lang="es-PE" dirty="0" smtClean="0"/>
            </a:b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34911" y="1385910"/>
            <a:ext cx="8596668" cy="890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Favoritos</a:t>
            </a:r>
            <a:br>
              <a:rPr lang="es-PE" dirty="0" smtClean="0"/>
            </a:br>
            <a:endParaRPr lang="es-MX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36" y="2160588"/>
            <a:ext cx="3450166" cy="3881437"/>
          </a:xfrm>
        </p:spPr>
      </p:pic>
    </p:spTree>
    <p:extLst>
      <p:ext uri="{BB962C8B-B14F-4D97-AF65-F5344CB8AC3E}">
        <p14:creationId xmlns:p14="http://schemas.microsoft.com/office/powerpoint/2010/main" val="643060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err="1" smtClean="0"/>
              <a:t>Flujograma</a:t>
            </a:r>
            <a:r>
              <a:rPr lang="es-PE" dirty="0" smtClean="0"/>
              <a:t> de la Aplicación</a:t>
            </a:r>
            <a:br>
              <a:rPr lang="es-PE" dirty="0" smtClean="0"/>
            </a:b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34911" y="1385910"/>
            <a:ext cx="8596668" cy="890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Mis Recomendaciones</a:t>
            </a:r>
            <a:br>
              <a:rPr lang="es-PE" dirty="0" smtClean="0"/>
            </a:br>
            <a:endParaRPr lang="es-MX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25" y="2160588"/>
            <a:ext cx="6697588" cy="3881437"/>
          </a:xfrm>
        </p:spPr>
      </p:pic>
    </p:spTree>
    <p:extLst>
      <p:ext uri="{BB962C8B-B14F-4D97-AF65-F5344CB8AC3E}">
        <p14:creationId xmlns:p14="http://schemas.microsoft.com/office/powerpoint/2010/main" val="1767240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err="1" smtClean="0"/>
              <a:t>Flujograma</a:t>
            </a:r>
            <a:r>
              <a:rPr lang="es-PE" dirty="0" smtClean="0"/>
              <a:t> de la Aplicación</a:t>
            </a:r>
            <a:br>
              <a:rPr lang="es-PE" dirty="0" smtClean="0"/>
            </a:b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34911" y="1385910"/>
            <a:ext cx="8596668" cy="890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Menú de Usuario</a:t>
            </a:r>
            <a:br>
              <a:rPr lang="es-PE" dirty="0" smtClean="0"/>
            </a:br>
            <a:endParaRPr lang="es-MX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50" y="1930400"/>
            <a:ext cx="5759235" cy="4327282"/>
          </a:xfrm>
        </p:spPr>
      </p:pic>
    </p:spTree>
    <p:extLst>
      <p:ext uri="{BB962C8B-B14F-4D97-AF65-F5344CB8AC3E}">
        <p14:creationId xmlns:p14="http://schemas.microsoft.com/office/powerpoint/2010/main" val="679077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123543"/>
          </a:xfrm>
        </p:spPr>
        <p:txBody>
          <a:bodyPr anchor="ctr">
            <a:normAutofit/>
          </a:bodyPr>
          <a:lstStyle/>
          <a:p>
            <a:pPr algn="ctr"/>
            <a:r>
              <a:rPr lang="es-PE" sz="7200" b="1" dirty="0" smtClean="0"/>
              <a:t>Gracias! :v</a:t>
            </a:r>
            <a:endParaRPr lang="es-MX" sz="7200" b="1" dirty="0"/>
          </a:p>
        </p:txBody>
      </p:sp>
    </p:spTree>
    <p:extLst>
      <p:ext uri="{BB962C8B-B14F-4D97-AF65-F5344CB8AC3E}">
        <p14:creationId xmlns:p14="http://schemas.microsoft.com/office/powerpoint/2010/main" val="218590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 de Datos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207383"/>
              </p:ext>
            </p:extLst>
          </p:nvPr>
        </p:nvGraphicFramePr>
        <p:xfrm>
          <a:off x="677863" y="1930396"/>
          <a:ext cx="8843508" cy="3377612"/>
        </p:xfrm>
        <a:graphic>
          <a:graphicData uri="http://schemas.openxmlformats.org/drawingml/2006/table">
            <a:tbl>
              <a:tblPr/>
              <a:tblGrid>
                <a:gridCol w="1276018"/>
                <a:gridCol w="1276018"/>
                <a:gridCol w="345588"/>
                <a:gridCol w="1054486"/>
                <a:gridCol w="838863"/>
                <a:gridCol w="472599"/>
                <a:gridCol w="3579936"/>
              </a:tblGrid>
              <a:tr h="2412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distrito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 que guarda los distritos.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distrito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del distrito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el distrito está activo o inactivo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5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recomendacion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 que guarda una recomendación. Asimismo, esta entidad se puede utilizar para recomendar a otro usuario.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recomendación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 del usuario sobre el restaurante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puntuacion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Puntuación del restaurante dada por el usuario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idUsuario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usuario que realizó la recomendación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idRestaurante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restaurante relacionado con la recomendación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idReceptor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usuario al que otro usuario recomendó un restaurante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la recomendación está activa o inactiva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5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recomendacion_foto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 que guarda las fotos relacionadas con una recomendación.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recomendación_foto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idRecomendacion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recomendación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idFoto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foto relacionada con la recomendación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recomendacion_foto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está activo o inactivo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0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 de Datos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7164"/>
              </p:ext>
            </p:extLst>
          </p:nvPr>
        </p:nvGraphicFramePr>
        <p:xfrm>
          <a:off x="677863" y="2380338"/>
          <a:ext cx="8596312" cy="2755284"/>
        </p:xfrm>
        <a:graphic>
          <a:graphicData uri="http://schemas.openxmlformats.org/drawingml/2006/table">
            <a:tbl>
              <a:tblPr/>
              <a:tblGrid>
                <a:gridCol w="1240350"/>
                <a:gridCol w="1240350"/>
                <a:gridCol w="335928"/>
                <a:gridCol w="1025011"/>
                <a:gridCol w="815415"/>
                <a:gridCol w="459389"/>
                <a:gridCol w="3479869"/>
              </a:tblGrid>
              <a:tr h="22960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categoria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 que guarda los tipos de comida que sirven los restaurantes.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categoría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96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varchar(64)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la categoría. Indica si es Comida marina, criolla, etc.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 de la categoría de restaurante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la categoría está activa o inactiva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0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restaurante_categoria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 que guarda las categorías(tipo de comida) que sirve un restaurante.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restaurante_categoria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96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idRestaurante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restaurante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idCategoria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categoría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restaurante_categoria está activo o inactivo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0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preferencia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Entidad que almacena las categorías de preferencia del usuario.</a:t>
                      </a:r>
                    </a:p>
                  </a:txBody>
                  <a:tcPr marL="8619" marR="8619" marT="86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preferencia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96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idUsuario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del usuario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F79646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idCategoria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de la categoría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0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 si la preferencia está activa o inactiva</a:t>
                      </a:r>
                    </a:p>
                  </a:txBody>
                  <a:tcPr marL="8619" marR="8619" marT="86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1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Servicios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091893"/>
              </p:ext>
            </p:extLst>
          </p:nvPr>
        </p:nvGraphicFramePr>
        <p:xfrm>
          <a:off x="2718831" y="1930400"/>
          <a:ext cx="4488618" cy="4122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4309"/>
                <a:gridCol w="2244309"/>
              </a:tblGrid>
              <a:tr h="298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Titulo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Obtener Restaurantes, lista todos u obtiene un restaurante.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api/restaurantes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Método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GET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298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del 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Opcionales</a:t>
                      </a:r>
                      <a:r>
                        <a:rPr lang="es-PE" sz="900">
                          <a:effectLst/>
                        </a:rPr>
                        <a:t>: idRestaurante (para devolver un restaurante específico)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 datos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940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Exitosa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Código</a:t>
                      </a:r>
                      <a:r>
                        <a:rPr lang="es-PE" sz="900">
                          <a:effectLst/>
                        </a:rPr>
                        <a:t>: 200 (HTTP Response)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Contenido</a:t>
                      </a:r>
                      <a:r>
                        <a:rPr lang="es-PE" sz="900">
                          <a:effectLst/>
                        </a:rPr>
                        <a:t>:  { data:{ id: [int], nombre: [string], idDistrito: [int], latitude: [decimal(11,8)], longitude: [decimal(11,8)], descripcion: [string], puntuacionTotal: [decimal(10,2)] } }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Ejemplo</a:t>
                      </a:r>
                      <a:r>
                        <a:rPr lang="es-PE" sz="900">
                          <a:effectLst/>
                        </a:rPr>
                        <a:t>: { data: { id: 2, nombre: “Rustica”, idDistrito: 2, latitud: -77.0829897, longitud: -11.4897042, descripcion: “Restaurante con 21 años de creación”, puntuacionTotal: 8.3, estado: 1 }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298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 Error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Código: 401 UNAUTHORIZED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Contenido: {error: “Obtener Restaurantes”}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447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Ejemplo de Invocación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$.ajax({  url: " api/restaurantes",  dataType: "json",  type : "GET",  success : function(r) {    console.log(r);  }});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Notas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785625"/>
              </p:ext>
            </p:extLst>
          </p:nvPr>
        </p:nvGraphicFramePr>
        <p:xfrm>
          <a:off x="2601533" y="2160588"/>
          <a:ext cx="4142730" cy="3881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433"/>
                <a:gridCol w="2700297"/>
              </a:tblGrid>
              <a:tr h="117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effectLst/>
                        </a:rPr>
                        <a:t>Titulo</a:t>
                      </a:r>
                      <a:endParaRPr lang="es-MX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Crear Restaurante, crea un restaurante.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</a:tr>
              <a:tr h="117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URL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api/restaurantes/create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</a:tr>
              <a:tr h="117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Método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POST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</a:tr>
              <a:tr h="117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Parámetros del URL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</a:tr>
              <a:tr h="1176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dirty="0">
                          <a:effectLst/>
                        </a:rPr>
                        <a:t>Parámetros de datos</a:t>
                      </a:r>
                      <a:endParaRPr lang="es-MX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{  nombre: [string],    idDistrito : [int],    latitud : [decimal(11,8)]  , longitud : [decimal(11,8)],   descripcion: [string],   puntuacionTotal: [decimal(10,2)]   }}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 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u="sng">
                          <a:effectLst/>
                        </a:rPr>
                        <a:t>Ejemplo</a:t>
                      </a:r>
                      <a:r>
                        <a:rPr lang="es-PE" sz="700">
                          <a:effectLst/>
                        </a:rPr>
                        <a:t>: {  data : {    nombre: “La Ultima Cena”,    idDistrito : 6,    latitud: -77.0829897, longitud: -11.4897042,   descripcion: “restaurant bien bueno”,   puntuacionTotal: 5.3  }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</a:tr>
              <a:tr h="1529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Respuesta Exitosa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u="sng">
                          <a:effectLst/>
                        </a:rPr>
                        <a:t>Código</a:t>
                      </a:r>
                      <a:r>
                        <a:rPr lang="es-PE" sz="700">
                          <a:effectLst/>
                        </a:rPr>
                        <a:t>: 200 (HTTP Response)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{  data : {  id: [int],   nombre: [string],    idDistrito : [int],    latitud : [decimal(11,8)]  , longitud : [decimal(11,8)],   descripcion: [string],   puntuacionTotal: [decimal(10,2)]   }}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 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 u="sng">
                          <a:effectLst/>
                        </a:rPr>
                        <a:t>Ejemplo</a:t>
                      </a:r>
                      <a:r>
                        <a:rPr lang="es-PE" sz="700">
                          <a:effectLst/>
                        </a:rPr>
                        <a:t>: {  data : { id: 16,  nombre: “La Ultima Cena”,    idDistrito : 6,    latitud: -77.0829897, longitud: -11.4897042,   descripcion: “restaurant bien bueno”,   puntuacionTotal: 5.3   }}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</a:tr>
              <a:tr h="2352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Respuesta de Error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Código: 401 UNAUTHORIZED</a:t>
                      </a:r>
                      <a:endParaRPr lang="es-MX" sz="7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Contenido: {error: “Crear Restaurante}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</a:tr>
              <a:tr h="352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Ejemplo de Invocación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$.ajax({  url: " api/restaurantes/create",  dataType: "json",  type : "POST",  success : function(r) {    console.log(r);  }});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</a:tr>
              <a:tr h="117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700">
                          <a:effectLst/>
                        </a:rPr>
                        <a:t>Notas</a:t>
                      </a:r>
                      <a:endParaRPr lang="es-MX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s-MX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66" marR="4496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Servicios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731710" y="2160589"/>
          <a:ext cx="4488618" cy="4119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798"/>
                <a:gridCol w="2318820"/>
              </a:tblGrid>
              <a:tr h="298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Titulo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Restaurantes por Categoría, obtiene todos los restaurantes de una categoría.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api/categorías/{id}/restaurantes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Método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GET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del URL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Parámetros de datos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940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Exitosa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Código</a:t>
                      </a:r>
                      <a:r>
                        <a:rPr lang="es-PE" sz="900">
                          <a:effectLst/>
                        </a:rPr>
                        <a:t>: 200 (HTTP Response)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none" strike="noStrike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{  data : {  id: [int],   nombre: [string],    idDistrito : [int],    latitud : [decimal(11,8)]  , longitud : [decimal(11,8)],   descripcion: [string],   puntuacionTotal: [decimal(10,2)], estado: [int]   } … }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u="sng">
                          <a:effectLst/>
                        </a:rPr>
                        <a:t>Ejemplo</a:t>
                      </a:r>
                      <a:r>
                        <a:rPr lang="es-PE" sz="900">
                          <a:effectLst/>
                        </a:rPr>
                        <a:t>: {  data : { id: 16,  nombre: “La Ultima Cena”,    idDistrito : 6,    latitud: -77.0829897, longitud: -11.4897042,   descripcion: “restaurant bien bueno”,   puntuacionTotal: 5.3,  estado:  1   } …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447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 Error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Código: 401 UNAUTHORIZED</a:t>
                      </a:r>
                      <a:endParaRPr lang="es-MX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Contenido: {error: “Obtener Restaurantes por Categoria” }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447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Ejemplo de Invocación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$.ajax({ url: "api/categorías/8/restaurantes ",  dataType: "json",  type : "GET",  success : function(r) {    console.log(r);  }});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  <a:tr h="149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Notas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72" marR="570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8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2389</Words>
  <Application>Microsoft Office PowerPoint</Application>
  <PresentationFormat>Panorámica</PresentationFormat>
  <Paragraphs>702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Arial</vt:lpstr>
      <vt:lpstr>Calibri</vt:lpstr>
      <vt:lpstr>Symbol</vt:lpstr>
      <vt:lpstr>Times New Roman</vt:lpstr>
      <vt:lpstr>Trebuchet MS</vt:lpstr>
      <vt:lpstr>Wingdings 3</vt:lpstr>
      <vt:lpstr>Faceta</vt:lpstr>
      <vt:lpstr>RestaurApp TB-02</vt:lpstr>
      <vt:lpstr>Diagrama de Arquitectura</vt:lpstr>
      <vt:lpstr>Modelo de Base de Datos</vt:lpstr>
      <vt:lpstr>Diccionario de Datos </vt:lpstr>
      <vt:lpstr>Diccionario de Datos</vt:lpstr>
      <vt:lpstr>Diccionario de Datos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</vt:lpstr>
      <vt:lpstr>Definición de Servicios </vt:lpstr>
      <vt:lpstr>Presentación de PowerPoint</vt:lpstr>
      <vt:lpstr>Mockups - Móvil</vt:lpstr>
      <vt:lpstr>Mockups - Móvil</vt:lpstr>
      <vt:lpstr>Mockups - Móvil</vt:lpstr>
      <vt:lpstr>Mockups - Móvil</vt:lpstr>
      <vt:lpstr>Mockups - Móvil</vt:lpstr>
      <vt:lpstr>Mockups - Móvil</vt:lpstr>
      <vt:lpstr>Mockups - Móvil</vt:lpstr>
      <vt:lpstr>Mockups - Móvil</vt:lpstr>
      <vt:lpstr>Mockups - Móvil</vt:lpstr>
      <vt:lpstr>Mockups - Móvil</vt:lpstr>
      <vt:lpstr>Mockups - Web</vt:lpstr>
      <vt:lpstr>Mockups - Web</vt:lpstr>
      <vt:lpstr>Mockups - Web</vt:lpstr>
      <vt:lpstr>Mockups - Web</vt:lpstr>
      <vt:lpstr>Mockups - Web</vt:lpstr>
      <vt:lpstr>Mockups - Web</vt:lpstr>
      <vt:lpstr>Mockups -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 :v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RestaurApp</dc:title>
  <dc:creator>Rombo</dc:creator>
  <cp:lastModifiedBy>Rombo</cp:lastModifiedBy>
  <cp:revision>6</cp:revision>
  <dcterms:created xsi:type="dcterms:W3CDTF">2015-04-22T23:41:26Z</dcterms:created>
  <dcterms:modified xsi:type="dcterms:W3CDTF">2015-04-23T00:28:49Z</dcterms:modified>
</cp:coreProperties>
</file>