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88" r:id="rId5"/>
    <p:sldId id="344" r:id="rId6"/>
    <p:sldId id="275" r:id="rId7"/>
    <p:sldId id="345" r:id="rId8"/>
    <p:sldId id="340" r:id="rId9"/>
    <p:sldId id="346" r:id="rId10"/>
    <p:sldId id="347" r:id="rId11"/>
    <p:sldId id="349" r:id="rId12"/>
    <p:sldId id="348" r:id="rId13"/>
    <p:sldId id="350" r:id="rId14"/>
    <p:sldId id="351" r:id="rId15"/>
    <p:sldId id="352" r:id="rId16"/>
    <p:sldId id="33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02B0-80B1-4B21-90B5-4813DE4F4217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2D8E-6795-4374-9F72-064DC68816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22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49C-EDD0-7B1F-7775-6E5F1C44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C862-F600-2384-DC71-E6A3490F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D26D-6D8A-49B0-0FCF-7046356D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B4E-2684-9F51-8BA0-EE5E70C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B8D4-15FE-01F1-B08F-ECEDBCE9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71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31EF-9527-6FEB-316C-CBF9BE7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CA151-C179-9839-B08D-55005E354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BA62-08E2-1CFD-4AC5-4D782AA9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CADF-E7E6-881B-129E-4E8CE7B2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3DBF-9CAC-B937-4D42-BA064F85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2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04F2B-3629-EADC-0D11-803AA0F1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2B87-1E11-6B18-FCAB-BB57D35F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FC4E-435E-1A5B-46EE-F1720DC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C7E4-AD7E-264E-B21E-9BA7A6BE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9C25-96E9-6E42-B2A6-BC2D5B85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9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7D259-EB8B-412B-90EA-C65A1E11A1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12335933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609600" y="2582864"/>
            <a:ext cx="103632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788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23F85A-7F5C-42B0-B38F-3EE6DED8A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1" y="0"/>
            <a:ext cx="12189884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5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3B3-F3D3-18FA-56DA-8B3C994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9EED-B399-A6B9-A137-288D8D32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12DA-1882-C435-4908-44FC8A4F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0AEF-7EDE-B198-2CF7-574AB86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8818-FCDE-ACC4-41BF-5D6BFE4F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5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85E2-1434-074A-1E7F-6046A393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7580-820B-6ACC-CF87-5E7BECB1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AD3-0AF5-9F44-4A70-43566B2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1C11-9D9B-B4C5-914A-98F992FB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5D41-B2C9-D843-684C-FD04B86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7F18-A2D0-230B-A879-CB256045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7FBE-5B12-5D05-4120-95D6D9B5B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DD47-56CB-D906-E80A-5875E278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E049-F6A5-24C4-4F0B-3EF5D6A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9CE0-15A2-56AC-253F-33EB180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3061-4DD1-2DF3-BDA1-D733C81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4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52A5-C8CE-1F8B-9225-F0D4E6C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E03F-AAB6-7029-60FC-297BBAD1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C6FB-17E1-0020-FD90-E48F926C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DB327-DB63-7119-CDEF-E3805C5EC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F678C-CBDD-3BD2-5006-A644EECF7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12770-D6C9-0F9B-6775-E3D7DDBA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9B89-90A2-20F6-36B1-0F8D91CD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222D8-3D36-0AE3-3773-EF275E2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6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08E4-A6E0-0164-0727-F88B3AA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58BAA-121C-35F7-6282-8AFB1B6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0FDF-4E88-E33E-C256-C121BF24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4C622-44DA-12EE-1D06-2B53E0B4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62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73805-C837-6CC1-7576-EF39E0C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F2953-41B3-A5DD-A766-65948543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78C2-E148-A337-A826-868AFAF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74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0B4-D2D1-37F4-DFA2-F5820F32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ABED-831D-BE19-2C52-E325BBAF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1E5F-A32A-5802-9CD5-83488E55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FBC1-B15C-9008-8232-9254BD8B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5BAA-9F27-1E27-9E24-73225061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48DA-E419-6F76-8BD4-30BCA064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8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C391-A306-EA4D-1DAD-02CC970D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979B4-DFB5-339F-F84E-C94339FC6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5F7B2-EB07-ED53-E476-CC545A074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9933-F8F6-C29F-8FA6-F864AF19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D18DB-96B9-4B1F-1C6F-FD2C5530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1101-064D-5AB7-9852-1F2D6CE8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45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D34D8-85D0-A994-2C96-93E23608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411AE-F728-9275-42B3-4CED109F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A927-E202-A3E1-8D77-0B46AF486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8DF80-9FB8-4023-AC01-6D8FACF79CEF}" type="datetimeFigureOut">
              <a:rPr lang="es-PE" smtClean="0"/>
              <a:t>21/06/2025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A77A-FAC4-2A54-75C2-CC0FE3E87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2841-7740-D3D0-F9BE-E1BCA9B78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0482B-6DBE-49CA-932D-3E7D09A7D7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46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token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82EC85AB-FA66-4274-8CA8-79D21E87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422"/>
            <a:ext cx="11960942" cy="288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FUNDAMENTOS DE PROGRAMACIÓN 1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TALLER 5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Git y GitHub+Cloud9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7C724-2C69-033B-EB31-01E3B2EE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88BCCB-32D3-3DBF-768B-B0AC31AC6E51}"/>
              </a:ext>
            </a:extLst>
          </p:cNvPr>
          <p:cNvSpPr txBox="1"/>
          <p:nvPr/>
        </p:nvSpPr>
        <p:spPr>
          <a:xfrm>
            <a:off x="644247" y="305996"/>
            <a:ext cx="23452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Laboratorio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9C4444-3CB5-0387-84D9-34452EF51824}"/>
              </a:ext>
            </a:extLst>
          </p:cNvPr>
          <p:cNvSpPr txBox="1"/>
          <p:nvPr/>
        </p:nvSpPr>
        <p:spPr>
          <a:xfrm>
            <a:off x="644247" y="1221504"/>
            <a:ext cx="109035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PARTE 1: Crear un repositorio en GitHub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Ingresar a https://github.com e iniciar sesión. </a:t>
            </a:r>
            <a:r>
              <a:rPr lang="es-ES" i="1" dirty="0"/>
              <a:t>Si no tienes cuenta, crear una gratis.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un nuevo repositorio: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Clic en el botón "+" &gt; </a:t>
            </a:r>
            <a:r>
              <a:rPr lang="es-ES" b="1" dirty="0"/>
              <a:t>New </a:t>
            </a:r>
            <a:r>
              <a:rPr lang="es-ES" b="1" dirty="0" err="1"/>
              <a:t>repository</a:t>
            </a:r>
            <a:r>
              <a:rPr lang="es-ES" b="1" dirty="0"/>
              <a:t> </a:t>
            </a:r>
            <a:r>
              <a:rPr lang="es-ES" dirty="0"/>
              <a:t>(esquina superior derecha).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Llenar los campos: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 err="1"/>
              <a:t>Repository</a:t>
            </a:r>
            <a:r>
              <a:rPr lang="es-ES" b="1" dirty="0"/>
              <a:t> </a:t>
            </a:r>
            <a:r>
              <a:rPr lang="es-ES" b="1" dirty="0" err="1"/>
              <a:t>name</a:t>
            </a:r>
            <a:r>
              <a:rPr lang="es-ES" dirty="0"/>
              <a:t>: por ejemplo, mi-proyecto.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 err="1"/>
              <a:t>Description</a:t>
            </a:r>
            <a:r>
              <a:rPr lang="es-ES" dirty="0"/>
              <a:t> (opcional).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 err="1"/>
              <a:t>Visibility</a:t>
            </a:r>
            <a:r>
              <a:rPr lang="es-ES" dirty="0"/>
              <a:t>: público o privado.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b="1" dirty="0"/>
              <a:t>NO marcar "</a:t>
            </a:r>
            <a:r>
              <a:rPr lang="es-ES" b="1" dirty="0" err="1"/>
              <a:t>Initialize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a README"</a:t>
            </a:r>
            <a:r>
              <a:rPr lang="es-ES" dirty="0"/>
              <a:t> (para evitar conflictos con Cloud9).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Clic en </a:t>
            </a:r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repository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50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C2393-FD46-93CA-C26F-C510DB4B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1AC6A-3DD7-E45B-67B7-406203ABFE10}"/>
              </a:ext>
            </a:extLst>
          </p:cNvPr>
          <p:cNvSpPr txBox="1"/>
          <p:nvPr/>
        </p:nvSpPr>
        <p:spPr>
          <a:xfrm>
            <a:off x="644247" y="305996"/>
            <a:ext cx="23452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Laboratorio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7853AE-C684-1271-B942-9CA7568C0233}"/>
              </a:ext>
            </a:extLst>
          </p:cNvPr>
          <p:cNvSpPr txBox="1"/>
          <p:nvPr/>
        </p:nvSpPr>
        <p:spPr>
          <a:xfrm>
            <a:off x="644247" y="1221504"/>
            <a:ext cx="109035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PARTE 2: Clonar el repositorio en AWS Cloud9</a:t>
            </a:r>
          </a:p>
          <a:p>
            <a:endParaRPr lang="es-ES" b="1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Abrir el entorno en AWS Cloud9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En la terminal, configurar la identidad de Git:</a:t>
            </a:r>
          </a:p>
          <a:p>
            <a:pPr lvl="1"/>
            <a:r>
              <a:rPr lang="fr-FR" i="1" dirty="0"/>
              <a:t>git config --global user.name "Tu Nombre"</a:t>
            </a:r>
          </a:p>
          <a:p>
            <a:pPr lvl="1"/>
            <a:r>
              <a:rPr lang="fr-FR" i="1" dirty="0"/>
              <a:t>git config --global </a:t>
            </a:r>
            <a:r>
              <a:rPr lang="fr-FR" i="1" dirty="0" err="1"/>
              <a:t>user.email</a:t>
            </a:r>
            <a:r>
              <a:rPr lang="fr-FR" i="1" dirty="0"/>
              <a:t> "tuemail@ejemplo.com"</a:t>
            </a:r>
            <a:endParaRPr lang="es-ES" i="1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Clonar el repositorio: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Ir a GitHub, copiar la URL del repositorio (en formato HTTPS)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En la terminal de Cloud9:</a:t>
            </a:r>
          </a:p>
          <a:p>
            <a:pPr lvl="2"/>
            <a:r>
              <a:rPr lang="es-ES" i="1" dirty="0" err="1"/>
              <a:t>git</a:t>
            </a:r>
            <a:r>
              <a:rPr lang="es-ES" i="1" dirty="0"/>
              <a:t> clone https://github.com/tu-usuario/mi-proyecto.git</a:t>
            </a:r>
          </a:p>
          <a:p>
            <a:pPr lvl="2"/>
            <a:r>
              <a:rPr lang="es-ES" i="1" dirty="0"/>
              <a:t>cd mi-proyecto</a:t>
            </a:r>
          </a:p>
          <a:p>
            <a:endParaRPr lang="es-ES" dirty="0"/>
          </a:p>
          <a:p>
            <a:r>
              <a:rPr lang="es-ES" b="1" dirty="0"/>
              <a:t>PARTE 3: Trabajar y subir cambios desde Cloud9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Agregar archivos al proyecto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Agregar, confirmar y subir los cambios:</a:t>
            </a:r>
          </a:p>
          <a:p>
            <a:pPr lvl="1"/>
            <a:r>
              <a:rPr lang="es-ES" i="1" dirty="0" err="1"/>
              <a:t>git</a:t>
            </a:r>
            <a:r>
              <a:rPr lang="es-ES" i="1" dirty="0"/>
              <a:t> </a:t>
            </a:r>
            <a:r>
              <a:rPr lang="es-ES" i="1" dirty="0" err="1"/>
              <a:t>add</a:t>
            </a:r>
            <a:r>
              <a:rPr lang="es-ES" i="1" dirty="0"/>
              <a:t> .</a:t>
            </a:r>
          </a:p>
          <a:p>
            <a:pPr lvl="1"/>
            <a:r>
              <a:rPr lang="es-ES" i="1" dirty="0" err="1"/>
              <a:t>git</a:t>
            </a:r>
            <a:r>
              <a:rPr lang="es-ES" i="1" dirty="0"/>
              <a:t> </a:t>
            </a:r>
            <a:r>
              <a:rPr lang="es-ES" i="1" dirty="0" err="1"/>
              <a:t>commit</a:t>
            </a:r>
            <a:r>
              <a:rPr lang="es-ES" i="1" dirty="0"/>
              <a:t> -m "Primer </a:t>
            </a:r>
            <a:r>
              <a:rPr lang="es-ES" i="1" dirty="0" err="1"/>
              <a:t>commit</a:t>
            </a:r>
            <a:r>
              <a:rPr lang="es-ES" i="1" dirty="0"/>
              <a:t> desde Cloud9"</a:t>
            </a:r>
          </a:p>
          <a:p>
            <a:pPr lvl="1"/>
            <a:r>
              <a:rPr lang="es-ES" i="1" dirty="0" err="1"/>
              <a:t>git</a:t>
            </a:r>
            <a:r>
              <a:rPr lang="es-ES" i="1" dirty="0"/>
              <a:t> </a:t>
            </a:r>
            <a:r>
              <a:rPr lang="es-ES" i="1" dirty="0" err="1"/>
              <a:t>push</a:t>
            </a:r>
            <a:r>
              <a:rPr lang="es-ES" i="1" dirty="0"/>
              <a:t> </a:t>
            </a:r>
            <a:r>
              <a:rPr lang="es-ES" i="1" dirty="0" err="1"/>
              <a:t>origin</a:t>
            </a:r>
            <a:r>
              <a:rPr lang="es-ES" i="1" dirty="0"/>
              <a:t> </a:t>
            </a:r>
            <a:r>
              <a:rPr lang="es-ES" i="1" dirty="0" err="1"/>
              <a:t>main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5471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A5F1-EA30-C4BE-1943-DD6F12CE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D9901-2377-DA3F-DBFF-4C3AA9E2CD38}"/>
              </a:ext>
            </a:extLst>
          </p:cNvPr>
          <p:cNvSpPr txBox="1"/>
          <p:nvPr/>
        </p:nvSpPr>
        <p:spPr>
          <a:xfrm>
            <a:off x="644247" y="305996"/>
            <a:ext cx="23452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Laboratorio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D6E294-D679-0B7E-76B5-B592BE5E1365}"/>
              </a:ext>
            </a:extLst>
          </p:cNvPr>
          <p:cNvSpPr txBox="1"/>
          <p:nvPr/>
        </p:nvSpPr>
        <p:spPr>
          <a:xfrm>
            <a:off x="644247" y="1221504"/>
            <a:ext cx="109035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PASO A PASO: Autenticación con Token Personal (PAT) en Cloud9</a:t>
            </a:r>
          </a:p>
          <a:p>
            <a:endParaRPr lang="es-ES" b="1" dirty="0"/>
          </a:p>
          <a:p>
            <a:r>
              <a:rPr lang="es-ES" dirty="0"/>
              <a:t>Si GitHub pide usuario/contraseña al hacer </a:t>
            </a:r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r>
              <a:rPr lang="es-ES" dirty="0"/>
              <a:t>, </a:t>
            </a:r>
            <a:r>
              <a:rPr lang="es-ES" b="1" dirty="0"/>
              <a:t>ya no acepta contraseñas directamente</a:t>
            </a:r>
            <a:r>
              <a:rPr lang="es-ES" dirty="0"/>
              <a:t>. Debes usar un </a:t>
            </a:r>
            <a:r>
              <a:rPr lang="es-ES" b="1" dirty="0"/>
              <a:t>token personal (PAT).</a:t>
            </a:r>
          </a:p>
          <a:p>
            <a:endParaRPr lang="es-ES" b="1" dirty="0"/>
          </a:p>
          <a:p>
            <a:r>
              <a:rPr lang="es-ES" b="1" dirty="0"/>
              <a:t>Para crear un token: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Ir a </a:t>
            </a:r>
            <a:r>
              <a:rPr lang="es-ES" dirty="0">
                <a:hlinkClick r:id="rId2"/>
              </a:rPr>
              <a:t>https://github.com/settings/tokens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Haz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"</a:t>
            </a:r>
            <a:r>
              <a:rPr lang="en-US" b="1" dirty="0"/>
              <a:t>Generate new token</a:t>
            </a:r>
            <a:r>
              <a:rPr lang="en-US" dirty="0"/>
              <a:t>" &gt; "</a:t>
            </a:r>
            <a:r>
              <a:rPr lang="en-US" b="1" dirty="0"/>
              <a:t>Fine-grained t</a:t>
            </a:r>
            <a:r>
              <a:rPr lang="en-US" dirty="0"/>
              <a:t>oken" o "</a:t>
            </a:r>
            <a:r>
              <a:rPr lang="en-US" b="1" dirty="0"/>
              <a:t>Classic token</a:t>
            </a:r>
            <a:r>
              <a:rPr lang="en-US" dirty="0"/>
              <a:t>" (</a:t>
            </a:r>
            <a:r>
              <a:rPr lang="en-US" dirty="0" err="1"/>
              <a:t>cualquiera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Configurar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b="1" dirty="0"/>
              <a:t>Nombre</a:t>
            </a:r>
            <a:r>
              <a:rPr lang="es-PE" dirty="0"/>
              <a:t>: por ejemplo, </a:t>
            </a:r>
            <a:r>
              <a:rPr lang="es-PE" b="1" dirty="0"/>
              <a:t>cloud9-token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/>
              <a:t>Repositorios</a:t>
            </a:r>
            <a:r>
              <a:rPr lang="es-ES" b="1" dirty="0"/>
              <a:t>: </a:t>
            </a:r>
            <a:r>
              <a:rPr lang="es-ES" dirty="0"/>
              <a:t>selecciona los permisos </a:t>
            </a:r>
            <a:r>
              <a:rPr lang="es-ES" b="1" dirty="0" err="1"/>
              <a:t>workflows</a:t>
            </a:r>
            <a:r>
              <a:rPr lang="es-ES" b="1" dirty="0"/>
              <a:t>, </a:t>
            </a:r>
            <a:r>
              <a:rPr lang="es-ES" b="1" dirty="0" err="1"/>
              <a:t>contents</a:t>
            </a:r>
            <a:r>
              <a:rPr lang="es-ES" dirty="0"/>
              <a:t> y </a:t>
            </a:r>
            <a:r>
              <a:rPr lang="es-ES" b="1" dirty="0" err="1"/>
              <a:t>actions</a:t>
            </a:r>
            <a:r>
              <a:rPr lang="es-ES" dirty="0"/>
              <a:t>.</a:t>
            </a:r>
            <a:endParaRPr lang="es-E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dirty="0"/>
              <a:t>Expiración: </a:t>
            </a:r>
            <a:r>
              <a:rPr lang="es-ES" dirty="0"/>
              <a:t>elige una duración o "No </a:t>
            </a:r>
            <a:r>
              <a:rPr lang="es-ES" dirty="0" err="1"/>
              <a:t>expiration</a:t>
            </a:r>
            <a:r>
              <a:rPr lang="es-ES" dirty="0"/>
              <a:t>" (menos seguro).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el token y </a:t>
            </a:r>
            <a:r>
              <a:rPr lang="es-ES" b="1" dirty="0" err="1"/>
              <a:t>guárdarlo</a:t>
            </a:r>
            <a:r>
              <a:rPr lang="es-ES" b="1" dirty="0"/>
              <a:t> en un lugar seguro</a:t>
            </a:r>
            <a:r>
              <a:rPr lang="es-ES" dirty="0"/>
              <a:t>. GitHub no lo mostrará otra vez.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r>
              <a:rPr lang="es-ES" b="1" dirty="0"/>
              <a:t>Configurar Git en Cloud9 para guardar tus credenciales</a:t>
            </a:r>
          </a:p>
          <a:p>
            <a:r>
              <a:rPr lang="es-PE" dirty="0"/>
              <a:t>En tu terminal de Cloud9, ejecutar:</a:t>
            </a:r>
          </a:p>
          <a:p>
            <a:r>
              <a:rPr lang="en-US" i="1" dirty="0"/>
              <a:t>git config --global </a:t>
            </a:r>
            <a:r>
              <a:rPr lang="en-US" i="1" dirty="0" err="1"/>
              <a:t>credential.helper</a:t>
            </a:r>
            <a:r>
              <a:rPr lang="en-US" i="1" dirty="0"/>
              <a:t> store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0052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740185" y="317450"/>
            <a:ext cx="194476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b="1">
                <a:solidFill>
                  <a:schemeClr val="bg1"/>
                </a:solidFill>
              </a:rPr>
              <a:t>Consejos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F2D6DF-03DA-2EC6-49E3-4D15F3B8CF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346835"/>
            <a:ext cx="6096000" cy="3110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 err="1"/>
              <a:t>Commits</a:t>
            </a:r>
            <a:r>
              <a:rPr lang="es-ES" altLang="es-PE" sz="2400" dirty="0"/>
              <a:t> frecuentes y significativos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Uso de ramas para nuevas funcionalidades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 err="1"/>
              <a:t>Pull</a:t>
            </a:r>
            <a:r>
              <a:rPr lang="es-ES" altLang="es-PE" sz="2400" dirty="0"/>
              <a:t> antes de </a:t>
            </a:r>
            <a:r>
              <a:rPr lang="es-ES" altLang="es-PE" sz="2400" dirty="0" err="1"/>
              <a:t>push</a:t>
            </a:r>
            <a:endParaRPr lang="es-ES" altLang="es-PE" sz="24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Resolución básica de conflictos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PE" altLang="es-PE" sz="2400" dirty="0"/>
              <a:t>Git </a:t>
            </a:r>
            <a:r>
              <a:rPr lang="es-PE" altLang="es-PE" sz="2400" dirty="0" err="1"/>
              <a:t>cheatsheet</a:t>
            </a:r>
            <a:r>
              <a:rPr lang="es-PE" altLang="es-PE" sz="2400" dirty="0"/>
              <a:t> oficial: </a:t>
            </a:r>
            <a:r>
              <a:rPr lang="es-PE" altLang="es-PE" sz="2400" dirty="0">
                <a:hlinkClick r:id="rId2"/>
              </a:rPr>
              <a:t>https://education.github.com/git-cheat-sheet-education.pdf</a:t>
            </a:r>
            <a:endParaRPr lang="es-PE" altLang="es-PE" sz="2400" dirty="0"/>
          </a:p>
        </p:txBody>
      </p:sp>
      <p:pic>
        <p:nvPicPr>
          <p:cNvPr id="9" name="Imagen 8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A6392B29-387C-9DD7-E540-78194F59B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5" y="1464033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FC5C4-A997-2D97-10C3-8487A48E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00404-FC2E-E8B7-60E3-794419A922AE}"/>
              </a:ext>
            </a:extLst>
          </p:cNvPr>
          <p:cNvSpPr txBox="1"/>
          <p:nvPr/>
        </p:nvSpPr>
        <p:spPr>
          <a:xfrm>
            <a:off x="607449" y="317451"/>
            <a:ext cx="38354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1"/>
                </a:solidFill>
              </a:rPr>
              <a:t>Objetivo de la clase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CCACD4-A9C7-2E18-15D3-B05BEE7C06AA}"/>
              </a:ext>
            </a:extLst>
          </p:cNvPr>
          <p:cNvSpPr txBox="1">
            <a:spLocks noChangeArrowheads="1"/>
          </p:cNvSpPr>
          <p:nvPr/>
        </p:nvSpPr>
        <p:spPr>
          <a:xfrm>
            <a:off x="2346037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Comprender los fundamentos de Git como sistema de control de versiones distribuido y aprender a usar sus comandos básicos para el manejo de proyectos.</a:t>
            </a:r>
          </a:p>
          <a:p>
            <a:pPr marL="606425" indent="-606425" algn="ctr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33746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607449" y="317451"/>
            <a:ext cx="15826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F04C0E-E8F4-4E05-A009-4E9BE1F91B33}"/>
              </a:ext>
            </a:extLst>
          </p:cNvPr>
          <p:cNvSpPr txBox="1">
            <a:spLocks noChangeArrowheads="1"/>
          </p:cNvSpPr>
          <p:nvPr/>
        </p:nvSpPr>
        <p:spPr>
          <a:xfrm>
            <a:off x="2346037" y="1979115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¿Qué es el control de versiones?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¿Por qué usar Git?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Diferencia entre Git y plataformas como GitHub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Casos de uso en proyectos colaborativos</a:t>
            </a:r>
          </a:p>
          <a:p>
            <a:pPr marL="606425" indent="-606425">
              <a:lnSpc>
                <a:spcPct val="100000"/>
              </a:lnSpc>
              <a:spcBef>
                <a:spcPts val="600"/>
              </a:spcBef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Laboratorio</a:t>
            </a:r>
            <a:endParaRPr lang="es-PE" altLang="es-P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FA03-686A-F047-9F71-B08A8AFF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FE481-977F-1151-E312-5E2972C23094}"/>
              </a:ext>
            </a:extLst>
          </p:cNvPr>
          <p:cNvSpPr txBox="1"/>
          <p:nvPr/>
        </p:nvSpPr>
        <p:spPr>
          <a:xfrm>
            <a:off x="607449" y="317451"/>
            <a:ext cx="1861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1"/>
                </a:solidFill>
              </a:rPr>
              <a:t>Pregunta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1C3795-A647-3396-158D-57EA7E0CE9B6}"/>
              </a:ext>
            </a:extLst>
          </p:cNvPr>
          <p:cNvSpPr txBox="1">
            <a:spLocks noChangeArrowheads="1"/>
          </p:cNvSpPr>
          <p:nvPr/>
        </p:nvSpPr>
        <p:spPr>
          <a:xfrm>
            <a:off x="2526143" y="1671296"/>
            <a:ext cx="71397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s-ES" altLang="es-PE" sz="2400" dirty="0"/>
              <a:t>¿Alguna vez han perdido cambios importantes en un archivo?</a:t>
            </a:r>
            <a:endParaRPr lang="es-PE" altLang="es-PE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E61EC2-4B84-97CE-5796-51EC772F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5" y="3145620"/>
            <a:ext cx="449642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2EBA-357B-8188-9A24-4116CDE2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3E7BF9-E97F-A1AA-8157-01018D1FF814}"/>
              </a:ext>
            </a:extLst>
          </p:cNvPr>
          <p:cNvSpPr txBox="1"/>
          <p:nvPr/>
        </p:nvSpPr>
        <p:spPr>
          <a:xfrm>
            <a:off x="644247" y="305996"/>
            <a:ext cx="62575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¿Qué es el control de versiones?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84146F-B815-E773-18C6-076AA5FF2ACC}"/>
              </a:ext>
            </a:extLst>
          </p:cNvPr>
          <p:cNvSpPr txBox="1"/>
          <p:nvPr/>
        </p:nvSpPr>
        <p:spPr>
          <a:xfrm>
            <a:off x="644247" y="1221504"/>
            <a:ext cx="54517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ES" dirty="0"/>
              <a:t>El </a:t>
            </a:r>
            <a:r>
              <a:rPr lang="es-ES" b="1" dirty="0"/>
              <a:t>control de versiones</a:t>
            </a:r>
            <a:r>
              <a:rPr lang="es-ES" dirty="0"/>
              <a:t> es un sistema que registra los cambios realizados a un archivo o conjunto de archivos a lo largo del tiempo.</a:t>
            </a:r>
          </a:p>
          <a:p>
            <a:pPr algn="just">
              <a:buNone/>
            </a:pPr>
            <a:r>
              <a:rPr lang="es-ES" dirty="0"/>
              <a:t>Permite: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Recuperar versiones anteriores de un archivo.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Comparar cambios entre versiones.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Saber quién hizo cada cambio y cuándo.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Colaborar con otros sin sobrescribir el trabajo de los demás.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Ejemplo cotidiano:</a:t>
            </a:r>
            <a:r>
              <a:rPr lang="es-ES" dirty="0"/>
              <a:t> como usar "</a:t>
            </a:r>
            <a:r>
              <a:rPr lang="es-ES" dirty="0" err="1"/>
              <a:t>Ctrl</a:t>
            </a:r>
            <a:r>
              <a:rPr lang="es-ES" dirty="0"/>
              <a:t> + Z" en Word, pero de forma ilimitada y compartida con otros.</a:t>
            </a:r>
          </a:p>
        </p:txBody>
      </p:sp>
      <p:pic>
        <p:nvPicPr>
          <p:cNvPr id="2050" name="Picture 2" descr="Control de versiones - That CS guy">
            <a:extLst>
              <a:ext uri="{FF2B5EF4-FFF2-40B4-BE49-F238E27FC236}">
                <a16:creationId xmlns:a16="http://schemas.microsoft.com/office/drawing/2014/main" id="{69422FF8-5E52-94E7-280F-632F607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5" y="1221504"/>
            <a:ext cx="4402908" cy="53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CEA52-2CD3-1BB8-1FC4-CF36EF00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F0AF8E-8C81-387F-1B1D-07362B294D08}"/>
              </a:ext>
            </a:extLst>
          </p:cNvPr>
          <p:cNvSpPr txBox="1"/>
          <p:nvPr/>
        </p:nvSpPr>
        <p:spPr>
          <a:xfrm>
            <a:off x="644247" y="305996"/>
            <a:ext cx="35712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¿Por qué usar Git?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23A213-A511-39A4-0DF2-CBFD3CA67D33}"/>
              </a:ext>
            </a:extLst>
          </p:cNvPr>
          <p:cNvSpPr txBox="1"/>
          <p:nvPr/>
        </p:nvSpPr>
        <p:spPr>
          <a:xfrm>
            <a:off x="644247" y="1221504"/>
            <a:ext cx="10903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Git</a:t>
            </a:r>
            <a:r>
              <a:rPr lang="es-ES" dirty="0"/>
              <a:t> es el sistema de control de versiones más utilizado del mundo. Se usa porque: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Es </a:t>
            </a:r>
            <a:r>
              <a:rPr lang="es-ES" b="1" dirty="0"/>
              <a:t>distribuido</a:t>
            </a:r>
            <a:r>
              <a:rPr lang="es-ES" dirty="0"/>
              <a:t>: cada persona tiene una copia completa del repositorio.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Es </a:t>
            </a:r>
            <a:r>
              <a:rPr lang="es-ES" b="1" dirty="0"/>
              <a:t>rápido</a:t>
            </a:r>
            <a:r>
              <a:rPr lang="es-ES" dirty="0"/>
              <a:t> y </a:t>
            </a:r>
            <a:r>
              <a:rPr lang="es-ES" b="1" dirty="0"/>
              <a:t>ligero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Permite trabajar </a:t>
            </a:r>
            <a:r>
              <a:rPr lang="es-ES" b="1" dirty="0"/>
              <a:t>sin conexión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Facilita el </a:t>
            </a:r>
            <a:r>
              <a:rPr lang="es-ES" b="1" dirty="0"/>
              <a:t>trabajo en equipo</a:t>
            </a:r>
            <a:r>
              <a:rPr lang="es-ES" dirty="0"/>
              <a:t> sin perder historial.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Es ampliamente adoptado por la industria y compatible con herramientas modernas (como GitHub, </a:t>
            </a:r>
            <a:r>
              <a:rPr lang="es-ES" dirty="0" err="1"/>
              <a:t>GitLab</a:t>
            </a:r>
            <a:r>
              <a:rPr lang="es-ES" dirty="0"/>
              <a:t>, </a:t>
            </a:r>
            <a:r>
              <a:rPr lang="es-ES" dirty="0" err="1"/>
              <a:t>Bitbucket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4D1431-058E-EA95-61A2-7FBDB1BB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96" y="3306243"/>
            <a:ext cx="6639208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50C2-8A4A-F2D4-5C11-3F0CF50E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0FF93-0287-2DAF-6EB8-CA1D27187D5D}"/>
              </a:ext>
            </a:extLst>
          </p:cNvPr>
          <p:cNvSpPr txBox="1"/>
          <p:nvPr/>
        </p:nvSpPr>
        <p:spPr>
          <a:xfrm>
            <a:off x="644247" y="305996"/>
            <a:ext cx="90384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Diferencia entre Git y plataformas como GitHub</a:t>
            </a:r>
          </a:p>
        </p:txBody>
      </p:sp>
      <p:pic>
        <p:nvPicPr>
          <p:cNvPr id="3074" name="Picture 2" descr="Qué es GIT y cómo funciona? | EDteam">
            <a:extLst>
              <a:ext uri="{FF2B5EF4-FFF2-40B4-BE49-F238E27FC236}">
                <a16:creationId xmlns:a16="http://schemas.microsoft.com/office/drawing/2014/main" id="{1F6A7C15-DF9A-0080-9E7B-E606F244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10" y="1717629"/>
            <a:ext cx="6465180" cy="34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6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20641-1E60-9EAF-510B-C9082538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BCFCC-D9E7-3E7A-E77E-007EC271C20F}"/>
              </a:ext>
            </a:extLst>
          </p:cNvPr>
          <p:cNvSpPr txBox="1"/>
          <p:nvPr/>
        </p:nvSpPr>
        <p:spPr>
          <a:xfrm>
            <a:off x="644247" y="305996"/>
            <a:ext cx="90384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Diferencia entre Git y plataformas como GitHub</a:t>
            </a:r>
          </a:p>
        </p:txBody>
      </p:sp>
      <p:pic>
        <p:nvPicPr>
          <p:cNvPr id="6146" name="Picture 2" descr="git #github #gitlab #bitbucket #cloud #javascript #angular #angularjs… |  Sergie Code🧑🏼‍💻">
            <a:extLst>
              <a:ext uri="{FF2B5EF4-FFF2-40B4-BE49-F238E27FC236}">
                <a16:creationId xmlns:a16="http://schemas.microsoft.com/office/drawing/2014/main" id="{54B71C35-44B3-7597-4E6F-EF7FE4B5B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 b="24488"/>
          <a:stretch/>
        </p:blipFill>
        <p:spPr bwMode="auto">
          <a:xfrm>
            <a:off x="2667000" y="1747320"/>
            <a:ext cx="6858000" cy="393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13F9-E6D5-332D-759A-83AF51DD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ADA21-82A9-DE4D-4B60-81FECFCC6730}"/>
              </a:ext>
            </a:extLst>
          </p:cNvPr>
          <p:cNvSpPr txBox="1"/>
          <p:nvPr/>
        </p:nvSpPr>
        <p:spPr>
          <a:xfrm>
            <a:off x="644247" y="305996"/>
            <a:ext cx="78086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altLang="es-PE" sz="3200" b="1" dirty="0">
                <a:solidFill>
                  <a:schemeClr val="bg1"/>
                </a:solidFill>
              </a:rPr>
              <a:t>Casos de uso en proyectos colaborativos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C78782-A6A2-1C9A-E843-2DDFFA302ECE}"/>
              </a:ext>
            </a:extLst>
          </p:cNvPr>
          <p:cNvSpPr txBox="1"/>
          <p:nvPr/>
        </p:nvSpPr>
        <p:spPr>
          <a:xfrm>
            <a:off x="644247" y="1221504"/>
            <a:ext cx="10903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Git es ideal para equipos de desarrollo, pero también útil en otras áreas. Algunos casos reales: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software: múltiples desarrolladores trabajando en diferentes partes del código al mismo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Documentación técnica: controlar versiones de manuales y guías.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Ciencia de datos: seguimiento de notebooks, scripts y experimentos.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web y multimedia: mantener versiones de archivos HTML, CSS, JS, imágenes, etc.</a:t>
            </a:r>
          </a:p>
          <a:p>
            <a:pPr>
              <a:buNone/>
            </a:pPr>
            <a:r>
              <a:rPr lang="es-ES" b="1" dirty="0"/>
              <a:t>Beneficios en colaboración: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integrante trabaja en su rama sin interferir con los demás.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revisar y aprobar cambios antes de integrarlos.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registra quién hizo qué y cuándo.</a:t>
            </a:r>
          </a:p>
        </p:txBody>
      </p:sp>
      <p:pic>
        <p:nvPicPr>
          <p:cNvPr id="5122" name="Picture 2" descr="Git vs GitHub: ¿Cuál es la Diferencia y cómo Empezar?">
            <a:extLst>
              <a:ext uri="{FF2B5EF4-FFF2-40B4-BE49-F238E27FC236}">
                <a16:creationId xmlns:a16="http://schemas.microsoft.com/office/drawing/2014/main" id="{9A776682-48E2-B62C-B238-F04FB058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41" y="4289486"/>
            <a:ext cx="4713718" cy="2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70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BD7345C4F76459A10B0F64390F660" ma:contentTypeVersion="12" ma:contentTypeDescription="Create a new document." ma:contentTypeScope="" ma:versionID="e15e804b45fefbf77c669d573905b3f1">
  <xsd:schema xmlns:xsd="http://www.w3.org/2001/XMLSchema" xmlns:xs="http://www.w3.org/2001/XMLSchema" xmlns:p="http://schemas.microsoft.com/office/2006/metadata/properties" xmlns:ns2="2cc2813b-239d-48bf-8acf-42f89c704909" xmlns:ns3="a32bd40f-b49a-44e6-be02-7f440e98c987" targetNamespace="http://schemas.microsoft.com/office/2006/metadata/properties" ma:root="true" ma:fieldsID="4ca5576ea7593c31025de94340109566" ns2:_="" ns3:_="">
    <xsd:import namespace="2cc2813b-239d-48bf-8acf-42f89c704909"/>
    <xsd:import namespace="a32bd40f-b49a-44e6-be02-7f440e98c9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2813b-239d-48bf-8acf-42f89c7049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bd40f-b49a-44e6-be02-7f440e98c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8A21B-1F93-4551-B0C7-7C502C23B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c2813b-239d-48bf-8acf-42f89c704909"/>
    <ds:schemaRef ds:uri="a32bd40f-b49a-44e6-be02-7f440e98c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DA60F8-14C4-43B4-BC86-42E0CB99B7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871C9D-A73B-44E2-8CE5-379F60D33C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774</Words>
  <Application>Microsoft Office PowerPoint</Application>
  <PresentationFormat>Panorámica</PresentationFormat>
  <Paragraphs>96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FAJARDO RUIZ Lucas</dc:creator>
  <cp:lastModifiedBy>ROY ALEJO TAZA ROJAS</cp:lastModifiedBy>
  <cp:revision>9</cp:revision>
  <dcterms:created xsi:type="dcterms:W3CDTF">2025-03-31T23:57:37Z</dcterms:created>
  <dcterms:modified xsi:type="dcterms:W3CDTF">2025-06-21T16:19:05Z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0x010100D3FBD7345C4F76459A10B0F64390F660</vt:lpwstr>
  </property>
</Properties>
</file>