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0" r:id="rId1"/>
  </p:sldMasterIdLst>
  <p:notesMasterIdLst>
    <p:notesMasterId r:id="rId135"/>
  </p:notesMasterIdLst>
  <p:handoutMasterIdLst>
    <p:handoutMasterId r:id="rId136"/>
  </p:handoutMasterIdLst>
  <p:sldIdLst>
    <p:sldId id="256" r:id="rId2"/>
    <p:sldId id="1094" r:id="rId3"/>
    <p:sldId id="1463" r:id="rId4"/>
    <p:sldId id="1454" r:id="rId5"/>
    <p:sldId id="1455" r:id="rId6"/>
    <p:sldId id="1306" r:id="rId7"/>
    <p:sldId id="1307" r:id="rId8"/>
    <p:sldId id="1308" r:id="rId9"/>
    <p:sldId id="1309" r:id="rId10"/>
    <p:sldId id="1310" r:id="rId11"/>
    <p:sldId id="1311" r:id="rId12"/>
    <p:sldId id="1474" r:id="rId13"/>
    <p:sldId id="1475" r:id="rId14"/>
    <p:sldId id="1477" r:id="rId15"/>
    <p:sldId id="1481" r:id="rId16"/>
    <p:sldId id="1473" r:id="rId17"/>
    <p:sldId id="1312" r:id="rId18"/>
    <p:sldId id="1464" r:id="rId19"/>
    <p:sldId id="1456" r:id="rId20"/>
    <p:sldId id="1418" r:id="rId21"/>
    <p:sldId id="1419" r:id="rId22"/>
    <p:sldId id="1420" r:id="rId23"/>
    <p:sldId id="1462" r:id="rId24"/>
    <p:sldId id="1421" r:id="rId25"/>
    <p:sldId id="1461" r:id="rId26"/>
    <p:sldId id="1422" r:id="rId27"/>
    <p:sldId id="1472" r:id="rId28"/>
    <p:sldId id="1424" r:id="rId29"/>
    <p:sldId id="1423" r:id="rId30"/>
    <p:sldId id="1425" r:id="rId31"/>
    <p:sldId id="1465" r:id="rId32"/>
    <p:sldId id="1440" r:id="rId33"/>
    <p:sldId id="1441" r:id="rId34"/>
    <p:sldId id="1442" r:id="rId35"/>
    <p:sldId id="1443" r:id="rId36"/>
    <p:sldId id="1444" r:id="rId37"/>
    <p:sldId id="1469" r:id="rId38"/>
    <p:sldId id="1445" r:id="rId39"/>
    <p:sldId id="1446" r:id="rId40"/>
    <p:sldId id="1447" r:id="rId41"/>
    <p:sldId id="1448" r:id="rId42"/>
    <p:sldId id="1449" r:id="rId43"/>
    <p:sldId id="1450" r:id="rId44"/>
    <p:sldId id="1451" r:id="rId45"/>
    <p:sldId id="1466" r:id="rId46"/>
    <p:sldId id="1470" r:id="rId47"/>
    <p:sldId id="1452" r:id="rId48"/>
    <p:sldId id="1453" r:id="rId49"/>
    <p:sldId id="1340" r:id="rId50"/>
    <p:sldId id="1341" r:id="rId51"/>
    <p:sldId id="1342" r:id="rId52"/>
    <p:sldId id="1343" r:id="rId53"/>
    <p:sldId id="1457" r:id="rId54"/>
    <p:sldId id="1345" r:id="rId55"/>
    <p:sldId id="1346" r:id="rId56"/>
    <p:sldId id="1347" r:id="rId57"/>
    <p:sldId id="1348" r:id="rId58"/>
    <p:sldId id="1349" r:id="rId59"/>
    <p:sldId id="1350" r:id="rId60"/>
    <p:sldId id="1351" r:id="rId61"/>
    <p:sldId id="1352" r:id="rId62"/>
    <p:sldId id="1480" r:id="rId63"/>
    <p:sldId id="1353" r:id="rId64"/>
    <p:sldId id="1354" r:id="rId65"/>
    <p:sldId id="1355" r:id="rId66"/>
    <p:sldId id="1356" r:id="rId67"/>
    <p:sldId id="1357" r:id="rId68"/>
    <p:sldId id="1358" r:id="rId69"/>
    <p:sldId id="1359" r:id="rId70"/>
    <p:sldId id="1360" r:id="rId71"/>
    <p:sldId id="1361" r:id="rId72"/>
    <p:sldId id="1362" r:id="rId73"/>
    <p:sldId id="1363" r:id="rId74"/>
    <p:sldId id="1364" r:id="rId75"/>
    <p:sldId id="1365" r:id="rId76"/>
    <p:sldId id="1366" r:id="rId77"/>
    <p:sldId id="1367" r:id="rId78"/>
    <p:sldId id="1368" r:id="rId79"/>
    <p:sldId id="1369" r:id="rId80"/>
    <p:sldId id="1370" r:id="rId81"/>
    <p:sldId id="1371" r:id="rId82"/>
    <p:sldId id="1372" r:id="rId83"/>
    <p:sldId id="1373" r:id="rId84"/>
    <p:sldId id="1374" r:id="rId85"/>
    <p:sldId id="1375" r:id="rId86"/>
    <p:sldId id="1376" r:id="rId87"/>
    <p:sldId id="1377" r:id="rId88"/>
    <p:sldId id="1378" r:id="rId89"/>
    <p:sldId id="1379" r:id="rId90"/>
    <p:sldId id="1380" r:id="rId91"/>
    <p:sldId id="1381" r:id="rId92"/>
    <p:sldId id="1382" r:id="rId93"/>
    <p:sldId id="1383" r:id="rId94"/>
    <p:sldId id="1384" r:id="rId95"/>
    <p:sldId id="1385" r:id="rId96"/>
    <p:sldId id="1386" r:id="rId97"/>
    <p:sldId id="1387" r:id="rId98"/>
    <p:sldId id="1388" r:id="rId99"/>
    <p:sldId id="1389" r:id="rId100"/>
    <p:sldId id="1390" r:id="rId101"/>
    <p:sldId id="1391" r:id="rId102"/>
    <p:sldId id="1392" r:id="rId103"/>
    <p:sldId id="1393" r:id="rId104"/>
    <p:sldId id="1394" r:id="rId105"/>
    <p:sldId id="1395" r:id="rId106"/>
    <p:sldId id="1396" r:id="rId107"/>
    <p:sldId id="1397" r:id="rId108"/>
    <p:sldId id="1398" r:id="rId109"/>
    <p:sldId id="1399" r:id="rId110"/>
    <p:sldId id="1400" r:id="rId111"/>
    <p:sldId id="1401" r:id="rId112"/>
    <p:sldId id="1467" r:id="rId113"/>
    <p:sldId id="1403" r:id="rId114"/>
    <p:sldId id="1404" r:id="rId115"/>
    <p:sldId id="1405" r:id="rId116"/>
    <p:sldId id="1478" r:id="rId117"/>
    <p:sldId id="1479" r:id="rId118"/>
    <p:sldId id="1482" r:id="rId119"/>
    <p:sldId id="1483" r:id="rId120"/>
    <p:sldId id="1406" r:id="rId121"/>
    <p:sldId id="1407" r:id="rId122"/>
    <p:sldId id="1408" r:id="rId123"/>
    <p:sldId id="1409" r:id="rId124"/>
    <p:sldId id="1468" r:id="rId125"/>
    <p:sldId id="1411" r:id="rId126"/>
    <p:sldId id="1412" r:id="rId127"/>
    <p:sldId id="1413" r:id="rId128"/>
    <p:sldId id="1414" r:id="rId129"/>
    <p:sldId id="1415" r:id="rId130"/>
    <p:sldId id="1458" r:id="rId131"/>
    <p:sldId id="1459" r:id="rId132"/>
    <p:sldId id="1417" r:id="rId133"/>
    <p:sldId id="1460" r:id="rId134"/>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a:srgbClr val="2A7041"/>
    <a:srgbClr val="E6F2ED"/>
    <a:srgbClr val="DBEDE6"/>
    <a:srgbClr val="D7F1E6"/>
    <a:srgbClr val="D4F0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7" autoAdjust="0"/>
    <p:restoredTop sz="85072" autoAdjust="0"/>
  </p:normalViewPr>
  <p:slideViewPr>
    <p:cSldViewPr>
      <p:cViewPr varScale="1">
        <p:scale>
          <a:sx n="62" d="100"/>
          <a:sy n="62" d="100"/>
        </p:scale>
        <p:origin x="909" y="30"/>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ea typeface="黑体" pitchFamily="49" charset="-122"/>
              </a:rPr>
              <a:pPr>
                <a:defRPr/>
              </a:pPr>
              <a:t>22.09.2020</a:t>
            </a:fld>
            <a:endParaRPr lang="de-DE" dirty="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ea typeface="黑体" pitchFamily="49" charset="-122"/>
              </a:rPr>
              <a:pPr>
                <a:defRPr/>
              </a:pPr>
              <a:t>‹#›</a:t>
            </a:fld>
            <a:endParaRPr lang="de-DE" dirty="0">
              <a:ea typeface="黑体" pitchFamily="49" charset="-122"/>
            </a:endParaRPr>
          </a:p>
        </p:txBody>
      </p:sp>
    </p:spTree>
    <p:extLst>
      <p:ext uri="{BB962C8B-B14F-4D97-AF65-F5344CB8AC3E}">
        <p14:creationId xmlns:p14="http://schemas.microsoft.com/office/powerpoint/2010/main" val="36990406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127107993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78012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274222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61214012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06043869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5092521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de-DE" dirty="0"/>
              <a:t>2/(5+3-2)=2/6</a:t>
            </a:r>
          </a:p>
          <a:p>
            <a:r>
              <a:rPr lang="de-DE" dirty="0"/>
              <a:t>3/(</a:t>
            </a:r>
            <a:r>
              <a:rPr lang="de-DE"/>
              <a:t>5+3-3)=3/5</a:t>
            </a:r>
            <a:endParaRPr lang="de-DE" dirty="0"/>
          </a:p>
        </p:txBody>
      </p:sp>
    </p:spTree>
    <p:extLst>
      <p:ext uri="{BB962C8B-B14F-4D97-AF65-F5344CB8AC3E}">
        <p14:creationId xmlns:p14="http://schemas.microsoft.com/office/powerpoint/2010/main" val="421867525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7868065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1159938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3146277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55252407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15689270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42826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idx="5"/>
          </p:nvPr>
        </p:nvSpPr>
        <p:spPr>
          <a:noFill/>
        </p:spPr>
        <p:txBody>
          <a:bodyPr/>
          <a:lstStyle/>
          <a:p>
            <a:fld id="{276F54B6-698B-436F-80A2-8B102711E189}" type="slidenum">
              <a:rPr lang="en-US" altLang="zh-CN" smtClean="0">
                <a:ea typeface="黑体" pitchFamily="49" charset="-122"/>
              </a:rPr>
              <a:pPr/>
              <a:t>19</a:t>
            </a:fld>
            <a:endParaRPr lang="en-US" altLang="zh-CN" dirty="0">
              <a:ea typeface="黑体" pitchFamily="49" charset="-122"/>
            </a:endParaRPr>
          </a:p>
        </p:txBody>
      </p:sp>
      <p:sp>
        <p:nvSpPr>
          <p:cNvPr id="80899" name="Rectangle 1"/>
          <p:cNvSpPr>
            <a:spLocks noGrp="1" noRot="1" noChangeAspect="1" noChangeArrowheads="1" noTextEdit="1"/>
          </p:cNvSpPr>
          <p:nvPr>
            <p:ph type="sldImg"/>
          </p:nvPr>
        </p:nvSpPr>
        <p:spPr>
          <a:xfrm>
            <a:off x="1258888" y="720725"/>
            <a:ext cx="4791075" cy="3594100"/>
          </a:xfrm>
          <a:solidFill>
            <a:srgbClr val="FFFFFF"/>
          </a:solidFill>
          <a:ln/>
        </p:spPr>
      </p:sp>
      <p:sp>
        <p:nvSpPr>
          <p:cNvPr id="80900" name="Rectangle 2"/>
          <p:cNvSpPr>
            <a:spLocks noGrp="1" noChangeArrowheads="1"/>
          </p:cNvSpPr>
          <p:nvPr>
            <p:ph type="body" idx="1"/>
          </p:nvPr>
        </p:nvSpPr>
        <p:spPr>
          <a:xfrm>
            <a:off x="974725" y="4560888"/>
            <a:ext cx="5360988" cy="4316412"/>
          </a:xfrm>
          <a:noFill/>
          <a:ln/>
        </p:spPr>
        <p:txBody>
          <a:bodyPr wrap="none" anchor="ctr"/>
          <a:lstStyle/>
          <a:p>
            <a:endParaRPr lang="de-DE" altLang="zh-CN" dirty="0">
              <a:ea typeface="黑体" pitchFamily="49" charset="-122"/>
            </a:endParaRPr>
          </a:p>
        </p:txBody>
      </p:sp>
    </p:spTree>
    <p:extLst>
      <p:ext uri="{BB962C8B-B14F-4D97-AF65-F5344CB8AC3E}">
        <p14:creationId xmlns:p14="http://schemas.microsoft.com/office/powerpoint/2010/main" val="192141566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46621506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7189730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75967604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22809999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022139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0"/>
          <p:cNvSpPr>
            <a:spLocks noGrp="1" noChangeArrowheads="1"/>
          </p:cNvSpPr>
          <p:nvPr>
            <p:ph type="sldNum" sz="quarter"/>
          </p:nvPr>
        </p:nvSpPr>
        <p:spPr>
          <a:noFill/>
        </p:spPr>
        <p:txBody>
          <a:bodyPr/>
          <a:lstStyle/>
          <a:p>
            <a:fld id="{4B01BA8B-D424-4358-96CB-25046E5B7532}" type="slidenum">
              <a:rPr lang="en-US" altLang="zh-CN"/>
              <a:pPr/>
              <a:t>20</a:t>
            </a:fld>
            <a:endParaRPr lang="en-US" altLang="zh-CN"/>
          </a:p>
        </p:txBody>
      </p:sp>
      <p:sp>
        <p:nvSpPr>
          <p:cNvPr id="5325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3252"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269697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0"/>
          <p:cNvSpPr>
            <a:spLocks noGrp="1" noChangeArrowheads="1"/>
          </p:cNvSpPr>
          <p:nvPr>
            <p:ph type="sldNum" sz="quarter"/>
          </p:nvPr>
        </p:nvSpPr>
        <p:spPr>
          <a:noFill/>
        </p:spPr>
        <p:txBody>
          <a:bodyPr/>
          <a:lstStyle/>
          <a:p>
            <a:fld id="{BD918B8A-3702-45E8-94C1-A8901CF40BCB}" type="slidenum">
              <a:rPr lang="en-US" altLang="zh-CN"/>
              <a:pPr/>
              <a:t>21</a:t>
            </a:fld>
            <a:endParaRPr lang="en-US" altLang="zh-CN"/>
          </a:p>
        </p:txBody>
      </p:sp>
      <p:sp>
        <p:nvSpPr>
          <p:cNvPr id="5529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5300"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680172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0"/>
          <p:cNvSpPr>
            <a:spLocks noGrp="1" noChangeArrowheads="1"/>
          </p:cNvSpPr>
          <p:nvPr>
            <p:ph type="sldNum" sz="quarter"/>
          </p:nvPr>
        </p:nvSpPr>
        <p:spPr>
          <a:noFill/>
        </p:spPr>
        <p:txBody>
          <a:bodyPr/>
          <a:lstStyle/>
          <a:p>
            <a:fld id="{011F5B53-E078-4E8F-A484-3230C6067698}" type="slidenum">
              <a:rPr lang="en-US" altLang="zh-CN"/>
              <a:pPr/>
              <a:t>22</a:t>
            </a:fld>
            <a:endParaRPr lang="en-US" altLang="zh-CN"/>
          </a:p>
        </p:txBody>
      </p:sp>
      <p:sp>
        <p:nvSpPr>
          <p:cNvPr id="5734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7348"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1643475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
          <p:cNvSpPr>
            <a:spLocks noGrp="1" noChangeArrowheads="1"/>
          </p:cNvSpPr>
          <p:nvPr>
            <p:ph type="sldNum" sz="quarter"/>
          </p:nvPr>
        </p:nvSpPr>
        <p:spPr>
          <a:noFill/>
        </p:spPr>
        <p:txBody>
          <a:bodyPr/>
          <a:lstStyle/>
          <a:p>
            <a:fld id="{45E79F76-55D0-4258-9E82-E46117FDB770}" type="slidenum">
              <a:rPr lang="en-US" altLang="zh-CN"/>
              <a:pPr/>
              <a:t>24</a:t>
            </a:fld>
            <a:endParaRPr lang="en-US" altLang="zh-CN"/>
          </a:p>
        </p:txBody>
      </p:sp>
      <p:sp>
        <p:nvSpPr>
          <p:cNvPr id="593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59396"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1403160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0"/>
          <p:cNvSpPr>
            <a:spLocks noGrp="1" noChangeArrowheads="1"/>
          </p:cNvSpPr>
          <p:nvPr>
            <p:ph type="sldNum" sz="quarter"/>
          </p:nvPr>
        </p:nvSpPr>
        <p:spPr>
          <a:noFill/>
        </p:spPr>
        <p:txBody>
          <a:bodyPr/>
          <a:lstStyle/>
          <a:p>
            <a:fld id="{E5A027F8-3A9E-4146-B995-E5CE51A29A13}" type="slidenum">
              <a:rPr lang="en-US" altLang="zh-CN"/>
              <a:pPr/>
              <a:t>26</a:t>
            </a:fld>
            <a:endParaRPr lang="en-US" altLang="zh-CN"/>
          </a:p>
        </p:txBody>
      </p:sp>
      <p:sp>
        <p:nvSpPr>
          <p:cNvPr id="614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1444"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3440908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0"/>
          <p:cNvSpPr>
            <a:spLocks noGrp="1" noChangeArrowheads="1"/>
          </p:cNvSpPr>
          <p:nvPr>
            <p:ph type="sldNum" sz="quarter"/>
          </p:nvPr>
        </p:nvSpPr>
        <p:spPr>
          <a:noFill/>
        </p:spPr>
        <p:txBody>
          <a:bodyPr/>
          <a:lstStyle/>
          <a:p>
            <a:fld id="{E5A027F8-3A9E-4146-B995-E5CE51A29A13}" type="slidenum">
              <a:rPr lang="en-US" altLang="zh-CN"/>
              <a:pPr/>
              <a:t>27</a:t>
            </a:fld>
            <a:endParaRPr lang="en-US" altLang="zh-CN"/>
          </a:p>
        </p:txBody>
      </p:sp>
      <p:sp>
        <p:nvSpPr>
          <p:cNvPr id="614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1444"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3445054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0"/>
          <p:cNvSpPr>
            <a:spLocks noGrp="1" noChangeArrowheads="1"/>
          </p:cNvSpPr>
          <p:nvPr>
            <p:ph type="sldNum" sz="quarter"/>
          </p:nvPr>
        </p:nvSpPr>
        <p:spPr>
          <a:noFill/>
        </p:spPr>
        <p:txBody>
          <a:bodyPr/>
          <a:lstStyle/>
          <a:p>
            <a:fld id="{7813AA97-6E1F-4A87-9E04-FABD8C79790D}" type="slidenum">
              <a:rPr lang="en-US" altLang="zh-CN"/>
              <a:pPr/>
              <a:t>28</a:t>
            </a:fld>
            <a:endParaRPr lang="en-US" altLang="zh-CN"/>
          </a:p>
        </p:txBody>
      </p:sp>
      <p:sp>
        <p:nvSpPr>
          <p:cNvPr id="6553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5540"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3640357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0"/>
          <p:cNvSpPr>
            <a:spLocks noGrp="1" noChangeArrowheads="1"/>
          </p:cNvSpPr>
          <p:nvPr>
            <p:ph type="sldNum" sz="quarter"/>
          </p:nvPr>
        </p:nvSpPr>
        <p:spPr>
          <a:noFill/>
        </p:spPr>
        <p:txBody>
          <a:bodyPr/>
          <a:lstStyle/>
          <a:p>
            <a:fld id="{A0EEB8A2-FB01-4744-A661-287E59FA5A4B}" type="slidenum">
              <a:rPr lang="en-US" altLang="zh-CN"/>
              <a:pPr/>
              <a:t>29</a:t>
            </a:fld>
            <a:endParaRPr lang="en-US" altLang="zh-CN"/>
          </a:p>
        </p:txBody>
      </p:sp>
      <p:sp>
        <p:nvSpPr>
          <p:cNvPr id="6349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3492"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3043612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0095673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0"/>
          <p:cNvSpPr>
            <a:spLocks noGrp="1" noChangeArrowheads="1"/>
          </p:cNvSpPr>
          <p:nvPr>
            <p:ph type="sldNum" sz="quarter"/>
          </p:nvPr>
        </p:nvSpPr>
        <p:spPr>
          <a:noFill/>
        </p:spPr>
        <p:txBody>
          <a:bodyPr/>
          <a:lstStyle/>
          <a:p>
            <a:fld id="{755E4044-6160-474B-9F24-35D0169B7DA4}" type="slidenum">
              <a:rPr lang="en-US" altLang="zh-CN"/>
              <a:pPr/>
              <a:t>30</a:t>
            </a:fld>
            <a:endParaRPr lang="en-US" altLang="zh-CN"/>
          </a:p>
        </p:txBody>
      </p:sp>
      <p:sp>
        <p:nvSpPr>
          <p:cNvPr id="6758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67588"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2929136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0"/>
          <p:cNvSpPr>
            <a:spLocks noGrp="1" noChangeArrowheads="1"/>
          </p:cNvSpPr>
          <p:nvPr>
            <p:ph type="sldNum" sz="quarter"/>
          </p:nvPr>
        </p:nvSpPr>
        <p:spPr>
          <a:noFill/>
        </p:spPr>
        <p:txBody>
          <a:bodyPr/>
          <a:lstStyle/>
          <a:p>
            <a:fld id="{2D9218A8-9AFD-4BAF-8677-F3A9C6C37867}" type="slidenum">
              <a:rPr lang="en-US" altLang="zh-CN"/>
              <a:pPr/>
              <a:t>32</a:t>
            </a:fld>
            <a:endParaRPr lang="en-US" altLang="zh-CN"/>
          </a:p>
        </p:txBody>
      </p:sp>
      <p:sp>
        <p:nvSpPr>
          <p:cNvPr id="7065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70660"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882360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0"/>
          <p:cNvSpPr>
            <a:spLocks noGrp="1" noChangeArrowheads="1"/>
          </p:cNvSpPr>
          <p:nvPr>
            <p:ph type="sldNum" sz="quarter"/>
          </p:nvPr>
        </p:nvSpPr>
        <p:spPr>
          <a:noFill/>
        </p:spPr>
        <p:txBody>
          <a:bodyPr/>
          <a:lstStyle/>
          <a:p>
            <a:fld id="{26830AE0-8105-434B-8B65-FC90F5A41502}" type="slidenum">
              <a:rPr lang="en-US" altLang="zh-CN"/>
              <a:pPr/>
              <a:t>33</a:t>
            </a:fld>
            <a:endParaRPr lang="en-US" altLang="zh-CN"/>
          </a:p>
        </p:txBody>
      </p:sp>
      <p:sp>
        <p:nvSpPr>
          <p:cNvPr id="7270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72708"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1021795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0"/>
          <p:cNvSpPr>
            <a:spLocks noGrp="1" noChangeArrowheads="1"/>
          </p:cNvSpPr>
          <p:nvPr>
            <p:ph type="sldNum" sz="quarter"/>
          </p:nvPr>
        </p:nvSpPr>
        <p:spPr>
          <a:noFill/>
        </p:spPr>
        <p:txBody>
          <a:bodyPr/>
          <a:lstStyle/>
          <a:p>
            <a:fld id="{7BCAC0DE-7718-4705-9EC0-F741488DAB1A}" type="slidenum">
              <a:rPr lang="en-US" altLang="zh-CN"/>
              <a:pPr/>
              <a:t>34</a:t>
            </a:fld>
            <a:endParaRPr lang="en-US" altLang="zh-CN"/>
          </a:p>
        </p:txBody>
      </p:sp>
      <p:sp>
        <p:nvSpPr>
          <p:cNvPr id="7475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74756"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3644931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0"/>
          <p:cNvSpPr>
            <a:spLocks noGrp="1" noChangeArrowheads="1"/>
          </p:cNvSpPr>
          <p:nvPr>
            <p:ph type="sldNum" sz="quarter"/>
          </p:nvPr>
        </p:nvSpPr>
        <p:spPr>
          <a:noFill/>
        </p:spPr>
        <p:txBody>
          <a:bodyPr/>
          <a:lstStyle/>
          <a:p>
            <a:fld id="{755386F8-7B6D-4925-A724-AA40CA160086}" type="slidenum">
              <a:rPr lang="en-US" altLang="zh-CN"/>
              <a:pPr/>
              <a:t>35</a:t>
            </a:fld>
            <a:endParaRPr lang="en-US" altLang="zh-CN"/>
          </a:p>
        </p:txBody>
      </p:sp>
      <p:sp>
        <p:nvSpPr>
          <p:cNvPr id="7680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76804"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2988712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0"/>
          <p:cNvSpPr>
            <a:spLocks noGrp="1" noChangeArrowheads="1"/>
          </p:cNvSpPr>
          <p:nvPr>
            <p:ph type="sldNum" sz="quarter"/>
          </p:nvPr>
        </p:nvSpPr>
        <p:spPr>
          <a:noFill/>
        </p:spPr>
        <p:txBody>
          <a:bodyPr/>
          <a:lstStyle/>
          <a:p>
            <a:fld id="{35752879-5A15-4978-A98A-AA0C63284BFD}" type="slidenum">
              <a:rPr lang="en-US" altLang="zh-CN"/>
              <a:pPr/>
              <a:t>36</a:t>
            </a:fld>
            <a:endParaRPr lang="en-US" altLang="zh-CN"/>
          </a:p>
        </p:txBody>
      </p:sp>
      <p:sp>
        <p:nvSpPr>
          <p:cNvPr id="7885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78852" name="Rectangle 2"/>
          <p:cNvSpPr>
            <a:spLocks noGrp="1" noChangeArrowheads="1"/>
          </p:cNvSpPr>
          <p:nvPr>
            <p:ph type="body" idx="1"/>
          </p:nvPr>
        </p:nvSpPr>
        <p:spPr>
          <a:xfrm>
            <a:off x="974725" y="4560888"/>
            <a:ext cx="5360988" cy="4316412"/>
          </a:xfrm>
          <a:noFill/>
          <a:ln/>
        </p:spPr>
        <p:txBody>
          <a:bodyPr wrap="none" anchor="ctr"/>
          <a:lstStyle/>
          <a:p>
            <a:pPr marL="228600" indent="-228600">
              <a:buAutoNum type="arabicParenBoth"/>
            </a:pPr>
            <a:r>
              <a:rPr lang="zh-CN" altLang="en-US" dirty="0">
                <a:latin typeface="Times New Roman" pitchFamily="18" charset="0"/>
              </a:rPr>
              <a:t>问：为什么要在单词后面加个</a:t>
            </a:r>
            <a:r>
              <a:rPr lang="en-US" altLang="zh-CN" dirty="0">
                <a:latin typeface="Times New Roman" pitchFamily="18" charset="0"/>
              </a:rPr>
              <a:t>$</a:t>
            </a:r>
            <a:r>
              <a:rPr lang="zh-CN" altLang="en-US" dirty="0">
                <a:latin typeface="Times New Roman" pitchFamily="18" charset="0"/>
              </a:rPr>
              <a:t>号？     答：加</a:t>
            </a:r>
            <a:r>
              <a:rPr lang="en-US" altLang="zh-CN" dirty="0">
                <a:latin typeface="Times New Roman" pitchFamily="18" charset="0"/>
              </a:rPr>
              <a:t>$</a:t>
            </a:r>
            <a:r>
              <a:rPr lang="zh-CN" altLang="en-US" dirty="0">
                <a:latin typeface="Times New Roman" pitchFamily="18" charset="0"/>
              </a:rPr>
              <a:t>号是表示单词结束。也就是不论如何旋转，都知道该单词在哪儿结束。之所以旋转是，是单词哪一部分变成通配符*，都可以匹配上。比如，以</a:t>
            </a:r>
            <a:r>
              <a:rPr lang="en-US" altLang="zh-CN" dirty="0">
                <a:latin typeface="Times New Roman" pitchFamily="18" charset="0"/>
              </a:rPr>
              <a:t>hello</a:t>
            </a:r>
            <a:r>
              <a:rPr lang="zh-CN" altLang="en-US" dirty="0">
                <a:latin typeface="Times New Roman" pitchFamily="18" charset="0"/>
              </a:rPr>
              <a:t>为例，不论是*</a:t>
            </a:r>
            <a:r>
              <a:rPr lang="en-US" altLang="zh-CN" dirty="0" err="1">
                <a:latin typeface="Times New Roman" pitchFamily="18" charset="0"/>
              </a:rPr>
              <a:t>llo</a:t>
            </a:r>
            <a:r>
              <a:rPr lang="zh-CN" altLang="en-US" dirty="0">
                <a:latin typeface="Times New Roman" pitchFamily="18" charset="0"/>
              </a:rPr>
              <a:t>，</a:t>
            </a:r>
            <a:r>
              <a:rPr lang="en-US" altLang="zh-CN" dirty="0" err="1">
                <a:latin typeface="Times New Roman" pitchFamily="18" charset="0"/>
              </a:rPr>
              <a:t>hel</a:t>
            </a:r>
            <a:r>
              <a:rPr lang="en-US" altLang="zh-CN" dirty="0">
                <a:latin typeface="Times New Roman" pitchFamily="18" charset="0"/>
              </a:rPr>
              <a:t>*</a:t>
            </a:r>
            <a:r>
              <a:rPr lang="zh-CN" altLang="en-US" dirty="0">
                <a:latin typeface="Times New Roman" pitchFamily="18" charset="0"/>
              </a:rPr>
              <a:t>还是</a:t>
            </a:r>
            <a:r>
              <a:rPr lang="en-US" altLang="zh-CN" dirty="0">
                <a:latin typeface="Times New Roman" pitchFamily="18" charset="0"/>
              </a:rPr>
              <a:t>he*o</a:t>
            </a:r>
            <a:r>
              <a:rPr lang="zh-CN" altLang="en-US" dirty="0">
                <a:latin typeface="Times New Roman" pitchFamily="18" charset="0"/>
              </a:rPr>
              <a:t>都能通过加</a:t>
            </a:r>
            <a:r>
              <a:rPr lang="en-US" altLang="zh-CN" dirty="0">
                <a:latin typeface="Times New Roman" pitchFamily="18" charset="0"/>
              </a:rPr>
              <a:t>$</a:t>
            </a:r>
            <a:r>
              <a:rPr lang="zh-CN" altLang="en-US" dirty="0">
                <a:latin typeface="Times New Roman" pitchFamily="18" charset="0"/>
              </a:rPr>
              <a:t>号将通配符旋转到最后，从轮排索引中找到相应字符串。比如 </a:t>
            </a:r>
            <a:r>
              <a:rPr lang="en-US" altLang="zh-CN" dirty="0">
                <a:latin typeface="Times New Roman" pitchFamily="18" charset="0"/>
              </a:rPr>
              <a:t>he*o=&gt;he*o$=&gt;</a:t>
            </a:r>
            <a:r>
              <a:rPr lang="en-US" altLang="zh-CN" dirty="0" err="1">
                <a:latin typeface="Times New Roman" pitchFamily="18" charset="0"/>
              </a:rPr>
              <a:t>o$he</a:t>
            </a:r>
            <a:r>
              <a:rPr lang="en-US" altLang="zh-CN" dirty="0">
                <a:latin typeface="Times New Roman" pitchFamily="18" charset="0"/>
              </a:rPr>
              <a:t>*</a:t>
            </a:r>
            <a:r>
              <a:rPr lang="zh-CN" altLang="en-US" dirty="0">
                <a:latin typeface="Times New Roman" pitchFamily="18" charset="0"/>
              </a:rPr>
              <a:t>。</a:t>
            </a:r>
            <a:endParaRPr lang="en-US" altLang="zh-CN" dirty="0">
              <a:latin typeface="Times New Roman" pitchFamily="18" charset="0"/>
            </a:endParaRPr>
          </a:p>
          <a:p>
            <a:pPr marL="228600" indent="-228600">
              <a:buAutoNum type="arabicParenBoth"/>
            </a:pPr>
            <a:r>
              <a:rPr lang="zh-CN" altLang="en-US" dirty="0">
                <a:latin typeface="Times New Roman" pitchFamily="18" charset="0"/>
              </a:rPr>
              <a:t>问：为什么当查询是*</a:t>
            </a:r>
            <a:r>
              <a:rPr lang="en-US" altLang="zh-CN" dirty="0">
                <a:latin typeface="Times New Roman" pitchFamily="18" charset="0"/>
              </a:rPr>
              <a:t>X*</a:t>
            </a:r>
            <a:r>
              <a:rPr lang="zh-CN" altLang="en-US" dirty="0">
                <a:latin typeface="Times New Roman" pitchFamily="18" charset="0"/>
              </a:rPr>
              <a:t>，只需要查找</a:t>
            </a:r>
            <a:r>
              <a:rPr lang="en-US" altLang="zh-CN" dirty="0">
                <a:latin typeface="Times New Roman" pitchFamily="18" charset="0"/>
              </a:rPr>
              <a:t>X</a:t>
            </a:r>
            <a:r>
              <a:rPr lang="zh-CN" altLang="en-US" dirty="0">
                <a:latin typeface="Times New Roman" pitchFamily="18" charset="0"/>
              </a:rPr>
              <a:t>为前缀的字符串？     答：</a:t>
            </a:r>
            <a:r>
              <a:rPr lang="en-US" altLang="zh-CN" dirty="0">
                <a:latin typeface="Times New Roman" pitchFamily="18" charset="0"/>
              </a:rPr>
              <a:t>X</a:t>
            </a:r>
            <a:r>
              <a:rPr lang="zh-CN" altLang="en-US" dirty="0">
                <a:latin typeface="Times New Roman" pitchFamily="18" charset="0"/>
              </a:rPr>
              <a:t>为前缀的字符串，在轮排索引中右部一定会出现</a:t>
            </a:r>
            <a:r>
              <a:rPr lang="en-US" altLang="zh-CN" dirty="0">
                <a:latin typeface="Times New Roman" pitchFamily="18" charset="0"/>
              </a:rPr>
              <a:t>$</a:t>
            </a:r>
            <a:r>
              <a:rPr lang="zh-CN" altLang="en-US" dirty="0">
                <a:latin typeface="Times New Roman" pitchFamily="18" charset="0"/>
              </a:rPr>
              <a:t>号，只有两种情形</a:t>
            </a:r>
            <a:r>
              <a:rPr lang="en-US" altLang="zh-CN" dirty="0">
                <a:latin typeface="Times New Roman" pitchFamily="18" charset="0"/>
              </a:rPr>
              <a:t>: a) $</a:t>
            </a:r>
            <a:r>
              <a:rPr lang="zh-CN" altLang="en-US" dirty="0">
                <a:latin typeface="Times New Roman" pitchFamily="18" charset="0"/>
              </a:rPr>
              <a:t>出现在末尾，形如</a:t>
            </a:r>
            <a:r>
              <a:rPr lang="en-US" altLang="zh-CN" dirty="0">
                <a:latin typeface="Times New Roman" pitchFamily="18" charset="0"/>
              </a:rPr>
              <a:t>X....$</a:t>
            </a:r>
            <a:r>
              <a:rPr lang="zh-CN" altLang="en-US" dirty="0">
                <a:latin typeface="Times New Roman" pitchFamily="18" charset="0"/>
              </a:rPr>
              <a:t>，很显然此时的词项为</a:t>
            </a:r>
            <a:r>
              <a:rPr lang="en-US" altLang="zh-CN" dirty="0">
                <a:latin typeface="Times New Roman" pitchFamily="18" charset="0"/>
              </a:rPr>
              <a:t>X....</a:t>
            </a:r>
            <a:r>
              <a:rPr lang="zh-CN" altLang="en-US" dirty="0">
                <a:latin typeface="Times New Roman" pitchFamily="18" charset="0"/>
              </a:rPr>
              <a:t>，满足*</a:t>
            </a:r>
            <a:r>
              <a:rPr lang="en-US" altLang="zh-CN" dirty="0">
                <a:latin typeface="Times New Roman" pitchFamily="18" charset="0"/>
              </a:rPr>
              <a:t>X*</a:t>
            </a:r>
            <a:r>
              <a:rPr lang="zh-CN" altLang="en-US" dirty="0">
                <a:latin typeface="Times New Roman" pitchFamily="18" charset="0"/>
              </a:rPr>
              <a:t>查询；</a:t>
            </a:r>
            <a:r>
              <a:rPr lang="en-US" altLang="zh-CN" dirty="0">
                <a:latin typeface="Times New Roman" pitchFamily="18" charset="0"/>
              </a:rPr>
              <a:t>b) $</a:t>
            </a:r>
            <a:r>
              <a:rPr lang="zh-CN" altLang="en-US" dirty="0">
                <a:latin typeface="Times New Roman" pitchFamily="18" charset="0"/>
              </a:rPr>
              <a:t>不出现在末尾，形如 </a:t>
            </a:r>
            <a:r>
              <a:rPr lang="en-US" altLang="zh-CN" dirty="0">
                <a:latin typeface="Times New Roman" pitchFamily="18" charset="0"/>
              </a:rPr>
              <a:t>X...$...</a:t>
            </a:r>
            <a:r>
              <a:rPr lang="zh-CN" altLang="en-US" dirty="0">
                <a:latin typeface="Times New Roman" pitchFamily="18" charset="0"/>
              </a:rPr>
              <a:t>，很显然该字符串和字符串</a:t>
            </a:r>
            <a:r>
              <a:rPr lang="en-US" altLang="zh-CN" dirty="0">
                <a:latin typeface="Times New Roman" pitchFamily="18" charset="0"/>
              </a:rPr>
              <a:t>...X...$</a:t>
            </a:r>
            <a:r>
              <a:rPr lang="zh-CN" altLang="en-US" dirty="0">
                <a:latin typeface="Times New Roman" pitchFamily="18" charset="0"/>
              </a:rPr>
              <a:t>指向同一词项，也就是说，此时的词项</a:t>
            </a:r>
            <a:r>
              <a:rPr lang="en-US" altLang="zh-CN" dirty="0">
                <a:latin typeface="Times New Roman" pitchFamily="18" charset="0"/>
              </a:rPr>
              <a:t>...X...</a:t>
            </a:r>
            <a:r>
              <a:rPr lang="zh-CN" altLang="en-US" dirty="0">
                <a:latin typeface="Times New Roman" pitchFamily="18" charset="0"/>
              </a:rPr>
              <a:t>也满足*</a:t>
            </a:r>
            <a:r>
              <a:rPr lang="en-US" altLang="zh-CN" dirty="0">
                <a:latin typeface="Times New Roman" pitchFamily="18" charset="0"/>
              </a:rPr>
              <a:t>X*</a:t>
            </a:r>
            <a:r>
              <a:rPr lang="zh-CN" altLang="en-US" dirty="0">
                <a:latin typeface="Times New Roman" pitchFamily="18" charset="0"/>
              </a:rPr>
              <a:t>查询。有人提到，前面查</a:t>
            </a:r>
            <a:r>
              <a:rPr lang="en-US" altLang="zh-CN" dirty="0">
                <a:latin typeface="Times New Roman" pitchFamily="18" charset="0"/>
              </a:rPr>
              <a:t>X*</a:t>
            </a:r>
            <a:r>
              <a:rPr lang="zh-CN" altLang="en-US" dirty="0">
                <a:latin typeface="Times New Roman" pitchFamily="18" charset="0"/>
              </a:rPr>
              <a:t>时查的是以</a:t>
            </a:r>
            <a:r>
              <a:rPr lang="en-US" altLang="zh-CN" dirty="0">
                <a:latin typeface="Times New Roman" pitchFamily="18" charset="0"/>
              </a:rPr>
              <a:t>$X</a:t>
            </a:r>
            <a:r>
              <a:rPr lang="zh-CN" altLang="en-US" dirty="0">
                <a:latin typeface="Times New Roman" pitchFamily="18" charset="0"/>
              </a:rPr>
              <a:t>为前缀的串。而现在*</a:t>
            </a:r>
            <a:r>
              <a:rPr lang="en-US" altLang="zh-CN" dirty="0">
                <a:latin typeface="Times New Roman" pitchFamily="18" charset="0"/>
              </a:rPr>
              <a:t>X*</a:t>
            </a:r>
            <a:r>
              <a:rPr lang="zh-CN" altLang="en-US" dirty="0">
                <a:latin typeface="Times New Roman" pitchFamily="18" charset="0"/>
              </a:rPr>
              <a:t>只查</a:t>
            </a:r>
            <a:r>
              <a:rPr lang="en-US" altLang="zh-CN" dirty="0">
                <a:latin typeface="Times New Roman" pitchFamily="18" charset="0"/>
              </a:rPr>
              <a:t>X</a:t>
            </a:r>
            <a:r>
              <a:rPr lang="zh-CN" altLang="en-US" dirty="0">
                <a:latin typeface="Times New Roman" pitchFamily="18" charset="0"/>
              </a:rPr>
              <a:t>为前缀的串，是不是说，满足</a:t>
            </a:r>
            <a:r>
              <a:rPr lang="en-US" altLang="zh-CN" dirty="0">
                <a:latin typeface="Times New Roman" pitchFamily="18" charset="0"/>
              </a:rPr>
              <a:t>X*</a:t>
            </a:r>
            <a:r>
              <a:rPr lang="zh-CN" altLang="en-US" dirty="0">
                <a:latin typeface="Times New Roman" pitchFamily="18" charset="0"/>
              </a:rPr>
              <a:t>的一些串没被查到啊？不是的，根据轮排索引的构建法则，</a:t>
            </a:r>
            <a:r>
              <a:rPr lang="en-US" altLang="zh-CN" dirty="0">
                <a:latin typeface="Times New Roman" pitchFamily="18" charset="0"/>
              </a:rPr>
              <a:t>$X</a:t>
            </a:r>
            <a:r>
              <a:rPr lang="zh-CN" altLang="en-US" dirty="0">
                <a:latin typeface="Times New Roman" pitchFamily="18" charset="0"/>
              </a:rPr>
              <a:t>为前缀的字符串和</a:t>
            </a:r>
            <a:r>
              <a:rPr lang="en-US" altLang="zh-CN" dirty="0">
                <a:latin typeface="Times New Roman" pitchFamily="18" charset="0"/>
              </a:rPr>
              <a:t>X</a:t>
            </a:r>
            <a:r>
              <a:rPr lang="zh-CN" altLang="en-US" dirty="0">
                <a:latin typeface="Times New Roman" pitchFamily="18" charset="0"/>
              </a:rPr>
              <a:t>为前缀的字符串指向的词项是一样的。或者我们采用另外一种方式来表述（前面的表述只是充分条件），*</a:t>
            </a:r>
            <a:r>
              <a:rPr lang="en-US" altLang="zh-CN" dirty="0">
                <a:latin typeface="Times New Roman" pitchFamily="18" charset="0"/>
              </a:rPr>
              <a:t>X*</a:t>
            </a:r>
            <a:r>
              <a:rPr lang="zh-CN" altLang="en-US" dirty="0">
                <a:latin typeface="Times New Roman" pitchFamily="18" charset="0"/>
              </a:rPr>
              <a:t>查询的结果是*</a:t>
            </a:r>
            <a:r>
              <a:rPr lang="en-US" altLang="zh-CN" dirty="0">
                <a:latin typeface="Times New Roman" pitchFamily="18" charset="0"/>
              </a:rPr>
              <a:t>X</a:t>
            </a:r>
            <a:r>
              <a:rPr lang="zh-CN" altLang="en-US" dirty="0">
                <a:latin typeface="Times New Roman" pitchFamily="18" charset="0"/>
              </a:rPr>
              <a:t>查询和</a:t>
            </a:r>
            <a:r>
              <a:rPr lang="en-US" altLang="zh-CN" dirty="0">
                <a:latin typeface="Times New Roman" pitchFamily="18" charset="0"/>
              </a:rPr>
              <a:t>X*</a:t>
            </a:r>
            <a:r>
              <a:rPr lang="zh-CN" altLang="en-US" dirty="0">
                <a:latin typeface="Times New Roman" pitchFamily="18" charset="0"/>
              </a:rPr>
              <a:t>查询结果的并集，根据前面的描述，我们要查找</a:t>
            </a:r>
            <a:r>
              <a:rPr lang="en-US" altLang="zh-CN" dirty="0">
                <a:latin typeface="Times New Roman" pitchFamily="18" charset="0"/>
              </a:rPr>
              <a:t>X$</a:t>
            </a:r>
            <a:r>
              <a:rPr lang="zh-CN" altLang="en-US" dirty="0">
                <a:latin typeface="Times New Roman" pitchFamily="18" charset="0"/>
              </a:rPr>
              <a:t>和</a:t>
            </a:r>
            <a:r>
              <a:rPr lang="en-US" altLang="zh-CN" dirty="0">
                <a:latin typeface="Times New Roman" pitchFamily="18" charset="0"/>
              </a:rPr>
              <a:t>$X</a:t>
            </a:r>
            <a:r>
              <a:rPr lang="zh-CN" altLang="en-US" dirty="0">
                <a:latin typeface="Times New Roman" pitchFamily="18" charset="0"/>
              </a:rPr>
              <a:t>开始的字符串，然后求并集。如前所述，</a:t>
            </a:r>
            <a:r>
              <a:rPr lang="en-US" altLang="zh-CN" dirty="0">
                <a:latin typeface="Times New Roman" pitchFamily="18" charset="0"/>
              </a:rPr>
              <a:t>$X</a:t>
            </a:r>
            <a:r>
              <a:rPr lang="zh-CN" altLang="en-US" dirty="0">
                <a:latin typeface="Times New Roman" pitchFamily="18" charset="0"/>
              </a:rPr>
              <a:t>开始的字符串形如</a:t>
            </a:r>
            <a:r>
              <a:rPr lang="en-US" altLang="zh-CN" dirty="0">
                <a:latin typeface="Times New Roman" pitchFamily="18" charset="0"/>
              </a:rPr>
              <a:t>$X...</a:t>
            </a:r>
            <a:r>
              <a:rPr lang="zh-CN" altLang="en-US" dirty="0">
                <a:latin typeface="Times New Roman" pitchFamily="18" charset="0"/>
              </a:rPr>
              <a:t>，它指向的字符串和</a:t>
            </a:r>
            <a:r>
              <a:rPr lang="en-US" altLang="zh-CN" dirty="0">
                <a:latin typeface="Times New Roman" pitchFamily="18" charset="0"/>
              </a:rPr>
              <a:t>X...$</a:t>
            </a:r>
            <a:r>
              <a:rPr lang="zh-CN" altLang="en-US" dirty="0">
                <a:latin typeface="Times New Roman" pitchFamily="18" charset="0"/>
              </a:rPr>
              <a:t>指向的字符串是一致的。综合一下，等价于以</a:t>
            </a:r>
            <a:r>
              <a:rPr lang="en-US" altLang="zh-CN" dirty="0">
                <a:latin typeface="Times New Roman" pitchFamily="18" charset="0"/>
              </a:rPr>
              <a:t>X</a:t>
            </a:r>
            <a:r>
              <a:rPr lang="zh-CN" altLang="en-US" dirty="0">
                <a:latin typeface="Times New Roman" pitchFamily="18" charset="0"/>
              </a:rPr>
              <a:t>开始的字符串。</a:t>
            </a:r>
            <a:endParaRPr lang="de-DE" altLang="zh-CN" dirty="0">
              <a:latin typeface="Times New Roman" pitchFamily="18" charset="0"/>
            </a:endParaRPr>
          </a:p>
        </p:txBody>
      </p:sp>
    </p:spTree>
    <p:extLst>
      <p:ext uri="{BB962C8B-B14F-4D97-AF65-F5344CB8AC3E}">
        <p14:creationId xmlns:p14="http://schemas.microsoft.com/office/powerpoint/2010/main" val="3504177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p:nvPr>
        </p:nvSpPr>
        <p:spPr>
          <a:noFill/>
        </p:spPr>
        <p:txBody>
          <a:bodyPr/>
          <a:lstStyle/>
          <a:p>
            <a:fld id="{D0D8EC64-15ED-4AAA-915A-0625863A5A1D}" type="slidenum">
              <a:rPr lang="en-US" altLang="zh-CN"/>
              <a:pPr/>
              <a:t>38</a:t>
            </a:fld>
            <a:endParaRPr lang="en-US" altLang="zh-CN"/>
          </a:p>
        </p:txBody>
      </p:sp>
      <p:sp>
        <p:nvSpPr>
          <p:cNvPr id="8089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80900"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12733642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0"/>
          <p:cNvSpPr>
            <a:spLocks noGrp="1" noChangeArrowheads="1"/>
          </p:cNvSpPr>
          <p:nvPr>
            <p:ph type="sldNum" sz="quarter"/>
          </p:nvPr>
        </p:nvSpPr>
        <p:spPr>
          <a:noFill/>
        </p:spPr>
        <p:txBody>
          <a:bodyPr/>
          <a:lstStyle/>
          <a:p>
            <a:fld id="{8AEB369F-B158-4852-A2BA-CCC09E47081A}" type="slidenum">
              <a:rPr lang="en-US" altLang="zh-CN"/>
              <a:pPr/>
              <a:t>39</a:t>
            </a:fld>
            <a:endParaRPr lang="en-US" altLang="zh-CN"/>
          </a:p>
        </p:txBody>
      </p:sp>
      <p:sp>
        <p:nvSpPr>
          <p:cNvPr id="8294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82948"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1464460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
          <p:cNvSpPr>
            <a:spLocks noGrp="1" noChangeArrowheads="1"/>
          </p:cNvSpPr>
          <p:nvPr>
            <p:ph type="sldNum" sz="quarter"/>
          </p:nvPr>
        </p:nvSpPr>
        <p:spPr>
          <a:noFill/>
        </p:spPr>
        <p:txBody>
          <a:bodyPr/>
          <a:lstStyle/>
          <a:p>
            <a:fld id="{B34D903E-59CA-4E82-82D8-61EEF20CFD55}" type="slidenum">
              <a:rPr lang="en-US" altLang="zh-CN"/>
              <a:pPr/>
              <a:t>40</a:t>
            </a:fld>
            <a:endParaRPr lang="en-US" altLang="zh-CN"/>
          </a:p>
        </p:txBody>
      </p:sp>
      <p:sp>
        <p:nvSpPr>
          <p:cNvPr id="849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84996"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2627455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0"/>
          <p:cNvSpPr>
            <a:spLocks noGrp="1" noChangeArrowheads="1"/>
          </p:cNvSpPr>
          <p:nvPr>
            <p:ph type="sldNum" sz="quarter"/>
          </p:nvPr>
        </p:nvSpPr>
        <p:spPr>
          <a:noFill/>
        </p:spPr>
        <p:txBody>
          <a:bodyPr/>
          <a:lstStyle/>
          <a:p>
            <a:fld id="{7331CFF3-D00E-40F5-8A58-A7500E075292}" type="slidenum">
              <a:rPr lang="en-US" altLang="zh-CN"/>
              <a:pPr/>
              <a:t>41</a:t>
            </a:fld>
            <a:endParaRPr lang="en-US" altLang="zh-CN"/>
          </a:p>
        </p:txBody>
      </p:sp>
      <p:sp>
        <p:nvSpPr>
          <p:cNvPr id="870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87044"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1328953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928730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
          <p:cNvSpPr>
            <a:spLocks noGrp="1" noChangeArrowheads="1"/>
          </p:cNvSpPr>
          <p:nvPr>
            <p:ph type="sldNum" sz="quarter"/>
          </p:nvPr>
        </p:nvSpPr>
        <p:spPr>
          <a:noFill/>
        </p:spPr>
        <p:txBody>
          <a:bodyPr/>
          <a:lstStyle/>
          <a:p>
            <a:fld id="{E61BB601-8079-49E0-BD88-68A03EA03CF4}" type="slidenum">
              <a:rPr lang="en-US" altLang="zh-CN"/>
              <a:pPr/>
              <a:t>42</a:t>
            </a:fld>
            <a:endParaRPr lang="en-US" altLang="zh-CN"/>
          </a:p>
        </p:txBody>
      </p:sp>
      <p:sp>
        <p:nvSpPr>
          <p:cNvPr id="8909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89092"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53204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0"/>
          <p:cNvSpPr>
            <a:spLocks noGrp="1" noChangeArrowheads="1"/>
          </p:cNvSpPr>
          <p:nvPr>
            <p:ph type="sldNum" sz="quarter"/>
          </p:nvPr>
        </p:nvSpPr>
        <p:spPr>
          <a:noFill/>
        </p:spPr>
        <p:txBody>
          <a:bodyPr/>
          <a:lstStyle/>
          <a:p>
            <a:fld id="{EC248FB0-ABF9-4DFB-A62E-1555F97A328D}" type="slidenum">
              <a:rPr lang="en-US" altLang="zh-CN"/>
              <a:pPr/>
              <a:t>43</a:t>
            </a:fld>
            <a:endParaRPr lang="en-US" altLang="zh-CN"/>
          </a:p>
        </p:txBody>
      </p:sp>
      <p:sp>
        <p:nvSpPr>
          <p:cNvPr id="9113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91140"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27879777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0"/>
          <p:cNvSpPr>
            <a:spLocks noGrp="1" noChangeArrowheads="1"/>
          </p:cNvSpPr>
          <p:nvPr>
            <p:ph type="sldNum" sz="quarter"/>
          </p:nvPr>
        </p:nvSpPr>
        <p:spPr>
          <a:noFill/>
        </p:spPr>
        <p:txBody>
          <a:bodyPr/>
          <a:lstStyle/>
          <a:p>
            <a:fld id="{DF406010-4C4C-45AF-A8D5-BFE0891DC4FD}" type="slidenum">
              <a:rPr lang="en-US" altLang="zh-CN"/>
              <a:pPr/>
              <a:t>44</a:t>
            </a:fld>
            <a:endParaRPr lang="en-US" altLang="zh-CN"/>
          </a:p>
        </p:txBody>
      </p:sp>
      <p:sp>
        <p:nvSpPr>
          <p:cNvPr id="9318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93188"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36831173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p:cNvSpPr>
            <a:spLocks noGrp="1" noChangeArrowheads="1"/>
          </p:cNvSpPr>
          <p:nvPr>
            <p:ph type="sldNum" sz="quarter"/>
          </p:nvPr>
        </p:nvSpPr>
        <p:spPr>
          <a:noFill/>
        </p:spPr>
        <p:txBody>
          <a:bodyPr/>
          <a:lstStyle/>
          <a:p>
            <a:fld id="{B7131B26-D910-401B-AB58-CAC86A0A1E52}" type="slidenum">
              <a:rPr lang="en-US" altLang="zh-CN"/>
              <a:pPr/>
              <a:t>47</a:t>
            </a:fld>
            <a:endParaRPr lang="en-US" altLang="zh-CN"/>
          </a:p>
        </p:txBody>
      </p:sp>
      <p:sp>
        <p:nvSpPr>
          <p:cNvPr id="9625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96260"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1896428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
          <p:cNvSpPr>
            <a:spLocks noGrp="1" noChangeArrowheads="1"/>
          </p:cNvSpPr>
          <p:nvPr>
            <p:ph type="sldNum" sz="quarter"/>
          </p:nvPr>
        </p:nvSpPr>
        <p:spPr>
          <a:noFill/>
        </p:spPr>
        <p:txBody>
          <a:bodyPr/>
          <a:lstStyle/>
          <a:p>
            <a:fld id="{E2BD9FA6-8A1C-4806-BC6F-46F55EE4F600}" type="slidenum">
              <a:rPr lang="en-US" altLang="zh-CN"/>
              <a:pPr/>
              <a:t>48</a:t>
            </a:fld>
            <a:endParaRPr lang="en-US" altLang="zh-CN"/>
          </a:p>
        </p:txBody>
      </p:sp>
      <p:sp>
        <p:nvSpPr>
          <p:cNvPr id="98307"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98308" name="Rectangle 2"/>
          <p:cNvSpPr>
            <a:spLocks noGrp="1" noChangeArrowheads="1"/>
          </p:cNvSpPr>
          <p:nvPr>
            <p:ph type="body" idx="1"/>
          </p:nvPr>
        </p:nvSpPr>
        <p:spPr>
          <a:xfrm>
            <a:off x="974725" y="4560888"/>
            <a:ext cx="5360988" cy="4316412"/>
          </a:xfrm>
          <a:noFill/>
          <a:ln/>
        </p:spPr>
        <p:txBody>
          <a:bodyPr wrap="none" anchor="ctr"/>
          <a:lstStyle/>
          <a:p>
            <a:endParaRPr lang="de-DE" altLang="zh-CN">
              <a:latin typeface="Times New Roman" pitchFamily="18" charset="0"/>
            </a:endParaRPr>
          </a:p>
        </p:txBody>
      </p:sp>
    </p:spTree>
    <p:extLst>
      <p:ext uri="{BB962C8B-B14F-4D97-AF65-F5344CB8AC3E}">
        <p14:creationId xmlns:p14="http://schemas.microsoft.com/office/powerpoint/2010/main" val="3933554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5909544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740997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11441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591674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733476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874292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467196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4110126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1989229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629827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5252659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5406598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007842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571515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994558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79239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0605669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386065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0888133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194678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549295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495590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7008492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0561982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754395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705599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469257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4644946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229688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105579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2987600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5133054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8100888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775616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7757097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5314022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2717516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579656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a:p>
        </p:txBody>
      </p:sp>
    </p:spTree>
    <p:extLst>
      <p:ext uri="{BB962C8B-B14F-4D97-AF65-F5344CB8AC3E}">
        <p14:creationId xmlns:p14="http://schemas.microsoft.com/office/powerpoint/2010/main" val="9257616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8612812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7798266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4063939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12926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136722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474183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06829361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0092799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099871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552202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14</a:t>
            </a:fld>
            <a:endParaRPr lang="en-US"/>
          </a:p>
        </p:txBody>
      </p:sp>
    </p:spTree>
    <p:extLst>
      <p:ext uri="{BB962C8B-B14F-4D97-AF65-F5344CB8AC3E}">
        <p14:creationId xmlns:p14="http://schemas.microsoft.com/office/powerpoint/2010/main" val="31410223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146874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8709443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98963194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70857991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0633873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96615590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74126627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28880651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7781725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413270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en-US" altLang="zh-CN" dirty="0"/>
              <a:t>O(</a:t>
            </a:r>
            <a:r>
              <a:rPr lang="en-US" altLang="zh-CN" dirty="0" err="1"/>
              <a:t>Pk</a:t>
            </a:r>
            <a:r>
              <a:rPr lang="en-US" altLang="zh-CN" dirty="0"/>
              <a:t>(</a:t>
            </a:r>
            <a:r>
              <a:rPr lang="en-US" altLang="zh-CN" dirty="0" err="1"/>
              <a:t>x+y</a:t>
            </a:r>
            <a:r>
              <a:rPr lang="en-US" altLang="zh-CN" dirty="0"/>
              <a:t>))</a:t>
            </a:r>
            <a:endParaRPr lang="de-DE" dirty="0"/>
          </a:p>
        </p:txBody>
      </p:sp>
    </p:spTree>
    <p:extLst>
      <p:ext uri="{BB962C8B-B14F-4D97-AF65-F5344CB8AC3E}">
        <p14:creationId xmlns:p14="http://schemas.microsoft.com/office/powerpoint/2010/main" val="113577010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7957934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50043195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99741933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2779063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40286619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20160429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5330453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40002617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98464158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447583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TextBox 5"/>
          <p:cNvSpPr txBox="1"/>
          <p:nvPr/>
        </p:nvSpPr>
        <p:spPr>
          <a:xfrm>
            <a:off x="2581321" y="1600200"/>
            <a:ext cx="3897221" cy="830997"/>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信息检索导论</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中国科学院大学</a:t>
            </a:r>
            <a:r>
              <a:rPr lang="en-US" altLang="zh-CN" sz="1400" dirty="0">
                <a:solidFill>
                  <a:srgbClr val="FFFFFF"/>
                </a:solidFill>
                <a:latin typeface="楷体" pitchFamily="49" charset="-122"/>
                <a:ea typeface="楷体" pitchFamily="49" charset="-122"/>
              </a:rPr>
              <a:t>2020</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信息检索导论</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31071" y="2438400"/>
            <a:ext cx="8358057" cy="646331"/>
          </a:xfrm>
          <a:prstGeom prst="rect">
            <a:avLst/>
          </a:prstGeom>
        </p:spPr>
        <p:txBody>
          <a:bodyPr wrap="none">
            <a:spAutoFit/>
          </a:bodyPr>
          <a:lstStyle/>
          <a:p>
            <a:pPr algn="ctr">
              <a:defRPr/>
            </a:pPr>
            <a:r>
              <a:rPr lang="en-US" altLang="zh-CN" sz="3600" b="1" dirty="0">
                <a:solidFill>
                  <a:srgbClr val="139CB7"/>
                </a:solidFill>
                <a:latin typeface="Times New Roman" panose="02020603050405020304" pitchFamily="18" charset="0"/>
                <a:ea typeface="Arial Unicode MS" charset="0"/>
                <a:cs typeface="Times New Roman" panose="02020603050405020304" pitchFamily="18" charset="0"/>
              </a:rPr>
              <a:t>An Introduction to </a:t>
            </a:r>
            <a:r>
              <a:rPr lang="en-US" sz="3600" b="1" dirty="0">
                <a:solidFill>
                  <a:srgbClr val="139CB7"/>
                </a:solidFill>
                <a:latin typeface="Times New Roman" panose="02020603050405020304" pitchFamily="18" charset="0"/>
                <a:ea typeface="Arial Unicode MS" charset="0"/>
                <a:cs typeface="Times New Roman" panose="02020603050405020304" pitchFamily="18" charset="0"/>
              </a:rPr>
              <a:t>Information Retrieval</a:t>
            </a:r>
          </a:p>
        </p:txBody>
      </p:sp>
      <p:sp>
        <p:nvSpPr>
          <p:cNvPr id="9" name="TextBox 8"/>
          <p:cNvSpPr txBox="1"/>
          <p:nvPr/>
        </p:nvSpPr>
        <p:spPr>
          <a:xfrm>
            <a:off x="827584" y="4437063"/>
            <a:ext cx="7488832" cy="2000548"/>
          </a:xfrm>
          <a:prstGeom prst="rect">
            <a:avLst/>
          </a:prstGeom>
          <a:noFill/>
        </p:spPr>
        <p:txBody>
          <a:bodyPr wrap="square">
            <a:spAutoFit/>
          </a:bodyPr>
          <a:lstStyle/>
          <a:p>
            <a:pPr algn="ctr">
              <a:defRPr/>
            </a:pPr>
            <a:r>
              <a:rPr lang="zh-CN" altLang="en-US" dirty="0">
                <a:solidFill>
                  <a:schemeClr val="bg1"/>
                </a:solidFill>
                <a:latin typeface="+mn-ea"/>
                <a:ea typeface="+mn-ea"/>
                <a:cs typeface="Times New Roman" pitchFamily="18" charset="0"/>
              </a:rPr>
              <a:t>授课人：李波</a:t>
            </a:r>
            <a:endParaRPr lang="en-US" altLang="zh-CN" dirty="0">
              <a:solidFill>
                <a:schemeClr val="bg1"/>
              </a:solidFill>
              <a:latin typeface="+mn-ea"/>
              <a:ea typeface="+mn-ea"/>
              <a:cs typeface="Times New Roman" pitchFamily="18" charset="0"/>
            </a:endParaRPr>
          </a:p>
          <a:p>
            <a:pPr algn="ctr">
              <a:defRPr/>
            </a:pPr>
            <a:endParaRPr lang="en-US" altLang="zh-CN" dirty="0">
              <a:solidFill>
                <a:schemeClr val="bg1"/>
              </a:solidFill>
              <a:latin typeface="+mn-ea"/>
              <a:ea typeface="+mn-ea"/>
              <a:cs typeface="Times New Roman" pitchFamily="18" charset="0"/>
            </a:endParaRPr>
          </a:p>
          <a:p>
            <a:pPr algn="ctr">
              <a:defRPr/>
            </a:pPr>
            <a:r>
              <a:rPr lang="zh-CN" altLang="en-US" dirty="0">
                <a:solidFill>
                  <a:schemeClr val="bg1"/>
                </a:solidFill>
                <a:latin typeface="+mn-ea"/>
                <a:ea typeface="+mn-ea"/>
                <a:cs typeface="Times New Roman" pitchFamily="18" charset="0"/>
              </a:rPr>
              <a:t>中国科学院信息工程研究所</a:t>
            </a:r>
            <a:r>
              <a:rPr lang="en-US" altLang="zh-CN" dirty="0">
                <a:solidFill>
                  <a:schemeClr val="bg1"/>
                </a:solidFill>
                <a:latin typeface="+mn-ea"/>
                <a:ea typeface="+mn-ea"/>
                <a:cs typeface="Times New Roman" pitchFamily="18" charset="0"/>
              </a:rPr>
              <a:t>/</a:t>
            </a:r>
            <a:r>
              <a:rPr lang="zh-CN" altLang="en-US" dirty="0">
                <a:solidFill>
                  <a:schemeClr val="bg1"/>
                </a:solidFill>
                <a:latin typeface="+mn-ea"/>
                <a:ea typeface="+mn-ea"/>
                <a:cs typeface="Times New Roman" pitchFamily="18" charset="0"/>
              </a:rPr>
              <a:t>国科大网络空间安全学院</a:t>
            </a:r>
            <a:endParaRPr lang="en-US" altLang="zh-CN" dirty="0">
              <a:solidFill>
                <a:schemeClr val="bg1"/>
              </a:solidFill>
              <a:latin typeface="+mn-ea"/>
              <a:ea typeface="+mn-ea"/>
              <a:cs typeface="Times New Roman" pitchFamily="18" charset="0"/>
            </a:endParaRPr>
          </a:p>
          <a:p>
            <a:pPr algn="ctr">
              <a:defRPr/>
            </a:pP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FFFF00"/>
              </a:solidFill>
              <a:ea typeface="ＭＳ Ｐゴシック" pitchFamily="34" charset="-128"/>
              <a:cs typeface="Times New Roman" pitchFamily="18" charset="0"/>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rPr>
              <a:t>*改编自</a:t>
            </a:r>
            <a:r>
              <a:rPr lang="en-US" altLang="zh-CN" sz="1200" dirty="0">
                <a:latin typeface="Calibri" pitchFamily="34" charset="0"/>
              </a:rPr>
              <a:t>”An introduction to  Information retrieval”</a:t>
            </a:r>
            <a:r>
              <a:rPr lang="zh-CN" altLang="en-US" sz="1200" dirty="0">
                <a:latin typeface="Calibri" pitchFamily="34" charset="0"/>
              </a:rPr>
              <a:t>网上公开的课件，地址 </a:t>
            </a:r>
            <a:r>
              <a:rPr lang="en-US" altLang="zh-CN" sz="1200" dirty="0">
                <a:ea typeface="宋体" charset="-122"/>
              </a:rPr>
              <a:t>http://nlp.stanford.edu/IR-book/</a:t>
            </a:r>
            <a:endParaRPr lang="zh-CN" altLang="en-US" sz="1200" dirty="0">
              <a:latin typeface="Calibri" pitchFamily="34"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10346983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3810303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TextBox 6"/>
          <p:cNvSpPr txBox="1"/>
          <p:nvPr/>
        </p:nvSpPr>
        <p:spPr>
          <a:xfrm>
            <a:off x="2525486" y="2010996"/>
            <a:ext cx="3262432" cy="707886"/>
          </a:xfrm>
          <a:prstGeom prst="rect">
            <a:avLst/>
          </a:prstGeom>
          <a:noFill/>
        </p:spPr>
        <p:txBody>
          <a:bodyPr wrap="none">
            <a:spAutoFit/>
          </a:bodyPr>
          <a:lstStyle/>
          <a:p>
            <a:pPr>
              <a:defRPr/>
            </a:pPr>
            <a:r>
              <a:rPr lang="zh-CN" altLang="en-US" sz="4000" dirty="0">
                <a:solidFill>
                  <a:srgbClr val="FBFCFF"/>
                </a:solidFill>
                <a:latin typeface="黑体" pitchFamily="49" charset="-122"/>
                <a:ea typeface="黑体" pitchFamily="49" charset="-122"/>
                <a:cs typeface="Arial Unicode MS" charset="0"/>
              </a:rPr>
              <a:t>信息检索导论</a:t>
            </a:r>
            <a:endParaRPr lang="en-US" sz="4000" dirty="0">
              <a:solidFill>
                <a:srgbClr val="FBFCFF"/>
              </a:solidFill>
              <a:latin typeface="黑体" pitchFamily="49" charset="-122"/>
              <a:ea typeface="黑体" pitchFamily="49" charset="-122"/>
              <a:cs typeface="Arial Unicode MS" charset="0"/>
            </a:endParaRPr>
          </a:p>
        </p:txBody>
      </p:sp>
      <p:sp>
        <p:nvSpPr>
          <p:cNvPr id="8"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i="1" dirty="0">
                <a:solidFill>
                  <a:srgbClr val="FFFFFF"/>
                </a:solidFill>
                <a:latin typeface="Calibri" pitchFamily="34" charset="0"/>
              </a:rPr>
              <a:t>中国科学院大学</a:t>
            </a:r>
            <a:r>
              <a:rPr lang="en-US" altLang="zh-CN" sz="1400" i="1" dirty="0">
                <a:solidFill>
                  <a:srgbClr val="FFFFFF"/>
                </a:solidFill>
                <a:latin typeface="Calibri" pitchFamily="34" charset="0"/>
              </a:rPr>
              <a:t>2019</a:t>
            </a:r>
            <a:r>
              <a:rPr lang="zh-CN" altLang="en-US" sz="1400" i="1" dirty="0">
                <a:solidFill>
                  <a:srgbClr val="FFFFFF"/>
                </a:solidFill>
                <a:latin typeface="Calibri" pitchFamily="34" charset="0"/>
              </a:rPr>
              <a:t>年春季课程</a:t>
            </a:r>
            <a:r>
              <a:rPr lang="en-US" altLang="zh-CN" sz="1400" i="1" dirty="0">
                <a:solidFill>
                  <a:srgbClr val="FFFFFF"/>
                </a:solidFill>
                <a:latin typeface="Calibri" pitchFamily="34" charset="0"/>
              </a:rPr>
              <a:t>《</a:t>
            </a:r>
            <a:r>
              <a:rPr lang="zh-CN" altLang="en-US" sz="1400" i="1" dirty="0">
                <a:solidFill>
                  <a:srgbClr val="FFFFFF"/>
                </a:solidFill>
                <a:latin typeface="Calibri" pitchFamily="34" charset="0"/>
              </a:rPr>
              <a:t>信息检索导论</a:t>
            </a:r>
            <a:r>
              <a:rPr lang="en-US" altLang="zh-CN" sz="1400" i="1" dirty="0">
                <a:solidFill>
                  <a:srgbClr val="FFFFFF"/>
                </a:solidFill>
                <a:latin typeface="Calibri" pitchFamily="34" charset="0"/>
              </a:rPr>
              <a:t>》                                                                                     </a:t>
            </a:r>
            <a:r>
              <a:rPr lang="zh-CN" altLang="en-US" sz="1400" i="1" dirty="0">
                <a:solidFill>
                  <a:srgbClr val="FFFFFF"/>
                </a:solidFill>
                <a:latin typeface="Calibri" pitchFamily="34" charset="0"/>
              </a:rPr>
              <a:t>主讲人：王斌</a:t>
            </a:r>
          </a:p>
        </p:txBody>
      </p:sp>
      <p:sp>
        <p:nvSpPr>
          <p:cNvPr id="9" name="Rectangle 11"/>
          <p:cNvSpPr/>
          <p:nvPr/>
        </p:nvSpPr>
        <p:spPr>
          <a:xfrm>
            <a:off x="611560" y="2802404"/>
            <a:ext cx="8358057" cy="646331"/>
          </a:xfrm>
          <a:prstGeom prst="rect">
            <a:avLst/>
          </a:prstGeom>
        </p:spPr>
        <p:txBody>
          <a:bodyPr wrap="none">
            <a:spAutoFit/>
          </a:bodyPr>
          <a:lstStyle/>
          <a:p>
            <a:pPr>
              <a:defRPr/>
            </a:pPr>
            <a:r>
              <a:rPr lang="en-US" altLang="zh-CN" sz="3600" b="1" dirty="0">
                <a:solidFill>
                  <a:srgbClr val="139CB7"/>
                </a:solidFill>
                <a:ea typeface="Arial Unicode MS" charset="0"/>
                <a:cs typeface="Times New Roman" pitchFamily="18" charset="0"/>
              </a:rPr>
              <a:t>An Introduction</a:t>
            </a:r>
            <a:r>
              <a:rPr lang="en-US" altLang="zh-CN" sz="3600" b="1" baseline="0" dirty="0">
                <a:solidFill>
                  <a:srgbClr val="139CB7"/>
                </a:solidFill>
                <a:ea typeface="Arial Unicode MS" charset="0"/>
                <a:cs typeface="Times New Roman" pitchFamily="18" charset="0"/>
              </a:rPr>
              <a:t> to</a:t>
            </a:r>
            <a:r>
              <a:rPr lang="en-US" altLang="zh-CN" sz="3600" b="1" dirty="0">
                <a:solidFill>
                  <a:srgbClr val="139CB7"/>
                </a:solidFill>
                <a:ea typeface="Arial Unicode MS" charset="0"/>
                <a:cs typeface="Times New Roman" pitchFamily="18" charset="0"/>
              </a:rPr>
              <a:t> </a:t>
            </a:r>
            <a:r>
              <a:rPr lang="en-US" sz="3600" b="1" dirty="0">
                <a:solidFill>
                  <a:srgbClr val="139CB7"/>
                </a:solidFill>
                <a:ea typeface="Arial Unicode MS" charset="0"/>
                <a:cs typeface="Times New Roman" pitchFamily="18"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solidFill>
                  <a:srgbClr val="437085"/>
                </a:solidFill>
              </a:defRPr>
            </a:lvl1pPr>
          </a:lstStyle>
          <a:p>
            <a:pPr>
              <a:defRPr/>
            </a:pPr>
            <a:endParaRPr lang="zh-CN" altLang="en-US"/>
          </a:p>
        </p:txBody>
      </p:sp>
      <p:sp>
        <p:nvSpPr>
          <p:cNvPr id="11" name="Footer Placeholder 4"/>
          <p:cNvSpPr>
            <a:spLocks noGrp="1"/>
          </p:cNvSpPr>
          <p:nvPr>
            <p:ph type="ftr" sz="quarter" idx="11"/>
          </p:nvPr>
        </p:nvSpPr>
        <p:spPr/>
        <p:txBody>
          <a:bodyPr/>
          <a:lstStyle>
            <a:lvl1pPr>
              <a:defRPr>
                <a:solidFill>
                  <a:srgbClr val="437085"/>
                </a:solidFill>
              </a:defRPr>
            </a:lvl1pPr>
          </a:lstStyle>
          <a:p>
            <a:pPr>
              <a:defRPr/>
            </a:pPr>
            <a:endParaRPr lang="zh-CN" altLang="en-US"/>
          </a:p>
        </p:txBody>
      </p:sp>
      <p:sp>
        <p:nvSpPr>
          <p:cNvPr id="12" name="Slide Number Placeholder 5"/>
          <p:cNvSpPr>
            <a:spLocks noGrp="1"/>
          </p:cNvSpPr>
          <p:nvPr>
            <p:ph type="sldNum" sz="quarter" idx="12"/>
          </p:nvPr>
        </p:nvSpPr>
        <p:spPr/>
        <p:txBody>
          <a:bodyPr/>
          <a:lstStyle>
            <a:lvl1pPr>
              <a:defRPr>
                <a:solidFill>
                  <a:srgbClr val="437085"/>
                </a:solidFill>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7911413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90110300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zh-CN" altLang="en-US" dirty="0">
              <a:ea typeface="宋体"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宋体" charset="-122"/>
            </a:endParaRPr>
          </a:p>
          <a:p>
            <a:pPr marL="457200" indent="-457200">
              <a:buFont typeface="+mj-ea"/>
              <a:buAutoNum type="circleNumDbPlain"/>
              <a:defRPr/>
            </a:pPr>
            <a:endParaRPr lang="zh-CN" altLang="en-US" dirty="0">
              <a:ea typeface="宋体"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zh-CN" altLang="en-US"/>
          </a:p>
        </p:txBody>
      </p:sp>
      <p:sp>
        <p:nvSpPr>
          <p:cNvPr id="7" name="Footer Placeholder 4"/>
          <p:cNvSpPr>
            <a:spLocks noGrp="1"/>
          </p:cNvSpPr>
          <p:nvPr>
            <p:ph type="ftr" sz="quarter" idx="15"/>
          </p:nvPr>
        </p:nvSpPr>
        <p:spPr/>
        <p:txBody>
          <a:bodyPr/>
          <a:lstStyle>
            <a:lvl1pPr>
              <a:defRPr/>
            </a:lvl1pPr>
          </a:lstStyle>
          <a:p>
            <a:pPr>
              <a:defRPr/>
            </a:pPr>
            <a:endParaRPr lang="zh-CN" altLang="en-US"/>
          </a:p>
        </p:txBody>
      </p:sp>
      <p:sp>
        <p:nvSpPr>
          <p:cNvPr id="8" name="Slide Number Placeholder 5"/>
          <p:cNvSpPr>
            <a:spLocks noGrp="1"/>
          </p:cNvSpPr>
          <p:nvPr>
            <p:ph type="sldNum" sz="quarter" idx="16"/>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422967062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0766229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07448227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84325956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8265216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92735833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93938372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01682785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zh-CN" altLang="en-US"/>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endParaRPr lang="zh-CN" altLang="en-US"/>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DB3EC566-48E6-4552-87D6-CB322A8F1925}"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extLst>
      <p:ext uri="{BB962C8B-B14F-4D97-AF65-F5344CB8AC3E}">
        <p14:creationId xmlns:p14="http://schemas.microsoft.com/office/powerpoint/2010/main" val="405963803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7.xml"/><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10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8.xml"/><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10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9.xml"/><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10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0.xml"/><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10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1.xml"/><Relationship Id="rId1" Type="http://schemas.openxmlformats.org/officeDocument/2006/relationships/slideLayout" Target="../slideLayouts/slideLayout4.xml"/><Relationship Id="rId4" Type="http://schemas.openxmlformats.org/officeDocument/2006/relationships/image" Target="../media/image63.png"/></Relationships>
</file>

<file path=ppt/slides/_rels/slide10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3.xml"/><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10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4.xml"/><Relationship Id="rId1" Type="http://schemas.openxmlformats.org/officeDocument/2006/relationships/slideLayout" Target="../slideLayouts/slideLayout4.xml"/><Relationship Id="rId4" Type="http://schemas.openxmlformats.org/officeDocument/2006/relationships/image" Target="../media/image6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5.xml"/><Relationship Id="rId1" Type="http://schemas.openxmlformats.org/officeDocument/2006/relationships/slideLayout" Target="../slideLayouts/slideLayout4.xml"/><Relationship Id="rId4" Type="http://schemas.openxmlformats.org/officeDocument/2006/relationships/image" Target="../media/image70.png"/></Relationships>
</file>

<file path=ppt/slides/_rels/slide1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6.xml"/><Relationship Id="rId1" Type="http://schemas.openxmlformats.org/officeDocument/2006/relationships/slideLayout" Target="../slideLayouts/slideLayout4.xml"/><Relationship Id="rId4" Type="http://schemas.openxmlformats.org/officeDocument/2006/relationships/image" Target="../media/image7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107.xml"/><Relationship Id="rId1" Type="http://schemas.openxmlformats.org/officeDocument/2006/relationships/slideLayout" Target="../slideLayouts/slideLayout4.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3" Type="http://schemas.openxmlformats.org/officeDocument/2006/relationships/hyperlink" Target="http://citeseer.ist.psu.edu/zobel95finding.html" TargetMode="External"/><Relationship Id="rId7" Type="http://schemas.openxmlformats.org/officeDocument/2006/relationships/hyperlink" Target="http://norvig.com/spell-correct.html" TargetMode="External"/><Relationship Id="rId2" Type="http://schemas.openxmlformats.org/officeDocument/2006/relationships/notesSlide" Target="../notesSlides/notesSlide114.xml"/><Relationship Id="rId1" Type="http://schemas.openxmlformats.org/officeDocument/2006/relationships/slideLayout" Target="../slideLayouts/slideLayout4.xml"/><Relationship Id="rId6" Type="http://schemas.openxmlformats.org/officeDocument/2006/relationships/hyperlink" Target="http://www.let.rug.nl/~kleiweg/lev/" TargetMode="External"/><Relationship Id="rId5" Type="http://schemas.openxmlformats.org/officeDocument/2006/relationships/hyperlink" Target="http://www.creativyst.com/Doc/Articles/SoundEx1/SoundEx1.htm" TargetMode="External"/><Relationship Id="rId4" Type="http://schemas.openxmlformats.org/officeDocument/2006/relationships/hyperlink" Target="http://citeseer.ist.psu.edu/179155.html"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1066800" y="3886200"/>
            <a:ext cx="7010400" cy="2362200"/>
          </a:xfrm>
          <a:prstGeom prst="rect">
            <a:avLst/>
          </a:prstGeom>
          <a:noFill/>
          <a:ln w="9525">
            <a:noFill/>
            <a:round/>
            <a:headEnd/>
            <a:tailEnd/>
          </a:ln>
        </p:spPr>
        <p:txBody>
          <a:bodyPr/>
          <a:lstStyle/>
          <a:p>
            <a:pPr algn="ctr">
              <a:spcBef>
                <a:spcPts val="7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800" dirty="0">
              <a:solidFill>
                <a:srgbClr val="437085"/>
              </a:solidFill>
              <a:latin typeface="Calibri" charset="0"/>
              <a:ea typeface="黑体" pitchFamily="49" charset="-122"/>
              <a:cs typeface="Times New Roman" pitchFamily="16" charset="0"/>
            </a:endParaRPr>
          </a:p>
          <a:p>
            <a:pPr algn="ctr">
              <a:spcBef>
                <a:spcPts val="7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800" dirty="0">
              <a:solidFill>
                <a:srgbClr val="437085"/>
              </a:solidFill>
              <a:latin typeface="Calibri" charset="0"/>
              <a:ea typeface="黑体" pitchFamily="49" charset="-122"/>
            </a:endParaRPr>
          </a:p>
        </p:txBody>
      </p:sp>
      <p:sp>
        <p:nvSpPr>
          <p:cNvPr id="4" name="副标题 3"/>
          <p:cNvSpPr>
            <a:spLocks noGrp="1"/>
          </p:cNvSpPr>
          <p:nvPr>
            <p:ph type="subTitle" idx="1"/>
          </p:nvPr>
        </p:nvSpPr>
        <p:spPr/>
        <p:txBody>
          <a:bodyPr/>
          <a:lstStyle/>
          <a:p>
            <a:r>
              <a:rPr lang="zh-CN" altLang="en-US"/>
              <a:t>第</a:t>
            </a:r>
            <a:r>
              <a:rPr lang="en-US" altLang="zh-CN"/>
              <a:t>3</a:t>
            </a:r>
            <a:r>
              <a:rPr lang="zh-CN" altLang="en-US"/>
              <a:t>讲 词典及容错式检索</a:t>
            </a:r>
            <a:endParaRPr lang="en-US" altLang="zh-CN"/>
          </a:p>
          <a:p>
            <a:r>
              <a:rPr lang="en-US" altLang="zh-CN"/>
              <a:t>Dictionary and tolerant retrieval</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矩形 4"/>
          <p:cNvSpPr/>
          <p:nvPr/>
        </p:nvSpPr>
        <p:spPr>
          <a:xfrm>
            <a:off x="8028384" y="0"/>
            <a:ext cx="1115616" cy="33265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t>2020/9/22</a:t>
            </a:r>
            <a:endParaRPr lang="zh-CN" altLang="en-US" sz="16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位置</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信息</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索引</a:t>
            </a:r>
            <a:endParaRPr lang="de-DE" sz="36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a:t>
            </a:fld>
            <a:endParaRPr lang="en-US" dirty="0"/>
          </a:p>
        </p:txBody>
      </p:sp>
      <p:sp>
        <p:nvSpPr>
          <p:cNvPr id="9" name="Text Box 3"/>
          <p:cNvSpPr txBox="1">
            <a:spLocks noChangeArrowheads="1"/>
          </p:cNvSpPr>
          <p:nvPr/>
        </p:nvSpPr>
        <p:spPr bwMode="auto">
          <a:xfrm>
            <a:off x="177076" y="1456120"/>
            <a:ext cx="8715404" cy="5429264"/>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在无位置信息索引中，每条倒排记录只是一个</a:t>
            </a:r>
            <a:r>
              <a:rPr lang="en-US" dirty="0" err="1">
                <a:solidFill>
                  <a:schemeClr val="tx1"/>
                </a:solidFill>
                <a:latin typeface="Times New Roman" pitchFamily="18" charset="0"/>
                <a:ea typeface="+mj-ea"/>
                <a:cs typeface="Times New Roman" pitchFamily="18" charset="0"/>
              </a:rPr>
              <a:t>docID</a:t>
            </a:r>
            <a:endParaRPr lang="en-US" dirty="0">
              <a:solidFill>
                <a:schemeClr val="tx1"/>
              </a:solidFill>
              <a:latin typeface="Times New Roman" pitchFamily="18" charset="0"/>
              <a:ea typeface="+mj-ea"/>
              <a:cs typeface="Times New Roman" pitchFamily="18" charset="0"/>
            </a:endParaRPr>
          </a:p>
          <a:p>
            <a:pPr lvl="1">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在位置信息索引中，每条倒排记录是一个</a:t>
            </a:r>
            <a:r>
              <a:rPr lang="en-US" dirty="0" err="1">
                <a:solidFill>
                  <a:schemeClr val="tx1"/>
                </a:solidFill>
                <a:latin typeface="Times New Roman" pitchFamily="18" charset="0"/>
                <a:ea typeface="+mj-ea"/>
                <a:cs typeface="Times New Roman" pitchFamily="18" charset="0"/>
              </a:rPr>
              <a:t>docID</a:t>
            </a:r>
            <a:r>
              <a:rPr lang="zh-CN" altLang="en-US" dirty="0">
                <a:solidFill>
                  <a:schemeClr val="tx1"/>
                </a:solidFill>
                <a:latin typeface="Times New Roman" pitchFamily="18" charset="0"/>
                <a:ea typeface="+mj-ea"/>
                <a:cs typeface="Times New Roman" pitchFamily="18" charset="0"/>
              </a:rPr>
              <a:t>加上一个位置信息表</a:t>
            </a:r>
            <a:endParaRPr lang="de-DE" dirty="0">
              <a:solidFill>
                <a:srgbClr val="0070C0"/>
              </a:solidFill>
              <a:latin typeface="Times New Roman" pitchFamily="18" charset="0"/>
              <a:ea typeface="+mj-ea"/>
              <a:cs typeface="Times New Roman" pitchFamily="18" charset="0"/>
            </a:endParaRPr>
          </a:p>
          <a:p>
            <a:pPr lvl="1">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一个查询的例子</a:t>
            </a:r>
            <a:r>
              <a:rPr lang="de-DE" dirty="0">
                <a:solidFill>
                  <a:schemeClr val="tx1"/>
                </a:solidFill>
                <a:latin typeface="Times New Roman" pitchFamily="18" charset="0"/>
                <a:ea typeface="+mj-ea"/>
                <a:cs typeface="Times New Roman" pitchFamily="18" charset="0"/>
              </a:rPr>
              <a:t>:</a:t>
            </a:r>
            <a:r>
              <a:rPr lang="en-US" dirty="0">
                <a:solidFill>
                  <a:schemeClr val="tx1"/>
                </a:solidFill>
                <a:latin typeface="Times New Roman" pitchFamily="18" charset="0"/>
                <a:ea typeface="+mj-ea"/>
                <a:cs typeface="Times New Roman" pitchFamily="18" charset="0"/>
              </a:rPr>
              <a:t> </a:t>
            </a:r>
            <a:r>
              <a:rPr lang="en-US" i="1" dirty="0">
                <a:solidFill>
                  <a:schemeClr val="tx1"/>
                </a:solidFill>
                <a:latin typeface="Times New Roman" pitchFamily="18" charset="0"/>
                <a:ea typeface="+mj-ea"/>
                <a:cs typeface="Times New Roman" pitchFamily="18" charset="0"/>
              </a:rPr>
              <a:t>“to</a:t>
            </a:r>
            <a:r>
              <a:rPr lang="en-US" baseline="-25000" dirty="0">
                <a:solidFill>
                  <a:schemeClr val="tx1"/>
                </a:solidFill>
                <a:latin typeface="Times New Roman" pitchFamily="18" charset="0"/>
                <a:ea typeface="+mj-ea"/>
                <a:cs typeface="Times New Roman" pitchFamily="18" charset="0"/>
              </a:rPr>
              <a:t>1</a:t>
            </a:r>
            <a:r>
              <a:rPr lang="en-US" i="1" dirty="0">
                <a:solidFill>
                  <a:schemeClr val="tx1"/>
                </a:solidFill>
                <a:latin typeface="Times New Roman" pitchFamily="18" charset="0"/>
                <a:ea typeface="+mj-ea"/>
                <a:cs typeface="Times New Roman" pitchFamily="18" charset="0"/>
              </a:rPr>
              <a:t> be</a:t>
            </a:r>
            <a:r>
              <a:rPr lang="en-US" baseline="-25000" dirty="0">
                <a:solidFill>
                  <a:schemeClr val="tx1"/>
                </a:solidFill>
                <a:latin typeface="Times New Roman" pitchFamily="18" charset="0"/>
                <a:ea typeface="+mj-ea"/>
                <a:cs typeface="Times New Roman" pitchFamily="18" charset="0"/>
              </a:rPr>
              <a:t>2</a:t>
            </a:r>
            <a:r>
              <a:rPr lang="en-US" i="1" dirty="0">
                <a:solidFill>
                  <a:schemeClr val="tx1"/>
                </a:solidFill>
                <a:latin typeface="Times New Roman" pitchFamily="18" charset="0"/>
                <a:ea typeface="+mj-ea"/>
                <a:cs typeface="Times New Roman" pitchFamily="18" charset="0"/>
              </a:rPr>
              <a:t> or</a:t>
            </a:r>
            <a:r>
              <a:rPr lang="en-US" baseline="-25000" dirty="0">
                <a:solidFill>
                  <a:schemeClr val="tx1"/>
                </a:solidFill>
                <a:latin typeface="Times New Roman" pitchFamily="18" charset="0"/>
                <a:ea typeface="+mj-ea"/>
                <a:cs typeface="Times New Roman" pitchFamily="18" charset="0"/>
              </a:rPr>
              <a:t>3</a:t>
            </a:r>
            <a:r>
              <a:rPr lang="en-US" i="1" dirty="0">
                <a:solidFill>
                  <a:schemeClr val="tx1"/>
                </a:solidFill>
                <a:latin typeface="Times New Roman" pitchFamily="18" charset="0"/>
                <a:ea typeface="+mj-ea"/>
                <a:cs typeface="Times New Roman" pitchFamily="18" charset="0"/>
              </a:rPr>
              <a:t> not</a:t>
            </a:r>
            <a:r>
              <a:rPr lang="en-US" baseline="-25000" dirty="0">
                <a:solidFill>
                  <a:schemeClr val="tx1"/>
                </a:solidFill>
                <a:latin typeface="Times New Roman" pitchFamily="18" charset="0"/>
                <a:ea typeface="+mj-ea"/>
                <a:cs typeface="Times New Roman" pitchFamily="18" charset="0"/>
              </a:rPr>
              <a:t>4</a:t>
            </a:r>
            <a:r>
              <a:rPr lang="en-US" i="1" dirty="0">
                <a:solidFill>
                  <a:schemeClr val="tx1"/>
                </a:solidFill>
                <a:latin typeface="Times New Roman" pitchFamily="18" charset="0"/>
                <a:ea typeface="+mj-ea"/>
                <a:cs typeface="Times New Roman" pitchFamily="18" charset="0"/>
              </a:rPr>
              <a:t> to</a:t>
            </a:r>
            <a:r>
              <a:rPr lang="en-US" baseline="-25000" dirty="0">
                <a:solidFill>
                  <a:schemeClr val="tx1"/>
                </a:solidFill>
                <a:latin typeface="Times New Roman" pitchFamily="18" charset="0"/>
                <a:ea typeface="+mj-ea"/>
                <a:cs typeface="Times New Roman" pitchFamily="18" charset="0"/>
              </a:rPr>
              <a:t>5</a:t>
            </a:r>
            <a:r>
              <a:rPr lang="en-US" i="1" dirty="0">
                <a:solidFill>
                  <a:schemeClr val="tx1"/>
                </a:solidFill>
                <a:latin typeface="Times New Roman" pitchFamily="18" charset="0"/>
                <a:ea typeface="+mj-ea"/>
                <a:cs typeface="Times New Roman" pitchFamily="18" charset="0"/>
              </a:rPr>
              <a:t> be</a:t>
            </a:r>
            <a:r>
              <a:rPr lang="en-US" baseline="-25000" dirty="0">
                <a:solidFill>
                  <a:schemeClr val="tx1"/>
                </a:solidFill>
                <a:latin typeface="Times New Roman" pitchFamily="18" charset="0"/>
                <a:ea typeface="+mj-ea"/>
                <a:cs typeface="Times New Roman" pitchFamily="18" charset="0"/>
              </a:rPr>
              <a:t>6</a:t>
            </a:r>
            <a:r>
              <a:rPr lang="en-US" i="1" dirty="0">
                <a:solidFill>
                  <a:schemeClr val="tx1"/>
                </a:solidFill>
                <a:latin typeface="Times New Roman" pitchFamily="18" charset="0"/>
                <a:ea typeface="+mj-ea"/>
                <a:cs typeface="Times New Roman" pitchFamily="18" charset="0"/>
              </a:rPr>
              <a:t>” </a:t>
            </a:r>
            <a:endParaRPr lang="en-US" dirty="0">
              <a:solidFill>
                <a:schemeClr val="tx1"/>
              </a:solidFill>
              <a:latin typeface="Times New Roman" pitchFamily="18" charset="0"/>
              <a:ea typeface="+mj-ea"/>
              <a:cs typeface="Times New Roman" pitchFamily="18" charset="0"/>
            </a:endParaRPr>
          </a:p>
          <a:p>
            <a:pPr lvl="1">
              <a:spcBef>
                <a:spcPts val="0"/>
              </a:spcBef>
            </a:pPr>
            <a:r>
              <a:rPr lang="en-US" sz="2200" dirty="0">
                <a:solidFill>
                  <a:schemeClr val="tx1"/>
                </a:solidFill>
                <a:latin typeface="Times New Roman" pitchFamily="18" charset="0"/>
                <a:ea typeface="+mj-ea"/>
                <a:cs typeface="Times New Roman" pitchFamily="18" charset="0"/>
              </a:rPr>
              <a:t>TO, 993427:</a:t>
            </a:r>
          </a:p>
          <a:p>
            <a:pPr lvl="2">
              <a:spcBef>
                <a:spcPts val="0"/>
              </a:spcBef>
            </a:pPr>
            <a:r>
              <a:rPr lang="pt-BR" sz="2200" dirty="0">
                <a:solidFill>
                  <a:schemeClr val="tx1"/>
                </a:solidFill>
                <a:latin typeface="Times New Roman" pitchFamily="18" charset="0"/>
                <a:ea typeface="+mj-ea"/>
                <a:cs typeface="Times New Roman" pitchFamily="18" charset="0"/>
              </a:rPr>
              <a:t>‹ </a:t>
            </a:r>
            <a:r>
              <a:rPr lang="pt-BR" sz="2200" dirty="0">
                <a:solidFill>
                  <a:srgbClr val="FF0000"/>
                </a:solidFill>
                <a:latin typeface="Times New Roman" pitchFamily="18" charset="0"/>
                <a:ea typeface="+mj-ea"/>
                <a:cs typeface="Times New Roman" pitchFamily="18" charset="0"/>
              </a:rPr>
              <a:t>1</a:t>
            </a:r>
            <a:r>
              <a:rPr lang="pt-BR" sz="2200" dirty="0">
                <a:solidFill>
                  <a:schemeClr val="tx1"/>
                </a:solidFill>
                <a:latin typeface="Times New Roman" pitchFamily="18" charset="0"/>
                <a:ea typeface="+mj-ea"/>
                <a:cs typeface="Times New Roman" pitchFamily="18" charset="0"/>
              </a:rPr>
              <a:t>: ‹</a:t>
            </a:r>
            <a:r>
              <a:rPr lang="pt-BR" sz="2200" dirty="0">
                <a:solidFill>
                  <a:srgbClr val="FF0000"/>
                </a:solidFill>
                <a:latin typeface="Times New Roman" pitchFamily="18" charset="0"/>
                <a:ea typeface="+mj-ea"/>
                <a:cs typeface="Times New Roman" pitchFamily="18" charset="0"/>
              </a:rPr>
              <a:t>7, 18, 33, 72, 86, 231</a:t>
            </a:r>
            <a:r>
              <a:rPr lang="pt-BR" sz="2200" dirty="0">
                <a:solidFill>
                  <a:schemeClr val="tx1"/>
                </a:solidFill>
                <a:latin typeface="Times New Roman" pitchFamily="18" charset="0"/>
                <a:ea typeface="+mj-ea"/>
                <a:cs typeface="Times New Roman" pitchFamily="18" charset="0"/>
              </a:rPr>
              <a:t>›;</a:t>
            </a:r>
          </a:p>
          <a:p>
            <a:pPr lvl="2">
              <a:spcBef>
                <a:spcPts val="0"/>
              </a:spcBef>
            </a:pPr>
            <a:r>
              <a:rPr lang="pt-BR" sz="2200" dirty="0">
                <a:solidFill>
                  <a:srgbClr val="FF0000"/>
                </a:solidFill>
                <a:latin typeface="Times New Roman" pitchFamily="18" charset="0"/>
                <a:ea typeface="+mj-ea"/>
                <a:cs typeface="Times New Roman" pitchFamily="18" charset="0"/>
              </a:rPr>
              <a:t>  </a:t>
            </a:r>
            <a:r>
              <a:rPr lang="pt-BR" sz="2200" dirty="0">
                <a:solidFill>
                  <a:schemeClr val="tx1"/>
                </a:solidFill>
                <a:latin typeface="Times New Roman" pitchFamily="18" charset="0"/>
                <a:ea typeface="+mj-ea"/>
                <a:cs typeface="Times New Roman" pitchFamily="18" charset="0"/>
              </a:rPr>
              <a:t>2: ‹1, 17, 74, 222, 255›;</a:t>
            </a:r>
          </a:p>
          <a:p>
            <a:pPr lvl="2">
              <a:spcBef>
                <a:spcPts val="0"/>
              </a:spcBef>
            </a:pPr>
            <a:r>
              <a:rPr lang="pt-BR" sz="2200" dirty="0">
                <a:solidFill>
                  <a:schemeClr val="tx1"/>
                </a:solidFill>
                <a:latin typeface="Times New Roman" pitchFamily="18" charset="0"/>
                <a:ea typeface="+mj-ea"/>
                <a:cs typeface="Times New Roman" pitchFamily="18" charset="0"/>
              </a:rPr>
              <a:t>  </a:t>
            </a:r>
            <a:r>
              <a:rPr lang="pt-BR" sz="2200" dirty="0">
                <a:solidFill>
                  <a:srgbClr val="FF0000"/>
                </a:solidFill>
                <a:latin typeface="Times New Roman" pitchFamily="18" charset="0"/>
                <a:ea typeface="+mj-ea"/>
                <a:cs typeface="Times New Roman" pitchFamily="18" charset="0"/>
              </a:rPr>
              <a:t>4</a:t>
            </a:r>
            <a:r>
              <a:rPr lang="pt-BR" sz="2200" dirty="0">
                <a:solidFill>
                  <a:schemeClr val="tx1"/>
                </a:solidFill>
                <a:latin typeface="Times New Roman" pitchFamily="18" charset="0"/>
                <a:ea typeface="+mj-ea"/>
                <a:cs typeface="Times New Roman" pitchFamily="18" charset="0"/>
              </a:rPr>
              <a:t>: ‹</a:t>
            </a:r>
            <a:r>
              <a:rPr lang="pt-BR" sz="2200" dirty="0">
                <a:solidFill>
                  <a:srgbClr val="FF0000"/>
                </a:solidFill>
                <a:latin typeface="Times New Roman" pitchFamily="18" charset="0"/>
                <a:ea typeface="+mj-ea"/>
                <a:cs typeface="Times New Roman" pitchFamily="18" charset="0"/>
              </a:rPr>
              <a:t>8, 16, 190, 429, 433</a:t>
            </a:r>
            <a:r>
              <a:rPr lang="pt-BR" sz="2200" dirty="0">
                <a:solidFill>
                  <a:schemeClr val="tx1"/>
                </a:solidFill>
                <a:latin typeface="Times New Roman" pitchFamily="18" charset="0"/>
                <a:ea typeface="+mj-ea"/>
                <a:cs typeface="Times New Roman" pitchFamily="18" charset="0"/>
              </a:rPr>
              <a:t>›;</a:t>
            </a:r>
          </a:p>
          <a:p>
            <a:pPr lvl="2">
              <a:spcBef>
                <a:spcPts val="0"/>
              </a:spcBef>
            </a:pPr>
            <a:r>
              <a:rPr lang="de-DE" sz="2200" dirty="0">
                <a:solidFill>
                  <a:schemeClr val="tx1"/>
                </a:solidFill>
                <a:latin typeface="Times New Roman" pitchFamily="18" charset="0"/>
                <a:ea typeface="+mj-ea"/>
                <a:cs typeface="Times New Roman" pitchFamily="18" charset="0"/>
              </a:rPr>
              <a:t>  </a:t>
            </a:r>
            <a:r>
              <a:rPr lang="de-DE" sz="2200" dirty="0">
                <a:solidFill>
                  <a:srgbClr val="FF0000"/>
                </a:solidFill>
                <a:latin typeface="Times New Roman" pitchFamily="18" charset="0"/>
                <a:ea typeface="+mj-ea"/>
                <a:cs typeface="Times New Roman" pitchFamily="18" charset="0"/>
              </a:rPr>
              <a:t>5</a:t>
            </a:r>
            <a:r>
              <a:rPr lang="de-DE" sz="2200" dirty="0">
                <a:solidFill>
                  <a:schemeClr val="tx1"/>
                </a:solidFill>
                <a:latin typeface="Times New Roman" pitchFamily="18" charset="0"/>
                <a:ea typeface="+mj-ea"/>
                <a:cs typeface="Times New Roman" pitchFamily="18" charset="0"/>
              </a:rPr>
              <a:t>: ‹</a:t>
            </a:r>
            <a:r>
              <a:rPr lang="de-DE" sz="2200" dirty="0">
                <a:solidFill>
                  <a:srgbClr val="FF0000"/>
                </a:solidFill>
                <a:latin typeface="Times New Roman" pitchFamily="18" charset="0"/>
                <a:ea typeface="+mj-ea"/>
                <a:cs typeface="Times New Roman" pitchFamily="18" charset="0"/>
              </a:rPr>
              <a:t>363, 367</a:t>
            </a:r>
            <a:r>
              <a:rPr lang="de-DE" sz="2200" dirty="0">
                <a:solidFill>
                  <a:schemeClr val="tx1"/>
                </a:solidFill>
                <a:latin typeface="Times New Roman" pitchFamily="18" charset="0"/>
                <a:ea typeface="+mj-ea"/>
                <a:cs typeface="Times New Roman" pitchFamily="18" charset="0"/>
              </a:rPr>
              <a:t>›;</a:t>
            </a:r>
          </a:p>
          <a:p>
            <a:pPr lvl="2">
              <a:spcBef>
                <a:spcPts val="0"/>
              </a:spcBef>
            </a:pPr>
            <a:r>
              <a:rPr lang="pt-BR" sz="2200" dirty="0">
                <a:solidFill>
                  <a:schemeClr val="tx1"/>
                </a:solidFill>
                <a:latin typeface="Times New Roman" pitchFamily="18" charset="0"/>
                <a:ea typeface="+mj-ea"/>
                <a:cs typeface="Times New Roman" pitchFamily="18" charset="0"/>
              </a:rPr>
              <a:t>  7: ‹13, 23, 191›; . . . ›</a:t>
            </a:r>
          </a:p>
          <a:p>
            <a:pPr lvl="1">
              <a:spcBef>
                <a:spcPts val="0"/>
              </a:spcBef>
            </a:pPr>
            <a:r>
              <a:rPr lang="de-DE" sz="2200" dirty="0">
                <a:solidFill>
                  <a:schemeClr val="tx1"/>
                </a:solidFill>
                <a:latin typeface="Times New Roman" pitchFamily="18" charset="0"/>
                <a:ea typeface="+mj-ea"/>
                <a:cs typeface="Times New Roman" pitchFamily="18" charset="0"/>
              </a:rPr>
              <a:t>BE, 178239:</a:t>
            </a:r>
          </a:p>
          <a:p>
            <a:pPr lvl="2">
              <a:spcBef>
                <a:spcPts val="0"/>
              </a:spcBef>
            </a:pPr>
            <a:r>
              <a:rPr lang="de-DE" sz="2200" dirty="0">
                <a:solidFill>
                  <a:schemeClr val="tx1"/>
                </a:solidFill>
                <a:latin typeface="Times New Roman" pitchFamily="18" charset="0"/>
                <a:ea typeface="+mj-ea"/>
                <a:cs typeface="Times New Roman" pitchFamily="18" charset="0"/>
              </a:rPr>
              <a:t>‹ </a:t>
            </a:r>
            <a:r>
              <a:rPr lang="de-DE" sz="2200" dirty="0">
                <a:solidFill>
                  <a:srgbClr val="FF0000"/>
                </a:solidFill>
                <a:latin typeface="Times New Roman" pitchFamily="18" charset="0"/>
                <a:ea typeface="+mj-ea"/>
                <a:cs typeface="Times New Roman" pitchFamily="18" charset="0"/>
              </a:rPr>
              <a:t>1</a:t>
            </a:r>
            <a:r>
              <a:rPr lang="de-DE" sz="2200" dirty="0">
                <a:solidFill>
                  <a:schemeClr val="tx1"/>
                </a:solidFill>
                <a:latin typeface="Times New Roman" pitchFamily="18" charset="0"/>
                <a:ea typeface="+mj-ea"/>
                <a:cs typeface="Times New Roman" pitchFamily="18" charset="0"/>
              </a:rPr>
              <a:t>: ‹</a:t>
            </a:r>
            <a:r>
              <a:rPr lang="de-DE" sz="2200" dirty="0">
                <a:solidFill>
                  <a:srgbClr val="FF0000"/>
                </a:solidFill>
                <a:latin typeface="Times New Roman" pitchFamily="18" charset="0"/>
                <a:ea typeface="+mj-ea"/>
                <a:cs typeface="Times New Roman" pitchFamily="18" charset="0"/>
              </a:rPr>
              <a:t>17, 25</a:t>
            </a:r>
            <a:r>
              <a:rPr lang="de-DE" sz="2200" dirty="0">
                <a:solidFill>
                  <a:schemeClr val="tx1"/>
                </a:solidFill>
                <a:latin typeface="Times New Roman" pitchFamily="18" charset="0"/>
                <a:ea typeface="+mj-ea"/>
                <a:cs typeface="Times New Roman" pitchFamily="18" charset="0"/>
              </a:rPr>
              <a:t>›;</a:t>
            </a:r>
          </a:p>
          <a:p>
            <a:pPr lvl="2">
              <a:spcBef>
                <a:spcPts val="0"/>
              </a:spcBef>
            </a:pPr>
            <a:r>
              <a:rPr lang="pt-BR" sz="2200" dirty="0">
                <a:solidFill>
                  <a:schemeClr val="tx1"/>
                </a:solidFill>
                <a:latin typeface="Times New Roman" pitchFamily="18" charset="0"/>
                <a:ea typeface="+mj-ea"/>
                <a:cs typeface="Times New Roman" pitchFamily="18" charset="0"/>
              </a:rPr>
              <a:t>  </a:t>
            </a:r>
            <a:r>
              <a:rPr lang="pt-BR" sz="2200" dirty="0">
                <a:solidFill>
                  <a:srgbClr val="FF0000"/>
                </a:solidFill>
                <a:latin typeface="Times New Roman" pitchFamily="18" charset="0"/>
                <a:ea typeface="+mj-ea"/>
                <a:cs typeface="Times New Roman" pitchFamily="18" charset="0"/>
              </a:rPr>
              <a:t>4</a:t>
            </a:r>
            <a:r>
              <a:rPr lang="pt-BR" sz="2200" dirty="0">
                <a:solidFill>
                  <a:schemeClr val="tx1"/>
                </a:solidFill>
                <a:latin typeface="Times New Roman" pitchFamily="18" charset="0"/>
                <a:ea typeface="+mj-ea"/>
                <a:cs typeface="Times New Roman" pitchFamily="18" charset="0"/>
              </a:rPr>
              <a:t>: ‹</a:t>
            </a:r>
            <a:r>
              <a:rPr lang="pt-BR" sz="2200" dirty="0">
                <a:solidFill>
                  <a:srgbClr val="FF0000"/>
                </a:solidFill>
                <a:latin typeface="Times New Roman" pitchFamily="18" charset="0"/>
                <a:ea typeface="+mj-ea"/>
                <a:cs typeface="Times New Roman" pitchFamily="18" charset="0"/>
              </a:rPr>
              <a:t>17, 191, 291, 430, 434</a:t>
            </a:r>
            <a:r>
              <a:rPr lang="pt-BR" sz="2200" dirty="0">
                <a:solidFill>
                  <a:schemeClr val="tx1"/>
                </a:solidFill>
                <a:latin typeface="Times New Roman" pitchFamily="18" charset="0"/>
                <a:ea typeface="+mj-ea"/>
                <a:cs typeface="Times New Roman" pitchFamily="18" charset="0"/>
              </a:rPr>
              <a:t>›;</a:t>
            </a:r>
          </a:p>
          <a:p>
            <a:pPr lvl="2">
              <a:spcBef>
                <a:spcPts val="0"/>
              </a:spcBef>
            </a:pPr>
            <a:r>
              <a:rPr lang="de-DE" sz="2200" dirty="0">
                <a:solidFill>
                  <a:schemeClr val="tx1"/>
                </a:solidFill>
                <a:latin typeface="Times New Roman" pitchFamily="18" charset="0"/>
                <a:ea typeface="+mj-ea"/>
                <a:cs typeface="Times New Roman" pitchFamily="18" charset="0"/>
              </a:rPr>
              <a:t>  </a:t>
            </a:r>
            <a:r>
              <a:rPr lang="de-DE" sz="2200" dirty="0">
                <a:solidFill>
                  <a:srgbClr val="FF0000"/>
                </a:solidFill>
                <a:latin typeface="Times New Roman" pitchFamily="18" charset="0"/>
                <a:ea typeface="+mj-ea"/>
                <a:cs typeface="Times New Roman" pitchFamily="18" charset="0"/>
              </a:rPr>
              <a:t>5</a:t>
            </a:r>
            <a:r>
              <a:rPr lang="de-DE" sz="2200" dirty="0">
                <a:solidFill>
                  <a:schemeClr val="tx1"/>
                </a:solidFill>
                <a:latin typeface="Times New Roman" pitchFamily="18" charset="0"/>
                <a:ea typeface="+mj-ea"/>
                <a:cs typeface="Times New Roman" pitchFamily="18" charset="0"/>
              </a:rPr>
              <a:t>: ‹</a:t>
            </a:r>
            <a:r>
              <a:rPr lang="de-DE" sz="2200" dirty="0">
                <a:solidFill>
                  <a:srgbClr val="FF0000"/>
                </a:solidFill>
                <a:latin typeface="Times New Roman" pitchFamily="18" charset="0"/>
                <a:ea typeface="+mj-ea"/>
                <a:cs typeface="Times New Roman" pitchFamily="18" charset="0"/>
              </a:rPr>
              <a:t>14, 19, 101</a:t>
            </a:r>
            <a:r>
              <a:rPr lang="de-DE" sz="2200" dirty="0">
                <a:solidFill>
                  <a:schemeClr val="tx1"/>
                </a:solidFill>
                <a:latin typeface="Times New Roman" pitchFamily="18" charset="0"/>
                <a:ea typeface="+mj-ea"/>
                <a:cs typeface="Times New Roman" pitchFamily="18" charset="0"/>
              </a:rPr>
              <a:t>›; . . . › </a:t>
            </a:r>
          </a:p>
        </p:txBody>
      </p:sp>
      <p:sp>
        <p:nvSpPr>
          <p:cNvPr id="12" name="矩形 6"/>
          <p:cNvSpPr>
            <a:spLocks noChangeArrowheads="1"/>
          </p:cNvSpPr>
          <p:nvPr/>
        </p:nvSpPr>
        <p:spPr bwMode="auto">
          <a:xfrm>
            <a:off x="4608512" y="4391173"/>
            <a:ext cx="4572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pt-BR" altLang="zh-CN" sz="2400" dirty="0">
                <a:latin typeface="Lucida Sans" panose="020B0602030504020204" pitchFamily="34" charset="0"/>
                <a:ea typeface="Arial Unicode MS" panose="020B0604020202020204" pitchFamily="34" charset="-122"/>
              </a:rPr>
              <a:t>&lt;</a:t>
            </a:r>
            <a:r>
              <a:rPr lang="pt-BR" altLang="zh-CN" sz="2400" b="1" i="1" dirty="0">
                <a:latin typeface="Lucida Sans" panose="020B0602030504020204" pitchFamily="34" charset="0"/>
                <a:ea typeface="Arial Unicode MS" panose="020B0604020202020204" pitchFamily="34" charset="-122"/>
              </a:rPr>
              <a:t>to</a:t>
            </a:r>
            <a:r>
              <a:rPr lang="pt-BR" altLang="zh-CN" sz="2400" dirty="0">
                <a:latin typeface="Lucida Sans" panose="020B0602030504020204" pitchFamily="34" charset="0"/>
                <a:ea typeface="Arial Unicode MS" panose="020B0604020202020204" pitchFamily="34" charset="-122"/>
              </a:rPr>
              <a:t>: </a:t>
            </a:r>
            <a:r>
              <a:rPr lang="en-US" altLang="zh-CN" sz="2400" dirty="0">
                <a:latin typeface="Lucida Sans" panose="020B0602030504020204" pitchFamily="34" charset="0"/>
                <a:ea typeface="Arial Unicode MS" panose="020B0604020202020204" pitchFamily="34" charset="-122"/>
              </a:rPr>
              <a:t>…; </a:t>
            </a:r>
            <a:r>
              <a:rPr lang="pt-BR" altLang="zh-CN" sz="2400" b="1" dirty="0">
                <a:solidFill>
                  <a:srgbClr val="FF0000"/>
                </a:solidFill>
                <a:ea typeface="+mj-ea"/>
                <a:cs typeface="Times New Roman" pitchFamily="18" charset="0"/>
              </a:rPr>
              <a:t>4</a:t>
            </a:r>
            <a:r>
              <a:rPr lang="pt-BR" altLang="zh-CN" sz="2400" dirty="0">
                <a:solidFill>
                  <a:srgbClr val="FF0000"/>
                </a:solidFill>
                <a:ea typeface="+mj-ea"/>
                <a:cs typeface="Times New Roman" pitchFamily="18" charset="0"/>
              </a:rPr>
              <a:t>:</a:t>
            </a:r>
            <a:r>
              <a:rPr lang="pt-BR" altLang="zh-CN" sz="2200" dirty="0">
                <a:solidFill>
                  <a:srgbClr val="FF0000"/>
                </a:solidFill>
                <a:ea typeface="+mj-ea"/>
                <a:cs typeface="Times New Roman" pitchFamily="18" charset="0"/>
              </a:rPr>
              <a:t> </a:t>
            </a:r>
            <a:r>
              <a:rPr lang="pt-BR" altLang="zh-CN" sz="2400" dirty="0">
                <a:latin typeface="Lucida Sans" panose="020B0602030504020204" pitchFamily="34" charset="0"/>
                <a:ea typeface="Arial Unicode MS" panose="020B0604020202020204" pitchFamily="34" charset="-122"/>
              </a:rPr>
              <a:t>…, 429, 433; … &gt;</a:t>
            </a:r>
          </a:p>
          <a:p>
            <a:pPr>
              <a:spcBef>
                <a:spcPct val="0"/>
              </a:spcBef>
              <a:buClrTx/>
              <a:buFontTx/>
              <a:buNone/>
            </a:pPr>
            <a:r>
              <a:rPr lang="pt-BR" altLang="zh-CN" sz="2400" dirty="0">
                <a:latin typeface="Lucida Sans" panose="020B0602030504020204" pitchFamily="34" charset="0"/>
                <a:ea typeface="Arial Unicode MS" panose="020B0604020202020204" pitchFamily="34" charset="-122"/>
              </a:rPr>
              <a:t>&lt;</a:t>
            </a:r>
            <a:r>
              <a:rPr lang="pt-BR" altLang="zh-CN" sz="2400" b="1" i="1" dirty="0">
                <a:latin typeface="Lucida Sans" panose="020B0602030504020204" pitchFamily="34" charset="0"/>
                <a:ea typeface="Arial Unicode MS" panose="020B0604020202020204" pitchFamily="34" charset="-122"/>
              </a:rPr>
              <a:t>be</a:t>
            </a:r>
            <a:r>
              <a:rPr lang="pt-BR" altLang="zh-CN" sz="2400" dirty="0">
                <a:latin typeface="Lucida Sans" panose="020B0602030504020204" pitchFamily="34" charset="0"/>
                <a:ea typeface="Arial Unicode MS" panose="020B0604020202020204" pitchFamily="34" charset="-122"/>
              </a:rPr>
              <a:t>: </a:t>
            </a:r>
            <a:r>
              <a:rPr lang="en-US" altLang="zh-CN" sz="2400" dirty="0">
                <a:latin typeface="Lucida Sans" panose="020B0602030504020204" pitchFamily="34" charset="0"/>
                <a:ea typeface="Arial Unicode MS" panose="020B0604020202020204" pitchFamily="34" charset="-122"/>
              </a:rPr>
              <a:t>…; </a:t>
            </a:r>
            <a:r>
              <a:rPr lang="pt-BR" altLang="zh-CN" sz="2400" b="1" dirty="0">
                <a:solidFill>
                  <a:srgbClr val="FF0000"/>
                </a:solidFill>
                <a:ea typeface="+mj-ea"/>
                <a:cs typeface="Times New Roman" pitchFamily="18" charset="0"/>
              </a:rPr>
              <a:t>4</a:t>
            </a:r>
            <a:r>
              <a:rPr lang="pt-BR" altLang="zh-CN" sz="2400" dirty="0">
                <a:solidFill>
                  <a:srgbClr val="FF0000"/>
                </a:solidFill>
                <a:ea typeface="+mj-ea"/>
                <a:cs typeface="Times New Roman" pitchFamily="18" charset="0"/>
              </a:rPr>
              <a:t>:</a:t>
            </a:r>
            <a:r>
              <a:rPr lang="pt-BR" altLang="zh-CN" sz="2400" i="1" dirty="0">
                <a:solidFill>
                  <a:srgbClr val="A40508"/>
                </a:solidFill>
                <a:latin typeface="Lucida Sans" panose="020B0602030504020204" pitchFamily="34" charset="0"/>
                <a:ea typeface="Arial Unicode MS" panose="020B0604020202020204" pitchFamily="34" charset="-122"/>
              </a:rPr>
              <a:t> </a:t>
            </a:r>
            <a:r>
              <a:rPr lang="pt-BR" altLang="zh-CN" sz="2400" dirty="0">
                <a:latin typeface="Lucida Sans" panose="020B0602030504020204" pitchFamily="34" charset="0"/>
                <a:ea typeface="Arial Unicode MS" panose="020B0604020202020204" pitchFamily="34" charset="-122"/>
              </a:rPr>
              <a:t>…, 430, 434; … &gt;</a:t>
            </a:r>
          </a:p>
        </p:txBody>
      </p:sp>
      <p:sp>
        <p:nvSpPr>
          <p:cNvPr id="13" name="矩形 7"/>
          <p:cNvSpPr>
            <a:spLocks noChangeArrowheads="1"/>
          </p:cNvSpPr>
          <p:nvPr/>
        </p:nvSpPr>
        <p:spPr bwMode="auto">
          <a:xfrm>
            <a:off x="5468937" y="5991373"/>
            <a:ext cx="2225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zh-CN" altLang="en-US" sz="2400">
                <a:latin typeface="Lucida Sans" panose="020B0602030504020204" pitchFamily="34" charset="0"/>
                <a:ea typeface="Arial Unicode MS" panose="020B0604020202020204" pitchFamily="34" charset="-122"/>
              </a:rPr>
              <a:t>文章</a:t>
            </a:r>
            <a:r>
              <a:rPr lang="en-US" altLang="zh-CN" sz="2400">
                <a:latin typeface="Lucida Sans" panose="020B0602030504020204" pitchFamily="34" charset="0"/>
                <a:ea typeface="Arial Unicode MS" panose="020B0604020202020204" pitchFamily="34" charset="-122"/>
              </a:rPr>
              <a:t>4</a:t>
            </a:r>
            <a:r>
              <a:rPr lang="zh-CN" altLang="en-US" sz="2400">
                <a:latin typeface="Lucida Sans" panose="020B0602030504020204" pitchFamily="34" charset="0"/>
                <a:ea typeface="Arial Unicode MS" panose="020B0604020202020204" pitchFamily="34" charset="-122"/>
              </a:rPr>
              <a:t>满足要求</a:t>
            </a:r>
            <a:endParaRPr lang="pt-BR" altLang="zh-CN" sz="2400">
              <a:latin typeface="Lucida Sans" panose="020B0602030504020204" pitchFamily="34" charset="0"/>
              <a:ea typeface="Arial Unicode MS" panose="020B0604020202020204" pitchFamily="34" charset="-122"/>
            </a:endParaRPr>
          </a:p>
        </p:txBody>
      </p:sp>
      <p:sp>
        <p:nvSpPr>
          <p:cNvPr id="14" name="箭头: 下 1"/>
          <p:cNvSpPr/>
          <p:nvPr/>
        </p:nvSpPr>
        <p:spPr>
          <a:xfrm>
            <a:off x="6361112" y="5375423"/>
            <a:ext cx="457200" cy="625475"/>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5" name="矩形 9"/>
          <p:cNvSpPr>
            <a:spLocks noChangeArrowheads="1"/>
          </p:cNvSpPr>
          <p:nvPr/>
        </p:nvSpPr>
        <p:spPr bwMode="auto">
          <a:xfrm>
            <a:off x="5218112" y="3314848"/>
            <a:ext cx="3424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zh-CN" altLang="en-US" sz="2400" dirty="0">
                <a:latin typeface="Lucida Sans" panose="020B0602030504020204" pitchFamily="34" charset="0"/>
                <a:ea typeface="Arial Unicode MS" panose="020B0604020202020204" pitchFamily="34" charset="-122"/>
              </a:rPr>
              <a:t>求词项交集，返回</a:t>
            </a:r>
            <a:r>
              <a:rPr lang="en-US" altLang="zh-CN" sz="2400" dirty="0">
                <a:latin typeface="Lucida Sans" panose="020B0602030504020204" pitchFamily="34" charset="0"/>
                <a:ea typeface="Arial Unicode MS" panose="020B0604020202020204" pitchFamily="34" charset="-122"/>
              </a:rPr>
              <a:t>1,4,5</a:t>
            </a:r>
            <a:endParaRPr lang="pt-BR" altLang="zh-CN" sz="2400" dirty="0">
              <a:latin typeface="Lucida Sans" panose="020B0602030504020204" pitchFamily="34" charset="0"/>
              <a:ea typeface="Arial Unicode MS" panose="020B0604020202020204" pitchFamily="34" charset="-122"/>
            </a:endParaRPr>
          </a:p>
        </p:txBody>
      </p:sp>
      <p:sp>
        <p:nvSpPr>
          <p:cNvPr id="16" name="箭头: 下 10"/>
          <p:cNvSpPr/>
          <p:nvPr/>
        </p:nvSpPr>
        <p:spPr>
          <a:xfrm>
            <a:off x="6361112" y="3791098"/>
            <a:ext cx="457200" cy="625475"/>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14488"/>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100</a:t>
            </a:fld>
            <a:endParaRPr lang="en-US" dirty="0"/>
          </a:p>
        </p:txBody>
      </p:sp>
      <p:pic>
        <p:nvPicPr>
          <p:cNvPr id="8" name="Picture 7" descr="388.png"/>
          <p:cNvPicPr>
            <a:picLocks noChangeAspect="1"/>
          </p:cNvPicPr>
          <p:nvPr/>
        </p:nvPicPr>
        <p:blipFill>
          <a:blip r:embed="rId3" cstate="print"/>
          <a:stretch>
            <a:fillRect/>
          </a:stretch>
        </p:blipFill>
        <p:spPr>
          <a:xfrm>
            <a:off x="142845" y="1543995"/>
            <a:ext cx="5817825" cy="367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r>
              <a:rPr lang="de-DE" dirty="0">
                <a:solidFill>
                  <a:schemeClr val="tx1"/>
                </a:solidFill>
                <a:latin typeface="+mj-lt"/>
                <a:ea typeface="黑体" pitchFamily="49" charset="-122"/>
              </a:rPr>
              <a:t>														  </a:t>
            </a:r>
          </a:p>
          <a:p>
            <a:endParaRPr lang="en-US" dirty="0">
              <a:solidFill>
                <a:schemeClr val="tx1"/>
              </a:solidFill>
              <a:latin typeface="+mj-lt"/>
              <a:ea typeface="黑体" pitchFamily="49" charset="-122"/>
            </a:endParaRPr>
          </a:p>
          <a:p>
            <a:endParaRPr lang="en-US" dirty="0">
              <a:solidFill>
                <a:schemeClr val="tx1"/>
              </a:solidFill>
              <a:latin typeface="+mj-lt"/>
              <a:ea typeface="黑体" pitchFamily="49" charset="-122"/>
            </a:endParaRPr>
          </a:p>
          <a:p>
            <a:endParaRPr lang="en-US" dirty="0">
              <a:solidFill>
                <a:schemeClr val="tx1"/>
              </a:solidFill>
              <a:latin typeface="+mj-lt"/>
              <a:ea typeface="黑体" pitchFamily="49" charset="-122"/>
            </a:endParaRPr>
          </a:p>
          <a:p>
            <a:endParaRPr lang="en-US" dirty="0">
              <a:solidFill>
                <a:schemeClr val="tx1"/>
              </a:solidFill>
              <a:latin typeface="+mj-lt"/>
              <a:ea typeface="黑体" pitchFamily="49" charset="-122"/>
            </a:endParaRPr>
          </a:p>
          <a:p>
            <a:endParaRPr lang="en-US" dirty="0">
              <a:solidFill>
                <a:schemeClr val="tx1"/>
              </a:solidFill>
              <a:latin typeface="+mj-lt"/>
              <a:ea typeface="黑体" pitchFamily="49" charset="-122"/>
            </a:endParaRPr>
          </a:p>
          <a:p>
            <a:r>
              <a:rPr lang="zh-CN" altLang="en-US" dirty="0">
                <a:solidFill>
                  <a:schemeClr val="tx1"/>
                </a:solidFill>
                <a:latin typeface="+mj-lt"/>
                <a:ea typeface="黑体" pitchFamily="49" charset="-122"/>
              </a:rPr>
              <a:t>如何从上述矩阵中找到编辑操作的路径？</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101</a:t>
            </a:fld>
            <a:endParaRPr lang="en-US" dirty="0"/>
          </a:p>
        </p:txBody>
      </p:sp>
      <p:pic>
        <p:nvPicPr>
          <p:cNvPr id="9" name="Picture 8" descr="389.png"/>
          <p:cNvPicPr>
            <a:picLocks noChangeAspect="1"/>
          </p:cNvPicPr>
          <p:nvPr/>
        </p:nvPicPr>
        <p:blipFill>
          <a:blip r:embed="rId3" cstate="print"/>
          <a:stretch>
            <a:fillRect/>
          </a:stretch>
        </p:blipFill>
        <p:spPr>
          <a:xfrm>
            <a:off x="428596" y="1643050"/>
            <a:ext cx="6143668" cy="383046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102</a:t>
            </a:fld>
            <a:endParaRPr lang="en-US" dirty="0"/>
          </a:p>
        </p:txBody>
      </p:sp>
      <p:pic>
        <p:nvPicPr>
          <p:cNvPr id="10" name="Picture 9" descr="390.png"/>
          <p:cNvPicPr>
            <a:picLocks noChangeAspect="1"/>
          </p:cNvPicPr>
          <p:nvPr/>
        </p:nvPicPr>
        <p:blipFill>
          <a:blip r:embed="rId3" cstate="print"/>
          <a:stretch>
            <a:fillRect/>
          </a:stretch>
        </p:blipFill>
        <p:spPr>
          <a:xfrm>
            <a:off x="214281" y="1571612"/>
            <a:ext cx="5399312" cy="3384000"/>
          </a:xfrm>
          <a:prstGeom prst="rect">
            <a:avLst/>
          </a:prstGeom>
        </p:spPr>
      </p:pic>
      <p:pic>
        <p:nvPicPr>
          <p:cNvPr id="5122" name="Picture 2"/>
          <p:cNvPicPr>
            <a:picLocks noChangeAspect="1" noChangeArrowheads="1"/>
          </p:cNvPicPr>
          <p:nvPr/>
        </p:nvPicPr>
        <p:blipFill>
          <a:blip r:embed="rId4" cstate="print"/>
          <a:srcRect/>
          <a:stretch>
            <a:fillRect/>
          </a:stretch>
        </p:blipFill>
        <p:spPr bwMode="auto">
          <a:xfrm>
            <a:off x="571472" y="5072073"/>
            <a:ext cx="4929222" cy="1037731"/>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103</a:t>
            </a:fld>
            <a:endParaRPr lang="en-US" dirty="0"/>
          </a:p>
        </p:txBody>
      </p:sp>
      <p:pic>
        <p:nvPicPr>
          <p:cNvPr id="9" name="Picture 8" descr="391.png"/>
          <p:cNvPicPr>
            <a:picLocks noChangeAspect="1"/>
          </p:cNvPicPr>
          <p:nvPr/>
        </p:nvPicPr>
        <p:blipFill>
          <a:blip r:embed="rId3" cstate="print"/>
          <a:stretch>
            <a:fillRect/>
          </a:stretch>
        </p:blipFill>
        <p:spPr>
          <a:xfrm>
            <a:off x="142844" y="1571612"/>
            <a:ext cx="5804129" cy="3528000"/>
          </a:xfrm>
          <a:prstGeom prst="rect">
            <a:avLst/>
          </a:prstGeom>
        </p:spPr>
      </p:pic>
      <p:pic>
        <p:nvPicPr>
          <p:cNvPr id="4098" name="Picture 2"/>
          <p:cNvPicPr>
            <a:picLocks noChangeAspect="1" noChangeArrowheads="1"/>
          </p:cNvPicPr>
          <p:nvPr/>
        </p:nvPicPr>
        <p:blipFill>
          <a:blip r:embed="rId4" cstate="print"/>
          <a:srcRect/>
          <a:stretch>
            <a:fillRect/>
          </a:stretch>
        </p:blipFill>
        <p:spPr bwMode="auto">
          <a:xfrm>
            <a:off x="642910" y="5143512"/>
            <a:ext cx="4103990" cy="1214446"/>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104</a:t>
            </a:fld>
            <a:endParaRPr lang="en-US" dirty="0"/>
          </a:p>
        </p:txBody>
      </p:sp>
      <p:pic>
        <p:nvPicPr>
          <p:cNvPr id="10" name="Picture 9" descr="392.png"/>
          <p:cNvPicPr>
            <a:picLocks noChangeAspect="1"/>
          </p:cNvPicPr>
          <p:nvPr/>
        </p:nvPicPr>
        <p:blipFill>
          <a:blip r:embed="rId3" cstate="print"/>
          <a:stretch>
            <a:fillRect/>
          </a:stretch>
        </p:blipFill>
        <p:spPr>
          <a:xfrm>
            <a:off x="142844" y="1536032"/>
            <a:ext cx="5734466" cy="3492000"/>
          </a:xfrm>
          <a:prstGeom prst="rect">
            <a:avLst/>
          </a:prstGeom>
        </p:spPr>
      </p:pic>
      <p:pic>
        <p:nvPicPr>
          <p:cNvPr id="3075" name="Picture 3"/>
          <p:cNvPicPr>
            <a:picLocks noChangeAspect="1" noChangeArrowheads="1"/>
          </p:cNvPicPr>
          <p:nvPr/>
        </p:nvPicPr>
        <p:blipFill>
          <a:blip r:embed="rId4" cstate="print"/>
          <a:srcRect/>
          <a:stretch>
            <a:fillRect/>
          </a:stretch>
        </p:blipFill>
        <p:spPr bwMode="auto">
          <a:xfrm>
            <a:off x="428596" y="5000636"/>
            <a:ext cx="4187120" cy="1500198"/>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105</a:t>
            </a:fld>
            <a:endParaRPr lang="en-US" dirty="0"/>
          </a:p>
        </p:txBody>
      </p:sp>
      <p:pic>
        <p:nvPicPr>
          <p:cNvPr id="9" name="Picture 8" descr="393.png"/>
          <p:cNvPicPr>
            <a:picLocks noChangeAspect="1"/>
          </p:cNvPicPr>
          <p:nvPr/>
        </p:nvPicPr>
        <p:blipFill>
          <a:blip r:embed="rId3" cstate="print"/>
          <a:stretch>
            <a:fillRect/>
          </a:stretch>
        </p:blipFill>
        <p:spPr>
          <a:xfrm>
            <a:off x="214282" y="1500174"/>
            <a:ext cx="5572164" cy="3298890"/>
          </a:xfrm>
          <a:prstGeom prst="rect">
            <a:avLst/>
          </a:prstGeom>
        </p:spPr>
      </p:pic>
      <p:pic>
        <p:nvPicPr>
          <p:cNvPr id="2050" name="Picture 2"/>
          <p:cNvPicPr>
            <a:picLocks noChangeAspect="1" noChangeArrowheads="1"/>
          </p:cNvPicPr>
          <p:nvPr/>
        </p:nvPicPr>
        <p:blipFill>
          <a:blip r:embed="rId4" cstate="print"/>
          <a:srcRect/>
          <a:stretch>
            <a:fillRect/>
          </a:stretch>
        </p:blipFill>
        <p:spPr bwMode="auto">
          <a:xfrm>
            <a:off x="357158" y="4929198"/>
            <a:ext cx="3929090" cy="1668878"/>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106</a:t>
            </a:fld>
            <a:endParaRPr lang="en-US" dirty="0"/>
          </a:p>
        </p:txBody>
      </p:sp>
      <p:pic>
        <p:nvPicPr>
          <p:cNvPr id="10" name="Picture 9" descr="394.png"/>
          <p:cNvPicPr>
            <a:picLocks noChangeAspect="1"/>
          </p:cNvPicPr>
          <p:nvPr/>
        </p:nvPicPr>
        <p:blipFill>
          <a:blip r:embed="rId3" cstate="print"/>
          <a:stretch>
            <a:fillRect/>
          </a:stretch>
        </p:blipFill>
        <p:spPr>
          <a:xfrm>
            <a:off x="142844" y="1500174"/>
            <a:ext cx="5735876" cy="3357586"/>
          </a:xfrm>
          <a:prstGeom prst="rect">
            <a:avLst/>
          </a:prstGeom>
        </p:spPr>
      </p:pic>
      <p:pic>
        <p:nvPicPr>
          <p:cNvPr id="6146" name="Picture 2"/>
          <p:cNvPicPr>
            <a:picLocks noChangeAspect="1" noChangeArrowheads="1"/>
          </p:cNvPicPr>
          <p:nvPr/>
        </p:nvPicPr>
        <p:blipFill>
          <a:blip r:embed="rId4" cstate="print"/>
          <a:srcRect/>
          <a:stretch>
            <a:fillRect/>
          </a:stretch>
        </p:blipFill>
        <p:spPr bwMode="auto">
          <a:xfrm>
            <a:off x="428596" y="4857760"/>
            <a:ext cx="3643338" cy="1864317"/>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107</a:t>
            </a:fld>
            <a:endParaRPr lang="en-US" dirty="0"/>
          </a:p>
        </p:txBody>
      </p:sp>
      <p:pic>
        <p:nvPicPr>
          <p:cNvPr id="9" name="Picture 8" descr="395.png"/>
          <p:cNvPicPr>
            <a:picLocks noChangeAspect="1"/>
          </p:cNvPicPr>
          <p:nvPr/>
        </p:nvPicPr>
        <p:blipFill>
          <a:blip r:embed="rId3" cstate="print"/>
          <a:stretch>
            <a:fillRect/>
          </a:stretch>
        </p:blipFill>
        <p:spPr>
          <a:xfrm>
            <a:off x="214282" y="1643050"/>
            <a:ext cx="8018010" cy="3214710"/>
          </a:xfrm>
          <a:prstGeom prst="rect">
            <a:avLst/>
          </a:prstGeom>
        </p:spPr>
      </p:pic>
      <p:sp>
        <p:nvSpPr>
          <p:cNvPr id="8" name="TextBox 7"/>
          <p:cNvSpPr txBox="1"/>
          <p:nvPr/>
        </p:nvSpPr>
        <p:spPr>
          <a:xfrm>
            <a:off x="323528" y="1052736"/>
            <a:ext cx="7920880" cy="461665"/>
          </a:xfrm>
          <a:prstGeom prst="rect">
            <a:avLst/>
          </a:prstGeom>
          <a:noFill/>
        </p:spPr>
        <p:txBody>
          <a:bodyPr wrap="square" rtlCol="0">
            <a:spAutoFit/>
          </a:bodyPr>
          <a:lstStyle/>
          <a:p>
            <a:r>
              <a:rPr lang="zh-CN" altLang="en-US" dirty="0">
                <a:solidFill>
                  <a:schemeClr val="tx1"/>
                </a:solidFill>
                <a:ea typeface="黑体" pitchFamily="49" charset="-122"/>
              </a:rPr>
              <a:t>从</a:t>
            </a:r>
            <a:r>
              <a:rPr lang="en-US" altLang="zh-CN" i="1" dirty="0">
                <a:solidFill>
                  <a:schemeClr val="tx1"/>
                </a:solidFill>
                <a:ea typeface="黑体" pitchFamily="49" charset="-122"/>
              </a:rPr>
              <a:t>cat</a:t>
            </a:r>
            <a:r>
              <a:rPr lang="zh-CN" altLang="en-US" dirty="0">
                <a:solidFill>
                  <a:schemeClr val="tx1"/>
                </a:solidFill>
                <a:ea typeface="黑体" pitchFamily="49" charset="-122"/>
              </a:rPr>
              <a:t>到</a:t>
            </a:r>
            <a:r>
              <a:rPr lang="en-US" altLang="zh-CN" i="1" dirty="0" err="1">
                <a:solidFill>
                  <a:schemeClr val="tx1"/>
                </a:solidFill>
                <a:ea typeface="黑体" pitchFamily="49" charset="-122"/>
              </a:rPr>
              <a:t>catcat</a:t>
            </a:r>
            <a:endParaRPr lang="zh-CN" altLang="en-US" i="1" dirty="0">
              <a:solidFill>
                <a:schemeClr val="tx1"/>
              </a:solidFill>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108</a:t>
            </a:fld>
            <a:endParaRPr lang="en-US" dirty="0"/>
          </a:p>
        </p:txBody>
      </p:sp>
      <p:pic>
        <p:nvPicPr>
          <p:cNvPr id="9" name="Picture 8" descr="396.png"/>
          <p:cNvPicPr>
            <a:picLocks noChangeAspect="1"/>
          </p:cNvPicPr>
          <p:nvPr/>
        </p:nvPicPr>
        <p:blipFill>
          <a:blip r:embed="rId3" cstate="print"/>
          <a:stretch>
            <a:fillRect/>
          </a:stretch>
        </p:blipFill>
        <p:spPr>
          <a:xfrm>
            <a:off x="285719" y="1571612"/>
            <a:ext cx="7620055" cy="2857520"/>
          </a:xfrm>
          <a:prstGeom prst="rect">
            <a:avLst/>
          </a:prstGeom>
        </p:spPr>
      </p:pic>
      <p:pic>
        <p:nvPicPr>
          <p:cNvPr id="7171" name="Picture 3"/>
          <p:cNvPicPr>
            <a:picLocks noChangeAspect="1" noChangeArrowheads="1"/>
          </p:cNvPicPr>
          <p:nvPr/>
        </p:nvPicPr>
        <p:blipFill>
          <a:blip r:embed="rId4" cstate="print"/>
          <a:srcRect/>
          <a:stretch>
            <a:fillRect/>
          </a:stretch>
        </p:blipFill>
        <p:spPr bwMode="auto">
          <a:xfrm>
            <a:off x="357158" y="4500569"/>
            <a:ext cx="3571900" cy="2120421"/>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109</a:t>
            </a:fld>
            <a:endParaRPr lang="en-US" dirty="0"/>
          </a:p>
        </p:txBody>
      </p:sp>
      <p:pic>
        <p:nvPicPr>
          <p:cNvPr id="10" name="Picture 9" descr="397.png"/>
          <p:cNvPicPr>
            <a:picLocks noChangeAspect="1"/>
          </p:cNvPicPr>
          <p:nvPr/>
        </p:nvPicPr>
        <p:blipFill>
          <a:blip r:embed="rId3" cstate="print"/>
          <a:stretch>
            <a:fillRect/>
          </a:stretch>
        </p:blipFill>
        <p:spPr>
          <a:xfrm>
            <a:off x="214282" y="1571612"/>
            <a:ext cx="7786742" cy="2907050"/>
          </a:xfrm>
          <a:prstGeom prst="rect">
            <a:avLst/>
          </a:prstGeom>
        </p:spPr>
      </p:pic>
      <p:pic>
        <p:nvPicPr>
          <p:cNvPr id="8194" name="Picture 2"/>
          <p:cNvPicPr>
            <a:picLocks noChangeAspect="1" noChangeArrowheads="1"/>
          </p:cNvPicPr>
          <p:nvPr/>
        </p:nvPicPr>
        <p:blipFill>
          <a:blip r:embed="rId4" cstate="print"/>
          <a:srcRect/>
          <a:stretch>
            <a:fillRect/>
          </a:stretch>
        </p:blipFill>
        <p:spPr bwMode="auto">
          <a:xfrm>
            <a:off x="428596" y="4500569"/>
            <a:ext cx="3714776" cy="2119731"/>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位置信息索引</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36512" y="1865914"/>
            <a:ext cx="3570868"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mj-ea"/>
                <a:cs typeface="Times New Roman" pitchFamily="18" charset="0"/>
              </a:rPr>
              <a:t>基于位置信息索引，能够处理</a:t>
            </a:r>
            <a:endParaRPr lang="en-US" altLang="zh-CN" sz="2800"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800" dirty="0">
                <a:solidFill>
                  <a:srgbClr val="FF0000"/>
                </a:solidFill>
                <a:latin typeface="Times New Roman" pitchFamily="18" charset="0"/>
                <a:ea typeface="+mj-ea"/>
                <a:cs typeface="Times New Roman" pitchFamily="18" charset="0"/>
              </a:rPr>
              <a:t>短语查询</a:t>
            </a:r>
            <a:r>
              <a:rPr lang="en-US" altLang="zh-CN" sz="2800" dirty="0">
                <a:solidFill>
                  <a:schemeClr val="tx1"/>
                </a:solidFill>
                <a:latin typeface="Times New Roman" pitchFamily="18" charset="0"/>
                <a:ea typeface="+mj-ea"/>
                <a:cs typeface="Times New Roman" pitchFamily="18" charset="0"/>
              </a:rPr>
              <a:t>(</a:t>
            </a:r>
            <a:r>
              <a:rPr lang="en-US" sz="2800" dirty="0">
                <a:solidFill>
                  <a:srgbClr val="0070C0"/>
                </a:solidFill>
                <a:latin typeface="Times New Roman" pitchFamily="18" charset="0"/>
                <a:ea typeface="+mj-ea"/>
                <a:cs typeface="Times New Roman" pitchFamily="18" charset="0"/>
              </a:rPr>
              <a:t>phrase query</a:t>
            </a:r>
            <a:r>
              <a:rPr lang="en-US" sz="2800" dirty="0">
                <a:solidFill>
                  <a:schemeClr val="tx1"/>
                </a:solidFill>
                <a:latin typeface="Times New Roman" pitchFamily="18" charset="0"/>
                <a:ea typeface="+mj-ea"/>
                <a:cs typeface="Times New Roman" pitchFamily="18" charset="0"/>
              </a:rPr>
              <a:t>)</a:t>
            </a:r>
            <a:endParaRPr lang="en-US" altLang="zh-CN" sz="2800"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800" dirty="0">
                <a:solidFill>
                  <a:srgbClr val="FF0000"/>
                </a:solidFill>
                <a:latin typeface="Times New Roman" pitchFamily="18" charset="0"/>
                <a:ea typeface="+mj-ea"/>
                <a:cs typeface="Times New Roman" pitchFamily="18" charset="0"/>
              </a:rPr>
              <a:t>邻近查询</a:t>
            </a:r>
            <a:r>
              <a:rPr lang="en-US" altLang="zh-CN" sz="2800" dirty="0">
                <a:solidFill>
                  <a:srgbClr val="0070C0"/>
                </a:solidFill>
                <a:latin typeface="Times New Roman" pitchFamily="18" charset="0"/>
                <a:ea typeface="+mj-ea"/>
                <a:cs typeface="Times New Roman" pitchFamily="18" charset="0"/>
              </a:rPr>
              <a:t>(proximity query)</a:t>
            </a:r>
            <a:endParaRPr lang="en-US" sz="2800" dirty="0">
              <a:solidFill>
                <a:srgbClr val="0070C0"/>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a:t>
            </a:fld>
            <a:endParaRPr lang="en-US" dirty="0"/>
          </a:p>
        </p:txBody>
      </p:sp>
      <p:pic>
        <p:nvPicPr>
          <p:cNvPr id="12"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062" y="1585913"/>
            <a:ext cx="5272088" cy="527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左箭头 7"/>
          <p:cNvSpPr/>
          <p:nvPr/>
        </p:nvSpPr>
        <p:spPr>
          <a:xfrm>
            <a:off x="5940152" y="2276872"/>
            <a:ext cx="864096" cy="216024"/>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804248" y="1916832"/>
            <a:ext cx="234413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800" b="1" dirty="0"/>
              <a:t>遍历倒排表，对于词项交集中的文档</a:t>
            </a:r>
          </a:p>
        </p:txBody>
      </p:sp>
      <p:sp>
        <p:nvSpPr>
          <p:cNvPr id="16" name="左箭头 15"/>
          <p:cNvSpPr/>
          <p:nvPr/>
        </p:nvSpPr>
        <p:spPr>
          <a:xfrm>
            <a:off x="7030011" y="3471887"/>
            <a:ext cx="422309" cy="17313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1"/>
          </a:p>
        </p:txBody>
      </p:sp>
      <p:sp>
        <p:nvSpPr>
          <p:cNvPr id="17" name="文本框 16"/>
          <p:cNvSpPr txBox="1"/>
          <p:nvPr/>
        </p:nvSpPr>
        <p:spPr>
          <a:xfrm>
            <a:off x="7452320" y="3430741"/>
            <a:ext cx="169168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800" b="1" dirty="0"/>
              <a:t>词项间隔</a:t>
            </a:r>
            <a:r>
              <a:rPr lang="en-US" altLang="zh-CN" sz="1800" b="1" dirty="0"/>
              <a:t>&lt;=k</a:t>
            </a:r>
            <a:endParaRPr lang="zh-CN" altLang="en-US" sz="1800" b="1" dirty="0"/>
          </a:p>
        </p:txBody>
      </p:sp>
      <p:sp>
        <p:nvSpPr>
          <p:cNvPr id="18" name="左箭头 17"/>
          <p:cNvSpPr/>
          <p:nvPr/>
        </p:nvSpPr>
        <p:spPr>
          <a:xfrm>
            <a:off x="5740931" y="3066797"/>
            <a:ext cx="422309" cy="17313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156176" y="2710661"/>
            <a:ext cx="298782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800" b="1" dirty="0"/>
              <a:t>对词项</a:t>
            </a:r>
            <a:r>
              <a:rPr lang="en-US" altLang="zh-CN" sz="1800" b="1" dirty="0"/>
              <a:t>1</a:t>
            </a:r>
            <a:r>
              <a:rPr lang="zh-CN" altLang="en-US" sz="1800" b="1" dirty="0"/>
              <a:t>对应的每个文档位置，遍历词项</a:t>
            </a:r>
            <a:r>
              <a:rPr lang="en-US" altLang="zh-CN" sz="1800" b="1" dirty="0"/>
              <a:t>2</a:t>
            </a:r>
            <a:r>
              <a:rPr lang="zh-CN" altLang="en-US" sz="1800" b="1" dirty="0"/>
              <a:t>的文档位置</a:t>
            </a:r>
          </a:p>
        </p:txBody>
      </p:sp>
      <p:cxnSp>
        <p:nvCxnSpPr>
          <p:cNvPr id="13" name="直接连接符 12"/>
          <p:cNvCxnSpPr/>
          <p:nvPr/>
        </p:nvCxnSpPr>
        <p:spPr>
          <a:xfrm>
            <a:off x="4788024" y="4653136"/>
            <a:ext cx="2664296" cy="0"/>
          </a:xfrm>
          <a:prstGeom prst="line">
            <a:avLst/>
          </a:prstGeom>
        </p:spPr>
        <p:style>
          <a:lnRef idx="3">
            <a:schemeClr val="accent2"/>
          </a:lnRef>
          <a:fillRef idx="0">
            <a:schemeClr val="accent2"/>
          </a:fillRef>
          <a:effectRef idx="2">
            <a:schemeClr val="accent2"/>
          </a:effectRef>
          <a:fontRef idx="minor">
            <a:schemeClr val="tx1"/>
          </a:fontRef>
        </p:style>
      </p:cxnSp>
      <p:sp>
        <p:nvSpPr>
          <p:cNvPr id="22" name="左箭头 21"/>
          <p:cNvSpPr/>
          <p:nvPr/>
        </p:nvSpPr>
        <p:spPr>
          <a:xfrm rot="2758923">
            <a:off x="7065996" y="5362678"/>
            <a:ext cx="422309" cy="17313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1"/>
          </a:p>
        </p:txBody>
      </p:sp>
      <p:sp>
        <p:nvSpPr>
          <p:cNvPr id="23" name="文本框 22"/>
          <p:cNvSpPr txBox="1"/>
          <p:nvPr/>
        </p:nvSpPr>
        <p:spPr>
          <a:xfrm>
            <a:off x="7488305" y="5380402"/>
            <a:ext cx="143057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800" b="1" dirty="0"/>
              <a:t>加入结果集</a:t>
            </a:r>
          </a:p>
        </p:txBody>
      </p:sp>
      <p:cxnSp>
        <p:nvCxnSpPr>
          <p:cNvPr id="15" name="直接连接符 14"/>
          <p:cNvCxnSpPr/>
          <p:nvPr/>
        </p:nvCxnSpPr>
        <p:spPr>
          <a:xfrm flipV="1">
            <a:off x="4499992" y="2636912"/>
            <a:ext cx="504056" cy="1741"/>
          </a:xfrm>
          <a:prstGeom prst="line">
            <a:avLst/>
          </a:prstGeom>
        </p:spPr>
        <p:style>
          <a:lnRef idx="3">
            <a:schemeClr val="accent2"/>
          </a:lnRef>
          <a:fillRef idx="0">
            <a:schemeClr val="accent2"/>
          </a:fillRef>
          <a:effectRef idx="2">
            <a:schemeClr val="accent2"/>
          </a:effectRef>
          <a:fontRef idx="minor">
            <a:schemeClr val="tx1"/>
          </a:fontRef>
        </p:style>
      </p:cxnSp>
      <p:sp>
        <p:nvSpPr>
          <p:cNvPr id="21" name="线形标注 2 20"/>
          <p:cNvSpPr/>
          <p:nvPr/>
        </p:nvSpPr>
        <p:spPr>
          <a:xfrm>
            <a:off x="6228184" y="479660"/>
            <a:ext cx="2841546" cy="787364"/>
          </a:xfrm>
          <a:prstGeom prst="borderCallout2">
            <a:avLst>
              <a:gd name="adj1" fmla="val 18750"/>
              <a:gd name="adj2" fmla="val -8333"/>
              <a:gd name="adj3" fmla="val 18750"/>
              <a:gd name="adj4" fmla="val -16667"/>
              <a:gd name="adj5" fmla="val 272535"/>
              <a:gd name="adj6" fmla="val -5163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b="1" dirty="0"/>
              <a:t>l</a:t>
            </a:r>
            <a:r>
              <a:rPr lang="zh-CN" altLang="en-US" sz="2000" b="1" dirty="0"/>
              <a:t>：</a:t>
            </a:r>
            <a:r>
              <a:rPr lang="en-US" altLang="zh-CN" sz="2000" b="1" dirty="0"/>
              <a:t>p2</a:t>
            </a:r>
            <a:r>
              <a:rPr lang="zh-CN" altLang="en-US" sz="2000" b="1" dirty="0"/>
              <a:t>中，与</a:t>
            </a:r>
            <a:r>
              <a:rPr lang="en-US" altLang="zh-CN" sz="2000" b="1" dirty="0"/>
              <a:t>pp1</a:t>
            </a:r>
            <a:r>
              <a:rPr lang="zh-CN" altLang="en-US" sz="2000" b="1" dirty="0"/>
              <a:t>距离小于</a:t>
            </a:r>
            <a:r>
              <a:rPr lang="en-US" altLang="zh-CN" sz="2000" b="1" dirty="0"/>
              <a:t>k</a:t>
            </a:r>
            <a:r>
              <a:rPr lang="zh-CN" altLang="en-US" sz="2000" b="1" dirty="0"/>
              <a:t>的位置集合</a:t>
            </a:r>
            <a:endParaRPr lang="en-US" altLang="zh-CN" sz="2000" b="1"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110</a:t>
            </a:fld>
            <a:endParaRPr lang="en-US" dirty="0"/>
          </a:p>
        </p:txBody>
      </p:sp>
      <p:pic>
        <p:nvPicPr>
          <p:cNvPr id="9" name="Picture 8" descr="398.png"/>
          <p:cNvPicPr>
            <a:picLocks noChangeAspect="1"/>
          </p:cNvPicPr>
          <p:nvPr/>
        </p:nvPicPr>
        <p:blipFill>
          <a:blip r:embed="rId3" cstate="print"/>
          <a:stretch>
            <a:fillRect/>
          </a:stretch>
        </p:blipFill>
        <p:spPr>
          <a:xfrm>
            <a:off x="285720" y="1500174"/>
            <a:ext cx="7620052" cy="2857520"/>
          </a:xfrm>
          <a:prstGeom prst="rect">
            <a:avLst/>
          </a:prstGeom>
        </p:spPr>
      </p:pic>
      <p:pic>
        <p:nvPicPr>
          <p:cNvPr id="9218" name="Picture 2"/>
          <p:cNvPicPr>
            <a:picLocks noChangeAspect="1" noChangeArrowheads="1"/>
          </p:cNvPicPr>
          <p:nvPr/>
        </p:nvPicPr>
        <p:blipFill>
          <a:blip r:embed="rId4" cstate="print"/>
          <a:srcRect/>
          <a:stretch>
            <a:fillRect/>
          </a:stretch>
        </p:blipFill>
        <p:spPr bwMode="auto">
          <a:xfrm>
            <a:off x="428596" y="4429132"/>
            <a:ext cx="3716930" cy="2214578"/>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headEnd/>
            <a:tailEnd/>
          </a:ln>
        </p:spPr>
        <p:txBody>
          <a:bodyPr/>
          <a:lstStyle/>
          <a:p>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111</a:t>
            </a:fld>
            <a:endParaRPr lang="en-US" dirty="0"/>
          </a:p>
        </p:txBody>
      </p:sp>
      <p:pic>
        <p:nvPicPr>
          <p:cNvPr id="10" name="Picture 9" descr="399.png"/>
          <p:cNvPicPr>
            <a:picLocks noChangeAspect="1"/>
          </p:cNvPicPr>
          <p:nvPr/>
        </p:nvPicPr>
        <p:blipFill>
          <a:blip r:embed="rId3" cstate="print"/>
          <a:stretch>
            <a:fillRect/>
          </a:stretch>
        </p:blipFill>
        <p:spPr>
          <a:xfrm>
            <a:off x="285720" y="1500174"/>
            <a:ext cx="7786742" cy="2914269"/>
          </a:xfrm>
          <a:prstGeom prst="rect">
            <a:avLst/>
          </a:prstGeom>
        </p:spPr>
      </p:pic>
      <p:pic>
        <p:nvPicPr>
          <p:cNvPr id="10242" name="Picture 2"/>
          <p:cNvPicPr>
            <a:picLocks noChangeAspect="1" noChangeArrowheads="1"/>
          </p:cNvPicPr>
          <p:nvPr/>
        </p:nvPicPr>
        <p:blipFill>
          <a:blip r:embed="rId4" cstate="print"/>
          <a:srcRect/>
          <a:stretch>
            <a:fillRect/>
          </a:stretch>
        </p:blipFill>
        <p:spPr bwMode="auto">
          <a:xfrm>
            <a:off x="428596" y="4429132"/>
            <a:ext cx="3714776" cy="2244344"/>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7" name="文本占位符 6"/>
          <p:cNvSpPr>
            <a:spLocks noGrp="1"/>
          </p:cNvSpPr>
          <p:nvPr>
            <p:ph idx="1"/>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t>拼写校正</a:t>
            </a:r>
            <a:endParaRPr lang="en-US" altLang="zh-CN" dirty="0"/>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
        <p:nvSpPr>
          <p:cNvPr id="4" name="Slide Number Placeholder 3"/>
          <p:cNvSpPr>
            <a:spLocks noGrp="1"/>
          </p:cNvSpPr>
          <p:nvPr>
            <p:ph type="sldNum" sz="quarter" idx="12"/>
          </p:nvPr>
        </p:nvSpPr>
        <p:spPr/>
        <p:txBody>
          <a:bodyPr/>
          <a:lstStyle/>
          <a:p>
            <a:fld id="{6231DFBC-2454-451B-9C42-04D7F724382E}" type="slidenum">
              <a:rPr lang="en-US" smtClean="0"/>
              <a:pPr/>
              <a:t>112</a:t>
            </a:fld>
            <a:endParaRPr lang="en-US"/>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拼写校正</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500306"/>
            <a:ext cx="8572560" cy="337696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n-ea"/>
                <a:ea typeface="+mn-ea"/>
              </a:rPr>
              <a:t>刚才已经介绍如何利用编辑距离进行词独立方式下的拼写校正</a:t>
            </a:r>
            <a:endParaRPr lang="en-US" altLang="zh-CN" dirty="0">
              <a:solidFill>
                <a:schemeClr val="tx1"/>
              </a:solidFill>
              <a:latin typeface="+mn-ea"/>
              <a:ea typeface="+mn-ea"/>
            </a:endParaRPr>
          </a:p>
          <a:p>
            <a:pPr lvl="1">
              <a:spcBef>
                <a:spcPts val="700"/>
              </a:spcBef>
              <a:buClr>
                <a:srgbClr val="336699"/>
              </a:buClr>
              <a:buFont typeface="Wingdings" pitchFamily="2" charset="2"/>
              <a:buChar char="§"/>
            </a:pPr>
            <a:endParaRPr lang="de-DE" dirty="0">
              <a:solidFill>
                <a:schemeClr val="tx1"/>
              </a:solidFill>
              <a:latin typeface="+mn-ea"/>
              <a:ea typeface="+mn-ea"/>
            </a:endParaRPr>
          </a:p>
          <a:p>
            <a:pPr lvl="1">
              <a:spcBef>
                <a:spcPts val="700"/>
              </a:spcBef>
              <a:buClr>
                <a:srgbClr val="336699"/>
              </a:buClr>
              <a:buFont typeface="Wingdings" pitchFamily="2" charset="2"/>
              <a:buChar char="§"/>
            </a:pPr>
            <a:r>
              <a:rPr lang="zh-CN" altLang="en-US" dirty="0">
                <a:solidFill>
                  <a:schemeClr val="tx1"/>
                </a:solidFill>
                <a:latin typeface="+mn-ea"/>
                <a:ea typeface="+mn-ea"/>
              </a:rPr>
              <a:t>另一种方法： </a:t>
            </a:r>
            <a:r>
              <a:rPr lang="en-US" i="1" dirty="0">
                <a:solidFill>
                  <a:schemeClr val="tx1"/>
                </a:solidFill>
                <a:latin typeface="+mn-ea"/>
                <a:ea typeface="+mn-ea"/>
              </a:rPr>
              <a:t>k</a:t>
            </a:r>
            <a:r>
              <a:rPr lang="en-US" dirty="0">
                <a:solidFill>
                  <a:schemeClr val="tx1"/>
                </a:solidFill>
                <a:latin typeface="+mn-ea"/>
                <a:ea typeface="+mn-ea"/>
              </a:rPr>
              <a:t>-gram</a:t>
            </a:r>
            <a:r>
              <a:rPr lang="zh-CN" altLang="en-US" dirty="0">
                <a:solidFill>
                  <a:schemeClr val="tx1"/>
                </a:solidFill>
                <a:latin typeface="+mn-ea"/>
                <a:ea typeface="+mn-ea"/>
              </a:rPr>
              <a:t>索引</a:t>
            </a:r>
            <a:endParaRPr lang="en-US" altLang="zh-CN" dirty="0">
              <a:solidFill>
                <a:schemeClr val="tx1"/>
              </a:solidFill>
              <a:latin typeface="+mn-ea"/>
              <a:ea typeface="+mn-ea"/>
            </a:endParaRPr>
          </a:p>
          <a:p>
            <a:pPr lvl="1">
              <a:spcBef>
                <a:spcPts val="700"/>
              </a:spcBef>
              <a:buClr>
                <a:srgbClr val="336699"/>
              </a:buClr>
              <a:buFont typeface="Wingdings" pitchFamily="2" charset="2"/>
              <a:buChar char="§"/>
            </a:pPr>
            <a:endParaRPr lang="en-US" dirty="0">
              <a:solidFill>
                <a:schemeClr val="tx1"/>
              </a:solidFill>
              <a:latin typeface="+mn-ea"/>
              <a:ea typeface="+mn-ea"/>
            </a:endParaRPr>
          </a:p>
          <a:p>
            <a:pPr lvl="1">
              <a:spcBef>
                <a:spcPts val="700"/>
              </a:spcBef>
              <a:buClr>
                <a:srgbClr val="336699"/>
              </a:buClr>
              <a:buFont typeface="Wingdings" pitchFamily="2" charset="2"/>
              <a:buChar char="§"/>
            </a:pPr>
            <a:r>
              <a:rPr lang="zh-CN" altLang="en-US" dirty="0">
                <a:solidFill>
                  <a:schemeClr val="tx1"/>
                </a:solidFill>
                <a:latin typeface="+mn-ea"/>
                <a:ea typeface="+mn-ea"/>
              </a:rPr>
              <a:t>上下文敏感的拼写校正</a:t>
            </a:r>
            <a:endParaRPr lang="de-DE" dirty="0">
              <a:solidFill>
                <a:schemeClr val="tx1"/>
              </a:solidFill>
              <a:latin typeface="+mn-ea"/>
              <a:ea typeface="+mn-ea"/>
            </a:endParaRPr>
          </a:p>
          <a:p>
            <a:pPr lvl="1">
              <a:spcBef>
                <a:spcPts val="700"/>
              </a:spcBef>
              <a:buClr>
                <a:srgbClr val="336699"/>
              </a:buClr>
              <a:buFont typeface="Wingdings" pitchFamily="2" charset="2"/>
              <a:buChar char="§"/>
            </a:pPr>
            <a:endParaRPr lang="en-US" altLang="zh-CN" dirty="0">
              <a:solidFill>
                <a:schemeClr val="tx1"/>
              </a:solidFill>
              <a:latin typeface="+mn-ea"/>
              <a:ea typeface="+mn-ea"/>
            </a:endParaRPr>
          </a:p>
          <a:p>
            <a:pPr lvl="1">
              <a:spcBef>
                <a:spcPts val="700"/>
              </a:spcBef>
              <a:buClr>
                <a:srgbClr val="336699"/>
              </a:buClr>
              <a:buFont typeface="Wingdings" pitchFamily="2" charset="2"/>
              <a:buChar char="§"/>
            </a:pPr>
            <a:r>
              <a:rPr lang="zh-CN" altLang="en-US" dirty="0">
                <a:solidFill>
                  <a:schemeClr val="tx1"/>
                </a:solidFill>
                <a:latin typeface="+mn-ea"/>
                <a:ea typeface="+mn-ea"/>
              </a:rPr>
              <a:t>拼写校正中的一般问题</a:t>
            </a:r>
            <a:endParaRPr lang="en-US" dirty="0">
              <a:solidFill>
                <a:schemeClr val="tx1"/>
              </a:solidFill>
              <a:latin typeface="+mn-ea"/>
              <a:ea typeface="+mn-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基于</a:t>
            </a:r>
            <a:r>
              <a:rPr lang="en-US" sz="3600" i="1" dirty="0">
                <a:solidFill>
                  <a:schemeClr val="tx1"/>
                </a:solidFill>
                <a:latin typeface="+mj-lt"/>
                <a:ea typeface="黑体" pitchFamily="49" charset="-122"/>
              </a:rPr>
              <a:t>k</a:t>
            </a:r>
            <a:r>
              <a:rPr lang="en-US" sz="3600" dirty="0">
                <a:solidFill>
                  <a:schemeClr val="tx1"/>
                </a:solidFill>
                <a:latin typeface="+mj-lt"/>
                <a:ea typeface="黑体" pitchFamily="49" charset="-122"/>
              </a:rPr>
              <a:t>-gram</a:t>
            </a:r>
            <a:r>
              <a:rPr lang="zh-CN" altLang="en-US" sz="3600" dirty="0">
                <a:solidFill>
                  <a:schemeClr val="tx1"/>
                </a:solidFill>
                <a:latin typeface="+mj-lt"/>
                <a:ea typeface="黑体" pitchFamily="49" charset="-122"/>
              </a:rPr>
              <a:t>索引的拼写校正</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359128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n-ea"/>
                <a:ea typeface="+mn-ea"/>
              </a:rPr>
              <a:t>列举查询词项中的所有</a:t>
            </a:r>
            <a:r>
              <a:rPr lang="en-US" i="1" dirty="0">
                <a:solidFill>
                  <a:schemeClr val="tx1"/>
                </a:solidFill>
                <a:latin typeface="+mn-ea"/>
                <a:ea typeface="+mn-ea"/>
              </a:rPr>
              <a:t>k</a:t>
            </a:r>
            <a:r>
              <a:rPr lang="en-US" dirty="0">
                <a:solidFill>
                  <a:schemeClr val="tx1"/>
                </a:solidFill>
                <a:latin typeface="+mn-ea"/>
                <a:ea typeface="+mn-ea"/>
              </a:rPr>
              <a:t>-gram</a:t>
            </a:r>
          </a:p>
          <a:p>
            <a:pPr lvl="2">
              <a:spcBef>
                <a:spcPts val="700"/>
              </a:spcBef>
              <a:buClr>
                <a:srgbClr val="336699"/>
              </a:buClr>
              <a:buFont typeface="Wingdings" pitchFamily="2" charset="2"/>
              <a:buChar char="§"/>
            </a:pPr>
            <a:r>
              <a:rPr lang="zh-CN" altLang="en-US" dirty="0">
                <a:solidFill>
                  <a:schemeClr val="tx1"/>
                </a:solidFill>
                <a:latin typeface="+mn-ea"/>
                <a:ea typeface="+mn-ea"/>
              </a:rPr>
              <a:t>例子：采用</a:t>
            </a:r>
            <a:r>
              <a:rPr lang="en-US" dirty="0">
                <a:solidFill>
                  <a:schemeClr val="tx1"/>
                </a:solidFill>
                <a:latin typeface="+mn-ea"/>
                <a:ea typeface="+mn-ea"/>
              </a:rPr>
              <a:t>2</a:t>
            </a:r>
            <a:r>
              <a:rPr lang="en-US" altLang="zh-CN" dirty="0">
                <a:solidFill>
                  <a:schemeClr val="tx1"/>
                </a:solidFill>
                <a:latin typeface="+mn-ea"/>
                <a:ea typeface="+mn-ea"/>
              </a:rPr>
              <a:t>-</a:t>
            </a:r>
            <a:r>
              <a:rPr lang="en-US" dirty="0">
                <a:solidFill>
                  <a:schemeClr val="tx1"/>
                </a:solidFill>
                <a:latin typeface="+mn-ea"/>
                <a:ea typeface="+mn-ea"/>
              </a:rPr>
              <a:t>gram</a:t>
            </a:r>
            <a:r>
              <a:rPr lang="zh-CN" altLang="en-US" dirty="0">
                <a:solidFill>
                  <a:schemeClr val="tx1"/>
                </a:solidFill>
                <a:latin typeface="+mn-ea"/>
                <a:ea typeface="+mn-ea"/>
              </a:rPr>
              <a:t>索引</a:t>
            </a:r>
            <a:r>
              <a:rPr lang="en-US" dirty="0">
                <a:solidFill>
                  <a:schemeClr val="tx1"/>
                </a:solidFill>
                <a:latin typeface="+mn-ea"/>
                <a:ea typeface="+mn-ea"/>
              </a:rPr>
              <a:t>, </a:t>
            </a:r>
            <a:r>
              <a:rPr lang="zh-CN" altLang="en-US" dirty="0">
                <a:solidFill>
                  <a:schemeClr val="tx1"/>
                </a:solidFill>
                <a:latin typeface="+mn-ea"/>
                <a:ea typeface="+mn-ea"/>
              </a:rPr>
              <a:t>错误拼写的单词为</a:t>
            </a:r>
            <a:r>
              <a:rPr lang="en-US" dirty="0" err="1">
                <a:solidFill>
                  <a:schemeClr val="tx1"/>
                </a:solidFill>
                <a:latin typeface="+mn-ea"/>
                <a:ea typeface="+mn-ea"/>
              </a:rPr>
              <a:t>bordroom</a:t>
            </a:r>
            <a:endParaRPr lang="en-US" dirty="0">
              <a:solidFill>
                <a:schemeClr val="tx1"/>
              </a:solidFill>
              <a:latin typeface="+mn-ea"/>
              <a:ea typeface="+mn-ea"/>
            </a:endParaRPr>
          </a:p>
          <a:p>
            <a:pPr lvl="2">
              <a:spcBef>
                <a:spcPts val="700"/>
              </a:spcBef>
              <a:buClr>
                <a:srgbClr val="336699"/>
              </a:buClr>
              <a:buFont typeface="Wingdings" pitchFamily="2" charset="2"/>
              <a:buChar char="§"/>
            </a:pPr>
            <a:r>
              <a:rPr lang="de-DE" dirty="0">
                <a:solidFill>
                  <a:schemeClr val="tx1"/>
                </a:solidFill>
                <a:latin typeface="+mn-ea"/>
                <a:ea typeface="+mn-ea"/>
              </a:rPr>
              <a:t>2</a:t>
            </a:r>
            <a:r>
              <a:rPr lang="en-US" altLang="zh-CN" dirty="0">
                <a:solidFill>
                  <a:schemeClr val="tx1"/>
                </a:solidFill>
                <a:latin typeface="+mn-ea"/>
                <a:ea typeface="+mn-ea"/>
              </a:rPr>
              <a:t>-</a:t>
            </a:r>
            <a:r>
              <a:rPr lang="de-DE" dirty="0">
                <a:solidFill>
                  <a:schemeClr val="tx1"/>
                </a:solidFill>
                <a:latin typeface="+mn-ea"/>
                <a:ea typeface="+mn-ea"/>
              </a:rPr>
              <a:t>gram: </a:t>
            </a:r>
            <a:r>
              <a:rPr lang="de-DE" i="1" dirty="0">
                <a:solidFill>
                  <a:schemeClr val="tx1"/>
                </a:solidFill>
                <a:latin typeface="+mn-ea"/>
                <a:ea typeface="+mn-ea"/>
              </a:rPr>
              <a:t>bo, or, rd, dr, ro, oo, om</a:t>
            </a:r>
          </a:p>
          <a:p>
            <a:pPr lvl="1">
              <a:spcBef>
                <a:spcPts val="700"/>
              </a:spcBef>
              <a:buClr>
                <a:srgbClr val="336699"/>
              </a:buClr>
              <a:buFont typeface="Wingdings" pitchFamily="2" charset="2"/>
              <a:buChar char="§"/>
            </a:pPr>
            <a:r>
              <a:rPr lang="zh-CN" altLang="en-US" dirty="0">
                <a:solidFill>
                  <a:schemeClr val="tx1"/>
                </a:solidFill>
                <a:latin typeface="+mn-ea"/>
                <a:ea typeface="+mn-ea"/>
              </a:rPr>
              <a:t>利用</a:t>
            </a:r>
            <a:r>
              <a:rPr lang="en-US" dirty="0">
                <a:solidFill>
                  <a:schemeClr val="tx1"/>
                </a:solidFill>
                <a:latin typeface="+mn-ea"/>
                <a:ea typeface="+mn-ea"/>
              </a:rPr>
              <a:t> </a:t>
            </a:r>
            <a:r>
              <a:rPr lang="en-US" i="1" dirty="0">
                <a:solidFill>
                  <a:schemeClr val="tx1"/>
                </a:solidFill>
                <a:latin typeface="+mn-ea"/>
                <a:ea typeface="+mn-ea"/>
              </a:rPr>
              <a:t>k</a:t>
            </a:r>
            <a:r>
              <a:rPr lang="en-US" dirty="0">
                <a:solidFill>
                  <a:schemeClr val="tx1"/>
                </a:solidFill>
                <a:latin typeface="+mn-ea"/>
                <a:ea typeface="+mn-ea"/>
              </a:rPr>
              <a:t>-gram</a:t>
            </a:r>
            <a:r>
              <a:rPr lang="zh-CN" altLang="en-US" dirty="0">
                <a:solidFill>
                  <a:schemeClr val="tx1"/>
                </a:solidFill>
                <a:latin typeface="+mn-ea"/>
                <a:ea typeface="+mn-ea"/>
              </a:rPr>
              <a:t>索引返回和能够匹配很多查询</a:t>
            </a:r>
            <a:r>
              <a:rPr lang="en-US" altLang="zh-CN" i="1" dirty="0">
                <a:solidFill>
                  <a:schemeClr val="tx1"/>
                </a:solidFill>
                <a:latin typeface="+mn-ea"/>
                <a:ea typeface="+mn-ea"/>
              </a:rPr>
              <a:t>k</a:t>
            </a:r>
            <a:r>
              <a:rPr lang="en-US" altLang="zh-CN" dirty="0">
                <a:solidFill>
                  <a:schemeClr val="tx1"/>
                </a:solidFill>
                <a:latin typeface="+mn-ea"/>
                <a:ea typeface="+mn-ea"/>
              </a:rPr>
              <a:t>-gram</a:t>
            </a:r>
            <a:r>
              <a:rPr lang="zh-CN" altLang="en-US" dirty="0">
                <a:solidFill>
                  <a:schemeClr val="tx1"/>
                </a:solidFill>
                <a:latin typeface="+mn-ea"/>
                <a:ea typeface="+mn-ea"/>
              </a:rPr>
              <a:t>的正确单词</a:t>
            </a:r>
            <a:endParaRPr lang="de-DE" dirty="0">
              <a:solidFill>
                <a:schemeClr val="tx1"/>
              </a:solidFill>
              <a:latin typeface="+mn-ea"/>
              <a:ea typeface="+mn-ea"/>
            </a:endParaRPr>
          </a:p>
          <a:p>
            <a:pPr lvl="1">
              <a:spcBef>
                <a:spcPts val="700"/>
              </a:spcBef>
              <a:buClr>
                <a:srgbClr val="336699"/>
              </a:buClr>
              <a:buFont typeface="Wingdings" pitchFamily="2" charset="2"/>
              <a:buChar char="§"/>
            </a:pPr>
            <a:r>
              <a:rPr lang="zh-CN" altLang="en-US" dirty="0">
                <a:solidFill>
                  <a:schemeClr val="tx1"/>
                </a:solidFill>
                <a:latin typeface="+mn-ea"/>
                <a:ea typeface="+mn-ea"/>
              </a:rPr>
              <a:t>匹配程度</a:t>
            </a:r>
            <a:r>
              <a:rPr lang="en-US" altLang="zh-CN" dirty="0">
                <a:solidFill>
                  <a:schemeClr val="tx1"/>
                </a:solidFill>
                <a:latin typeface="+mn-ea"/>
                <a:ea typeface="+mn-ea"/>
              </a:rPr>
              <a:t>(</a:t>
            </a:r>
            <a:r>
              <a:rPr lang="zh-CN" altLang="en-US" dirty="0">
                <a:solidFill>
                  <a:schemeClr val="tx1"/>
                </a:solidFill>
                <a:latin typeface="+mn-ea"/>
                <a:ea typeface="+mn-ea"/>
              </a:rPr>
              <a:t>数目或者指标</a:t>
            </a:r>
            <a:r>
              <a:rPr lang="en-US" altLang="zh-CN" dirty="0">
                <a:solidFill>
                  <a:schemeClr val="tx1"/>
                </a:solidFill>
                <a:latin typeface="+mn-ea"/>
                <a:ea typeface="+mn-ea"/>
              </a:rPr>
              <a:t>)</a:t>
            </a:r>
            <a:r>
              <a:rPr lang="zh-CN" altLang="en-US" dirty="0">
                <a:solidFill>
                  <a:schemeClr val="tx1"/>
                </a:solidFill>
                <a:latin typeface="+mn-ea"/>
                <a:ea typeface="+mn-ea"/>
              </a:rPr>
              <a:t>上可以事先设定阈值</a:t>
            </a:r>
            <a:endParaRPr lang="en-US" dirty="0">
              <a:solidFill>
                <a:schemeClr val="tx1"/>
              </a:solidFill>
              <a:latin typeface="+mn-ea"/>
              <a:ea typeface="+mn-ea"/>
            </a:endParaRPr>
          </a:p>
          <a:p>
            <a:pPr lvl="1">
              <a:spcBef>
                <a:spcPts val="700"/>
              </a:spcBef>
              <a:buClr>
                <a:srgbClr val="336699"/>
              </a:buClr>
              <a:buFont typeface="Wingdings" pitchFamily="2" charset="2"/>
              <a:buChar char="§"/>
            </a:pPr>
            <a:r>
              <a:rPr lang="en-US" dirty="0">
                <a:solidFill>
                  <a:schemeClr val="tx1"/>
                </a:solidFill>
                <a:latin typeface="+mn-ea"/>
                <a:ea typeface="+mn-ea"/>
              </a:rPr>
              <a:t>E.g., </a:t>
            </a:r>
            <a:r>
              <a:rPr lang="zh-CN" altLang="en-US" dirty="0">
                <a:solidFill>
                  <a:schemeClr val="tx1"/>
                </a:solidFill>
                <a:latin typeface="+mn-ea"/>
                <a:ea typeface="+mn-ea"/>
              </a:rPr>
              <a:t>比如最多只有</a:t>
            </a:r>
            <a:r>
              <a:rPr lang="en-US" dirty="0">
                <a:solidFill>
                  <a:schemeClr val="tx1"/>
                </a:solidFill>
                <a:latin typeface="+mn-ea"/>
                <a:ea typeface="+mn-ea"/>
              </a:rPr>
              <a:t> 3 </a:t>
            </a:r>
            <a:r>
              <a:rPr lang="zh-CN" altLang="en-US" dirty="0">
                <a:solidFill>
                  <a:schemeClr val="tx1"/>
                </a:solidFill>
                <a:latin typeface="+mn-ea"/>
                <a:ea typeface="+mn-ea"/>
              </a:rPr>
              <a:t>个</a:t>
            </a:r>
            <a:r>
              <a:rPr lang="en-US" i="1" dirty="0">
                <a:solidFill>
                  <a:schemeClr val="tx1"/>
                </a:solidFill>
                <a:latin typeface="+mn-ea"/>
                <a:ea typeface="+mn-ea"/>
              </a:rPr>
              <a:t>k</a:t>
            </a:r>
            <a:r>
              <a:rPr lang="en-US" dirty="0">
                <a:solidFill>
                  <a:schemeClr val="tx1"/>
                </a:solidFill>
                <a:latin typeface="+mn-ea"/>
                <a:ea typeface="+mn-ea"/>
              </a:rPr>
              <a:t>-gram</a:t>
            </a:r>
            <a:r>
              <a:rPr lang="zh-CN" altLang="en-US" dirty="0">
                <a:solidFill>
                  <a:schemeClr val="tx1"/>
                </a:solidFill>
                <a:latin typeface="+mn-ea"/>
                <a:ea typeface="+mn-ea"/>
              </a:rPr>
              <a:t>不同</a:t>
            </a:r>
            <a:endParaRPr lang="en-US" dirty="0">
              <a:solidFill>
                <a:schemeClr val="tx1"/>
              </a:solidFill>
              <a:latin typeface="+mn-ea"/>
              <a:ea typeface="+mn-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114</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en-US" sz="3400" i="1" dirty="0">
                <a:solidFill>
                  <a:schemeClr val="tx1"/>
                </a:solidFill>
                <a:latin typeface="+mj-lt"/>
                <a:ea typeface="黑体" pitchFamily="49" charset="-122"/>
              </a:rPr>
              <a:t>2</a:t>
            </a:r>
            <a:r>
              <a:rPr lang="en-US" sz="3400" dirty="0">
                <a:solidFill>
                  <a:schemeClr val="tx1"/>
                </a:solidFill>
                <a:latin typeface="+mj-lt"/>
                <a:ea typeface="黑体" pitchFamily="49" charset="-122"/>
              </a:rPr>
              <a:t>-gram</a:t>
            </a:r>
            <a:r>
              <a:rPr lang="zh-CN" altLang="en-US" sz="3400" dirty="0">
                <a:solidFill>
                  <a:schemeClr val="tx1"/>
                </a:solidFill>
                <a:latin typeface="+mj-lt"/>
                <a:ea typeface="黑体" pitchFamily="49" charset="-122"/>
              </a:rPr>
              <a:t>索引示意图</a:t>
            </a:r>
            <a:endParaRPr lang="en-US" sz="3400" i="1"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115</a:t>
            </a:fld>
            <a:endParaRPr lang="en-US" dirty="0"/>
          </a:p>
        </p:txBody>
      </p:sp>
      <p:pic>
        <p:nvPicPr>
          <p:cNvPr id="8" name="Picture 7" descr="3103.png"/>
          <p:cNvPicPr>
            <a:picLocks noChangeAspect="1"/>
          </p:cNvPicPr>
          <p:nvPr/>
        </p:nvPicPr>
        <p:blipFill>
          <a:blip r:embed="rId3" cstate="print"/>
          <a:stretch>
            <a:fillRect/>
          </a:stretch>
        </p:blipFill>
        <p:spPr>
          <a:xfrm>
            <a:off x="1026717" y="2367690"/>
            <a:ext cx="6947690" cy="2357454"/>
          </a:xfrm>
          <a:prstGeom prst="rect">
            <a:avLst/>
          </a:prstGeom>
        </p:spPr>
      </p:pic>
      <p:sp>
        <p:nvSpPr>
          <p:cNvPr id="9" name="文本框 8"/>
          <p:cNvSpPr txBox="1"/>
          <p:nvPr/>
        </p:nvSpPr>
        <p:spPr>
          <a:xfrm>
            <a:off x="527720" y="4869160"/>
            <a:ext cx="8508776" cy="461665"/>
          </a:xfrm>
          <a:prstGeom prst="rect">
            <a:avLst/>
          </a:prstGeom>
          <a:noFill/>
        </p:spPr>
        <p:txBody>
          <a:bodyPr wrap="square" rtlCol="0">
            <a:spAutoFit/>
          </a:bodyPr>
          <a:lstStyle/>
          <a:p>
            <a:r>
              <a:rPr lang="zh-CN" altLang="en-US" dirty="0">
                <a:solidFill>
                  <a:schemeClr val="tx1"/>
                </a:solidFill>
                <a:latin typeface="+mn-ea"/>
                <a:ea typeface="+mn-ea"/>
              </a:rPr>
              <a:t>命中至少两个</a:t>
            </a:r>
            <a:r>
              <a:rPr lang="en-US" altLang="zh-CN" dirty="0">
                <a:solidFill>
                  <a:schemeClr val="tx1"/>
                </a:solidFill>
                <a:latin typeface="+mn-ea"/>
                <a:ea typeface="+mn-ea"/>
              </a:rPr>
              <a:t>2-gram</a:t>
            </a:r>
            <a:r>
              <a:rPr lang="zh-CN" altLang="en-US" dirty="0">
                <a:solidFill>
                  <a:schemeClr val="tx1"/>
                </a:solidFill>
                <a:latin typeface="+mn-ea"/>
                <a:ea typeface="+mn-ea"/>
              </a:rPr>
              <a:t>的词项：</a:t>
            </a:r>
            <a:r>
              <a:rPr lang="en-US" altLang="zh-CN" dirty="0">
                <a:solidFill>
                  <a:schemeClr val="tx1"/>
                </a:solidFill>
                <a:latin typeface="+mn-ea"/>
                <a:ea typeface="+mn-ea"/>
              </a:rPr>
              <a:t>aboard</a:t>
            </a:r>
            <a:r>
              <a:rPr lang="zh-CN" altLang="en-US" dirty="0">
                <a:solidFill>
                  <a:schemeClr val="tx1"/>
                </a:solidFill>
                <a:latin typeface="+mn-ea"/>
                <a:ea typeface="+mn-ea"/>
              </a:rPr>
              <a:t>、</a:t>
            </a:r>
            <a:r>
              <a:rPr lang="en-US" altLang="zh-CN" dirty="0">
                <a:solidFill>
                  <a:srgbClr val="FF0000"/>
                </a:solidFill>
                <a:latin typeface="+mn-ea"/>
                <a:ea typeface="+mn-ea"/>
              </a:rPr>
              <a:t>boardroom</a:t>
            </a:r>
            <a:r>
              <a:rPr lang="zh-CN" altLang="en-US" dirty="0">
                <a:solidFill>
                  <a:schemeClr val="tx1"/>
                </a:solidFill>
                <a:latin typeface="+mn-ea"/>
                <a:ea typeface="+mn-ea"/>
              </a:rPr>
              <a:t>、</a:t>
            </a:r>
            <a:r>
              <a:rPr lang="en-US" altLang="zh-CN" dirty="0">
                <a:solidFill>
                  <a:schemeClr val="tx1"/>
                </a:solidFill>
                <a:latin typeface="+mn-ea"/>
                <a:ea typeface="+mn-ea"/>
              </a:rPr>
              <a:t>border</a:t>
            </a:r>
            <a:endParaRPr lang="zh-CN" altLang="en-US" dirty="0">
              <a:solidFill>
                <a:schemeClr val="tx1"/>
              </a:solidFill>
              <a:latin typeface="+mn-ea"/>
              <a:ea typeface="+mn-ea"/>
            </a:endParaRPr>
          </a:p>
        </p:txBody>
      </p:sp>
      <p:sp>
        <p:nvSpPr>
          <p:cNvPr id="14" name="文本框 13"/>
          <p:cNvSpPr txBox="1"/>
          <p:nvPr/>
        </p:nvSpPr>
        <p:spPr>
          <a:xfrm>
            <a:off x="427771" y="1798935"/>
            <a:ext cx="8508776" cy="461665"/>
          </a:xfrm>
          <a:prstGeom prst="rect">
            <a:avLst/>
          </a:prstGeom>
          <a:noFill/>
        </p:spPr>
        <p:txBody>
          <a:bodyPr wrap="square" rtlCol="0">
            <a:spAutoFit/>
          </a:bodyPr>
          <a:lstStyle/>
          <a:p>
            <a:r>
              <a:rPr lang="zh-CN" altLang="en-US" dirty="0">
                <a:solidFill>
                  <a:schemeClr val="tx1"/>
                </a:solidFill>
                <a:latin typeface="+mn-ea"/>
                <a:ea typeface="+mn-ea"/>
              </a:rPr>
              <a:t>查询“</a:t>
            </a:r>
            <a:r>
              <a:rPr lang="en-US" altLang="zh-CN" dirty="0" err="1">
                <a:solidFill>
                  <a:schemeClr val="tx1"/>
                </a:solidFill>
                <a:latin typeface="+mn-ea"/>
                <a:ea typeface="+mn-ea"/>
              </a:rPr>
              <a:t>bord</a:t>
            </a:r>
            <a:r>
              <a:rPr lang="zh-CN" altLang="en-US" dirty="0">
                <a:solidFill>
                  <a:schemeClr val="tx1"/>
                </a:solidFill>
                <a:latin typeface="+mn-ea"/>
                <a:ea typeface="+mn-ea"/>
              </a:rPr>
              <a:t>”的</a:t>
            </a:r>
            <a:r>
              <a:rPr lang="en-US" altLang="zh-CN" dirty="0">
                <a:solidFill>
                  <a:schemeClr val="tx1"/>
                </a:solidFill>
                <a:latin typeface="+mn-ea"/>
                <a:ea typeface="+mn-ea"/>
              </a:rPr>
              <a:t>2-gram</a:t>
            </a:r>
            <a:r>
              <a:rPr lang="zh-CN" altLang="en-US" dirty="0">
                <a:solidFill>
                  <a:schemeClr val="tx1"/>
                </a:solidFill>
                <a:latin typeface="+mn-ea"/>
                <a:ea typeface="+mn-ea"/>
              </a:rPr>
              <a:t>索引：</a:t>
            </a:r>
          </a:p>
        </p:txBody>
      </p:sp>
      <p:sp>
        <p:nvSpPr>
          <p:cNvPr id="15" name="文本框 14"/>
          <p:cNvSpPr txBox="1"/>
          <p:nvPr/>
        </p:nvSpPr>
        <p:spPr>
          <a:xfrm>
            <a:off x="251520" y="5847655"/>
            <a:ext cx="8762608" cy="461665"/>
          </a:xfrm>
          <a:prstGeom prst="rect">
            <a:avLst/>
          </a:prstGeom>
          <a:noFill/>
        </p:spPr>
        <p:txBody>
          <a:bodyPr wrap="square" rtlCol="0">
            <a:spAutoFit/>
          </a:bodyPr>
          <a:lstStyle/>
          <a:p>
            <a:r>
              <a:rPr lang="zh-CN" altLang="en-US" dirty="0">
                <a:solidFill>
                  <a:schemeClr val="tx1"/>
                </a:solidFill>
                <a:latin typeface="+mn-ea"/>
                <a:ea typeface="+mn-ea"/>
              </a:rPr>
              <a:t>使用</a:t>
            </a:r>
            <a:r>
              <a:rPr lang="en-US" altLang="zh-CN" dirty="0" err="1">
                <a:solidFill>
                  <a:schemeClr val="tx1"/>
                </a:solidFill>
                <a:latin typeface="+mn-ea"/>
                <a:ea typeface="+mn-ea"/>
              </a:rPr>
              <a:t>Jaccard</a:t>
            </a:r>
            <a:r>
              <a:rPr lang="zh-CN" altLang="en-US" dirty="0">
                <a:solidFill>
                  <a:schemeClr val="tx1"/>
                </a:solidFill>
                <a:latin typeface="+mn-ea"/>
                <a:ea typeface="+mn-ea"/>
              </a:rPr>
              <a:t>系数进行过滤，</a:t>
            </a:r>
            <a:r>
              <a:rPr lang="en-US" altLang="zh-CN" dirty="0" err="1">
                <a:solidFill>
                  <a:schemeClr val="tx1"/>
                </a:solidFill>
                <a:latin typeface="+mn-ea"/>
                <a:ea typeface="+mn-ea"/>
              </a:rPr>
              <a:t>Jaccard</a:t>
            </a:r>
            <a:r>
              <a:rPr lang="zh-CN" altLang="en-US" dirty="0">
                <a:solidFill>
                  <a:schemeClr val="tx1"/>
                </a:solidFill>
                <a:latin typeface="+mn-ea"/>
                <a:ea typeface="+mn-ea"/>
              </a:rPr>
              <a:t>系数超过阈值的词项才返回</a:t>
            </a:r>
          </a:p>
        </p:txBody>
      </p:sp>
      <p:sp>
        <p:nvSpPr>
          <p:cNvPr id="10" name="下箭头 9"/>
          <p:cNvSpPr/>
          <p:nvPr/>
        </p:nvSpPr>
        <p:spPr>
          <a:xfrm>
            <a:off x="4139952" y="5330825"/>
            <a:ext cx="504056" cy="54644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0"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en-US" sz="3400" i="1" dirty="0">
                <a:solidFill>
                  <a:schemeClr val="tx1"/>
                </a:solidFill>
                <a:latin typeface="+mj-lt"/>
                <a:ea typeface="黑体" pitchFamily="49" charset="-122"/>
              </a:rPr>
              <a:t>2</a:t>
            </a:r>
            <a:r>
              <a:rPr lang="en-US" sz="3400" dirty="0">
                <a:solidFill>
                  <a:schemeClr val="tx1"/>
                </a:solidFill>
                <a:latin typeface="+mj-lt"/>
                <a:ea typeface="黑体" pitchFamily="49" charset="-122"/>
              </a:rPr>
              <a:t>-gram</a:t>
            </a:r>
            <a:r>
              <a:rPr lang="zh-CN" altLang="en-US" sz="3400" dirty="0">
                <a:solidFill>
                  <a:schemeClr val="tx1"/>
                </a:solidFill>
                <a:latin typeface="+mj-lt"/>
                <a:ea typeface="黑体" pitchFamily="49" charset="-122"/>
              </a:rPr>
              <a:t>索引示意图</a:t>
            </a:r>
            <a:endParaRPr lang="en-US" sz="3400" i="1"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116</a:t>
            </a:fld>
            <a:endParaRPr lang="en-US" dirty="0"/>
          </a:p>
        </p:txBody>
      </p:sp>
      <p:pic>
        <p:nvPicPr>
          <p:cNvPr id="8" name="Picture 7" descr="3103.png"/>
          <p:cNvPicPr>
            <a:picLocks noChangeAspect="1"/>
          </p:cNvPicPr>
          <p:nvPr/>
        </p:nvPicPr>
        <p:blipFill>
          <a:blip r:embed="rId3" cstate="print"/>
          <a:stretch>
            <a:fillRect/>
          </a:stretch>
        </p:blipFill>
        <p:spPr>
          <a:xfrm>
            <a:off x="1026717" y="2367690"/>
            <a:ext cx="6947690" cy="2357454"/>
          </a:xfrm>
          <a:prstGeom prst="rect">
            <a:avLst/>
          </a:prstGeom>
        </p:spPr>
      </p:pic>
      <p:sp>
        <p:nvSpPr>
          <p:cNvPr id="9" name="文本框 8"/>
          <p:cNvSpPr txBox="1"/>
          <p:nvPr/>
        </p:nvSpPr>
        <p:spPr>
          <a:xfrm>
            <a:off x="527720" y="4869160"/>
            <a:ext cx="8508776" cy="461665"/>
          </a:xfrm>
          <a:prstGeom prst="rect">
            <a:avLst/>
          </a:prstGeom>
          <a:noFill/>
        </p:spPr>
        <p:txBody>
          <a:bodyPr wrap="square" rtlCol="0">
            <a:spAutoFit/>
          </a:bodyPr>
          <a:lstStyle/>
          <a:p>
            <a:r>
              <a:rPr lang="zh-CN" altLang="en-US" dirty="0">
                <a:solidFill>
                  <a:schemeClr val="tx1"/>
                </a:solidFill>
                <a:latin typeface="+mn-ea"/>
                <a:ea typeface="+mn-ea"/>
              </a:rPr>
              <a:t>命中至少两个</a:t>
            </a:r>
            <a:r>
              <a:rPr lang="en-US" altLang="zh-CN" dirty="0">
                <a:solidFill>
                  <a:schemeClr val="tx1"/>
                </a:solidFill>
                <a:latin typeface="+mn-ea"/>
                <a:ea typeface="+mn-ea"/>
              </a:rPr>
              <a:t>2-gram</a:t>
            </a:r>
            <a:r>
              <a:rPr lang="zh-CN" altLang="en-US" dirty="0">
                <a:solidFill>
                  <a:schemeClr val="tx1"/>
                </a:solidFill>
                <a:latin typeface="+mn-ea"/>
                <a:ea typeface="+mn-ea"/>
              </a:rPr>
              <a:t>的词项：</a:t>
            </a:r>
            <a:r>
              <a:rPr lang="en-US" altLang="zh-CN" dirty="0">
                <a:solidFill>
                  <a:schemeClr val="tx1"/>
                </a:solidFill>
                <a:latin typeface="+mn-ea"/>
                <a:ea typeface="+mn-ea"/>
              </a:rPr>
              <a:t>aboard</a:t>
            </a:r>
            <a:r>
              <a:rPr lang="zh-CN" altLang="en-US" dirty="0">
                <a:solidFill>
                  <a:schemeClr val="tx1"/>
                </a:solidFill>
                <a:latin typeface="+mn-ea"/>
                <a:ea typeface="+mn-ea"/>
              </a:rPr>
              <a:t>、</a:t>
            </a:r>
            <a:r>
              <a:rPr lang="en-US" altLang="zh-CN" dirty="0">
                <a:solidFill>
                  <a:srgbClr val="FF0000"/>
                </a:solidFill>
                <a:latin typeface="+mn-ea"/>
                <a:ea typeface="+mn-ea"/>
              </a:rPr>
              <a:t>boardroom</a:t>
            </a:r>
            <a:r>
              <a:rPr lang="zh-CN" altLang="en-US" dirty="0">
                <a:solidFill>
                  <a:schemeClr val="tx1"/>
                </a:solidFill>
                <a:latin typeface="+mn-ea"/>
                <a:ea typeface="+mn-ea"/>
              </a:rPr>
              <a:t>、</a:t>
            </a:r>
            <a:r>
              <a:rPr lang="en-US" altLang="zh-CN" dirty="0">
                <a:solidFill>
                  <a:schemeClr val="tx1"/>
                </a:solidFill>
                <a:latin typeface="+mn-ea"/>
                <a:ea typeface="+mn-ea"/>
              </a:rPr>
              <a:t>border</a:t>
            </a:r>
            <a:endParaRPr lang="zh-CN" altLang="en-US" dirty="0">
              <a:solidFill>
                <a:schemeClr val="tx1"/>
              </a:solidFill>
              <a:latin typeface="+mn-ea"/>
              <a:ea typeface="+mn-ea"/>
            </a:endParaRPr>
          </a:p>
        </p:txBody>
      </p:sp>
      <p:sp>
        <p:nvSpPr>
          <p:cNvPr id="14" name="文本框 13"/>
          <p:cNvSpPr txBox="1"/>
          <p:nvPr/>
        </p:nvSpPr>
        <p:spPr>
          <a:xfrm>
            <a:off x="427771" y="1798935"/>
            <a:ext cx="8508776" cy="461665"/>
          </a:xfrm>
          <a:prstGeom prst="rect">
            <a:avLst/>
          </a:prstGeom>
          <a:noFill/>
        </p:spPr>
        <p:txBody>
          <a:bodyPr wrap="square" rtlCol="0">
            <a:spAutoFit/>
          </a:bodyPr>
          <a:lstStyle/>
          <a:p>
            <a:r>
              <a:rPr lang="zh-CN" altLang="en-US" dirty="0">
                <a:solidFill>
                  <a:schemeClr val="tx1"/>
                </a:solidFill>
                <a:latin typeface="+mn-ea"/>
                <a:ea typeface="+mn-ea"/>
              </a:rPr>
              <a:t>查询“</a:t>
            </a:r>
            <a:r>
              <a:rPr lang="en-US" altLang="zh-CN" dirty="0" err="1">
                <a:solidFill>
                  <a:schemeClr val="tx1"/>
                </a:solidFill>
                <a:latin typeface="+mn-ea"/>
                <a:ea typeface="+mn-ea"/>
              </a:rPr>
              <a:t>bord</a:t>
            </a:r>
            <a:r>
              <a:rPr lang="zh-CN" altLang="en-US" dirty="0">
                <a:solidFill>
                  <a:schemeClr val="tx1"/>
                </a:solidFill>
                <a:latin typeface="+mn-ea"/>
                <a:ea typeface="+mn-ea"/>
              </a:rPr>
              <a:t>”的</a:t>
            </a:r>
            <a:r>
              <a:rPr lang="en-US" altLang="zh-CN" dirty="0">
                <a:solidFill>
                  <a:schemeClr val="tx1"/>
                </a:solidFill>
                <a:latin typeface="+mn-ea"/>
                <a:ea typeface="+mn-ea"/>
              </a:rPr>
              <a:t>2-gram</a:t>
            </a:r>
            <a:r>
              <a:rPr lang="zh-CN" altLang="en-US" dirty="0">
                <a:solidFill>
                  <a:schemeClr val="tx1"/>
                </a:solidFill>
                <a:latin typeface="+mn-ea"/>
                <a:ea typeface="+mn-ea"/>
              </a:rPr>
              <a:t>索引：</a:t>
            </a:r>
          </a:p>
        </p:txBody>
      </p:sp>
      <p:sp>
        <p:nvSpPr>
          <p:cNvPr id="3" name="圆角矩形 2"/>
          <p:cNvSpPr/>
          <p:nvPr/>
        </p:nvSpPr>
        <p:spPr>
          <a:xfrm>
            <a:off x="3275855" y="5517232"/>
            <a:ext cx="4698551" cy="106022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342900" indent="-342900">
              <a:buFont typeface="Arial" panose="020B0604020202020204" pitchFamily="34" charset="0"/>
              <a:buChar char="•"/>
            </a:pPr>
            <a:r>
              <a:rPr lang="en-US" altLang="zh-CN" dirty="0"/>
              <a:t>A</a:t>
            </a:r>
            <a:r>
              <a:rPr lang="zh-CN" altLang="en-US" dirty="0"/>
              <a:t>：查询词</a:t>
            </a:r>
            <a:r>
              <a:rPr lang="en-US" altLang="zh-CN" dirty="0"/>
              <a:t>q</a:t>
            </a:r>
            <a:r>
              <a:rPr lang="zh-CN" altLang="en-US" dirty="0"/>
              <a:t>的</a:t>
            </a:r>
            <a:r>
              <a:rPr lang="en-US" altLang="zh-CN" dirty="0"/>
              <a:t>k-gram</a:t>
            </a:r>
            <a:r>
              <a:rPr lang="zh-CN" altLang="en-US" dirty="0"/>
              <a:t>集合</a:t>
            </a:r>
            <a:endParaRPr lang="en-US" altLang="zh-CN" dirty="0"/>
          </a:p>
          <a:p>
            <a:pPr marL="342900" indent="-342900">
              <a:buFont typeface="Arial" panose="020B0604020202020204" pitchFamily="34" charset="0"/>
              <a:buChar char="•"/>
            </a:pPr>
            <a:r>
              <a:rPr lang="en-US" altLang="zh-CN" dirty="0"/>
              <a:t>B</a:t>
            </a:r>
            <a:r>
              <a:rPr lang="zh-CN" altLang="en-US" dirty="0"/>
              <a:t>：候选集词项</a:t>
            </a:r>
            <a:r>
              <a:rPr lang="en-US" altLang="zh-CN" dirty="0"/>
              <a:t>t</a:t>
            </a:r>
            <a:r>
              <a:rPr lang="zh-CN" altLang="en-US" dirty="0"/>
              <a:t>的</a:t>
            </a:r>
            <a:r>
              <a:rPr lang="en-US" altLang="zh-CN" dirty="0"/>
              <a:t>k-gram</a:t>
            </a:r>
            <a:r>
              <a:rPr lang="zh-CN" altLang="en-US" dirty="0"/>
              <a:t>集合</a:t>
            </a:r>
          </a:p>
        </p:txBody>
      </p:sp>
      <p:sp>
        <p:nvSpPr>
          <p:cNvPr id="16" name="文本框 15"/>
          <p:cNvSpPr txBox="1"/>
          <p:nvPr/>
        </p:nvSpPr>
        <p:spPr>
          <a:xfrm>
            <a:off x="454748" y="5768240"/>
            <a:ext cx="2282485" cy="830997"/>
          </a:xfrm>
          <a:prstGeom prst="rect">
            <a:avLst/>
          </a:prstGeom>
          <a:noFill/>
        </p:spPr>
        <p:txBody>
          <a:bodyPr wrap="square" rtlCol="0">
            <a:spAutoFit/>
          </a:bodyPr>
          <a:lstStyle/>
          <a:p>
            <a:pPr algn="ctr"/>
            <a:r>
              <a:rPr lang="en-US" altLang="zh-CN" dirty="0">
                <a:solidFill>
                  <a:schemeClr val="tx1"/>
                </a:solidFill>
                <a:latin typeface="+mn-ea"/>
                <a:ea typeface="+mn-ea"/>
              </a:rPr>
              <a:t>J(A,B)= |A∩B|/|A∪B|</a:t>
            </a:r>
            <a:endParaRPr lang="zh-CN" altLang="en-US" dirty="0">
              <a:solidFill>
                <a:schemeClr val="tx1"/>
              </a:solidFill>
              <a:latin typeface="+mn-ea"/>
              <a:ea typeface="+mn-ea"/>
            </a:endParaRPr>
          </a:p>
        </p:txBody>
      </p:sp>
    </p:spTree>
    <p:extLst>
      <p:ext uri="{BB962C8B-B14F-4D97-AF65-F5344CB8AC3E}">
        <p14:creationId xmlns:p14="http://schemas.microsoft.com/office/powerpoint/2010/main" val="3040241709"/>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en-US" sz="3400" i="1" dirty="0">
                <a:solidFill>
                  <a:schemeClr val="tx1"/>
                </a:solidFill>
                <a:latin typeface="+mj-lt"/>
                <a:ea typeface="黑体" pitchFamily="49" charset="-122"/>
              </a:rPr>
              <a:t>2</a:t>
            </a:r>
            <a:r>
              <a:rPr lang="en-US" sz="3400" dirty="0">
                <a:solidFill>
                  <a:schemeClr val="tx1"/>
                </a:solidFill>
                <a:latin typeface="+mj-lt"/>
                <a:ea typeface="黑体" pitchFamily="49" charset="-122"/>
              </a:rPr>
              <a:t>-gram</a:t>
            </a:r>
            <a:r>
              <a:rPr lang="zh-CN" altLang="en-US" sz="3400" dirty="0">
                <a:solidFill>
                  <a:schemeClr val="tx1"/>
                </a:solidFill>
                <a:latin typeface="+mj-lt"/>
                <a:ea typeface="黑体" pitchFamily="49" charset="-122"/>
              </a:rPr>
              <a:t>索引示意图</a:t>
            </a:r>
            <a:endParaRPr lang="en-US" sz="3400" i="1"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117</a:t>
            </a:fld>
            <a:endParaRPr lang="en-US" dirty="0"/>
          </a:p>
        </p:txBody>
      </p:sp>
      <p:pic>
        <p:nvPicPr>
          <p:cNvPr id="8" name="Picture 7" descr="3103.png"/>
          <p:cNvPicPr>
            <a:picLocks noChangeAspect="1"/>
          </p:cNvPicPr>
          <p:nvPr/>
        </p:nvPicPr>
        <p:blipFill>
          <a:blip r:embed="rId3" cstate="print"/>
          <a:stretch>
            <a:fillRect/>
          </a:stretch>
        </p:blipFill>
        <p:spPr>
          <a:xfrm>
            <a:off x="1026717" y="2367690"/>
            <a:ext cx="6947690" cy="2357454"/>
          </a:xfrm>
          <a:prstGeom prst="rect">
            <a:avLst/>
          </a:prstGeom>
        </p:spPr>
      </p:pic>
      <p:sp>
        <p:nvSpPr>
          <p:cNvPr id="9" name="文本框 8"/>
          <p:cNvSpPr txBox="1"/>
          <p:nvPr/>
        </p:nvSpPr>
        <p:spPr>
          <a:xfrm>
            <a:off x="527720" y="4869160"/>
            <a:ext cx="8508776" cy="461665"/>
          </a:xfrm>
          <a:prstGeom prst="rect">
            <a:avLst/>
          </a:prstGeom>
          <a:noFill/>
        </p:spPr>
        <p:txBody>
          <a:bodyPr wrap="square" rtlCol="0">
            <a:spAutoFit/>
          </a:bodyPr>
          <a:lstStyle/>
          <a:p>
            <a:r>
              <a:rPr lang="zh-CN" altLang="en-US" dirty="0">
                <a:solidFill>
                  <a:schemeClr val="tx1"/>
                </a:solidFill>
                <a:latin typeface="+mn-ea"/>
                <a:ea typeface="+mn-ea"/>
              </a:rPr>
              <a:t>命中至少两个</a:t>
            </a:r>
            <a:r>
              <a:rPr lang="en-US" altLang="zh-CN" dirty="0">
                <a:solidFill>
                  <a:schemeClr val="tx1"/>
                </a:solidFill>
                <a:latin typeface="+mn-ea"/>
                <a:ea typeface="+mn-ea"/>
              </a:rPr>
              <a:t>2-gram</a:t>
            </a:r>
            <a:r>
              <a:rPr lang="zh-CN" altLang="en-US" dirty="0">
                <a:solidFill>
                  <a:schemeClr val="tx1"/>
                </a:solidFill>
                <a:latin typeface="+mn-ea"/>
                <a:ea typeface="+mn-ea"/>
              </a:rPr>
              <a:t>的词项：</a:t>
            </a:r>
            <a:r>
              <a:rPr lang="en-US" altLang="zh-CN" dirty="0">
                <a:solidFill>
                  <a:schemeClr val="tx1"/>
                </a:solidFill>
                <a:latin typeface="+mn-ea"/>
                <a:ea typeface="+mn-ea"/>
              </a:rPr>
              <a:t>aboard</a:t>
            </a:r>
            <a:r>
              <a:rPr lang="zh-CN" altLang="en-US" dirty="0">
                <a:solidFill>
                  <a:schemeClr val="tx1"/>
                </a:solidFill>
                <a:latin typeface="+mn-ea"/>
                <a:ea typeface="+mn-ea"/>
              </a:rPr>
              <a:t>、</a:t>
            </a:r>
            <a:r>
              <a:rPr lang="en-US" altLang="zh-CN" dirty="0">
                <a:solidFill>
                  <a:srgbClr val="FF0000"/>
                </a:solidFill>
                <a:latin typeface="+mn-ea"/>
                <a:ea typeface="+mn-ea"/>
              </a:rPr>
              <a:t>boardroom</a:t>
            </a:r>
            <a:r>
              <a:rPr lang="zh-CN" altLang="en-US" dirty="0">
                <a:solidFill>
                  <a:schemeClr val="tx1"/>
                </a:solidFill>
                <a:latin typeface="+mn-ea"/>
                <a:ea typeface="+mn-ea"/>
              </a:rPr>
              <a:t>、</a:t>
            </a:r>
            <a:r>
              <a:rPr lang="en-US" altLang="zh-CN" dirty="0">
                <a:solidFill>
                  <a:schemeClr val="tx1"/>
                </a:solidFill>
                <a:latin typeface="+mn-ea"/>
                <a:ea typeface="+mn-ea"/>
              </a:rPr>
              <a:t>border</a:t>
            </a:r>
            <a:endParaRPr lang="zh-CN" altLang="en-US" dirty="0">
              <a:solidFill>
                <a:schemeClr val="tx1"/>
              </a:solidFill>
              <a:latin typeface="+mn-ea"/>
              <a:ea typeface="+mn-ea"/>
            </a:endParaRPr>
          </a:p>
        </p:txBody>
      </p:sp>
      <p:sp>
        <p:nvSpPr>
          <p:cNvPr id="14" name="文本框 13"/>
          <p:cNvSpPr txBox="1"/>
          <p:nvPr/>
        </p:nvSpPr>
        <p:spPr>
          <a:xfrm>
            <a:off x="427771" y="1798935"/>
            <a:ext cx="8508776" cy="461665"/>
          </a:xfrm>
          <a:prstGeom prst="rect">
            <a:avLst/>
          </a:prstGeom>
          <a:noFill/>
        </p:spPr>
        <p:txBody>
          <a:bodyPr wrap="square" rtlCol="0">
            <a:spAutoFit/>
          </a:bodyPr>
          <a:lstStyle/>
          <a:p>
            <a:r>
              <a:rPr lang="zh-CN" altLang="en-US" dirty="0">
                <a:solidFill>
                  <a:schemeClr val="tx1"/>
                </a:solidFill>
                <a:latin typeface="+mn-ea"/>
                <a:ea typeface="+mn-ea"/>
              </a:rPr>
              <a:t>查询“</a:t>
            </a:r>
            <a:r>
              <a:rPr lang="en-US" altLang="zh-CN" dirty="0" err="1">
                <a:solidFill>
                  <a:schemeClr val="tx1"/>
                </a:solidFill>
                <a:latin typeface="+mn-ea"/>
                <a:ea typeface="+mn-ea"/>
              </a:rPr>
              <a:t>bord</a:t>
            </a:r>
            <a:r>
              <a:rPr lang="zh-CN" altLang="en-US" dirty="0">
                <a:solidFill>
                  <a:schemeClr val="tx1"/>
                </a:solidFill>
                <a:latin typeface="+mn-ea"/>
                <a:ea typeface="+mn-ea"/>
              </a:rPr>
              <a:t>”的</a:t>
            </a:r>
            <a:r>
              <a:rPr lang="en-US" altLang="zh-CN" dirty="0">
                <a:solidFill>
                  <a:schemeClr val="tx1"/>
                </a:solidFill>
                <a:latin typeface="+mn-ea"/>
                <a:ea typeface="+mn-ea"/>
              </a:rPr>
              <a:t>2-gram</a:t>
            </a:r>
            <a:r>
              <a:rPr lang="zh-CN" altLang="en-US" dirty="0">
                <a:solidFill>
                  <a:schemeClr val="tx1"/>
                </a:solidFill>
                <a:latin typeface="+mn-ea"/>
                <a:ea typeface="+mn-ea"/>
              </a:rPr>
              <a:t>索引：</a:t>
            </a:r>
          </a:p>
        </p:txBody>
      </p:sp>
      <p:sp>
        <p:nvSpPr>
          <p:cNvPr id="2" name="文本框 1"/>
          <p:cNvSpPr txBox="1"/>
          <p:nvPr/>
        </p:nvSpPr>
        <p:spPr>
          <a:xfrm>
            <a:off x="454748" y="5768240"/>
            <a:ext cx="2282485" cy="830997"/>
          </a:xfrm>
          <a:prstGeom prst="rect">
            <a:avLst/>
          </a:prstGeom>
          <a:noFill/>
        </p:spPr>
        <p:txBody>
          <a:bodyPr wrap="square" rtlCol="0">
            <a:spAutoFit/>
          </a:bodyPr>
          <a:lstStyle/>
          <a:p>
            <a:pPr algn="ctr"/>
            <a:r>
              <a:rPr lang="en-US" altLang="zh-CN" dirty="0">
                <a:solidFill>
                  <a:schemeClr val="tx1"/>
                </a:solidFill>
                <a:latin typeface="+mn-ea"/>
                <a:ea typeface="+mn-ea"/>
              </a:rPr>
              <a:t>J(A,B)= |A∩B|/|A∪B|</a:t>
            </a:r>
            <a:endParaRPr lang="zh-CN" altLang="en-US" dirty="0">
              <a:solidFill>
                <a:schemeClr val="tx1"/>
              </a:solidFill>
              <a:latin typeface="+mn-ea"/>
              <a:ea typeface="+mn-ea"/>
            </a:endParaRPr>
          </a:p>
        </p:txBody>
      </p:sp>
      <p:sp>
        <p:nvSpPr>
          <p:cNvPr id="3" name="圆角矩形 2"/>
          <p:cNvSpPr/>
          <p:nvPr/>
        </p:nvSpPr>
        <p:spPr>
          <a:xfrm>
            <a:off x="2952389" y="5539010"/>
            <a:ext cx="3096345" cy="106022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dirty="0"/>
              <a:t>q=</a:t>
            </a:r>
            <a:r>
              <a:rPr lang="en-US" altLang="zh-CN" dirty="0" err="1"/>
              <a:t>bord</a:t>
            </a:r>
            <a:r>
              <a:rPr lang="en-US" altLang="zh-CN" dirty="0"/>
              <a:t>, t=boardroom</a:t>
            </a:r>
          </a:p>
        </p:txBody>
      </p:sp>
      <p:sp>
        <p:nvSpPr>
          <p:cNvPr id="4" name="右箭头 3"/>
          <p:cNvSpPr/>
          <p:nvPr/>
        </p:nvSpPr>
        <p:spPr>
          <a:xfrm>
            <a:off x="6300192" y="5847655"/>
            <a:ext cx="576064" cy="4616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020272" y="5805264"/>
            <a:ext cx="1824045" cy="523220"/>
          </a:xfrm>
          <a:prstGeom prst="rect">
            <a:avLst/>
          </a:prstGeom>
          <a:noFill/>
        </p:spPr>
        <p:txBody>
          <a:bodyPr wrap="square" rtlCol="0">
            <a:spAutoFit/>
          </a:bodyPr>
          <a:lstStyle/>
          <a:p>
            <a:r>
              <a:rPr lang="en-US" altLang="zh-CN" sz="2800" dirty="0">
                <a:solidFill>
                  <a:schemeClr val="tx1"/>
                </a:solidFill>
                <a:latin typeface="+mn-ea"/>
                <a:ea typeface="+mn-ea"/>
              </a:rPr>
              <a:t>J=2/8+3-2</a:t>
            </a:r>
            <a:endParaRPr lang="zh-CN" altLang="en-US" sz="2800" dirty="0">
              <a:solidFill>
                <a:schemeClr val="tx1"/>
              </a:solidFill>
              <a:latin typeface="+mn-ea"/>
              <a:ea typeface="+mn-ea"/>
            </a:endParaRPr>
          </a:p>
        </p:txBody>
      </p:sp>
    </p:spTree>
    <p:extLst>
      <p:ext uri="{BB962C8B-B14F-4D97-AF65-F5344CB8AC3E}">
        <p14:creationId xmlns:p14="http://schemas.microsoft.com/office/powerpoint/2010/main" val="4167073823"/>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en-US" sz="3400" i="1" dirty="0">
                <a:solidFill>
                  <a:schemeClr val="tx1"/>
                </a:solidFill>
                <a:latin typeface="+mj-lt"/>
                <a:ea typeface="黑体" pitchFamily="49" charset="-122"/>
              </a:rPr>
              <a:t>2</a:t>
            </a:r>
            <a:r>
              <a:rPr lang="en-US" sz="3400" dirty="0">
                <a:solidFill>
                  <a:schemeClr val="tx1"/>
                </a:solidFill>
                <a:latin typeface="+mj-lt"/>
                <a:ea typeface="黑体" pitchFamily="49" charset="-122"/>
              </a:rPr>
              <a:t>-gram</a:t>
            </a:r>
            <a:r>
              <a:rPr lang="zh-CN" altLang="en-US" sz="3400" dirty="0">
                <a:solidFill>
                  <a:schemeClr val="tx1"/>
                </a:solidFill>
                <a:latin typeface="+mj-lt"/>
                <a:ea typeface="黑体" pitchFamily="49" charset="-122"/>
              </a:rPr>
              <a:t>索引示意图</a:t>
            </a:r>
            <a:endParaRPr lang="en-US" sz="3400" i="1"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118</a:t>
            </a:fld>
            <a:endParaRPr lang="en-US" dirty="0"/>
          </a:p>
        </p:txBody>
      </p:sp>
      <p:pic>
        <p:nvPicPr>
          <p:cNvPr id="8" name="Picture 7" descr="3103.png"/>
          <p:cNvPicPr>
            <a:picLocks noChangeAspect="1"/>
          </p:cNvPicPr>
          <p:nvPr/>
        </p:nvPicPr>
        <p:blipFill>
          <a:blip r:embed="rId3" cstate="print"/>
          <a:stretch>
            <a:fillRect/>
          </a:stretch>
        </p:blipFill>
        <p:spPr>
          <a:xfrm>
            <a:off x="1026717" y="2367690"/>
            <a:ext cx="6947690" cy="2357454"/>
          </a:xfrm>
          <a:prstGeom prst="rect">
            <a:avLst/>
          </a:prstGeom>
        </p:spPr>
      </p:pic>
      <p:sp>
        <p:nvSpPr>
          <p:cNvPr id="9" name="文本框 8"/>
          <p:cNvSpPr txBox="1"/>
          <p:nvPr/>
        </p:nvSpPr>
        <p:spPr>
          <a:xfrm>
            <a:off x="527720" y="4869160"/>
            <a:ext cx="8508776" cy="461665"/>
          </a:xfrm>
          <a:prstGeom prst="rect">
            <a:avLst/>
          </a:prstGeom>
          <a:noFill/>
        </p:spPr>
        <p:txBody>
          <a:bodyPr wrap="square" rtlCol="0">
            <a:spAutoFit/>
          </a:bodyPr>
          <a:lstStyle/>
          <a:p>
            <a:r>
              <a:rPr lang="zh-CN" altLang="en-US" dirty="0">
                <a:solidFill>
                  <a:schemeClr val="tx1"/>
                </a:solidFill>
                <a:latin typeface="+mn-ea"/>
                <a:ea typeface="+mn-ea"/>
              </a:rPr>
              <a:t>命中至少两个</a:t>
            </a:r>
            <a:r>
              <a:rPr lang="en-US" altLang="zh-CN" dirty="0">
                <a:solidFill>
                  <a:schemeClr val="tx1"/>
                </a:solidFill>
                <a:latin typeface="+mn-ea"/>
                <a:ea typeface="+mn-ea"/>
              </a:rPr>
              <a:t>2-gram</a:t>
            </a:r>
            <a:r>
              <a:rPr lang="zh-CN" altLang="en-US" dirty="0">
                <a:solidFill>
                  <a:schemeClr val="tx1"/>
                </a:solidFill>
                <a:latin typeface="+mn-ea"/>
                <a:ea typeface="+mn-ea"/>
              </a:rPr>
              <a:t>的词项：</a:t>
            </a:r>
            <a:r>
              <a:rPr lang="en-US" altLang="zh-CN" dirty="0">
                <a:solidFill>
                  <a:schemeClr val="tx1"/>
                </a:solidFill>
                <a:latin typeface="+mn-ea"/>
                <a:ea typeface="+mn-ea"/>
              </a:rPr>
              <a:t>aboard</a:t>
            </a:r>
            <a:r>
              <a:rPr lang="zh-CN" altLang="en-US" dirty="0">
                <a:solidFill>
                  <a:schemeClr val="tx1"/>
                </a:solidFill>
                <a:latin typeface="+mn-ea"/>
                <a:ea typeface="+mn-ea"/>
              </a:rPr>
              <a:t>、</a:t>
            </a:r>
            <a:r>
              <a:rPr lang="en-US" altLang="zh-CN" dirty="0">
                <a:solidFill>
                  <a:srgbClr val="FF0000"/>
                </a:solidFill>
                <a:latin typeface="+mn-ea"/>
                <a:ea typeface="+mn-ea"/>
              </a:rPr>
              <a:t>boardroom</a:t>
            </a:r>
            <a:r>
              <a:rPr lang="zh-CN" altLang="en-US" dirty="0">
                <a:solidFill>
                  <a:schemeClr val="tx1"/>
                </a:solidFill>
                <a:latin typeface="+mn-ea"/>
                <a:ea typeface="+mn-ea"/>
              </a:rPr>
              <a:t>、</a:t>
            </a:r>
            <a:r>
              <a:rPr lang="en-US" altLang="zh-CN" dirty="0">
                <a:solidFill>
                  <a:schemeClr val="tx1"/>
                </a:solidFill>
                <a:latin typeface="+mn-ea"/>
                <a:ea typeface="+mn-ea"/>
              </a:rPr>
              <a:t>border</a:t>
            </a:r>
            <a:endParaRPr lang="zh-CN" altLang="en-US" dirty="0">
              <a:solidFill>
                <a:schemeClr val="tx1"/>
              </a:solidFill>
              <a:latin typeface="+mn-ea"/>
              <a:ea typeface="+mn-ea"/>
            </a:endParaRPr>
          </a:p>
        </p:txBody>
      </p:sp>
      <p:sp>
        <p:nvSpPr>
          <p:cNvPr id="14" name="文本框 13"/>
          <p:cNvSpPr txBox="1"/>
          <p:nvPr/>
        </p:nvSpPr>
        <p:spPr>
          <a:xfrm>
            <a:off x="427771" y="1798935"/>
            <a:ext cx="8508776" cy="461665"/>
          </a:xfrm>
          <a:prstGeom prst="rect">
            <a:avLst/>
          </a:prstGeom>
          <a:noFill/>
        </p:spPr>
        <p:txBody>
          <a:bodyPr wrap="square" rtlCol="0">
            <a:spAutoFit/>
          </a:bodyPr>
          <a:lstStyle/>
          <a:p>
            <a:r>
              <a:rPr lang="zh-CN" altLang="en-US" dirty="0">
                <a:solidFill>
                  <a:schemeClr val="tx1"/>
                </a:solidFill>
                <a:latin typeface="+mn-ea"/>
                <a:ea typeface="+mn-ea"/>
              </a:rPr>
              <a:t>查询“</a:t>
            </a:r>
            <a:r>
              <a:rPr lang="en-US" altLang="zh-CN" dirty="0" err="1">
                <a:solidFill>
                  <a:schemeClr val="tx1"/>
                </a:solidFill>
                <a:latin typeface="+mn-ea"/>
                <a:ea typeface="+mn-ea"/>
              </a:rPr>
              <a:t>bord</a:t>
            </a:r>
            <a:r>
              <a:rPr lang="zh-CN" altLang="en-US" dirty="0">
                <a:solidFill>
                  <a:schemeClr val="tx1"/>
                </a:solidFill>
                <a:latin typeface="+mn-ea"/>
                <a:ea typeface="+mn-ea"/>
              </a:rPr>
              <a:t>”的</a:t>
            </a:r>
            <a:r>
              <a:rPr lang="en-US" altLang="zh-CN" dirty="0">
                <a:solidFill>
                  <a:schemeClr val="tx1"/>
                </a:solidFill>
                <a:latin typeface="+mn-ea"/>
                <a:ea typeface="+mn-ea"/>
              </a:rPr>
              <a:t>2-gram</a:t>
            </a:r>
            <a:r>
              <a:rPr lang="zh-CN" altLang="en-US" dirty="0">
                <a:solidFill>
                  <a:schemeClr val="tx1"/>
                </a:solidFill>
                <a:latin typeface="+mn-ea"/>
                <a:ea typeface="+mn-ea"/>
              </a:rPr>
              <a:t>索引：</a:t>
            </a:r>
          </a:p>
        </p:txBody>
      </p:sp>
      <p:sp>
        <p:nvSpPr>
          <p:cNvPr id="2" name="文本框 1"/>
          <p:cNvSpPr txBox="1"/>
          <p:nvPr/>
        </p:nvSpPr>
        <p:spPr>
          <a:xfrm>
            <a:off x="454748" y="5768240"/>
            <a:ext cx="2282485" cy="830997"/>
          </a:xfrm>
          <a:prstGeom prst="rect">
            <a:avLst/>
          </a:prstGeom>
          <a:noFill/>
        </p:spPr>
        <p:txBody>
          <a:bodyPr wrap="square" rtlCol="0">
            <a:spAutoFit/>
          </a:bodyPr>
          <a:lstStyle/>
          <a:p>
            <a:pPr algn="ctr"/>
            <a:r>
              <a:rPr lang="en-US" altLang="zh-CN" dirty="0">
                <a:solidFill>
                  <a:schemeClr val="tx1"/>
                </a:solidFill>
                <a:latin typeface="+mn-ea"/>
                <a:ea typeface="+mn-ea"/>
              </a:rPr>
              <a:t>J(A,B)= |A∩B|/|A∪B|</a:t>
            </a:r>
            <a:endParaRPr lang="zh-CN" altLang="en-US" dirty="0">
              <a:solidFill>
                <a:schemeClr val="tx1"/>
              </a:solidFill>
              <a:latin typeface="+mn-ea"/>
              <a:ea typeface="+mn-ea"/>
            </a:endParaRPr>
          </a:p>
        </p:txBody>
      </p:sp>
      <p:sp>
        <p:nvSpPr>
          <p:cNvPr id="3" name="圆角矩形 2"/>
          <p:cNvSpPr/>
          <p:nvPr/>
        </p:nvSpPr>
        <p:spPr>
          <a:xfrm>
            <a:off x="2952389" y="5539010"/>
            <a:ext cx="3096345" cy="106022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dirty="0"/>
              <a:t>q=</a:t>
            </a:r>
            <a:r>
              <a:rPr lang="en-US" altLang="zh-CN" dirty="0" err="1"/>
              <a:t>bord</a:t>
            </a:r>
            <a:r>
              <a:rPr lang="en-US" altLang="zh-CN" dirty="0"/>
              <a:t>, t=boardroom</a:t>
            </a:r>
          </a:p>
        </p:txBody>
      </p:sp>
      <p:sp>
        <p:nvSpPr>
          <p:cNvPr id="4" name="右箭头 3"/>
          <p:cNvSpPr/>
          <p:nvPr/>
        </p:nvSpPr>
        <p:spPr>
          <a:xfrm>
            <a:off x="6300192" y="5847655"/>
            <a:ext cx="576064" cy="4616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020272" y="5805264"/>
            <a:ext cx="1824045" cy="523220"/>
          </a:xfrm>
          <a:prstGeom prst="rect">
            <a:avLst/>
          </a:prstGeom>
          <a:noFill/>
        </p:spPr>
        <p:txBody>
          <a:bodyPr wrap="square" rtlCol="0">
            <a:spAutoFit/>
          </a:bodyPr>
          <a:lstStyle/>
          <a:p>
            <a:r>
              <a:rPr lang="en-US" altLang="zh-CN" sz="2800" dirty="0">
                <a:solidFill>
                  <a:schemeClr val="tx1"/>
                </a:solidFill>
                <a:latin typeface="+mn-ea"/>
                <a:ea typeface="+mn-ea"/>
              </a:rPr>
              <a:t>J=2/8+3-2</a:t>
            </a:r>
            <a:endParaRPr lang="zh-CN" altLang="en-US" sz="2800" dirty="0">
              <a:solidFill>
                <a:schemeClr val="tx1"/>
              </a:solidFill>
              <a:latin typeface="+mn-ea"/>
              <a:ea typeface="+mn-ea"/>
            </a:endParaRPr>
          </a:p>
        </p:txBody>
      </p:sp>
    </p:spTree>
    <p:extLst>
      <p:ext uri="{BB962C8B-B14F-4D97-AF65-F5344CB8AC3E}">
        <p14:creationId xmlns:p14="http://schemas.microsoft.com/office/powerpoint/2010/main" val="734044983"/>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en-US" sz="3400" i="1" dirty="0">
                <a:solidFill>
                  <a:schemeClr val="tx1"/>
                </a:solidFill>
                <a:latin typeface="+mj-lt"/>
                <a:ea typeface="黑体" pitchFamily="49" charset="-122"/>
              </a:rPr>
              <a:t>2</a:t>
            </a:r>
            <a:r>
              <a:rPr lang="en-US" sz="3400" dirty="0">
                <a:solidFill>
                  <a:schemeClr val="tx1"/>
                </a:solidFill>
                <a:latin typeface="+mj-lt"/>
                <a:ea typeface="黑体" pitchFamily="49" charset="-122"/>
              </a:rPr>
              <a:t>-gram</a:t>
            </a:r>
            <a:r>
              <a:rPr lang="zh-CN" altLang="en-US" sz="3400" dirty="0">
                <a:solidFill>
                  <a:schemeClr val="tx1"/>
                </a:solidFill>
                <a:latin typeface="+mj-lt"/>
                <a:ea typeface="黑体" pitchFamily="49" charset="-122"/>
              </a:rPr>
              <a:t>索引示意图</a:t>
            </a:r>
            <a:endParaRPr lang="en-US" sz="3400" i="1"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119</a:t>
            </a:fld>
            <a:endParaRPr lang="en-US" dirty="0"/>
          </a:p>
        </p:txBody>
      </p:sp>
      <p:pic>
        <p:nvPicPr>
          <p:cNvPr id="8" name="Picture 7" descr="3103.png"/>
          <p:cNvPicPr>
            <a:picLocks noChangeAspect="1"/>
          </p:cNvPicPr>
          <p:nvPr/>
        </p:nvPicPr>
        <p:blipFill>
          <a:blip r:embed="rId3" cstate="print"/>
          <a:stretch>
            <a:fillRect/>
          </a:stretch>
        </p:blipFill>
        <p:spPr>
          <a:xfrm>
            <a:off x="1026717" y="2367690"/>
            <a:ext cx="6947690" cy="2357454"/>
          </a:xfrm>
          <a:prstGeom prst="rect">
            <a:avLst/>
          </a:prstGeom>
        </p:spPr>
      </p:pic>
      <p:sp>
        <p:nvSpPr>
          <p:cNvPr id="9" name="文本框 8"/>
          <p:cNvSpPr txBox="1"/>
          <p:nvPr/>
        </p:nvSpPr>
        <p:spPr>
          <a:xfrm>
            <a:off x="527720" y="4869160"/>
            <a:ext cx="8508776" cy="461665"/>
          </a:xfrm>
          <a:prstGeom prst="rect">
            <a:avLst/>
          </a:prstGeom>
          <a:noFill/>
        </p:spPr>
        <p:txBody>
          <a:bodyPr wrap="square" rtlCol="0">
            <a:spAutoFit/>
          </a:bodyPr>
          <a:lstStyle/>
          <a:p>
            <a:r>
              <a:rPr lang="zh-CN" altLang="en-US" dirty="0">
                <a:solidFill>
                  <a:schemeClr val="tx1"/>
                </a:solidFill>
                <a:latin typeface="+mn-ea"/>
                <a:ea typeface="+mn-ea"/>
              </a:rPr>
              <a:t>命中至少两个</a:t>
            </a:r>
            <a:r>
              <a:rPr lang="en-US" altLang="zh-CN" dirty="0">
                <a:solidFill>
                  <a:schemeClr val="tx1"/>
                </a:solidFill>
                <a:latin typeface="+mn-ea"/>
                <a:ea typeface="+mn-ea"/>
              </a:rPr>
              <a:t>2-gram</a:t>
            </a:r>
            <a:r>
              <a:rPr lang="zh-CN" altLang="en-US" dirty="0">
                <a:solidFill>
                  <a:schemeClr val="tx1"/>
                </a:solidFill>
                <a:latin typeface="+mn-ea"/>
                <a:ea typeface="+mn-ea"/>
              </a:rPr>
              <a:t>的词项：</a:t>
            </a:r>
            <a:r>
              <a:rPr lang="en-US" altLang="zh-CN" dirty="0">
                <a:solidFill>
                  <a:schemeClr val="tx1"/>
                </a:solidFill>
                <a:latin typeface="+mn-ea"/>
                <a:ea typeface="+mn-ea"/>
              </a:rPr>
              <a:t>aboard</a:t>
            </a:r>
            <a:r>
              <a:rPr lang="zh-CN" altLang="en-US" dirty="0">
                <a:solidFill>
                  <a:schemeClr val="tx1"/>
                </a:solidFill>
                <a:latin typeface="+mn-ea"/>
                <a:ea typeface="+mn-ea"/>
              </a:rPr>
              <a:t>、</a:t>
            </a:r>
            <a:r>
              <a:rPr lang="en-US" altLang="zh-CN" dirty="0">
                <a:solidFill>
                  <a:srgbClr val="FF0000"/>
                </a:solidFill>
                <a:latin typeface="+mn-ea"/>
                <a:ea typeface="+mn-ea"/>
              </a:rPr>
              <a:t>boardroom</a:t>
            </a:r>
            <a:r>
              <a:rPr lang="zh-CN" altLang="en-US" dirty="0">
                <a:solidFill>
                  <a:schemeClr val="tx1"/>
                </a:solidFill>
                <a:latin typeface="+mn-ea"/>
                <a:ea typeface="+mn-ea"/>
              </a:rPr>
              <a:t>、</a:t>
            </a:r>
            <a:r>
              <a:rPr lang="en-US" altLang="zh-CN" dirty="0">
                <a:solidFill>
                  <a:schemeClr val="tx1"/>
                </a:solidFill>
                <a:latin typeface="+mn-ea"/>
                <a:ea typeface="+mn-ea"/>
              </a:rPr>
              <a:t>border</a:t>
            </a:r>
            <a:endParaRPr lang="zh-CN" altLang="en-US" dirty="0">
              <a:solidFill>
                <a:schemeClr val="tx1"/>
              </a:solidFill>
              <a:latin typeface="+mn-ea"/>
              <a:ea typeface="+mn-ea"/>
            </a:endParaRPr>
          </a:p>
        </p:txBody>
      </p:sp>
      <p:sp>
        <p:nvSpPr>
          <p:cNvPr id="14" name="文本框 13"/>
          <p:cNvSpPr txBox="1"/>
          <p:nvPr/>
        </p:nvSpPr>
        <p:spPr>
          <a:xfrm>
            <a:off x="427771" y="1798935"/>
            <a:ext cx="8508776" cy="461665"/>
          </a:xfrm>
          <a:prstGeom prst="rect">
            <a:avLst/>
          </a:prstGeom>
          <a:noFill/>
        </p:spPr>
        <p:txBody>
          <a:bodyPr wrap="square" rtlCol="0">
            <a:spAutoFit/>
          </a:bodyPr>
          <a:lstStyle/>
          <a:p>
            <a:r>
              <a:rPr lang="zh-CN" altLang="en-US" dirty="0">
                <a:solidFill>
                  <a:schemeClr val="tx1"/>
                </a:solidFill>
                <a:latin typeface="+mn-ea"/>
                <a:ea typeface="+mn-ea"/>
              </a:rPr>
              <a:t>查询“</a:t>
            </a:r>
            <a:r>
              <a:rPr lang="en-US" altLang="zh-CN" dirty="0" err="1">
                <a:solidFill>
                  <a:schemeClr val="tx1"/>
                </a:solidFill>
                <a:latin typeface="+mn-ea"/>
                <a:ea typeface="+mn-ea"/>
              </a:rPr>
              <a:t>bord</a:t>
            </a:r>
            <a:r>
              <a:rPr lang="zh-CN" altLang="en-US" dirty="0">
                <a:solidFill>
                  <a:schemeClr val="tx1"/>
                </a:solidFill>
                <a:latin typeface="+mn-ea"/>
                <a:ea typeface="+mn-ea"/>
              </a:rPr>
              <a:t>”的</a:t>
            </a:r>
            <a:r>
              <a:rPr lang="en-US" altLang="zh-CN" dirty="0">
                <a:solidFill>
                  <a:schemeClr val="tx1"/>
                </a:solidFill>
                <a:latin typeface="+mn-ea"/>
                <a:ea typeface="+mn-ea"/>
              </a:rPr>
              <a:t>2-gram</a:t>
            </a:r>
            <a:r>
              <a:rPr lang="zh-CN" altLang="en-US" dirty="0">
                <a:solidFill>
                  <a:schemeClr val="tx1"/>
                </a:solidFill>
                <a:latin typeface="+mn-ea"/>
                <a:ea typeface="+mn-ea"/>
              </a:rPr>
              <a:t>索引：</a:t>
            </a:r>
          </a:p>
        </p:txBody>
      </p:sp>
      <p:sp>
        <p:nvSpPr>
          <p:cNvPr id="2" name="文本框 1"/>
          <p:cNvSpPr txBox="1"/>
          <p:nvPr/>
        </p:nvSpPr>
        <p:spPr>
          <a:xfrm>
            <a:off x="454748" y="5768240"/>
            <a:ext cx="2282485" cy="830997"/>
          </a:xfrm>
          <a:prstGeom prst="rect">
            <a:avLst/>
          </a:prstGeom>
          <a:noFill/>
        </p:spPr>
        <p:txBody>
          <a:bodyPr wrap="square" rtlCol="0">
            <a:spAutoFit/>
          </a:bodyPr>
          <a:lstStyle/>
          <a:p>
            <a:pPr algn="ctr"/>
            <a:r>
              <a:rPr lang="en-US" altLang="zh-CN" dirty="0">
                <a:solidFill>
                  <a:schemeClr val="tx1"/>
                </a:solidFill>
                <a:latin typeface="+mn-ea"/>
                <a:ea typeface="+mn-ea"/>
              </a:rPr>
              <a:t>J(A,B)= |A∩B|/|A∪B|</a:t>
            </a:r>
            <a:endParaRPr lang="zh-CN" altLang="en-US" dirty="0">
              <a:solidFill>
                <a:schemeClr val="tx1"/>
              </a:solidFill>
              <a:latin typeface="+mn-ea"/>
              <a:ea typeface="+mn-ea"/>
            </a:endParaRPr>
          </a:p>
        </p:txBody>
      </p:sp>
      <p:sp>
        <p:nvSpPr>
          <p:cNvPr id="3" name="圆角矩形 2"/>
          <p:cNvSpPr/>
          <p:nvPr/>
        </p:nvSpPr>
        <p:spPr>
          <a:xfrm>
            <a:off x="3000552" y="5394994"/>
            <a:ext cx="3096345" cy="62629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dirty="0"/>
              <a:t>q=</a:t>
            </a:r>
            <a:r>
              <a:rPr lang="en-US" altLang="zh-CN" dirty="0" err="1"/>
              <a:t>bord</a:t>
            </a:r>
            <a:r>
              <a:rPr lang="en-US" altLang="zh-CN" dirty="0"/>
              <a:t>, t=</a:t>
            </a:r>
            <a:r>
              <a:rPr lang="en-US" altLang="zh-CN" dirty="0">
                <a:solidFill>
                  <a:schemeClr val="tx1"/>
                </a:solidFill>
                <a:latin typeface="+mn-ea"/>
              </a:rPr>
              <a:t>aboard</a:t>
            </a:r>
            <a:endParaRPr lang="en-US" altLang="zh-CN" dirty="0"/>
          </a:p>
        </p:txBody>
      </p:sp>
      <p:sp>
        <p:nvSpPr>
          <p:cNvPr id="4" name="右箭头 3"/>
          <p:cNvSpPr/>
          <p:nvPr/>
        </p:nvSpPr>
        <p:spPr>
          <a:xfrm>
            <a:off x="6276347" y="5487614"/>
            <a:ext cx="576064" cy="4616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068435" y="5445223"/>
            <a:ext cx="1824045" cy="523220"/>
          </a:xfrm>
          <a:prstGeom prst="rect">
            <a:avLst/>
          </a:prstGeom>
          <a:noFill/>
        </p:spPr>
        <p:txBody>
          <a:bodyPr wrap="square" rtlCol="0">
            <a:spAutoFit/>
          </a:bodyPr>
          <a:lstStyle/>
          <a:p>
            <a:r>
              <a:rPr lang="en-US" altLang="zh-CN" sz="2800" dirty="0">
                <a:solidFill>
                  <a:schemeClr val="tx1"/>
                </a:solidFill>
                <a:latin typeface="+mn-ea"/>
                <a:ea typeface="+mn-ea"/>
              </a:rPr>
              <a:t>J=?</a:t>
            </a:r>
            <a:endParaRPr lang="zh-CN" altLang="en-US" sz="2800" dirty="0">
              <a:solidFill>
                <a:schemeClr val="tx1"/>
              </a:solidFill>
              <a:latin typeface="+mn-ea"/>
              <a:ea typeface="+mn-ea"/>
            </a:endParaRPr>
          </a:p>
        </p:txBody>
      </p:sp>
      <p:sp>
        <p:nvSpPr>
          <p:cNvPr id="15" name="圆角矩形 14"/>
          <p:cNvSpPr/>
          <p:nvPr/>
        </p:nvSpPr>
        <p:spPr>
          <a:xfrm>
            <a:off x="3000552" y="6115074"/>
            <a:ext cx="3096345" cy="62629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dirty="0"/>
              <a:t>q=</a:t>
            </a:r>
            <a:r>
              <a:rPr lang="en-US" altLang="zh-CN" dirty="0" err="1"/>
              <a:t>bord</a:t>
            </a:r>
            <a:r>
              <a:rPr lang="en-US" altLang="zh-CN" dirty="0"/>
              <a:t>, t=</a:t>
            </a:r>
            <a:r>
              <a:rPr lang="en-US" altLang="zh-CN" dirty="0">
                <a:solidFill>
                  <a:schemeClr val="tx1"/>
                </a:solidFill>
                <a:latin typeface="+mn-ea"/>
              </a:rPr>
              <a:t>border</a:t>
            </a:r>
            <a:endParaRPr lang="en-US" altLang="zh-CN" dirty="0"/>
          </a:p>
        </p:txBody>
      </p:sp>
      <p:sp>
        <p:nvSpPr>
          <p:cNvPr id="16" name="右箭头 15"/>
          <p:cNvSpPr/>
          <p:nvPr/>
        </p:nvSpPr>
        <p:spPr>
          <a:xfrm>
            <a:off x="6276347" y="6207694"/>
            <a:ext cx="576064" cy="4616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068435" y="6165303"/>
            <a:ext cx="1824045" cy="523220"/>
          </a:xfrm>
          <a:prstGeom prst="rect">
            <a:avLst/>
          </a:prstGeom>
          <a:noFill/>
        </p:spPr>
        <p:txBody>
          <a:bodyPr wrap="square" rtlCol="0">
            <a:spAutoFit/>
          </a:bodyPr>
          <a:lstStyle/>
          <a:p>
            <a:r>
              <a:rPr lang="en-US" altLang="zh-CN" sz="2800" dirty="0">
                <a:solidFill>
                  <a:schemeClr val="tx1"/>
                </a:solidFill>
                <a:latin typeface="+mn-ea"/>
                <a:ea typeface="+mn-ea"/>
              </a:rPr>
              <a:t>J=?</a:t>
            </a:r>
            <a:endParaRPr lang="zh-CN" altLang="en-US" sz="2800" dirty="0">
              <a:solidFill>
                <a:schemeClr val="tx1"/>
              </a:solidFill>
              <a:latin typeface="+mn-ea"/>
              <a:ea typeface="+mn-ea"/>
            </a:endParaRPr>
          </a:p>
        </p:txBody>
      </p:sp>
    </p:spTree>
    <p:extLst>
      <p:ext uri="{BB962C8B-B14F-4D97-AF65-F5344CB8AC3E}">
        <p14:creationId xmlns:p14="http://schemas.microsoft.com/office/powerpoint/2010/main" val="83836609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位置信息索引</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12</a:t>
            </a:fld>
            <a:endParaRPr lang="en-US"/>
          </a:p>
        </p:txBody>
      </p:sp>
      <p:sp>
        <p:nvSpPr>
          <p:cNvPr id="38" name="矩形 37"/>
          <p:cNvSpPr/>
          <p:nvPr/>
        </p:nvSpPr>
        <p:spPr>
          <a:xfrm>
            <a:off x="2123728" y="1583815"/>
            <a:ext cx="5328592" cy="2462213"/>
          </a:xfrm>
          <a:prstGeom prst="rect">
            <a:avLst/>
          </a:prstGeom>
        </p:spPr>
        <p:txBody>
          <a:bodyPr wrap="square">
            <a:spAutoFit/>
          </a:bodyPr>
          <a:lstStyle/>
          <a:p>
            <a:pPr>
              <a:spcBef>
                <a:spcPts val="0"/>
              </a:spcBef>
            </a:pPr>
            <a:r>
              <a:rPr lang="en-US" altLang="zh-CN" sz="2200" dirty="0">
                <a:solidFill>
                  <a:schemeClr val="tx1"/>
                </a:solidFill>
                <a:latin typeface="Times New Roman" pitchFamily="18" charset="0"/>
                <a:cs typeface="Times New Roman" pitchFamily="18" charset="0"/>
              </a:rPr>
              <a:t>TO, 993427:</a:t>
            </a:r>
          </a:p>
          <a:p>
            <a:pPr lvl="2">
              <a:spcBef>
                <a:spcPts val="0"/>
              </a:spcBef>
            </a:pPr>
            <a:r>
              <a:rPr lang="pt-BR" altLang="zh-CN" sz="2200" dirty="0">
                <a:solidFill>
                  <a:schemeClr val="tx1"/>
                </a:solidFill>
                <a:latin typeface="Times New Roman" pitchFamily="18" charset="0"/>
                <a:cs typeface="Times New Roman" pitchFamily="18" charset="0"/>
              </a:rPr>
              <a:t>‹ </a:t>
            </a:r>
            <a:r>
              <a:rPr lang="pt-BR" altLang="zh-CN" sz="2200" dirty="0">
                <a:solidFill>
                  <a:srgbClr val="FF0000"/>
                </a:solidFill>
                <a:latin typeface="Times New Roman" pitchFamily="18" charset="0"/>
                <a:cs typeface="Times New Roman" pitchFamily="18" charset="0"/>
              </a:rPr>
              <a:t>4</a:t>
            </a:r>
            <a:r>
              <a:rPr lang="pt-BR" altLang="zh-CN" sz="2200" dirty="0">
                <a:solidFill>
                  <a:schemeClr val="tx1"/>
                </a:solidFill>
                <a:latin typeface="Times New Roman" pitchFamily="18" charset="0"/>
                <a:cs typeface="Times New Roman" pitchFamily="18" charset="0"/>
              </a:rPr>
              <a:t>: ‹</a:t>
            </a:r>
            <a:r>
              <a:rPr lang="pt-BR" altLang="zh-CN" sz="2200" dirty="0">
                <a:solidFill>
                  <a:srgbClr val="FF0000"/>
                </a:solidFill>
                <a:latin typeface="Times New Roman" pitchFamily="18" charset="0"/>
                <a:cs typeface="Times New Roman" pitchFamily="18" charset="0"/>
              </a:rPr>
              <a:t>8, 16, 18, 190, 429, 433</a:t>
            </a:r>
            <a:r>
              <a:rPr lang="pt-BR" altLang="zh-CN" sz="2200" dirty="0">
                <a:solidFill>
                  <a:schemeClr val="tx1"/>
                </a:solidFill>
                <a:latin typeface="Times New Roman" pitchFamily="18" charset="0"/>
                <a:cs typeface="Times New Roman" pitchFamily="18" charset="0"/>
              </a:rPr>
              <a:t>›;</a:t>
            </a:r>
          </a:p>
          <a:p>
            <a:pPr lvl="2">
              <a:spcBef>
                <a:spcPts val="0"/>
              </a:spcBef>
            </a:pPr>
            <a:r>
              <a:rPr lang="pt-BR" altLang="zh-CN" sz="2200" dirty="0">
                <a:solidFill>
                  <a:schemeClr val="tx1"/>
                </a:solidFill>
                <a:latin typeface="Times New Roman" pitchFamily="18" charset="0"/>
                <a:cs typeface="Times New Roman" pitchFamily="18" charset="0"/>
              </a:rPr>
              <a:t>. . . ›</a:t>
            </a:r>
          </a:p>
          <a:p>
            <a:pPr>
              <a:spcBef>
                <a:spcPts val="0"/>
              </a:spcBef>
            </a:pPr>
            <a:r>
              <a:rPr lang="de-DE" altLang="zh-CN" sz="2200" dirty="0">
                <a:solidFill>
                  <a:schemeClr val="tx1"/>
                </a:solidFill>
                <a:latin typeface="Times New Roman" pitchFamily="18" charset="0"/>
                <a:cs typeface="Times New Roman" pitchFamily="18" charset="0"/>
              </a:rPr>
              <a:t>BE, 178239:</a:t>
            </a:r>
          </a:p>
          <a:p>
            <a:pPr lvl="2">
              <a:spcBef>
                <a:spcPts val="0"/>
              </a:spcBef>
            </a:pPr>
            <a:r>
              <a:rPr lang="de-DE" altLang="zh-CN" sz="2200" dirty="0">
                <a:solidFill>
                  <a:schemeClr val="tx1"/>
                </a:solidFill>
                <a:latin typeface="Times New Roman" pitchFamily="18" charset="0"/>
                <a:cs typeface="Times New Roman" pitchFamily="18" charset="0"/>
              </a:rPr>
              <a:t>‹ </a:t>
            </a:r>
            <a:r>
              <a:rPr lang="pt-BR" altLang="zh-CN" sz="2200" dirty="0">
                <a:solidFill>
                  <a:srgbClr val="FF0000"/>
                </a:solidFill>
                <a:latin typeface="Times New Roman" pitchFamily="18" charset="0"/>
                <a:cs typeface="Times New Roman" pitchFamily="18" charset="0"/>
              </a:rPr>
              <a:t>4</a:t>
            </a:r>
            <a:r>
              <a:rPr lang="pt-BR" altLang="zh-CN" sz="2200" dirty="0">
                <a:solidFill>
                  <a:schemeClr val="tx1"/>
                </a:solidFill>
                <a:latin typeface="Times New Roman" pitchFamily="18" charset="0"/>
                <a:cs typeface="Times New Roman" pitchFamily="18" charset="0"/>
              </a:rPr>
              <a:t>: ‹</a:t>
            </a:r>
            <a:r>
              <a:rPr lang="pt-BR" altLang="zh-CN" sz="2200" dirty="0">
                <a:solidFill>
                  <a:srgbClr val="FF0000"/>
                </a:solidFill>
                <a:latin typeface="Times New Roman" pitchFamily="18" charset="0"/>
                <a:cs typeface="Times New Roman" pitchFamily="18" charset="0"/>
              </a:rPr>
              <a:t>17, 20, 191, 291, 430, 434</a:t>
            </a:r>
            <a:r>
              <a:rPr lang="pt-BR" altLang="zh-CN" sz="2200" dirty="0">
                <a:solidFill>
                  <a:schemeClr val="tx1"/>
                </a:solidFill>
                <a:latin typeface="Times New Roman" pitchFamily="18" charset="0"/>
                <a:cs typeface="Times New Roman" pitchFamily="18" charset="0"/>
              </a:rPr>
              <a:t>›;</a:t>
            </a:r>
          </a:p>
          <a:p>
            <a:pPr lvl="2">
              <a:spcBef>
                <a:spcPts val="0"/>
              </a:spcBef>
            </a:pPr>
            <a:r>
              <a:rPr lang="de-DE" altLang="zh-CN" sz="2200" dirty="0">
                <a:solidFill>
                  <a:schemeClr val="tx1"/>
                </a:solidFill>
                <a:latin typeface="Times New Roman" pitchFamily="18" charset="0"/>
                <a:cs typeface="Times New Roman" pitchFamily="18" charset="0"/>
              </a:rPr>
              <a:t>. . . › </a:t>
            </a:r>
          </a:p>
          <a:p>
            <a:pPr>
              <a:spcBef>
                <a:spcPts val="0"/>
              </a:spcBef>
            </a:pPr>
            <a:r>
              <a:rPr lang="de-DE" altLang="zh-CN" sz="2200" dirty="0">
                <a:solidFill>
                  <a:schemeClr val="tx1"/>
                </a:solidFill>
                <a:latin typeface="Times New Roman" pitchFamily="18" charset="0"/>
                <a:cs typeface="Times New Roman" pitchFamily="18" charset="0"/>
              </a:rPr>
              <a:t>Q</a:t>
            </a:r>
            <a:r>
              <a:rPr lang="zh-CN" altLang="en-US" sz="2200" dirty="0">
                <a:solidFill>
                  <a:schemeClr val="tx1"/>
                </a:solidFill>
                <a:latin typeface="Times New Roman" pitchFamily="18" charset="0"/>
                <a:cs typeface="Times New Roman" pitchFamily="18" charset="0"/>
              </a:rPr>
              <a:t>： </a:t>
            </a:r>
            <a:r>
              <a:rPr lang="en-US" altLang="zh-CN" sz="2200" dirty="0">
                <a:solidFill>
                  <a:schemeClr val="tx1"/>
                </a:solidFill>
                <a:latin typeface="Times New Roman" pitchFamily="18" charset="0"/>
                <a:cs typeface="Times New Roman" pitchFamily="18" charset="0"/>
              </a:rPr>
              <a:t>TO /2 BE</a:t>
            </a:r>
            <a:endParaRPr lang="de-DE" altLang="zh-CN" sz="2200" dirty="0">
              <a:solidFill>
                <a:schemeClr val="tx1"/>
              </a:solidFill>
              <a:latin typeface="Times New Roman" pitchFamily="18" charset="0"/>
              <a:cs typeface="Times New Roman" pitchFamily="18" charset="0"/>
            </a:endParaRPr>
          </a:p>
        </p:txBody>
      </p:sp>
      <p:sp>
        <p:nvSpPr>
          <p:cNvPr id="39" name="矩形 38"/>
          <p:cNvSpPr/>
          <p:nvPr/>
        </p:nvSpPr>
        <p:spPr>
          <a:xfrm>
            <a:off x="261392" y="4450539"/>
            <a:ext cx="3108543" cy="461665"/>
          </a:xfrm>
          <a:prstGeom prst="rect">
            <a:avLst/>
          </a:prstGeom>
        </p:spPr>
        <p:txBody>
          <a:bodyPr wrap="none">
            <a:spAutoFit/>
          </a:bodyPr>
          <a:lstStyle/>
          <a:p>
            <a:r>
              <a:rPr lang="pt-BR" altLang="zh-CN" dirty="0">
                <a:solidFill>
                  <a:srgbClr val="FF0000"/>
                </a:solidFill>
                <a:latin typeface="Times New Roman" pitchFamily="18" charset="0"/>
                <a:cs typeface="Times New Roman" pitchFamily="18" charset="0"/>
              </a:rPr>
              <a:t>8, 16, 18, 190, 429, 433</a:t>
            </a:r>
            <a:endParaRPr lang="zh-CN" altLang="en-US" dirty="0"/>
          </a:p>
        </p:txBody>
      </p:sp>
      <p:sp>
        <p:nvSpPr>
          <p:cNvPr id="40" name="矩形 39"/>
          <p:cNvSpPr/>
          <p:nvPr/>
        </p:nvSpPr>
        <p:spPr>
          <a:xfrm>
            <a:off x="219576" y="5805264"/>
            <a:ext cx="3416320" cy="461665"/>
          </a:xfrm>
          <a:prstGeom prst="rect">
            <a:avLst/>
          </a:prstGeom>
        </p:spPr>
        <p:txBody>
          <a:bodyPr wrap="none">
            <a:spAutoFit/>
          </a:bodyPr>
          <a:lstStyle/>
          <a:p>
            <a:r>
              <a:rPr lang="pt-BR" altLang="zh-CN" dirty="0">
                <a:solidFill>
                  <a:srgbClr val="FF0000"/>
                </a:solidFill>
                <a:latin typeface="Times New Roman" pitchFamily="18" charset="0"/>
                <a:cs typeface="Times New Roman" pitchFamily="18" charset="0"/>
              </a:rPr>
              <a:t>17, 20, 191, 291, 430, 434</a:t>
            </a:r>
            <a:endParaRPr lang="zh-CN" altLang="en-US" dirty="0"/>
          </a:p>
        </p:txBody>
      </p:sp>
      <p:cxnSp>
        <p:nvCxnSpPr>
          <p:cNvPr id="42" name="直接箭头连接符 41"/>
          <p:cNvCxnSpPr/>
          <p:nvPr/>
        </p:nvCxnSpPr>
        <p:spPr>
          <a:xfrm flipV="1">
            <a:off x="457200" y="4797152"/>
            <a:ext cx="0"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p:cNvCxnSpPr/>
          <p:nvPr/>
        </p:nvCxnSpPr>
        <p:spPr>
          <a:xfrm flipV="1">
            <a:off x="467544" y="6239197"/>
            <a:ext cx="0"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直接箭头连接符 43"/>
          <p:cNvCxnSpPr/>
          <p:nvPr/>
        </p:nvCxnSpPr>
        <p:spPr>
          <a:xfrm flipV="1">
            <a:off x="827584" y="4797152"/>
            <a:ext cx="0"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矩形 44"/>
          <p:cNvSpPr/>
          <p:nvPr/>
        </p:nvSpPr>
        <p:spPr>
          <a:xfrm>
            <a:off x="107504" y="5850743"/>
            <a:ext cx="153888" cy="3290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46" name="文本框 45"/>
          <p:cNvSpPr txBox="1"/>
          <p:nvPr/>
        </p:nvSpPr>
        <p:spPr>
          <a:xfrm>
            <a:off x="35496" y="5445224"/>
            <a:ext cx="611560" cy="461665"/>
          </a:xfrm>
          <a:prstGeom prst="rect">
            <a:avLst/>
          </a:prstGeom>
          <a:noFill/>
        </p:spPr>
        <p:txBody>
          <a:bodyPr wrap="square" rtlCol="0">
            <a:spAutoFit/>
          </a:bodyPr>
          <a:lstStyle/>
          <a:p>
            <a:r>
              <a:rPr lang="en-US" altLang="zh-CN" dirty="0">
                <a:solidFill>
                  <a:schemeClr val="tx1"/>
                </a:solidFill>
              </a:rPr>
              <a:t>l</a:t>
            </a:r>
            <a:endParaRPr lang="zh-CN" altLang="en-US" dirty="0">
              <a:solidFill>
                <a:schemeClr val="tx1"/>
              </a:solidFill>
            </a:endParaRPr>
          </a:p>
        </p:txBody>
      </p:sp>
      <p:sp>
        <p:nvSpPr>
          <p:cNvPr id="47" name="矩形 46"/>
          <p:cNvSpPr/>
          <p:nvPr/>
        </p:nvSpPr>
        <p:spPr>
          <a:xfrm>
            <a:off x="107504" y="5848602"/>
            <a:ext cx="539552" cy="3311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cxnSp>
        <p:nvCxnSpPr>
          <p:cNvPr id="48" name="直接箭头连接符 47"/>
          <p:cNvCxnSpPr/>
          <p:nvPr/>
        </p:nvCxnSpPr>
        <p:spPr>
          <a:xfrm flipV="1">
            <a:off x="928620" y="6222798"/>
            <a:ext cx="0"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50"/>
          <p:cNvSpPr txBox="1"/>
          <p:nvPr/>
        </p:nvSpPr>
        <p:spPr>
          <a:xfrm>
            <a:off x="4716016" y="4450539"/>
            <a:ext cx="3672408" cy="830997"/>
          </a:xfrm>
          <a:prstGeom prst="rect">
            <a:avLst/>
          </a:prstGeom>
          <a:noFill/>
        </p:spPr>
        <p:txBody>
          <a:bodyPr wrap="square" rtlCol="0">
            <a:spAutoFit/>
          </a:bodyPr>
          <a:lstStyle/>
          <a:p>
            <a:r>
              <a:rPr lang="zh-CN" altLang="en-US" b="1" dirty="0">
                <a:solidFill>
                  <a:schemeClr val="tx1"/>
                </a:solidFill>
                <a:latin typeface="+mn-ea"/>
                <a:ea typeface="+mn-ea"/>
              </a:rPr>
              <a:t>输出：</a:t>
            </a:r>
            <a:endParaRPr lang="en-US" altLang="zh-CN" b="1" dirty="0">
              <a:solidFill>
                <a:schemeClr val="tx1"/>
              </a:solidFill>
              <a:latin typeface="+mn-ea"/>
              <a:ea typeface="+mn-ea"/>
            </a:endParaRPr>
          </a:p>
          <a:p>
            <a:r>
              <a:rPr lang="en-US" altLang="zh-CN" dirty="0">
                <a:solidFill>
                  <a:schemeClr val="tx1"/>
                </a:solidFill>
              </a:rPr>
              <a:t>&lt;4, 16, 17&gt;</a:t>
            </a:r>
          </a:p>
        </p:txBody>
      </p:sp>
    </p:spTree>
    <p:extLst>
      <p:ext uri="{BB962C8B-B14F-4D97-AF65-F5344CB8AC3E}">
        <p14:creationId xmlns:p14="http://schemas.microsoft.com/office/powerpoint/2010/main" val="403152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上下文敏感的拼写校正</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00174"/>
            <a:ext cx="8715436" cy="4809146"/>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mj-lt"/>
                <a:ea typeface="黑体" pitchFamily="49" charset="-122"/>
              </a:rPr>
              <a:t>例子</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an asteroid that fell </a:t>
            </a:r>
            <a:r>
              <a:rPr lang="en-US" i="1" dirty="0">
                <a:solidFill>
                  <a:srgbClr val="0070C0"/>
                </a:solidFill>
                <a:latin typeface="+mj-lt"/>
                <a:ea typeface="黑体" pitchFamily="49" charset="-122"/>
              </a:rPr>
              <a:t>form</a:t>
            </a:r>
            <a:r>
              <a:rPr lang="en-US" i="1" dirty="0">
                <a:solidFill>
                  <a:schemeClr val="tx1"/>
                </a:solidFill>
                <a:latin typeface="+mj-lt"/>
                <a:ea typeface="黑体" pitchFamily="49" charset="-122"/>
              </a:rPr>
              <a:t> the sky</a:t>
            </a:r>
          </a:p>
          <a:p>
            <a:pPr lvl="1">
              <a:buClr>
                <a:srgbClr val="336699"/>
              </a:buClr>
              <a:buFont typeface="Wingdings" pitchFamily="2" charset="2"/>
              <a:buChar char="§"/>
            </a:pPr>
            <a:r>
              <a:rPr lang="zh-CN" altLang="en-US" dirty="0">
                <a:solidFill>
                  <a:schemeClr val="tx1"/>
                </a:solidFill>
                <a:latin typeface="+mj-lt"/>
                <a:ea typeface="黑体" pitchFamily="49" charset="-122"/>
              </a:rPr>
              <a:t>如何对</a:t>
            </a:r>
            <a:r>
              <a:rPr lang="en-US" altLang="zh-CN" i="1" dirty="0">
                <a:solidFill>
                  <a:schemeClr val="tx1"/>
                </a:solidFill>
                <a:latin typeface="+mj-lt"/>
                <a:ea typeface="黑体" pitchFamily="49" charset="-122"/>
              </a:rPr>
              <a:t>form</a:t>
            </a:r>
            <a:r>
              <a:rPr lang="zh-CN" altLang="en-US" dirty="0">
                <a:solidFill>
                  <a:schemeClr val="tx1"/>
                </a:solidFill>
                <a:latin typeface="+mj-lt"/>
                <a:ea typeface="黑体" pitchFamily="49" charset="-122"/>
              </a:rPr>
              <a:t>纠错？</a:t>
            </a:r>
            <a:endParaRPr lang="en-US" dirty="0">
              <a:solidFill>
                <a:schemeClr val="tx1"/>
              </a:solidFill>
              <a:latin typeface="+mj-lt"/>
              <a:ea typeface="黑体" pitchFamily="49" charset="-122"/>
            </a:endParaRPr>
          </a:p>
          <a:p>
            <a:pPr lvl="1">
              <a:buClr>
                <a:srgbClr val="336699"/>
              </a:buClr>
              <a:buFont typeface="Wingdings" pitchFamily="2" charset="2"/>
              <a:buChar char="§"/>
            </a:pPr>
            <a:r>
              <a:rPr lang="zh-CN" altLang="en-US" dirty="0">
                <a:solidFill>
                  <a:schemeClr val="tx1"/>
                </a:solidFill>
                <a:latin typeface="+mj-lt"/>
                <a:ea typeface="黑体" pitchFamily="49" charset="-122"/>
              </a:rPr>
              <a:t>一种方法</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基于命中数</a:t>
            </a:r>
            <a:r>
              <a:rPr lang="en-US" altLang="zh-CN" dirty="0">
                <a:solidFill>
                  <a:schemeClr val="tx1"/>
                </a:solidFill>
                <a:latin typeface="+mj-lt"/>
                <a:ea typeface="黑体" pitchFamily="49" charset="-122"/>
              </a:rPr>
              <a:t>(</a:t>
            </a:r>
            <a:r>
              <a:rPr lang="en-US" dirty="0">
                <a:solidFill>
                  <a:srgbClr val="0070C0"/>
                </a:solidFill>
                <a:latin typeface="+mj-lt"/>
                <a:ea typeface="黑体" pitchFamily="49" charset="-122"/>
              </a:rPr>
              <a:t>hit-based)</a:t>
            </a:r>
            <a:r>
              <a:rPr lang="zh-CN" altLang="en-US" dirty="0">
                <a:solidFill>
                  <a:schemeClr val="tx1"/>
                </a:solidFill>
                <a:latin typeface="+mj-lt"/>
                <a:ea typeface="黑体" pitchFamily="49" charset="-122"/>
              </a:rPr>
              <a:t>的拼写校正</a:t>
            </a:r>
            <a:endParaRPr lang="en-US" dirty="0">
              <a:solidFill>
                <a:schemeClr val="tx1"/>
              </a:solidFill>
              <a:latin typeface="+mj-lt"/>
              <a:ea typeface="黑体" pitchFamily="49" charset="-122"/>
            </a:endParaRPr>
          </a:p>
          <a:p>
            <a:pPr lvl="2">
              <a:buClr>
                <a:srgbClr val="336699"/>
              </a:buClr>
              <a:buFont typeface="Wingdings" pitchFamily="2" charset="2"/>
              <a:buChar char="§"/>
            </a:pPr>
            <a:r>
              <a:rPr lang="zh-CN" altLang="en-US" sz="2200" dirty="0">
                <a:solidFill>
                  <a:schemeClr val="tx1"/>
                </a:solidFill>
                <a:latin typeface="+mj-lt"/>
                <a:ea typeface="黑体" pitchFamily="49" charset="-122"/>
              </a:rPr>
              <a:t>对于每个查询词项返回</a:t>
            </a:r>
            <a:r>
              <a:rPr lang="en-US" sz="2200"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相近的</a:t>
            </a:r>
            <a:r>
              <a:rPr lang="en-US" sz="2200" dirty="0">
                <a:solidFill>
                  <a:schemeClr val="tx1"/>
                </a:solidFill>
                <a:latin typeface="+mj-lt"/>
                <a:ea typeface="黑体" pitchFamily="49" charset="-122"/>
              </a:rPr>
              <a:t>“</a:t>
            </a:r>
            <a:r>
              <a:rPr lang="zh-CN" altLang="en-US" sz="2200" dirty="0">
                <a:solidFill>
                  <a:schemeClr val="tx1"/>
                </a:solidFill>
                <a:latin typeface="+mj-lt"/>
                <a:ea typeface="黑体" pitchFamily="49" charset="-122"/>
              </a:rPr>
              <a:t>正确</a:t>
            </a:r>
            <a:r>
              <a:rPr lang="en-US" sz="2200"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词项</a:t>
            </a:r>
            <a:r>
              <a:rPr lang="en-US" altLang="zh-CN" sz="2200" b="1" dirty="0">
                <a:solidFill>
                  <a:srgbClr val="FF0000"/>
                </a:solidFill>
                <a:latin typeface="+mj-lt"/>
                <a:ea typeface="黑体" pitchFamily="49" charset="-122"/>
              </a:rPr>
              <a:t>【</a:t>
            </a:r>
            <a:r>
              <a:rPr lang="zh-CN" altLang="en-US" sz="2200" b="1" dirty="0">
                <a:solidFill>
                  <a:srgbClr val="FF0000"/>
                </a:solidFill>
                <a:latin typeface="+mj-lt"/>
                <a:ea typeface="黑体" pitchFamily="49" charset="-122"/>
              </a:rPr>
              <a:t>使用词项独立法</a:t>
            </a:r>
            <a:r>
              <a:rPr lang="en-US" altLang="zh-CN" sz="2200" b="1" dirty="0">
                <a:solidFill>
                  <a:srgbClr val="FF0000"/>
                </a:solidFill>
                <a:latin typeface="+mj-lt"/>
                <a:ea typeface="黑体" pitchFamily="49" charset="-122"/>
              </a:rPr>
              <a:t>】</a:t>
            </a:r>
            <a:endParaRPr lang="en-US" sz="2200" b="1" dirty="0">
              <a:solidFill>
                <a:srgbClr val="FF0000"/>
              </a:solidFill>
              <a:latin typeface="+mj-lt"/>
              <a:ea typeface="黑体" pitchFamily="49" charset="-122"/>
            </a:endParaRPr>
          </a:p>
          <a:p>
            <a:pPr lvl="2">
              <a:buClr>
                <a:srgbClr val="336699"/>
              </a:buClr>
              <a:buFont typeface="Wingdings" pitchFamily="2" charset="2"/>
              <a:buChar char="§"/>
            </a:pPr>
            <a:r>
              <a:rPr lang="de-DE" sz="2200" i="1" dirty="0">
                <a:solidFill>
                  <a:schemeClr val="tx1"/>
                </a:solidFill>
                <a:latin typeface="+mj-lt"/>
                <a:ea typeface="黑体" pitchFamily="49" charset="-122"/>
              </a:rPr>
              <a:t>flew form munich: flea </a:t>
            </a:r>
            <a:r>
              <a:rPr lang="en-US" altLang="zh-CN" sz="2200" i="1" dirty="0">
                <a:solidFill>
                  <a:schemeClr val="tx1"/>
                </a:solidFill>
                <a:latin typeface="+mj-lt"/>
                <a:ea typeface="黑体" pitchFamily="49" charset="-122"/>
              </a:rPr>
              <a:t>-&gt;</a:t>
            </a:r>
            <a:r>
              <a:rPr lang="de-DE" sz="2200" i="1" dirty="0">
                <a:solidFill>
                  <a:schemeClr val="tx1"/>
                </a:solidFill>
                <a:latin typeface="+mj-lt"/>
                <a:ea typeface="黑体" pitchFamily="49" charset="-122"/>
              </a:rPr>
              <a:t>flew, from -&gt; form, munch -&gt;munich</a:t>
            </a:r>
          </a:p>
          <a:p>
            <a:pPr lvl="2">
              <a:buClr>
                <a:srgbClr val="336699"/>
              </a:buClr>
              <a:buFont typeface="Wingdings" pitchFamily="2" charset="2"/>
              <a:buChar char="§"/>
            </a:pPr>
            <a:r>
              <a:rPr lang="zh-CN" altLang="en-US" sz="2200" dirty="0">
                <a:solidFill>
                  <a:schemeClr val="tx1"/>
                </a:solidFill>
                <a:latin typeface="+mj-lt"/>
                <a:ea typeface="黑体" pitchFamily="49" charset="-122"/>
              </a:rPr>
              <a:t>组合所有可能</a:t>
            </a:r>
            <a:endParaRPr lang="de-DE" sz="2200" dirty="0">
              <a:solidFill>
                <a:schemeClr val="tx1"/>
              </a:solidFill>
              <a:latin typeface="+mj-lt"/>
              <a:ea typeface="黑体" pitchFamily="49" charset="-122"/>
            </a:endParaRPr>
          </a:p>
          <a:p>
            <a:pPr lvl="2">
              <a:buClr>
                <a:srgbClr val="336699"/>
              </a:buClr>
              <a:buFont typeface="Wingdings" pitchFamily="2" charset="2"/>
              <a:buChar char="§"/>
            </a:pPr>
            <a:r>
              <a:rPr lang="zh-CN" altLang="en-US" sz="2200" dirty="0">
                <a:solidFill>
                  <a:schemeClr val="tx1"/>
                </a:solidFill>
                <a:latin typeface="+mj-lt"/>
                <a:ea typeface="黑体" pitchFamily="49" charset="-122"/>
              </a:rPr>
              <a:t>搜索</a:t>
            </a:r>
            <a:r>
              <a:rPr lang="zh-CN" altLang="en-US" sz="2200" i="1" dirty="0">
                <a:solidFill>
                  <a:schemeClr val="tx1"/>
                </a:solidFill>
                <a:latin typeface="+mj-lt"/>
                <a:ea typeface="黑体" pitchFamily="49" charset="-122"/>
              </a:rPr>
              <a:t> </a:t>
            </a:r>
            <a:r>
              <a:rPr lang="en-US" sz="2200" i="1" dirty="0">
                <a:solidFill>
                  <a:schemeClr val="tx1"/>
                </a:solidFill>
                <a:latin typeface="+mj-lt"/>
                <a:ea typeface="黑体" pitchFamily="49" charset="-122"/>
              </a:rPr>
              <a:t>“flea form </a:t>
            </a:r>
            <a:r>
              <a:rPr lang="en-US" sz="2200" i="1" dirty="0" err="1">
                <a:solidFill>
                  <a:schemeClr val="tx1"/>
                </a:solidFill>
                <a:latin typeface="+mj-lt"/>
                <a:ea typeface="黑体" pitchFamily="49" charset="-122"/>
              </a:rPr>
              <a:t>munich</a:t>
            </a:r>
            <a:r>
              <a:rPr lang="en-US" sz="2200" i="1" dirty="0">
                <a:solidFill>
                  <a:schemeClr val="tx1"/>
                </a:solidFill>
                <a:latin typeface="+mj-lt"/>
                <a:ea typeface="黑体" pitchFamily="49" charset="-122"/>
              </a:rPr>
              <a:t>”</a:t>
            </a:r>
          </a:p>
          <a:p>
            <a:pPr lvl="2">
              <a:buClr>
                <a:srgbClr val="336699"/>
              </a:buClr>
              <a:buFont typeface="Wingdings" pitchFamily="2" charset="2"/>
              <a:buChar char="§"/>
            </a:pPr>
            <a:r>
              <a:rPr lang="zh-CN" altLang="en-US" sz="2200" dirty="0">
                <a:solidFill>
                  <a:schemeClr val="tx1"/>
                </a:solidFill>
                <a:latin typeface="+mj-lt"/>
                <a:ea typeface="黑体" pitchFamily="49" charset="-122"/>
              </a:rPr>
              <a:t>搜索</a:t>
            </a:r>
            <a:r>
              <a:rPr lang="zh-CN" altLang="en-US" sz="2200" i="1" dirty="0">
                <a:solidFill>
                  <a:schemeClr val="tx1"/>
                </a:solidFill>
                <a:latin typeface="+mj-lt"/>
                <a:ea typeface="黑体" pitchFamily="49" charset="-122"/>
              </a:rPr>
              <a:t> </a:t>
            </a:r>
            <a:r>
              <a:rPr lang="en-US" sz="2200" i="1" dirty="0">
                <a:solidFill>
                  <a:schemeClr val="tx1"/>
                </a:solidFill>
                <a:latin typeface="+mj-lt"/>
                <a:ea typeface="黑体" pitchFamily="49" charset="-122"/>
              </a:rPr>
              <a:t>“flew from </a:t>
            </a:r>
            <a:r>
              <a:rPr lang="en-US" sz="2200" i="1" dirty="0" err="1">
                <a:solidFill>
                  <a:schemeClr val="tx1"/>
                </a:solidFill>
                <a:latin typeface="+mj-lt"/>
                <a:ea typeface="黑体" pitchFamily="49" charset="-122"/>
              </a:rPr>
              <a:t>munich</a:t>
            </a:r>
            <a:r>
              <a:rPr lang="en-US" sz="2200" i="1" dirty="0">
                <a:solidFill>
                  <a:schemeClr val="tx1"/>
                </a:solidFill>
                <a:latin typeface="+mj-lt"/>
                <a:ea typeface="黑体" pitchFamily="49" charset="-122"/>
              </a:rPr>
              <a:t>”</a:t>
            </a:r>
          </a:p>
          <a:p>
            <a:pPr lvl="2">
              <a:buClr>
                <a:srgbClr val="336699"/>
              </a:buClr>
              <a:buFont typeface="Wingdings" pitchFamily="2" charset="2"/>
              <a:buChar char="§"/>
            </a:pPr>
            <a:r>
              <a:rPr lang="zh-CN" altLang="en-US" sz="2200" dirty="0">
                <a:solidFill>
                  <a:schemeClr val="tx1"/>
                </a:solidFill>
                <a:latin typeface="+mj-lt"/>
                <a:ea typeface="黑体" pitchFamily="49" charset="-122"/>
              </a:rPr>
              <a:t>搜索</a:t>
            </a:r>
            <a:r>
              <a:rPr lang="en-US" sz="2200" dirty="0">
                <a:solidFill>
                  <a:schemeClr val="tx1"/>
                </a:solidFill>
                <a:latin typeface="+mj-lt"/>
                <a:ea typeface="黑体" pitchFamily="49" charset="-122"/>
              </a:rPr>
              <a:t> </a:t>
            </a:r>
            <a:r>
              <a:rPr lang="en-US" sz="2200" i="1" dirty="0">
                <a:solidFill>
                  <a:schemeClr val="tx1"/>
                </a:solidFill>
                <a:latin typeface="+mj-lt"/>
                <a:ea typeface="黑体" pitchFamily="49" charset="-122"/>
              </a:rPr>
              <a:t>“flew form munch”</a:t>
            </a:r>
          </a:p>
          <a:p>
            <a:pPr lvl="2">
              <a:buClr>
                <a:srgbClr val="336699"/>
              </a:buClr>
              <a:buFont typeface="Wingdings" pitchFamily="2" charset="2"/>
              <a:buChar char="§"/>
            </a:pPr>
            <a:r>
              <a:rPr lang="zh-CN" altLang="en-US" sz="2200" dirty="0">
                <a:solidFill>
                  <a:schemeClr val="tx1"/>
                </a:solidFill>
                <a:latin typeface="+mj-lt"/>
                <a:ea typeface="黑体" pitchFamily="49" charset="-122"/>
              </a:rPr>
              <a:t>正确查询</a:t>
            </a:r>
            <a:r>
              <a:rPr lang="zh-CN" altLang="en-US" sz="2200" i="1" dirty="0">
                <a:solidFill>
                  <a:schemeClr val="tx1"/>
                </a:solidFill>
                <a:latin typeface="+mj-lt"/>
                <a:ea typeface="黑体" pitchFamily="49" charset="-122"/>
              </a:rPr>
              <a:t> </a:t>
            </a:r>
            <a:r>
              <a:rPr lang="en-US" sz="2200" i="1" dirty="0">
                <a:solidFill>
                  <a:schemeClr val="tx1"/>
                </a:solidFill>
                <a:latin typeface="+mj-lt"/>
                <a:ea typeface="黑体" pitchFamily="49" charset="-122"/>
              </a:rPr>
              <a:t>“flew from </a:t>
            </a:r>
            <a:r>
              <a:rPr lang="en-US" sz="2200" i="1" dirty="0" err="1">
                <a:solidFill>
                  <a:schemeClr val="tx1"/>
                </a:solidFill>
                <a:latin typeface="+mj-lt"/>
                <a:ea typeface="黑体" pitchFamily="49" charset="-122"/>
              </a:rPr>
              <a:t>munich</a:t>
            </a:r>
            <a:r>
              <a:rPr lang="en-US" sz="2200" i="1"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会有最高的结果命中数</a:t>
            </a:r>
            <a:endParaRPr lang="en-US" altLang="zh-CN" sz="2200" dirty="0">
              <a:solidFill>
                <a:schemeClr val="tx1"/>
              </a:solidFill>
              <a:latin typeface="+mj-lt"/>
              <a:ea typeface="黑体" pitchFamily="49" charset="-122"/>
            </a:endParaRPr>
          </a:p>
          <a:p>
            <a:pPr lvl="2">
              <a:buClr>
                <a:srgbClr val="336699"/>
              </a:buClr>
              <a:buFont typeface="Wingdings" pitchFamily="2" charset="2"/>
              <a:buChar char="§"/>
            </a:pPr>
            <a:endParaRPr lang="en-US" sz="2200" dirty="0">
              <a:solidFill>
                <a:schemeClr val="tx1"/>
              </a:solidFill>
              <a:latin typeface="+mj-lt"/>
              <a:ea typeface="黑体" pitchFamily="49" charset="-122"/>
            </a:endParaRPr>
          </a:p>
          <a:p>
            <a:pPr lvl="1">
              <a:buClr>
                <a:srgbClr val="336699"/>
              </a:buClr>
              <a:buFont typeface="Wingdings" pitchFamily="2" charset="2"/>
              <a:buChar char="§"/>
            </a:pPr>
            <a:r>
              <a:rPr lang="zh-CN" altLang="en-US" dirty="0">
                <a:solidFill>
                  <a:schemeClr val="tx1"/>
                </a:solidFill>
                <a:latin typeface="+mj-lt"/>
                <a:ea typeface="黑体" pitchFamily="49" charset="-122"/>
              </a:rPr>
              <a:t>假定</a:t>
            </a:r>
            <a:r>
              <a:rPr lang="en-US" i="1" dirty="0">
                <a:solidFill>
                  <a:schemeClr val="tx1"/>
                </a:solidFill>
                <a:latin typeface="+mj-lt"/>
                <a:ea typeface="黑体" pitchFamily="49" charset="-122"/>
              </a:rPr>
              <a:t> flew</a:t>
            </a:r>
            <a:r>
              <a:rPr lang="zh-CN" altLang="en-US" dirty="0">
                <a:solidFill>
                  <a:schemeClr val="tx1"/>
                </a:solidFill>
                <a:latin typeface="+mj-lt"/>
                <a:ea typeface="黑体" pitchFamily="49" charset="-122"/>
              </a:rPr>
              <a:t>有</a:t>
            </a:r>
            <a:r>
              <a:rPr lang="en-US" altLang="zh-CN" dirty="0">
                <a:solidFill>
                  <a:schemeClr val="tx1"/>
                </a:solidFill>
                <a:latin typeface="+mj-lt"/>
                <a:ea typeface="黑体" pitchFamily="49" charset="-122"/>
              </a:rPr>
              <a:t>7</a:t>
            </a:r>
            <a:r>
              <a:rPr lang="zh-CN" altLang="en-US" dirty="0">
                <a:solidFill>
                  <a:schemeClr val="tx1"/>
                </a:solidFill>
                <a:latin typeface="+mj-lt"/>
                <a:ea typeface="黑体" pitchFamily="49" charset="-122"/>
              </a:rPr>
              <a:t>个可能的候选词</a:t>
            </a:r>
            <a:r>
              <a:rPr lang="en-US" dirty="0">
                <a:solidFill>
                  <a:schemeClr val="tx1"/>
                </a:solidFill>
                <a:latin typeface="+mj-lt"/>
                <a:ea typeface="黑体" pitchFamily="49" charset="-122"/>
              </a:rPr>
              <a:t>, </a:t>
            </a:r>
            <a:r>
              <a:rPr lang="en-US" altLang="zh-CN" dirty="0">
                <a:solidFill>
                  <a:schemeClr val="tx1"/>
                </a:solidFill>
                <a:ea typeface="黑体" pitchFamily="49" charset="-122"/>
              </a:rPr>
              <a:t>form </a:t>
            </a:r>
            <a:r>
              <a:rPr lang="zh-CN" altLang="en-US" dirty="0">
                <a:solidFill>
                  <a:schemeClr val="tx1"/>
                </a:solidFill>
                <a:ea typeface="黑体" pitchFamily="49" charset="-122"/>
              </a:rPr>
              <a:t>有</a:t>
            </a:r>
            <a:r>
              <a:rPr lang="en-US" dirty="0">
                <a:solidFill>
                  <a:schemeClr val="tx1"/>
                </a:solidFill>
                <a:latin typeface="+mj-lt"/>
                <a:ea typeface="黑体" pitchFamily="49" charset="-122"/>
              </a:rPr>
              <a:t>20</a:t>
            </a:r>
            <a:r>
              <a:rPr lang="zh-CN" altLang="en-US" dirty="0">
                <a:solidFill>
                  <a:schemeClr val="tx1"/>
                </a:solidFill>
                <a:latin typeface="+mj-lt"/>
                <a:ea typeface="黑体" pitchFamily="49" charset="-122"/>
              </a:rPr>
              <a:t>个，</a:t>
            </a:r>
            <a:r>
              <a:rPr lang="en-US" dirty="0">
                <a:solidFill>
                  <a:schemeClr val="tx1"/>
                </a:solidFill>
                <a:latin typeface="+mj-lt"/>
                <a:ea typeface="黑体" pitchFamily="49" charset="-122"/>
              </a:rPr>
              <a:t> </a:t>
            </a:r>
            <a:r>
              <a:rPr lang="en-US" altLang="zh-CN" i="1" dirty="0" err="1">
                <a:solidFill>
                  <a:schemeClr val="tx1"/>
                </a:solidFill>
                <a:ea typeface="黑体" pitchFamily="49" charset="-122"/>
              </a:rPr>
              <a:t>munich</a:t>
            </a:r>
            <a:r>
              <a:rPr lang="en-US" altLang="zh-CN" i="1" dirty="0">
                <a:solidFill>
                  <a:schemeClr val="tx1"/>
                </a:solidFill>
                <a:ea typeface="黑体" pitchFamily="49" charset="-122"/>
              </a:rPr>
              <a:t> </a:t>
            </a:r>
            <a:r>
              <a:rPr lang="zh-CN" altLang="en-US" i="1" dirty="0">
                <a:solidFill>
                  <a:schemeClr val="tx1"/>
                </a:solidFill>
                <a:ea typeface="黑体" pitchFamily="49" charset="-122"/>
              </a:rPr>
              <a:t>有</a:t>
            </a:r>
            <a:r>
              <a:rPr lang="en-US" dirty="0">
                <a:solidFill>
                  <a:schemeClr val="tx1"/>
                </a:solidFill>
                <a:latin typeface="+mj-lt"/>
                <a:ea typeface="黑体" pitchFamily="49" charset="-122"/>
              </a:rPr>
              <a:t>3 </a:t>
            </a:r>
            <a:r>
              <a:rPr lang="zh-CN" altLang="en-US" dirty="0">
                <a:solidFill>
                  <a:schemeClr val="tx1"/>
                </a:solidFill>
                <a:latin typeface="+mj-lt"/>
                <a:ea typeface="黑体" pitchFamily="49" charset="-122"/>
              </a:rPr>
              <a:t>个，那么需要穷举出多少个查询？</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上下文敏感的拼写校正</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571744"/>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刚才提到的基于命中数的算法效率不高</a:t>
            </a:r>
            <a:endParaRPr lang="en-US" altLang="zh-CN" sz="2800"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sz="28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ea typeface="黑体" pitchFamily="49" charset="-122"/>
              </a:rPr>
              <a:t>一种更高效的做法是：</a:t>
            </a:r>
            <a:r>
              <a:rPr lang="zh-CN" altLang="en-US" sz="2800" dirty="0">
                <a:solidFill>
                  <a:schemeClr val="tx1"/>
                </a:solidFill>
                <a:latin typeface="+mj-lt"/>
                <a:ea typeface="黑体" pitchFamily="49" charset="-122"/>
              </a:rPr>
              <a:t>使用启发式方法，减少可能的拼写空间大小</a:t>
            </a:r>
            <a:endParaRPr lang="en-US" altLang="zh-CN" sz="28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ea typeface="黑体" pitchFamily="49" charset="-122"/>
              </a:rPr>
              <a:t>从索引文档集中，搜索高频双词</a:t>
            </a:r>
            <a:endParaRPr lang="en-US" altLang="zh-CN" dirty="0">
              <a:solidFill>
                <a:schemeClr val="tx1"/>
              </a:solidFill>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从查询库</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比如历史查询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中，搜索高频双词</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endParaRPr lang="en-US" sz="28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拼写校正中的一般问题</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用户交互界面问题</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全自动 </a:t>
            </a:r>
            <a:r>
              <a:rPr lang="en-US" altLang="zh-CN" sz="2200" dirty="0">
                <a:solidFill>
                  <a:schemeClr val="tx1"/>
                </a:solidFill>
                <a:latin typeface="+mj-lt"/>
                <a:ea typeface="黑体" pitchFamily="49" charset="-122"/>
              </a:rPr>
              <a:t>vs. </a:t>
            </a:r>
            <a:r>
              <a:rPr lang="zh-CN" altLang="en-US" sz="2200" dirty="0">
                <a:solidFill>
                  <a:schemeClr val="tx1"/>
                </a:solidFill>
                <a:latin typeface="+mj-lt"/>
                <a:ea typeface="黑体" pitchFamily="49" charset="-122"/>
              </a:rPr>
              <a:t>推荐式校正方法</a:t>
            </a:r>
            <a:r>
              <a:rPr lang="en-US" altLang="zh-CN" sz="2200" dirty="0">
                <a:solidFill>
                  <a:schemeClr val="tx1"/>
                </a:solidFill>
                <a:latin typeface="+mj-lt"/>
                <a:ea typeface="黑体" pitchFamily="49" charset="-122"/>
              </a:rPr>
              <a:t>(Did you mean…?)</a:t>
            </a:r>
            <a:endParaRPr lang="de-DE"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推荐式校正方法通常只给出一个建议</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如果有多个可能的正确拼写怎么办？</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平衡</a:t>
            </a:r>
            <a:r>
              <a:rPr lang="en-US" sz="2200"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交互界面的简洁性 </a:t>
            </a:r>
            <a:r>
              <a:rPr lang="en-US" sz="2200" dirty="0">
                <a:solidFill>
                  <a:schemeClr val="tx1"/>
                </a:solidFill>
                <a:latin typeface="+mj-lt"/>
                <a:ea typeface="黑体" pitchFamily="49" charset="-122"/>
              </a:rPr>
              <a:t>vs. </a:t>
            </a:r>
            <a:r>
              <a:rPr lang="zh-CN" altLang="en-US" sz="2200" dirty="0">
                <a:solidFill>
                  <a:schemeClr val="tx1"/>
                </a:solidFill>
                <a:latin typeface="+mj-lt"/>
                <a:ea typeface="黑体" pitchFamily="49" charset="-122"/>
              </a:rPr>
              <a:t>强大性</a:t>
            </a:r>
            <a:endParaRPr lang="en-US" sz="22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开销问题</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拼写校正的开销很大</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避免对所有查询都运行拼写校正模块</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只对返回结果很少的查询运行拼写校正模块</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猜测</a:t>
            </a:r>
            <a:r>
              <a:rPr lang="en-US" sz="2200"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主流搜索引擎的拼写校正模块非常高效，有能力对每个查询进行拼写校正</a:t>
            </a:r>
            <a:endParaRPr lang="en-US"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课堂练习</a:t>
            </a:r>
            <a:r>
              <a:rPr lang="de-DE" sz="3400" dirty="0">
                <a:solidFill>
                  <a:schemeClr val="tx1"/>
                </a:solidFill>
                <a:latin typeface="+mj-lt"/>
                <a:ea typeface="黑体" pitchFamily="49" charset="-122"/>
              </a:rPr>
              <a:t>: Peter Norvig</a:t>
            </a:r>
            <a:r>
              <a:rPr lang="zh-CN" altLang="en-US" sz="3400" dirty="0">
                <a:solidFill>
                  <a:schemeClr val="tx1"/>
                </a:solidFill>
                <a:latin typeface="+mj-lt"/>
                <a:ea typeface="黑体" pitchFamily="49" charset="-122"/>
              </a:rPr>
              <a:t>拼写校正工具的理解</a:t>
            </a:r>
            <a:endParaRPr lang="de-DE"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6" name="内容占位符 5"/>
          <p:cNvSpPr>
            <a:spLocks noGrp="1"/>
          </p:cNvSpPr>
          <p:nvPr>
            <p:ph idx="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74BF2C0F-05D6-4882-A325-BE394602789D}" type="slidenum">
              <a:rPr lang="en-US" smtClean="0"/>
              <a:pPr/>
              <a:t>123</a:t>
            </a:fld>
            <a:endParaRPr lang="en-US" dirty="0"/>
          </a:p>
        </p:txBody>
      </p:sp>
      <p:pic>
        <p:nvPicPr>
          <p:cNvPr id="2" name="图片 1"/>
          <p:cNvPicPr>
            <a:picLocks noChangeAspect="1"/>
          </p:cNvPicPr>
          <p:nvPr/>
        </p:nvPicPr>
        <p:blipFill>
          <a:blip r:embed="rId3"/>
          <a:stretch>
            <a:fillRect/>
          </a:stretch>
        </p:blipFill>
        <p:spPr>
          <a:xfrm>
            <a:off x="254077" y="1484784"/>
            <a:ext cx="5629275" cy="5267325"/>
          </a:xfrm>
          <a:prstGeom prst="rect">
            <a:avLst/>
          </a:prstGeom>
        </p:spPr>
      </p:pic>
      <p:pic>
        <p:nvPicPr>
          <p:cNvPr id="3" name="图片 2"/>
          <p:cNvPicPr>
            <a:picLocks noChangeAspect="1"/>
          </p:cNvPicPr>
          <p:nvPr/>
        </p:nvPicPr>
        <p:blipFill>
          <a:blip r:embed="rId4"/>
          <a:stretch>
            <a:fillRect/>
          </a:stretch>
        </p:blipFill>
        <p:spPr>
          <a:xfrm>
            <a:off x="6528395" y="1637438"/>
            <a:ext cx="2143125" cy="790575"/>
          </a:xfrm>
          <a:prstGeom prst="rect">
            <a:avLst/>
          </a:prstGeom>
        </p:spPr>
      </p:pic>
      <p:pic>
        <p:nvPicPr>
          <p:cNvPr id="4" name="图片 3"/>
          <p:cNvPicPr>
            <a:picLocks noChangeAspect="1"/>
          </p:cNvPicPr>
          <p:nvPr/>
        </p:nvPicPr>
        <p:blipFill>
          <a:blip r:embed="rId5"/>
          <a:stretch>
            <a:fillRect/>
          </a:stretch>
        </p:blipFill>
        <p:spPr>
          <a:xfrm>
            <a:off x="6660232" y="3212976"/>
            <a:ext cx="1752600" cy="304800"/>
          </a:xfrm>
          <a:prstGeom prst="rect">
            <a:avLst/>
          </a:prstGeom>
        </p:spPr>
      </p:pic>
      <p:pic>
        <p:nvPicPr>
          <p:cNvPr id="5" name="图片 4"/>
          <p:cNvPicPr>
            <a:picLocks noChangeAspect="1"/>
          </p:cNvPicPr>
          <p:nvPr/>
        </p:nvPicPr>
        <p:blipFill>
          <a:blip r:embed="rId6"/>
          <a:stretch>
            <a:fillRect/>
          </a:stretch>
        </p:blipFill>
        <p:spPr>
          <a:xfrm>
            <a:off x="6660232" y="4079354"/>
            <a:ext cx="1933575" cy="285750"/>
          </a:xfrm>
          <a:prstGeom prst="rect">
            <a:avLst/>
          </a:prstGeom>
        </p:spPr>
      </p:pic>
      <p:pic>
        <p:nvPicPr>
          <p:cNvPr id="8" name="图片 7"/>
          <p:cNvPicPr>
            <a:picLocks noChangeAspect="1"/>
          </p:cNvPicPr>
          <p:nvPr/>
        </p:nvPicPr>
        <p:blipFill rotWithShape="1">
          <a:blip r:embed="rId7"/>
          <a:srcRect r="48250"/>
          <a:stretch/>
        </p:blipFill>
        <p:spPr>
          <a:xfrm>
            <a:off x="5935092" y="5048669"/>
            <a:ext cx="3208908" cy="1190625"/>
          </a:xfrm>
          <a:prstGeom prst="rect">
            <a:avLst/>
          </a:prstGeom>
        </p:spPr>
      </p:pic>
      <p:sp>
        <p:nvSpPr>
          <p:cNvPr id="10" name="文本框 9"/>
          <p:cNvSpPr txBox="1"/>
          <p:nvPr/>
        </p:nvSpPr>
        <p:spPr>
          <a:xfrm>
            <a:off x="7812360" y="5857527"/>
            <a:ext cx="973342" cy="307777"/>
          </a:xfrm>
          <a:prstGeom prst="rect">
            <a:avLst/>
          </a:prstGeom>
          <a:noFill/>
        </p:spPr>
        <p:txBody>
          <a:bodyPr wrap="square" rtlCol="0">
            <a:spAutoFit/>
          </a:bodyPr>
          <a:lstStyle/>
          <a:p>
            <a:r>
              <a:rPr lang="en-US" altLang="zh-CN" sz="1400" dirty="0">
                <a:solidFill>
                  <a:schemeClr val="tx1"/>
                </a:solidFill>
              </a:rPr>
              <a:t>8</a:t>
            </a:r>
            <a:r>
              <a:rPr lang="zh-CN" altLang="en-US" sz="1400" dirty="0">
                <a:solidFill>
                  <a:schemeClr val="tx1"/>
                </a:solidFill>
              </a:rPr>
              <a:t>个</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7" name="文本占位符 6"/>
          <p:cNvSpPr>
            <a:spLocks noGrp="1"/>
          </p:cNvSpPr>
          <p:nvPr>
            <p:ph idx="1"/>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t>Soundex</a:t>
            </a:r>
            <a:endParaRPr lang="en-US" altLang="zh-CN"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124</a:t>
            </a:fld>
            <a:endParaRPr lang="en-US"/>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err="1">
                <a:solidFill>
                  <a:schemeClr val="tx1"/>
                </a:solidFill>
                <a:latin typeface="+mj-lt"/>
                <a:ea typeface="黑体" pitchFamily="49" charset="-122"/>
              </a:rPr>
              <a:t>Soundex</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351927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一种特殊的拼写错误</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发音相似的拼写错误</a:t>
            </a:r>
            <a:r>
              <a:rPr lang="en-US" altLang="zh-CN" dirty="0">
                <a:solidFill>
                  <a:schemeClr val="tx1"/>
                </a:solidFill>
                <a:latin typeface="+mj-lt"/>
                <a:ea typeface="黑体" pitchFamily="49" charset="-122"/>
              </a:rPr>
              <a:t>)</a:t>
            </a:r>
            <a:r>
              <a:rPr lang="zh-CN" altLang="en-US" dirty="0">
                <a:solidFill>
                  <a:schemeClr val="tx1"/>
                </a:solidFill>
                <a:ea typeface="黑体" pitchFamily="49" charset="-122"/>
              </a:rPr>
              <a:t>比如</a:t>
            </a:r>
            <a:r>
              <a:rPr lang="de-DE" altLang="zh-CN" dirty="0">
                <a:solidFill>
                  <a:schemeClr val="tx1"/>
                </a:solidFill>
                <a:ea typeface="黑体" pitchFamily="49" charset="-122"/>
              </a:rPr>
              <a:t>: </a:t>
            </a:r>
            <a:r>
              <a:rPr lang="de-DE" altLang="zh-CN" i="1" dirty="0">
                <a:solidFill>
                  <a:schemeClr val="tx1"/>
                </a:solidFill>
                <a:ea typeface="黑体" pitchFamily="49" charset="-122"/>
              </a:rPr>
              <a:t>chebyshev / tchebyscheff  </a:t>
            </a:r>
            <a:r>
              <a:rPr lang="en-US" altLang="zh-CN" i="1" dirty="0">
                <a:solidFill>
                  <a:schemeClr val="tx1"/>
                </a:solidFill>
                <a:ea typeface="黑体" pitchFamily="49" charset="-122"/>
              </a:rPr>
              <a:t>【</a:t>
            </a:r>
            <a:r>
              <a:rPr lang="zh-CN" altLang="en-US" i="1" dirty="0">
                <a:solidFill>
                  <a:schemeClr val="tx1"/>
                </a:solidFill>
                <a:ea typeface="黑体" pitchFamily="49" charset="-122"/>
              </a:rPr>
              <a:t>切比雪夫</a:t>
            </a:r>
            <a:r>
              <a:rPr lang="en-US" altLang="zh-CN" i="1" dirty="0">
                <a:solidFill>
                  <a:schemeClr val="tx1"/>
                </a:solidFill>
                <a:ea typeface="黑体" pitchFamily="49" charset="-122"/>
              </a:rPr>
              <a:t>】</a:t>
            </a:r>
            <a:endParaRPr lang="de-DE" altLang="zh-CN" i="1" dirty="0">
              <a:solidFill>
                <a:schemeClr val="tx1"/>
              </a:solidFill>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Soundex</a:t>
            </a:r>
            <a:r>
              <a:rPr lang="zh-CN" altLang="en-US" dirty="0">
                <a:solidFill>
                  <a:schemeClr val="tx1"/>
                </a:solidFill>
                <a:latin typeface="+mj-lt"/>
                <a:ea typeface="黑体" pitchFamily="49" charset="-122"/>
              </a:rPr>
              <a:t>是寻找发音相似的单词的方法</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具体算法</a:t>
            </a:r>
            <a:r>
              <a:rPr lang="de-DE" dirty="0">
                <a:solidFill>
                  <a:schemeClr val="tx1"/>
                </a:solidFill>
                <a:latin typeface="+mj-lt"/>
                <a:ea typeface="黑体" pitchFamily="49" charset="-122"/>
              </a:rPr>
              <a:t>:</a:t>
            </a: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将词典中每个词项转换成一个</a:t>
            </a:r>
            <a:r>
              <a:rPr lang="en-US" altLang="zh-CN" sz="2200" dirty="0">
                <a:solidFill>
                  <a:schemeClr val="tx1"/>
                </a:solidFill>
                <a:latin typeface="+mj-lt"/>
                <a:ea typeface="黑体" pitchFamily="49" charset="-122"/>
              </a:rPr>
              <a:t>4</a:t>
            </a:r>
            <a:r>
              <a:rPr lang="zh-CN" altLang="en-US" sz="2200" dirty="0">
                <a:solidFill>
                  <a:schemeClr val="tx1"/>
                </a:solidFill>
                <a:latin typeface="+mj-lt"/>
                <a:ea typeface="黑体" pitchFamily="49" charset="-122"/>
              </a:rPr>
              <a:t>字符缩减形式</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对查询词项做同样的处理</a:t>
            </a:r>
            <a:endParaRPr lang="en-US" altLang="zh-CN"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基于</a:t>
            </a:r>
            <a:r>
              <a:rPr lang="en-US" altLang="zh-CN" sz="2200" dirty="0">
                <a:solidFill>
                  <a:schemeClr val="tx1"/>
                </a:solidFill>
                <a:latin typeface="+mj-lt"/>
                <a:ea typeface="黑体" pitchFamily="49" charset="-122"/>
              </a:rPr>
              <a:t>4-</a:t>
            </a:r>
            <a:r>
              <a:rPr lang="zh-CN" altLang="en-US" sz="2200" dirty="0">
                <a:solidFill>
                  <a:schemeClr val="tx1"/>
                </a:solidFill>
                <a:latin typeface="+mj-lt"/>
                <a:ea typeface="黑体" pitchFamily="49" charset="-122"/>
              </a:rPr>
              <a:t>字符缩减形式进行索引和搜索</a:t>
            </a:r>
            <a:endParaRPr lang="en-US"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125</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Soundex </a:t>
            </a:r>
            <a:r>
              <a:rPr lang="zh-CN" altLang="en-US" sz="3600" dirty="0">
                <a:solidFill>
                  <a:schemeClr val="tx1"/>
                </a:solidFill>
                <a:latin typeface="+mj-lt"/>
                <a:ea typeface="黑体" pitchFamily="49" charset="-122"/>
              </a:rPr>
              <a:t>算法</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572560" cy="2143140"/>
          </a:xfrm>
          <a:prstGeom prst="rect">
            <a:avLst/>
          </a:prstGeom>
          <a:noFill/>
          <a:ln w="9525">
            <a:noFill/>
            <a:round/>
            <a:headEnd/>
            <a:tailEnd/>
          </a:ln>
        </p:spPr>
        <p:txBody>
          <a:bodyPr/>
          <a:lstStyle/>
          <a:p>
            <a:pPr lvl="1">
              <a:buClr>
                <a:srgbClr val="336699"/>
              </a:buClr>
              <a:buSzPct val="64000"/>
              <a:buFont typeface="Calibri" pitchFamily="34" charset="0"/>
              <a:buChar char="❶"/>
            </a:pPr>
            <a:r>
              <a:rPr lang="zh-CN" altLang="en-US" sz="2200" dirty="0">
                <a:solidFill>
                  <a:schemeClr val="tx1"/>
                </a:solidFill>
                <a:latin typeface="+mj-lt"/>
                <a:ea typeface="黑体" pitchFamily="49" charset="-122"/>
              </a:rPr>
              <a:t>保留词项的首字母</a:t>
            </a:r>
            <a:endParaRPr lang="en-US" sz="2200" dirty="0">
              <a:solidFill>
                <a:schemeClr val="tx1"/>
              </a:solidFill>
              <a:latin typeface="+mj-lt"/>
              <a:ea typeface="黑体" pitchFamily="49" charset="-122"/>
            </a:endParaRPr>
          </a:p>
          <a:p>
            <a:pPr lvl="1">
              <a:buClr>
                <a:srgbClr val="336699"/>
              </a:buClr>
              <a:buSzPct val="64000"/>
              <a:buFont typeface="Calibri" pitchFamily="34" charset="0"/>
              <a:buChar char="❷"/>
            </a:pPr>
            <a:r>
              <a:rPr lang="zh-CN" altLang="zh-CN" sz="2000" dirty="0">
                <a:solidFill>
                  <a:schemeClr val="tx1"/>
                </a:solidFill>
                <a:ea typeface="黑体" pitchFamily="49" charset="-122"/>
              </a:rPr>
              <a:t>将后续所有的</a:t>
            </a:r>
            <a:r>
              <a:rPr lang="en-US" altLang="zh-CN" sz="2000" dirty="0">
                <a:solidFill>
                  <a:schemeClr val="tx1"/>
                </a:solidFill>
                <a:ea typeface="黑体" pitchFamily="49" charset="-122"/>
              </a:rPr>
              <a:t>A</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E</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I</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O</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U</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H</a:t>
            </a:r>
            <a:r>
              <a:rPr lang="zh-CN" altLang="zh-CN" sz="2000" dirty="0">
                <a:solidFill>
                  <a:schemeClr val="tx1"/>
                </a:solidFill>
                <a:ea typeface="黑体" pitchFamily="49" charset="-122"/>
              </a:rPr>
              <a:t>、</a:t>
            </a:r>
            <a:r>
              <a:rPr lang="en-US" altLang="zh-CN" sz="2000" dirty="0">
                <a:solidFill>
                  <a:schemeClr val="tx1"/>
                </a:solidFill>
                <a:ea typeface="黑体" pitchFamily="49" charset="-122"/>
              </a:rPr>
              <a:t>W</a:t>
            </a:r>
            <a:r>
              <a:rPr lang="zh-CN" altLang="zh-CN" sz="2000" dirty="0">
                <a:solidFill>
                  <a:schemeClr val="tx1"/>
                </a:solidFill>
                <a:ea typeface="黑体" pitchFamily="49" charset="-122"/>
              </a:rPr>
              <a:t>及</a:t>
            </a:r>
            <a:r>
              <a:rPr lang="en-US" altLang="zh-CN" sz="2000" dirty="0">
                <a:solidFill>
                  <a:schemeClr val="tx1"/>
                </a:solidFill>
                <a:ea typeface="黑体" pitchFamily="49" charset="-122"/>
              </a:rPr>
              <a:t>Y</a:t>
            </a:r>
            <a:r>
              <a:rPr lang="zh-CN" altLang="zh-CN" sz="2000" dirty="0">
                <a:solidFill>
                  <a:schemeClr val="tx1"/>
                </a:solidFill>
                <a:ea typeface="黑体" pitchFamily="49" charset="-122"/>
              </a:rPr>
              <a:t>等字母转换为</a:t>
            </a:r>
            <a:r>
              <a:rPr lang="en-US" altLang="zh-CN" sz="2000" dirty="0">
                <a:solidFill>
                  <a:schemeClr val="tx1"/>
                </a:solidFill>
                <a:ea typeface="黑体" pitchFamily="49" charset="-122"/>
              </a:rPr>
              <a:t>0</a:t>
            </a:r>
            <a:r>
              <a:rPr lang="zh-CN" altLang="zh-CN" sz="2000" dirty="0">
                <a:solidFill>
                  <a:schemeClr val="tx1"/>
                </a:solidFill>
                <a:ea typeface="黑体" pitchFamily="49" charset="-122"/>
              </a:rPr>
              <a:t>。</a:t>
            </a:r>
            <a:endParaRPr lang="pl-PL" sz="2200" dirty="0">
              <a:solidFill>
                <a:schemeClr val="tx1"/>
              </a:solidFill>
              <a:latin typeface="+mj-lt"/>
              <a:ea typeface="黑体" pitchFamily="49" charset="-122"/>
            </a:endParaRPr>
          </a:p>
          <a:p>
            <a:pPr lvl="1">
              <a:buClr>
                <a:srgbClr val="336699"/>
              </a:buClr>
              <a:buSzPct val="64000"/>
              <a:buFont typeface="Calibri" pitchFamily="34" charset="0"/>
              <a:buChar char="❸"/>
            </a:pPr>
            <a:r>
              <a:rPr lang="zh-CN" altLang="en-US" sz="2200" dirty="0">
                <a:solidFill>
                  <a:schemeClr val="tx1"/>
                </a:solidFill>
                <a:latin typeface="+mj-lt"/>
                <a:ea typeface="黑体" pitchFamily="49" charset="-122"/>
              </a:rPr>
              <a:t>按照如下方式将字母转换成数字：</a:t>
            </a:r>
            <a:endParaRPr lang="en-US" sz="2200" dirty="0">
              <a:solidFill>
                <a:schemeClr val="tx1"/>
              </a:solidFill>
              <a:latin typeface="+mj-lt"/>
              <a:ea typeface="黑体" pitchFamily="49" charset="-122"/>
            </a:endParaRPr>
          </a:p>
          <a:p>
            <a:pPr lvl="2">
              <a:buClr>
                <a:srgbClr val="336699"/>
              </a:buClr>
              <a:buFont typeface="Wingdings" pitchFamily="2" charset="2"/>
              <a:buChar char="§"/>
            </a:pPr>
            <a:r>
              <a:rPr lang="en-US" sz="2200" dirty="0">
                <a:solidFill>
                  <a:schemeClr val="tx1"/>
                </a:solidFill>
                <a:latin typeface="+mj-lt"/>
                <a:ea typeface="黑体" pitchFamily="49" charset="-122"/>
              </a:rPr>
              <a:t>B, F, P, V </a:t>
            </a:r>
            <a:r>
              <a:rPr lang="en-US" altLang="zh-CN" sz="2200" dirty="0">
                <a:solidFill>
                  <a:schemeClr val="tx1"/>
                </a:solidFill>
                <a:latin typeface="+mj-lt"/>
                <a:ea typeface="黑体" pitchFamily="49" charset="-122"/>
                <a:sym typeface="Wingdings" pitchFamily="2" charset="2"/>
              </a:rPr>
              <a:t></a:t>
            </a:r>
            <a:r>
              <a:rPr lang="en-US" sz="2200" dirty="0">
                <a:solidFill>
                  <a:schemeClr val="tx1"/>
                </a:solidFill>
                <a:latin typeface="+mj-lt"/>
                <a:ea typeface="黑体" pitchFamily="49" charset="-122"/>
              </a:rPr>
              <a:t> 1</a:t>
            </a:r>
          </a:p>
          <a:p>
            <a:pPr lvl="2">
              <a:buClr>
                <a:srgbClr val="336699"/>
              </a:buClr>
              <a:buFont typeface="Wingdings" pitchFamily="2" charset="2"/>
              <a:buChar char="§"/>
            </a:pPr>
            <a:r>
              <a:rPr lang="pl-PL" sz="2200" dirty="0">
                <a:solidFill>
                  <a:schemeClr val="tx1"/>
                </a:solidFill>
                <a:latin typeface="+mj-lt"/>
                <a:ea typeface="黑体" pitchFamily="49" charset="-122"/>
              </a:rPr>
              <a:t>C, G, J, K, Q, S, X, Z </a:t>
            </a:r>
            <a:r>
              <a:rPr lang="en-US" sz="2200" dirty="0">
                <a:solidFill>
                  <a:schemeClr val="tx1"/>
                </a:solidFill>
                <a:latin typeface="+mj-lt"/>
                <a:ea typeface="黑体" pitchFamily="49" charset="-122"/>
                <a:sym typeface="Wingdings" pitchFamily="2" charset="2"/>
              </a:rPr>
              <a:t></a:t>
            </a:r>
            <a:r>
              <a:rPr lang="pl-PL" sz="2200" dirty="0">
                <a:solidFill>
                  <a:schemeClr val="tx1"/>
                </a:solidFill>
                <a:latin typeface="+mj-lt"/>
                <a:ea typeface="黑体" pitchFamily="49" charset="-122"/>
              </a:rPr>
              <a:t> 2</a:t>
            </a:r>
          </a:p>
          <a:p>
            <a:pPr lvl="2">
              <a:buClr>
                <a:srgbClr val="336699"/>
              </a:buClr>
              <a:buFont typeface="Wingdings" pitchFamily="2" charset="2"/>
              <a:buChar char="§"/>
            </a:pPr>
            <a:r>
              <a:rPr lang="de-DE" sz="2200" dirty="0">
                <a:solidFill>
                  <a:schemeClr val="tx1"/>
                </a:solidFill>
                <a:latin typeface="+mj-lt"/>
                <a:ea typeface="黑体" pitchFamily="49" charset="-122"/>
              </a:rPr>
              <a:t>D,T </a:t>
            </a:r>
            <a:r>
              <a:rPr lang="en-US" altLang="zh-CN" sz="2200" dirty="0">
                <a:solidFill>
                  <a:schemeClr val="tx1"/>
                </a:solidFill>
                <a:ea typeface="黑体" pitchFamily="49" charset="-122"/>
                <a:sym typeface="Wingdings" pitchFamily="2" charset="2"/>
              </a:rPr>
              <a:t></a:t>
            </a:r>
            <a:r>
              <a:rPr lang="de-DE" sz="2200" dirty="0">
                <a:solidFill>
                  <a:schemeClr val="tx1"/>
                </a:solidFill>
                <a:latin typeface="+mj-lt"/>
                <a:ea typeface="黑体" pitchFamily="49" charset="-122"/>
              </a:rPr>
              <a:t> 3</a:t>
            </a:r>
          </a:p>
          <a:p>
            <a:pPr lvl="2">
              <a:buClr>
                <a:srgbClr val="336699"/>
              </a:buClr>
              <a:buFont typeface="Wingdings" pitchFamily="2" charset="2"/>
              <a:buChar char="§"/>
            </a:pPr>
            <a:r>
              <a:rPr lang="de-DE" sz="2200" dirty="0">
                <a:solidFill>
                  <a:schemeClr val="tx1"/>
                </a:solidFill>
                <a:latin typeface="+mj-lt"/>
                <a:ea typeface="黑体" pitchFamily="49" charset="-122"/>
              </a:rPr>
              <a:t>L </a:t>
            </a:r>
            <a:r>
              <a:rPr lang="en-US" altLang="zh-CN" sz="2200" dirty="0">
                <a:solidFill>
                  <a:schemeClr val="tx1"/>
                </a:solidFill>
                <a:ea typeface="黑体" pitchFamily="49" charset="-122"/>
                <a:sym typeface="Wingdings" pitchFamily="2" charset="2"/>
              </a:rPr>
              <a:t></a:t>
            </a:r>
            <a:r>
              <a:rPr lang="de-DE" sz="2200" dirty="0">
                <a:solidFill>
                  <a:schemeClr val="tx1"/>
                </a:solidFill>
                <a:latin typeface="+mj-lt"/>
                <a:ea typeface="黑体" pitchFamily="49" charset="-122"/>
              </a:rPr>
              <a:t> 4</a:t>
            </a:r>
          </a:p>
          <a:p>
            <a:pPr lvl="2">
              <a:buClr>
                <a:srgbClr val="336699"/>
              </a:buClr>
              <a:buFont typeface="Wingdings" pitchFamily="2" charset="2"/>
              <a:buChar char="§"/>
            </a:pPr>
            <a:r>
              <a:rPr lang="de-DE" sz="2200" dirty="0">
                <a:solidFill>
                  <a:schemeClr val="tx1"/>
                </a:solidFill>
                <a:latin typeface="+mj-lt"/>
                <a:ea typeface="黑体" pitchFamily="49" charset="-122"/>
              </a:rPr>
              <a:t>M, N </a:t>
            </a:r>
            <a:r>
              <a:rPr lang="en-US" altLang="zh-CN" sz="2200" dirty="0">
                <a:solidFill>
                  <a:schemeClr val="tx1"/>
                </a:solidFill>
                <a:ea typeface="黑体" pitchFamily="49" charset="-122"/>
                <a:sym typeface="Wingdings" pitchFamily="2" charset="2"/>
              </a:rPr>
              <a:t></a:t>
            </a:r>
            <a:r>
              <a:rPr lang="de-DE" sz="2200" dirty="0">
                <a:solidFill>
                  <a:schemeClr val="tx1"/>
                </a:solidFill>
                <a:latin typeface="+mj-lt"/>
                <a:ea typeface="黑体" pitchFamily="49" charset="-122"/>
              </a:rPr>
              <a:t> 5</a:t>
            </a:r>
          </a:p>
          <a:p>
            <a:pPr lvl="2">
              <a:buClr>
                <a:srgbClr val="336699"/>
              </a:buClr>
              <a:buFont typeface="Wingdings" pitchFamily="2" charset="2"/>
              <a:buChar char="§"/>
            </a:pPr>
            <a:r>
              <a:rPr lang="de-DE" sz="2200" dirty="0">
                <a:solidFill>
                  <a:schemeClr val="tx1"/>
                </a:solidFill>
                <a:latin typeface="+mj-lt"/>
                <a:ea typeface="黑体" pitchFamily="49" charset="-122"/>
              </a:rPr>
              <a:t>R </a:t>
            </a:r>
            <a:r>
              <a:rPr lang="en-US" altLang="zh-CN" sz="2200" dirty="0">
                <a:solidFill>
                  <a:schemeClr val="tx1"/>
                </a:solidFill>
                <a:ea typeface="黑体" pitchFamily="49" charset="-122"/>
                <a:sym typeface="Wingdings" pitchFamily="2" charset="2"/>
              </a:rPr>
              <a:t></a:t>
            </a:r>
            <a:r>
              <a:rPr lang="de-DE" sz="2200" dirty="0">
                <a:solidFill>
                  <a:schemeClr val="tx1"/>
                </a:solidFill>
                <a:latin typeface="+mj-lt"/>
                <a:ea typeface="黑体" pitchFamily="49" charset="-122"/>
              </a:rPr>
              <a:t> 6</a:t>
            </a:r>
          </a:p>
          <a:p>
            <a:pPr lvl="1">
              <a:buClr>
                <a:srgbClr val="336699"/>
              </a:buClr>
              <a:buSzPct val="65000"/>
              <a:buFont typeface="Calibri" pitchFamily="34" charset="0"/>
              <a:buChar char="❹"/>
            </a:pPr>
            <a:r>
              <a:rPr lang="zh-CN" altLang="zh-CN" sz="2000" dirty="0">
                <a:solidFill>
                  <a:schemeClr val="tx1"/>
                </a:solidFill>
                <a:ea typeface="黑体" pitchFamily="49" charset="-122"/>
              </a:rPr>
              <a:t>将连续出现的两个同一字符转换为一个字符直至再没有这种现象出现。 </a:t>
            </a:r>
            <a:endParaRPr lang="en-US" sz="2200" dirty="0">
              <a:solidFill>
                <a:schemeClr val="tx1"/>
              </a:solidFill>
              <a:latin typeface="+mj-lt"/>
              <a:ea typeface="黑体" pitchFamily="49" charset="-122"/>
            </a:endParaRPr>
          </a:p>
          <a:p>
            <a:pPr lvl="1">
              <a:buClr>
                <a:srgbClr val="336699"/>
              </a:buClr>
              <a:buSzPct val="65000"/>
              <a:buFont typeface="Calibri" pitchFamily="34" charset="0"/>
              <a:buChar char="❺"/>
            </a:pPr>
            <a:r>
              <a:rPr lang="zh-CN" altLang="zh-CN" sz="2000" dirty="0">
                <a:solidFill>
                  <a:schemeClr val="tx1"/>
                </a:solidFill>
                <a:ea typeface="黑体" pitchFamily="49" charset="-122"/>
              </a:rPr>
              <a:t>在结果字符串中剔除</a:t>
            </a:r>
            <a:r>
              <a:rPr lang="en-US" altLang="zh-CN" sz="2000" dirty="0">
                <a:solidFill>
                  <a:schemeClr val="tx1"/>
                </a:solidFill>
                <a:ea typeface="黑体" pitchFamily="49" charset="-122"/>
              </a:rPr>
              <a:t>0</a:t>
            </a:r>
            <a:r>
              <a:rPr lang="zh-CN" altLang="zh-CN" sz="2000" dirty="0">
                <a:solidFill>
                  <a:schemeClr val="tx1"/>
                </a:solidFill>
                <a:ea typeface="黑体" pitchFamily="49" charset="-122"/>
              </a:rPr>
              <a:t>，并在结果字符串尾部补足</a:t>
            </a:r>
            <a:r>
              <a:rPr lang="en-US" altLang="zh-CN" sz="2000" dirty="0">
                <a:solidFill>
                  <a:schemeClr val="tx1"/>
                </a:solidFill>
                <a:ea typeface="黑体" pitchFamily="49" charset="-122"/>
              </a:rPr>
              <a:t>0</a:t>
            </a:r>
            <a:r>
              <a:rPr lang="zh-CN" altLang="zh-CN" sz="2000" dirty="0">
                <a:solidFill>
                  <a:schemeClr val="tx1"/>
                </a:solidFill>
                <a:ea typeface="黑体" pitchFamily="49" charset="-122"/>
              </a:rPr>
              <a:t>，然后返回前四个字符，该字符由</a:t>
            </a:r>
            <a:r>
              <a:rPr lang="en-US" altLang="zh-CN" sz="2000" dirty="0">
                <a:solidFill>
                  <a:schemeClr val="tx1"/>
                </a:solidFill>
                <a:ea typeface="黑体" pitchFamily="49" charset="-122"/>
              </a:rPr>
              <a:t>1</a:t>
            </a:r>
            <a:r>
              <a:rPr lang="zh-CN" altLang="zh-CN" sz="2000" dirty="0">
                <a:solidFill>
                  <a:schemeClr val="tx1"/>
                </a:solidFill>
                <a:ea typeface="黑体" pitchFamily="49" charset="-122"/>
              </a:rPr>
              <a:t>个字母加上</a:t>
            </a:r>
            <a:r>
              <a:rPr lang="en-US" altLang="zh-CN" sz="2000" dirty="0">
                <a:solidFill>
                  <a:schemeClr val="tx1"/>
                </a:solidFill>
                <a:ea typeface="黑体" pitchFamily="49" charset="-122"/>
              </a:rPr>
              <a:t>3</a:t>
            </a:r>
            <a:r>
              <a:rPr lang="zh-CN" altLang="zh-CN" sz="2000" dirty="0">
                <a:solidFill>
                  <a:schemeClr val="tx1"/>
                </a:solidFill>
                <a:ea typeface="黑体" pitchFamily="49" charset="-122"/>
              </a:rPr>
              <a:t>个数字组成。</a:t>
            </a:r>
            <a:endParaRPr lang="en-US"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例子</a:t>
            </a:r>
            <a:r>
              <a:rPr lang="de-DE" sz="3600" dirty="0">
                <a:solidFill>
                  <a:schemeClr val="tx1"/>
                </a:solidFill>
                <a:latin typeface="+mj-lt"/>
                <a:ea typeface="黑体" pitchFamily="49" charset="-122"/>
              </a:rPr>
              <a:t>: </a:t>
            </a:r>
            <a:r>
              <a:rPr lang="zh-CN" altLang="en-US" sz="3600" dirty="0">
                <a:solidFill>
                  <a:schemeClr val="tx1"/>
                </a:solidFill>
                <a:latin typeface="+mj-lt"/>
                <a:ea typeface="黑体" pitchFamily="49" charset="-122"/>
              </a:rPr>
              <a:t>采用</a:t>
            </a:r>
            <a:r>
              <a:rPr lang="de-DE" sz="3600" dirty="0">
                <a:solidFill>
                  <a:schemeClr val="tx1"/>
                </a:solidFill>
                <a:latin typeface="+mj-lt"/>
                <a:ea typeface="黑体" pitchFamily="49" charset="-122"/>
              </a:rPr>
              <a:t>Soundex</a:t>
            </a:r>
            <a:r>
              <a:rPr lang="zh-CN" altLang="en-US" sz="3600" dirty="0">
                <a:solidFill>
                  <a:schemeClr val="tx1"/>
                </a:solidFill>
                <a:latin typeface="+mj-lt"/>
                <a:ea typeface="黑体" pitchFamily="49" charset="-122"/>
              </a:rPr>
              <a:t>算法处理</a:t>
            </a:r>
            <a:r>
              <a:rPr lang="de-DE" sz="3600" i="1" dirty="0">
                <a:solidFill>
                  <a:schemeClr val="tx1"/>
                </a:solidFill>
                <a:latin typeface="+mj-lt"/>
                <a:ea typeface="黑体" pitchFamily="49" charset="-122"/>
              </a:rPr>
              <a:t>HERMAN</a:t>
            </a:r>
            <a:endParaRPr lang="en-US" sz="3600" i="1"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5992"/>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保留</a:t>
            </a:r>
            <a:r>
              <a:rPr lang="de-DE" dirty="0">
                <a:solidFill>
                  <a:schemeClr val="tx1"/>
                </a:solidFill>
                <a:latin typeface="+mj-lt"/>
                <a:ea typeface="黑体" pitchFamily="49" charset="-122"/>
              </a:rPr>
              <a:t> H</a:t>
            </a:r>
          </a:p>
          <a:p>
            <a:pPr lvl="1">
              <a:spcBef>
                <a:spcPts val="700"/>
              </a:spcBef>
              <a:buClr>
                <a:srgbClr val="336699"/>
              </a:buClr>
              <a:buFont typeface="Wingdings" pitchFamily="2" charset="2"/>
              <a:buChar char="§"/>
            </a:pPr>
            <a:r>
              <a:rPr lang="de-DE" i="1" dirty="0">
                <a:solidFill>
                  <a:schemeClr val="tx1"/>
                </a:solidFill>
                <a:latin typeface="+mj-lt"/>
                <a:ea typeface="黑体" pitchFamily="49" charset="-122"/>
              </a:rPr>
              <a:t>ERMAN </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0RM0N</a:t>
            </a:r>
          </a:p>
          <a:p>
            <a:pPr lvl="1">
              <a:spcBef>
                <a:spcPts val="700"/>
              </a:spcBef>
              <a:buClr>
                <a:srgbClr val="336699"/>
              </a:buClr>
              <a:buFont typeface="Wingdings" pitchFamily="2" charset="2"/>
              <a:buChar char="§"/>
            </a:pPr>
            <a:r>
              <a:rPr lang="de-DE" i="1" dirty="0">
                <a:solidFill>
                  <a:schemeClr val="tx1"/>
                </a:solidFill>
                <a:latin typeface="+mj-lt"/>
                <a:ea typeface="黑体" pitchFamily="49" charset="-122"/>
              </a:rPr>
              <a:t>0RM0N </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06505</a:t>
            </a:r>
          </a:p>
          <a:p>
            <a:pPr lvl="1">
              <a:spcBef>
                <a:spcPts val="700"/>
              </a:spcBef>
              <a:buClr>
                <a:srgbClr val="336699"/>
              </a:buClr>
              <a:buFont typeface="Wingdings" pitchFamily="2" charset="2"/>
              <a:buChar char="§"/>
            </a:pPr>
            <a:r>
              <a:rPr lang="de-DE" i="1" dirty="0">
                <a:solidFill>
                  <a:schemeClr val="tx1"/>
                </a:solidFill>
                <a:latin typeface="+mj-lt"/>
                <a:ea typeface="黑体" pitchFamily="49" charset="-122"/>
              </a:rPr>
              <a:t>06505</a:t>
            </a:r>
            <a:r>
              <a:rPr lang="de-DE" dirty="0">
                <a:solidFill>
                  <a:schemeClr val="tx1"/>
                </a:solidFill>
                <a:latin typeface="+mj-lt"/>
                <a:ea typeface="黑体" pitchFamily="49" charset="-122"/>
              </a:rPr>
              <a:t> → </a:t>
            </a:r>
            <a:r>
              <a:rPr lang="de-DE" i="1" dirty="0">
                <a:solidFill>
                  <a:schemeClr val="tx1"/>
                </a:solidFill>
                <a:latin typeface="+mj-lt"/>
                <a:ea typeface="黑体" pitchFamily="49" charset="-122"/>
              </a:rPr>
              <a:t>06505</a:t>
            </a:r>
          </a:p>
          <a:p>
            <a:pPr lvl="1">
              <a:spcBef>
                <a:spcPts val="700"/>
              </a:spcBef>
              <a:buClr>
                <a:srgbClr val="336699"/>
              </a:buClr>
              <a:buFont typeface="Wingdings" pitchFamily="2" charset="2"/>
              <a:buChar char="§"/>
            </a:pPr>
            <a:r>
              <a:rPr lang="de-DE" i="1" dirty="0">
                <a:solidFill>
                  <a:schemeClr val="tx1"/>
                </a:solidFill>
                <a:latin typeface="+mj-lt"/>
                <a:ea typeface="黑体" pitchFamily="49" charset="-122"/>
              </a:rPr>
              <a:t>06505</a:t>
            </a:r>
            <a:r>
              <a:rPr lang="de-DE" dirty="0">
                <a:solidFill>
                  <a:schemeClr val="tx1"/>
                </a:solidFill>
                <a:latin typeface="+mj-lt"/>
                <a:ea typeface="黑体" pitchFamily="49" charset="-122"/>
              </a:rPr>
              <a:t> → </a:t>
            </a:r>
            <a:r>
              <a:rPr lang="de-DE" i="1" dirty="0">
                <a:solidFill>
                  <a:schemeClr val="tx1"/>
                </a:solidFill>
                <a:latin typeface="+mj-lt"/>
                <a:ea typeface="黑体" pitchFamily="49" charset="-122"/>
              </a:rPr>
              <a:t>655</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返回</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H655</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注意</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HERMANN</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会产生同样的编码</a:t>
            </a:r>
            <a:endParaRPr lang="en-US" sz="48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Soundex</a:t>
            </a:r>
            <a:r>
              <a:rPr lang="zh-CN" altLang="en-US" sz="3600" dirty="0">
                <a:solidFill>
                  <a:schemeClr val="tx1"/>
                </a:solidFill>
                <a:latin typeface="+mj-lt"/>
                <a:ea typeface="黑体" pitchFamily="49" charset="-122"/>
              </a:rPr>
              <a:t>的应用情况</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428868"/>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在</a:t>
            </a:r>
            <a:r>
              <a:rPr lang="en-US" altLang="zh-CN" sz="2800" dirty="0">
                <a:solidFill>
                  <a:schemeClr val="tx1"/>
                </a:solidFill>
                <a:latin typeface="+mj-lt"/>
                <a:ea typeface="黑体" pitchFamily="49" charset="-122"/>
              </a:rPr>
              <a:t>IR</a:t>
            </a:r>
            <a:r>
              <a:rPr lang="zh-CN" altLang="en-US" sz="2800" dirty="0">
                <a:solidFill>
                  <a:schemeClr val="tx1"/>
                </a:solidFill>
                <a:latin typeface="+mj-lt"/>
                <a:ea typeface="黑体" pitchFamily="49" charset="-122"/>
              </a:rPr>
              <a:t>中并不非常普遍</a:t>
            </a:r>
            <a:endParaRPr lang="en-US" sz="28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适用于“高召回率”任务</a:t>
            </a:r>
            <a:r>
              <a:rPr lang="en-US" sz="2800" dirty="0">
                <a:solidFill>
                  <a:schemeClr val="tx1"/>
                </a:solidFill>
                <a:latin typeface="+mj-lt"/>
                <a:ea typeface="黑体" pitchFamily="49" charset="-122"/>
              </a:rPr>
              <a:t> (e.g., </a:t>
            </a:r>
            <a:r>
              <a:rPr lang="zh-CN" altLang="en-US" sz="2800" dirty="0">
                <a:solidFill>
                  <a:schemeClr val="tx1"/>
                </a:solidFill>
                <a:latin typeface="+mj-lt"/>
                <a:ea typeface="黑体" pitchFamily="49" charset="-122"/>
              </a:rPr>
              <a:t>国际刑警组织</a:t>
            </a:r>
            <a:r>
              <a:rPr lang="en-US" altLang="zh-CN" sz="2800" dirty="0">
                <a:solidFill>
                  <a:schemeClr val="tx1"/>
                </a:solidFill>
                <a:ea typeface="黑体" pitchFamily="49" charset="-122"/>
              </a:rPr>
              <a:t>Interpol</a:t>
            </a:r>
            <a:r>
              <a:rPr lang="zh-CN" altLang="en-US" sz="2800" dirty="0">
                <a:solidFill>
                  <a:schemeClr val="tx1"/>
                </a:solidFill>
                <a:latin typeface="+mj-lt"/>
                <a:ea typeface="黑体" pitchFamily="49" charset="-122"/>
              </a:rPr>
              <a:t>在全球范围内追查罪犯</a:t>
            </a:r>
            <a:r>
              <a:rPr lang="en-US" sz="2800"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en-US" sz="2800" dirty="0" err="1">
                <a:solidFill>
                  <a:schemeClr val="tx1"/>
                </a:solidFill>
                <a:latin typeface="+mj-lt"/>
                <a:ea typeface="黑体" pitchFamily="49" charset="-122"/>
              </a:rPr>
              <a:t>Zobel</a:t>
            </a:r>
            <a:r>
              <a:rPr lang="en-US" sz="2800" dirty="0">
                <a:solidFill>
                  <a:schemeClr val="tx1"/>
                </a:solidFill>
                <a:latin typeface="+mj-lt"/>
                <a:ea typeface="黑体" pitchFamily="49" charset="-122"/>
              </a:rPr>
              <a:t> and Dart (1996)</a:t>
            </a:r>
            <a:r>
              <a:rPr lang="zh-CN" altLang="en-US" sz="2800" dirty="0">
                <a:solidFill>
                  <a:schemeClr val="tx1"/>
                </a:solidFill>
                <a:latin typeface="+mj-lt"/>
                <a:ea typeface="黑体" pitchFamily="49" charset="-122"/>
              </a:rPr>
              <a:t>提出了一个更好的发音匹配方法</a:t>
            </a:r>
            <a:endParaRPr lang="en-US" sz="54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课堂练习</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3071810"/>
            <a:ext cx="857256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b="1" dirty="0">
                <a:solidFill>
                  <a:schemeClr val="tx1"/>
                </a:solidFill>
                <a:latin typeface="+mj-lt"/>
                <a:ea typeface="黑体" pitchFamily="49" charset="-122"/>
              </a:rPr>
              <a:t>计算你的姓的拼音的</a:t>
            </a:r>
            <a:r>
              <a:rPr lang="en-US" b="1" dirty="0" err="1">
                <a:solidFill>
                  <a:schemeClr val="tx1"/>
                </a:solidFill>
                <a:latin typeface="+mj-lt"/>
                <a:ea typeface="黑体" pitchFamily="49" charset="-122"/>
              </a:rPr>
              <a:t>Soundex</a:t>
            </a:r>
            <a:r>
              <a:rPr lang="zh-CN" altLang="en-US" b="1" dirty="0">
                <a:solidFill>
                  <a:schemeClr val="tx1"/>
                </a:solidFill>
                <a:latin typeface="+mj-lt"/>
                <a:ea typeface="黑体" pitchFamily="49" charset="-122"/>
              </a:rPr>
              <a:t>编码</a:t>
            </a:r>
            <a:endParaRPr lang="en-US" b="1"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位置信息索引</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13</a:t>
            </a:fld>
            <a:endParaRPr lang="en-US"/>
          </a:p>
        </p:txBody>
      </p:sp>
      <p:sp>
        <p:nvSpPr>
          <p:cNvPr id="38" name="矩形 37"/>
          <p:cNvSpPr/>
          <p:nvPr/>
        </p:nvSpPr>
        <p:spPr>
          <a:xfrm>
            <a:off x="2123728" y="1583815"/>
            <a:ext cx="5328592" cy="2462213"/>
          </a:xfrm>
          <a:prstGeom prst="rect">
            <a:avLst/>
          </a:prstGeom>
        </p:spPr>
        <p:txBody>
          <a:bodyPr wrap="square">
            <a:spAutoFit/>
          </a:bodyPr>
          <a:lstStyle/>
          <a:p>
            <a:pPr>
              <a:spcBef>
                <a:spcPts val="0"/>
              </a:spcBef>
            </a:pPr>
            <a:r>
              <a:rPr lang="en-US" altLang="zh-CN" sz="2200" dirty="0">
                <a:solidFill>
                  <a:schemeClr val="tx1"/>
                </a:solidFill>
                <a:latin typeface="Times New Roman" pitchFamily="18" charset="0"/>
                <a:cs typeface="Times New Roman" pitchFamily="18" charset="0"/>
              </a:rPr>
              <a:t>TO, 993427:</a:t>
            </a:r>
          </a:p>
          <a:p>
            <a:pPr lvl="2">
              <a:spcBef>
                <a:spcPts val="0"/>
              </a:spcBef>
            </a:pPr>
            <a:r>
              <a:rPr lang="pt-BR" altLang="zh-CN" sz="2200" dirty="0">
                <a:solidFill>
                  <a:schemeClr val="tx1"/>
                </a:solidFill>
                <a:latin typeface="Times New Roman" pitchFamily="18" charset="0"/>
                <a:cs typeface="Times New Roman" pitchFamily="18" charset="0"/>
              </a:rPr>
              <a:t>‹ </a:t>
            </a:r>
            <a:r>
              <a:rPr lang="pt-BR" altLang="zh-CN" sz="2200" dirty="0">
                <a:solidFill>
                  <a:srgbClr val="FF0000"/>
                </a:solidFill>
                <a:latin typeface="Times New Roman" pitchFamily="18" charset="0"/>
                <a:cs typeface="Times New Roman" pitchFamily="18" charset="0"/>
              </a:rPr>
              <a:t>4</a:t>
            </a:r>
            <a:r>
              <a:rPr lang="pt-BR" altLang="zh-CN" sz="2200" dirty="0">
                <a:solidFill>
                  <a:schemeClr val="tx1"/>
                </a:solidFill>
                <a:latin typeface="Times New Roman" pitchFamily="18" charset="0"/>
                <a:cs typeface="Times New Roman" pitchFamily="18" charset="0"/>
              </a:rPr>
              <a:t>: ‹</a:t>
            </a:r>
            <a:r>
              <a:rPr lang="pt-BR" altLang="zh-CN" sz="2200" dirty="0">
                <a:solidFill>
                  <a:srgbClr val="FF0000"/>
                </a:solidFill>
                <a:latin typeface="Times New Roman" pitchFamily="18" charset="0"/>
                <a:cs typeface="Times New Roman" pitchFamily="18" charset="0"/>
              </a:rPr>
              <a:t>8, 16, 18, 190, 429, 433</a:t>
            </a:r>
            <a:r>
              <a:rPr lang="pt-BR" altLang="zh-CN" sz="2200" dirty="0">
                <a:solidFill>
                  <a:schemeClr val="tx1"/>
                </a:solidFill>
                <a:latin typeface="Times New Roman" pitchFamily="18" charset="0"/>
                <a:cs typeface="Times New Roman" pitchFamily="18" charset="0"/>
              </a:rPr>
              <a:t>›;</a:t>
            </a:r>
          </a:p>
          <a:p>
            <a:pPr lvl="2">
              <a:spcBef>
                <a:spcPts val="0"/>
              </a:spcBef>
            </a:pPr>
            <a:r>
              <a:rPr lang="pt-BR" altLang="zh-CN" sz="2200" dirty="0">
                <a:solidFill>
                  <a:schemeClr val="tx1"/>
                </a:solidFill>
                <a:latin typeface="Times New Roman" pitchFamily="18" charset="0"/>
                <a:cs typeface="Times New Roman" pitchFamily="18" charset="0"/>
              </a:rPr>
              <a:t>. . . ›</a:t>
            </a:r>
          </a:p>
          <a:p>
            <a:pPr>
              <a:spcBef>
                <a:spcPts val="0"/>
              </a:spcBef>
            </a:pPr>
            <a:r>
              <a:rPr lang="de-DE" altLang="zh-CN" sz="2200" dirty="0">
                <a:solidFill>
                  <a:schemeClr val="tx1"/>
                </a:solidFill>
                <a:latin typeface="Times New Roman" pitchFamily="18" charset="0"/>
                <a:cs typeface="Times New Roman" pitchFamily="18" charset="0"/>
              </a:rPr>
              <a:t>BE, 178239:</a:t>
            </a:r>
          </a:p>
          <a:p>
            <a:pPr lvl="2">
              <a:spcBef>
                <a:spcPts val="0"/>
              </a:spcBef>
            </a:pPr>
            <a:r>
              <a:rPr lang="de-DE" altLang="zh-CN" sz="2200" dirty="0">
                <a:solidFill>
                  <a:schemeClr val="tx1"/>
                </a:solidFill>
                <a:latin typeface="Times New Roman" pitchFamily="18" charset="0"/>
                <a:cs typeface="Times New Roman" pitchFamily="18" charset="0"/>
              </a:rPr>
              <a:t>‹ </a:t>
            </a:r>
            <a:r>
              <a:rPr lang="pt-BR" altLang="zh-CN" sz="2200" dirty="0">
                <a:solidFill>
                  <a:srgbClr val="FF0000"/>
                </a:solidFill>
                <a:latin typeface="Times New Roman" pitchFamily="18" charset="0"/>
                <a:cs typeface="Times New Roman" pitchFamily="18" charset="0"/>
              </a:rPr>
              <a:t>4</a:t>
            </a:r>
            <a:r>
              <a:rPr lang="pt-BR" altLang="zh-CN" sz="2200" dirty="0">
                <a:solidFill>
                  <a:schemeClr val="tx1"/>
                </a:solidFill>
                <a:latin typeface="Times New Roman" pitchFamily="18" charset="0"/>
                <a:cs typeface="Times New Roman" pitchFamily="18" charset="0"/>
              </a:rPr>
              <a:t>: ‹</a:t>
            </a:r>
            <a:r>
              <a:rPr lang="pt-BR" altLang="zh-CN" sz="2200" dirty="0">
                <a:solidFill>
                  <a:srgbClr val="FF0000"/>
                </a:solidFill>
                <a:latin typeface="Times New Roman" pitchFamily="18" charset="0"/>
                <a:cs typeface="Times New Roman" pitchFamily="18" charset="0"/>
              </a:rPr>
              <a:t>17, 20, 191, 291, 430, 434</a:t>
            </a:r>
            <a:r>
              <a:rPr lang="pt-BR" altLang="zh-CN" sz="2200" dirty="0">
                <a:solidFill>
                  <a:schemeClr val="tx1"/>
                </a:solidFill>
                <a:latin typeface="Times New Roman" pitchFamily="18" charset="0"/>
                <a:cs typeface="Times New Roman" pitchFamily="18" charset="0"/>
              </a:rPr>
              <a:t>›;</a:t>
            </a:r>
          </a:p>
          <a:p>
            <a:pPr lvl="2">
              <a:spcBef>
                <a:spcPts val="0"/>
              </a:spcBef>
            </a:pPr>
            <a:r>
              <a:rPr lang="de-DE" altLang="zh-CN" sz="2200" dirty="0">
                <a:solidFill>
                  <a:schemeClr val="tx1"/>
                </a:solidFill>
                <a:latin typeface="Times New Roman" pitchFamily="18" charset="0"/>
                <a:cs typeface="Times New Roman" pitchFamily="18" charset="0"/>
              </a:rPr>
              <a:t>. . . › </a:t>
            </a:r>
          </a:p>
          <a:p>
            <a:pPr>
              <a:spcBef>
                <a:spcPts val="0"/>
              </a:spcBef>
            </a:pPr>
            <a:r>
              <a:rPr lang="de-DE" altLang="zh-CN" sz="2200" dirty="0">
                <a:solidFill>
                  <a:schemeClr val="tx1"/>
                </a:solidFill>
                <a:latin typeface="Times New Roman" pitchFamily="18" charset="0"/>
                <a:cs typeface="Times New Roman" pitchFamily="18" charset="0"/>
              </a:rPr>
              <a:t>Q</a:t>
            </a:r>
            <a:r>
              <a:rPr lang="zh-CN" altLang="en-US" sz="2200" dirty="0">
                <a:solidFill>
                  <a:schemeClr val="tx1"/>
                </a:solidFill>
                <a:latin typeface="Times New Roman" pitchFamily="18" charset="0"/>
                <a:cs typeface="Times New Roman" pitchFamily="18" charset="0"/>
              </a:rPr>
              <a:t>： </a:t>
            </a:r>
            <a:r>
              <a:rPr lang="en-US" altLang="zh-CN" sz="2200" dirty="0">
                <a:solidFill>
                  <a:schemeClr val="tx1"/>
                </a:solidFill>
                <a:latin typeface="Times New Roman" pitchFamily="18" charset="0"/>
                <a:cs typeface="Times New Roman" pitchFamily="18" charset="0"/>
              </a:rPr>
              <a:t>TO /2 BE</a:t>
            </a:r>
            <a:endParaRPr lang="de-DE" altLang="zh-CN" sz="2200" dirty="0">
              <a:solidFill>
                <a:schemeClr val="tx1"/>
              </a:solidFill>
              <a:latin typeface="Times New Roman" pitchFamily="18" charset="0"/>
              <a:cs typeface="Times New Roman" pitchFamily="18" charset="0"/>
            </a:endParaRPr>
          </a:p>
        </p:txBody>
      </p:sp>
      <p:sp>
        <p:nvSpPr>
          <p:cNvPr id="39" name="矩形 38"/>
          <p:cNvSpPr/>
          <p:nvPr/>
        </p:nvSpPr>
        <p:spPr>
          <a:xfrm>
            <a:off x="261392" y="4450539"/>
            <a:ext cx="3108543" cy="461665"/>
          </a:xfrm>
          <a:prstGeom prst="rect">
            <a:avLst/>
          </a:prstGeom>
        </p:spPr>
        <p:txBody>
          <a:bodyPr wrap="none">
            <a:spAutoFit/>
          </a:bodyPr>
          <a:lstStyle/>
          <a:p>
            <a:r>
              <a:rPr lang="pt-BR" altLang="zh-CN" dirty="0">
                <a:solidFill>
                  <a:srgbClr val="FF0000"/>
                </a:solidFill>
                <a:latin typeface="Times New Roman" pitchFamily="18" charset="0"/>
                <a:cs typeface="Times New Roman" pitchFamily="18" charset="0"/>
              </a:rPr>
              <a:t>8, 16, 18, 190, 429, 433</a:t>
            </a:r>
            <a:endParaRPr lang="zh-CN" altLang="en-US" dirty="0"/>
          </a:p>
        </p:txBody>
      </p:sp>
      <p:sp>
        <p:nvSpPr>
          <p:cNvPr id="40" name="矩形 39"/>
          <p:cNvSpPr/>
          <p:nvPr/>
        </p:nvSpPr>
        <p:spPr>
          <a:xfrm>
            <a:off x="219576" y="5805264"/>
            <a:ext cx="3416320" cy="461665"/>
          </a:xfrm>
          <a:prstGeom prst="rect">
            <a:avLst/>
          </a:prstGeom>
        </p:spPr>
        <p:txBody>
          <a:bodyPr wrap="none">
            <a:spAutoFit/>
          </a:bodyPr>
          <a:lstStyle/>
          <a:p>
            <a:r>
              <a:rPr lang="pt-BR" altLang="zh-CN" dirty="0">
                <a:solidFill>
                  <a:srgbClr val="FF0000"/>
                </a:solidFill>
                <a:latin typeface="Times New Roman" pitchFamily="18" charset="0"/>
                <a:cs typeface="Times New Roman" pitchFamily="18" charset="0"/>
              </a:rPr>
              <a:t>17, 20, 191, 291, 430, 434</a:t>
            </a:r>
            <a:endParaRPr lang="zh-CN" altLang="en-US" dirty="0"/>
          </a:p>
        </p:txBody>
      </p:sp>
      <p:sp>
        <p:nvSpPr>
          <p:cNvPr id="46" name="文本框 45"/>
          <p:cNvSpPr txBox="1"/>
          <p:nvPr/>
        </p:nvSpPr>
        <p:spPr>
          <a:xfrm>
            <a:off x="323528" y="5445224"/>
            <a:ext cx="611560" cy="461665"/>
          </a:xfrm>
          <a:prstGeom prst="rect">
            <a:avLst/>
          </a:prstGeom>
          <a:noFill/>
        </p:spPr>
        <p:txBody>
          <a:bodyPr wrap="square" rtlCol="0">
            <a:spAutoFit/>
          </a:bodyPr>
          <a:lstStyle/>
          <a:p>
            <a:r>
              <a:rPr lang="en-US" altLang="zh-CN" dirty="0">
                <a:solidFill>
                  <a:schemeClr val="tx1"/>
                </a:solidFill>
              </a:rPr>
              <a:t>l</a:t>
            </a:r>
            <a:endParaRPr lang="zh-CN" altLang="en-US" dirty="0">
              <a:solidFill>
                <a:schemeClr val="tx1"/>
              </a:solidFill>
            </a:endParaRPr>
          </a:p>
        </p:txBody>
      </p:sp>
      <p:cxnSp>
        <p:nvCxnSpPr>
          <p:cNvPr id="48" name="直接箭头连接符 47"/>
          <p:cNvCxnSpPr/>
          <p:nvPr/>
        </p:nvCxnSpPr>
        <p:spPr>
          <a:xfrm flipV="1">
            <a:off x="928620" y="6222798"/>
            <a:ext cx="0"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直接箭头连接符 48"/>
          <p:cNvCxnSpPr/>
          <p:nvPr/>
        </p:nvCxnSpPr>
        <p:spPr>
          <a:xfrm flipV="1">
            <a:off x="1259632" y="4797152"/>
            <a:ext cx="0"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矩形 49"/>
          <p:cNvSpPr/>
          <p:nvPr/>
        </p:nvSpPr>
        <p:spPr>
          <a:xfrm>
            <a:off x="261392" y="5848601"/>
            <a:ext cx="854224" cy="34631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51" name="文本框 50"/>
          <p:cNvSpPr txBox="1"/>
          <p:nvPr/>
        </p:nvSpPr>
        <p:spPr>
          <a:xfrm>
            <a:off x="4716016" y="4450539"/>
            <a:ext cx="3672408" cy="1569660"/>
          </a:xfrm>
          <a:prstGeom prst="rect">
            <a:avLst/>
          </a:prstGeom>
          <a:noFill/>
        </p:spPr>
        <p:txBody>
          <a:bodyPr wrap="square" rtlCol="0">
            <a:spAutoFit/>
          </a:bodyPr>
          <a:lstStyle/>
          <a:p>
            <a:r>
              <a:rPr lang="zh-CN" altLang="en-US" b="1" dirty="0">
                <a:solidFill>
                  <a:schemeClr val="tx1"/>
                </a:solidFill>
                <a:latin typeface="+mn-ea"/>
                <a:ea typeface="+mn-ea"/>
              </a:rPr>
              <a:t>输出：</a:t>
            </a:r>
            <a:endParaRPr lang="en-US" altLang="zh-CN" b="1" dirty="0">
              <a:solidFill>
                <a:schemeClr val="tx1"/>
              </a:solidFill>
              <a:latin typeface="+mn-ea"/>
              <a:ea typeface="+mn-ea"/>
            </a:endParaRPr>
          </a:p>
          <a:p>
            <a:r>
              <a:rPr lang="en-US" altLang="zh-CN" dirty="0">
                <a:solidFill>
                  <a:schemeClr val="tx1"/>
                </a:solidFill>
              </a:rPr>
              <a:t>&lt;4, 16, 17&gt;</a:t>
            </a:r>
          </a:p>
          <a:p>
            <a:r>
              <a:rPr lang="en-US" altLang="zh-CN" dirty="0">
                <a:solidFill>
                  <a:schemeClr val="tx1"/>
                </a:solidFill>
              </a:rPr>
              <a:t>&lt;4, 18, 17&gt;</a:t>
            </a:r>
          </a:p>
          <a:p>
            <a:r>
              <a:rPr lang="en-US" altLang="zh-CN" dirty="0">
                <a:solidFill>
                  <a:schemeClr val="tx1"/>
                </a:solidFill>
              </a:rPr>
              <a:t>&lt;4, 18, 20&gt;</a:t>
            </a:r>
            <a:endParaRPr lang="zh-CN" altLang="en-US" dirty="0">
              <a:solidFill>
                <a:schemeClr val="tx1"/>
              </a:solidFill>
            </a:endParaRPr>
          </a:p>
        </p:txBody>
      </p:sp>
      <p:cxnSp>
        <p:nvCxnSpPr>
          <p:cNvPr id="52" name="直接箭头连接符 51"/>
          <p:cNvCxnSpPr/>
          <p:nvPr/>
        </p:nvCxnSpPr>
        <p:spPr>
          <a:xfrm flipV="1">
            <a:off x="1475656" y="6239197"/>
            <a:ext cx="0"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矩形 17"/>
          <p:cNvSpPr/>
          <p:nvPr/>
        </p:nvSpPr>
        <p:spPr>
          <a:xfrm>
            <a:off x="107504" y="5848602"/>
            <a:ext cx="539552" cy="3311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46414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8"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ea typeface="黑体" pitchFamily="49" charset="-122"/>
              </a:rPr>
              <a:t>本讲小结</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51520" y="1772816"/>
            <a:ext cx="8678198" cy="508518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词典的数据结构：访问效率和支持查找的方式</a:t>
            </a:r>
            <a:endParaRPr lang="en-US" altLang="zh-CN" sz="28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哈希表 </a:t>
            </a:r>
            <a:r>
              <a:rPr lang="en-US" altLang="zh-CN" sz="2800" dirty="0">
                <a:solidFill>
                  <a:schemeClr val="tx1"/>
                </a:solidFill>
                <a:latin typeface="+mj-lt"/>
                <a:ea typeface="黑体" pitchFamily="49" charset="-122"/>
              </a:rPr>
              <a:t>vs. </a:t>
            </a:r>
            <a:r>
              <a:rPr lang="zh-CN" altLang="en-US" sz="2800" dirty="0">
                <a:solidFill>
                  <a:schemeClr val="tx1"/>
                </a:solidFill>
                <a:latin typeface="+mj-lt"/>
                <a:ea typeface="黑体" pitchFamily="49" charset="-122"/>
              </a:rPr>
              <a:t>树结构</a:t>
            </a:r>
            <a:endParaRPr lang="en-US" altLang="zh-CN" sz="28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容错式检索</a:t>
            </a:r>
            <a:r>
              <a:rPr lang="en-US" altLang="zh-CN" sz="2800" dirty="0">
                <a:solidFill>
                  <a:schemeClr val="tx1"/>
                </a:solidFill>
                <a:latin typeface="+mj-lt"/>
                <a:ea typeface="黑体" pitchFamily="49" charset="-122"/>
              </a:rPr>
              <a:t>(</a:t>
            </a:r>
            <a:r>
              <a:rPr lang="en-US" sz="2800" dirty="0">
                <a:solidFill>
                  <a:schemeClr val="tx1"/>
                </a:solidFill>
                <a:latin typeface="+mj-lt"/>
                <a:ea typeface="黑体" pitchFamily="49" charset="-122"/>
              </a:rPr>
              <a:t>Tolerant retrieval)</a:t>
            </a:r>
            <a:r>
              <a:rPr lang="zh-CN" altLang="en-US" sz="2800" dirty="0">
                <a:solidFill>
                  <a:schemeClr val="tx1"/>
                </a:solidFill>
                <a:latin typeface="+mj-lt"/>
                <a:ea typeface="黑体" pitchFamily="49" charset="-122"/>
              </a:rPr>
              <a:t>：查询词项和文档词项不匹配</a:t>
            </a:r>
            <a:endParaRPr lang="en-US" sz="28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通配查询：包含通配符*的查询</a:t>
            </a:r>
            <a:endParaRPr lang="en-US" altLang="zh-CN" sz="2800" dirty="0">
              <a:solidFill>
                <a:schemeClr val="tx1"/>
              </a:solidFill>
              <a:latin typeface="+mj-lt"/>
              <a:ea typeface="黑体" pitchFamily="49" charset="-122"/>
            </a:endParaRPr>
          </a:p>
          <a:p>
            <a:pPr lvl="3">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轮排索引 </a:t>
            </a:r>
            <a:r>
              <a:rPr lang="en-US" altLang="zh-CN" sz="2800" dirty="0">
                <a:solidFill>
                  <a:schemeClr val="tx1"/>
                </a:solidFill>
                <a:latin typeface="+mj-lt"/>
                <a:ea typeface="黑体" pitchFamily="49" charset="-122"/>
              </a:rPr>
              <a:t>vs. k-gram</a:t>
            </a:r>
            <a:r>
              <a:rPr lang="zh-CN" altLang="en-US" sz="2800" dirty="0">
                <a:solidFill>
                  <a:schemeClr val="tx1"/>
                </a:solidFill>
                <a:latin typeface="+mj-lt"/>
                <a:ea typeface="黑体" pitchFamily="49" charset="-122"/>
              </a:rPr>
              <a:t>索引</a:t>
            </a:r>
            <a:endParaRPr lang="de-DE" sz="28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拼写校正：</a:t>
            </a:r>
            <a:endParaRPr lang="en-US" altLang="zh-CN" sz="2800" dirty="0">
              <a:solidFill>
                <a:schemeClr val="tx1"/>
              </a:solidFill>
              <a:latin typeface="+mj-lt"/>
              <a:ea typeface="黑体" pitchFamily="49" charset="-122"/>
            </a:endParaRPr>
          </a:p>
          <a:p>
            <a:pPr lvl="3">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编辑距离 </a:t>
            </a:r>
            <a:r>
              <a:rPr lang="en-US" altLang="zh-CN" sz="2800" dirty="0">
                <a:solidFill>
                  <a:schemeClr val="tx1"/>
                </a:solidFill>
                <a:latin typeface="+mj-lt"/>
                <a:ea typeface="黑体" pitchFamily="49" charset="-122"/>
              </a:rPr>
              <a:t>vs. k-gram</a:t>
            </a:r>
            <a:r>
              <a:rPr lang="zh-CN" altLang="en-US" sz="2800" dirty="0">
                <a:solidFill>
                  <a:schemeClr val="tx1"/>
                </a:solidFill>
                <a:latin typeface="+mj-lt"/>
                <a:ea typeface="黑体" pitchFamily="49" charset="-122"/>
              </a:rPr>
              <a:t>相似度</a:t>
            </a:r>
            <a:endParaRPr lang="en-US" altLang="zh-CN" sz="2800" dirty="0">
              <a:solidFill>
                <a:schemeClr val="tx1"/>
              </a:solidFill>
              <a:latin typeface="+mj-lt"/>
              <a:ea typeface="黑体" pitchFamily="49" charset="-122"/>
            </a:endParaRPr>
          </a:p>
          <a:p>
            <a:pPr lvl="3">
              <a:spcBef>
                <a:spcPts val="700"/>
              </a:spcBef>
              <a:buClr>
                <a:srgbClr val="336699"/>
              </a:buClr>
              <a:buFont typeface="Wingdings" pitchFamily="2" charset="2"/>
              <a:buChar char="§"/>
            </a:pPr>
            <a:r>
              <a:rPr lang="zh-CN" altLang="en-US" sz="2800" dirty="0">
                <a:solidFill>
                  <a:schemeClr val="tx1"/>
                </a:solidFill>
                <a:latin typeface="+mj-lt"/>
                <a:ea typeface="黑体" pitchFamily="49" charset="-122"/>
              </a:rPr>
              <a:t>词独立校正法 </a:t>
            </a:r>
            <a:r>
              <a:rPr lang="en-US" altLang="zh-CN" sz="2800" dirty="0">
                <a:solidFill>
                  <a:schemeClr val="tx1"/>
                </a:solidFill>
                <a:latin typeface="+mj-lt"/>
                <a:ea typeface="黑体" pitchFamily="49" charset="-122"/>
              </a:rPr>
              <a:t>vs. </a:t>
            </a:r>
            <a:r>
              <a:rPr lang="zh-CN" altLang="en-US" sz="2800" dirty="0">
                <a:solidFill>
                  <a:schemeClr val="tx1"/>
                </a:solidFill>
                <a:latin typeface="+mj-lt"/>
                <a:ea typeface="黑体" pitchFamily="49" charset="-122"/>
              </a:rPr>
              <a:t>上下文敏感校正法</a:t>
            </a:r>
            <a:endParaRPr lang="en-US" altLang="zh-CN" sz="2800" dirty="0">
              <a:solidFill>
                <a:schemeClr val="tx1"/>
              </a:solidFill>
              <a:latin typeface="+mj-lt"/>
              <a:ea typeface="黑体" pitchFamily="49" charset="-122"/>
            </a:endParaRPr>
          </a:p>
          <a:p>
            <a:pPr lvl="3">
              <a:spcBef>
                <a:spcPts val="700"/>
              </a:spcBef>
              <a:buClr>
                <a:srgbClr val="336699"/>
              </a:buClr>
              <a:buFont typeface="Wingdings" pitchFamily="2" charset="2"/>
              <a:buChar char="§"/>
            </a:pPr>
            <a:r>
              <a:rPr lang="en-US" altLang="zh-CN" sz="2800" dirty="0" err="1">
                <a:solidFill>
                  <a:schemeClr val="tx1"/>
                </a:solidFill>
                <a:latin typeface="+mj-lt"/>
                <a:ea typeface="黑体" pitchFamily="49" charset="-122"/>
              </a:rPr>
              <a:t>Soundex</a:t>
            </a:r>
            <a:r>
              <a:rPr lang="zh-CN" altLang="en-US" sz="2800" dirty="0">
                <a:solidFill>
                  <a:schemeClr val="tx1"/>
                </a:solidFill>
                <a:latin typeface="+mj-lt"/>
                <a:ea typeface="黑体" pitchFamily="49" charset="-122"/>
              </a:rPr>
              <a:t>算法</a:t>
            </a:r>
            <a:endParaRPr lang="en-US" altLang="zh-CN" sz="2800" dirty="0">
              <a:solidFill>
                <a:schemeClr val="tx1"/>
              </a:solidFill>
              <a:latin typeface="+mj-lt"/>
              <a:ea typeface="黑体" pitchFamily="49" charset="-122"/>
            </a:endParaRPr>
          </a:p>
          <a:p>
            <a:pPr lvl="3">
              <a:spcBef>
                <a:spcPts val="700"/>
              </a:spcBef>
              <a:buClr>
                <a:srgbClr val="336699"/>
              </a:buClr>
              <a:buFont typeface="Wingdings" pitchFamily="2" charset="2"/>
              <a:buChar char="§"/>
            </a:pPr>
            <a:endParaRPr lang="en-US" sz="28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130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t>前一段小结</a:t>
            </a:r>
            <a:endParaRPr lang="en-US" altLang="zh-CN" dirty="0"/>
          </a:p>
        </p:txBody>
      </p:sp>
      <p:sp>
        <p:nvSpPr>
          <p:cNvPr id="56323" name="Rectangle 3"/>
          <p:cNvSpPr>
            <a:spLocks noGrp="1" noChangeArrowheads="1"/>
          </p:cNvSpPr>
          <p:nvPr>
            <p:ph idx="1"/>
          </p:nvPr>
        </p:nvSpPr>
        <p:spPr/>
        <p:txBody>
          <a:bodyPr/>
          <a:lstStyle/>
          <a:p>
            <a:r>
              <a:rPr lang="zh-CN" altLang="en-US" dirty="0"/>
              <a:t>目前的索引方式和查询方式</a:t>
            </a:r>
            <a:endParaRPr lang="en-US" altLang="zh-CN" dirty="0"/>
          </a:p>
          <a:p>
            <a:pPr lvl="1"/>
            <a:r>
              <a:rPr lang="zh-CN" altLang="en-US" dirty="0"/>
              <a:t>布尔查询：普通倒排索引、</a:t>
            </a:r>
            <a:r>
              <a:rPr lang="en-US" altLang="zh-CN" dirty="0"/>
              <a:t>+</a:t>
            </a:r>
            <a:r>
              <a:rPr lang="zh-CN" altLang="en-US" dirty="0"/>
              <a:t>跳表</a:t>
            </a:r>
            <a:endParaRPr lang="en-US" altLang="zh-CN" dirty="0"/>
          </a:p>
          <a:p>
            <a:pPr lvl="1"/>
            <a:r>
              <a:rPr lang="zh-CN" altLang="en-US" dirty="0"/>
              <a:t>短语查询</a:t>
            </a:r>
            <a:r>
              <a:rPr lang="en-US" altLang="zh-CN" dirty="0"/>
              <a:t>/</a:t>
            </a:r>
            <a:r>
              <a:rPr lang="zh-CN" altLang="en-US" dirty="0"/>
              <a:t>临近查询：双词索引、位置索引</a:t>
            </a:r>
            <a:endParaRPr lang="en-US" altLang="zh-CN" dirty="0"/>
          </a:p>
          <a:p>
            <a:pPr lvl="1"/>
            <a:r>
              <a:rPr lang="zh-CN" altLang="en-US" dirty="0"/>
              <a:t>通配查询：轮排索引、</a:t>
            </a:r>
            <a:r>
              <a:rPr lang="en-US" altLang="zh-CN" dirty="0"/>
              <a:t>k-gram</a:t>
            </a:r>
            <a:r>
              <a:rPr lang="zh-CN" altLang="en-US" dirty="0"/>
              <a:t>索引</a:t>
            </a:r>
            <a:endParaRPr lang="en-US" altLang="zh-CN" dirty="0"/>
          </a:p>
          <a:p>
            <a:pPr lvl="1"/>
            <a:r>
              <a:rPr lang="zh-CN" altLang="en-US" dirty="0"/>
              <a:t>拼写错误的查询：编辑距离、</a:t>
            </a:r>
            <a:r>
              <a:rPr lang="en-US" altLang="zh-CN" dirty="0"/>
              <a:t>k-gram</a:t>
            </a:r>
            <a:r>
              <a:rPr lang="zh-CN" altLang="en-US" dirty="0"/>
              <a:t>索引、</a:t>
            </a:r>
            <a:r>
              <a:rPr lang="en-US" altLang="zh-CN" dirty="0"/>
              <a:t>+</a:t>
            </a:r>
            <a:r>
              <a:rPr lang="zh-CN" altLang="en-US" dirty="0"/>
              <a:t>上下文敏感</a:t>
            </a:r>
            <a:endParaRPr lang="en-US" altLang="zh-CN" dirty="0"/>
          </a:p>
          <a:p>
            <a:pPr lvl="1"/>
            <a:r>
              <a:rPr lang="zh-CN" altLang="en-US" dirty="0"/>
              <a:t>发音错误的查询：</a:t>
            </a:r>
            <a:r>
              <a:rPr lang="en-US" altLang="zh-CN" dirty="0" err="1"/>
              <a:t>Soundex</a:t>
            </a:r>
            <a:r>
              <a:rPr lang="zh-CN" altLang="en-US" dirty="0"/>
              <a:t>索引</a:t>
            </a:r>
            <a:endParaRPr lang="en-US" altLang="zh-CN" dirty="0"/>
          </a:p>
          <a:p>
            <a:r>
              <a:rPr lang="zh-CN" altLang="en-US" dirty="0"/>
              <a:t>包含各种格式索引的搜索引擎，可以处理如下查询</a:t>
            </a:r>
            <a:endParaRPr lang="en-US" altLang="zh-CN" dirty="0"/>
          </a:p>
          <a:p>
            <a:pPr lvl="1"/>
            <a:r>
              <a:rPr lang="en-US" altLang="zh-CN" dirty="0"/>
              <a:t>(SPELL(</a:t>
            </a:r>
            <a:r>
              <a:rPr lang="en-US" altLang="zh-CN" dirty="0" err="1"/>
              <a:t>moriset</a:t>
            </a:r>
            <a:r>
              <a:rPr lang="en-US" altLang="zh-CN" dirty="0"/>
              <a:t>) /3 </a:t>
            </a:r>
            <a:r>
              <a:rPr lang="en-US" altLang="zh-CN" dirty="0" err="1"/>
              <a:t>toron</a:t>
            </a:r>
            <a:r>
              <a:rPr lang="en-US" altLang="zh-CN" dirty="0"/>
              <a:t>*to) OR SOUNDEX(</a:t>
            </a:r>
            <a:r>
              <a:rPr lang="en-US" altLang="zh-CN" dirty="0" err="1"/>
              <a:t>chaikofski</a:t>
            </a:r>
            <a:r>
              <a:rPr lang="en-US" altLang="zh-CN" dirty="0"/>
              <a: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参考资料</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00808"/>
            <a:ext cx="8572560" cy="515719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sz="2800" dirty="0">
                <a:solidFill>
                  <a:schemeClr val="tx1"/>
                </a:solidFill>
                <a:latin typeface="+mn-ea"/>
                <a:ea typeface="+mn-ea"/>
              </a:rPr>
              <a:t>《</a:t>
            </a:r>
            <a:r>
              <a:rPr lang="zh-CN" altLang="en-US" sz="2800" dirty="0">
                <a:solidFill>
                  <a:schemeClr val="tx1"/>
                </a:solidFill>
                <a:latin typeface="+mn-ea"/>
                <a:ea typeface="+mn-ea"/>
              </a:rPr>
              <a:t>信息检索导论</a:t>
            </a:r>
            <a:r>
              <a:rPr lang="en-US" altLang="zh-CN" sz="2800" dirty="0">
                <a:solidFill>
                  <a:schemeClr val="tx1"/>
                </a:solidFill>
                <a:latin typeface="+mn-ea"/>
                <a:ea typeface="+mn-ea"/>
              </a:rPr>
              <a:t>》</a:t>
            </a:r>
            <a:r>
              <a:rPr lang="zh-CN" altLang="en-US" sz="2800" dirty="0">
                <a:solidFill>
                  <a:schemeClr val="tx1"/>
                </a:solidFill>
                <a:latin typeface="+mn-ea"/>
                <a:ea typeface="+mn-ea"/>
              </a:rPr>
              <a:t>第</a:t>
            </a:r>
            <a:r>
              <a:rPr lang="en-US" altLang="zh-CN" sz="2800" dirty="0">
                <a:solidFill>
                  <a:schemeClr val="tx1"/>
                </a:solidFill>
                <a:latin typeface="+mn-ea"/>
                <a:ea typeface="+mn-ea"/>
              </a:rPr>
              <a:t>3</a:t>
            </a:r>
            <a:r>
              <a:rPr lang="zh-CN" altLang="en-US" sz="2800" dirty="0">
                <a:solidFill>
                  <a:schemeClr val="tx1"/>
                </a:solidFill>
                <a:latin typeface="+mn-ea"/>
                <a:ea typeface="+mn-ea"/>
              </a:rPr>
              <a:t>章、</a:t>
            </a:r>
            <a:r>
              <a:rPr lang="en-US" altLang="zh-CN" sz="2800" dirty="0">
                <a:solidFill>
                  <a:schemeClr val="tx1"/>
                </a:solidFill>
                <a:latin typeface="+mn-ea"/>
                <a:ea typeface="+mn-ea"/>
              </a:rPr>
              <a:t>MG4.2</a:t>
            </a:r>
          </a:p>
          <a:p>
            <a:pPr lvl="1">
              <a:spcBef>
                <a:spcPts val="700"/>
              </a:spcBef>
              <a:buClr>
                <a:srgbClr val="336699"/>
              </a:buClr>
              <a:buFont typeface="Wingdings" pitchFamily="2" charset="2"/>
              <a:buChar char="§"/>
            </a:pPr>
            <a:r>
              <a:rPr lang="zh-CN" altLang="en-US" sz="2800" dirty="0">
                <a:solidFill>
                  <a:schemeClr val="tx1"/>
                </a:solidFill>
                <a:latin typeface="+mn-ea"/>
                <a:ea typeface="+mn-ea"/>
              </a:rPr>
              <a:t>高效拼写校正方法</a:t>
            </a:r>
            <a:r>
              <a:rPr lang="en-US" altLang="zh-CN" sz="2800" dirty="0">
                <a:solidFill>
                  <a:schemeClr val="tx1"/>
                </a:solidFill>
                <a:latin typeface="+mn-ea"/>
                <a:ea typeface="+mn-ea"/>
              </a:rPr>
              <a:t>:</a:t>
            </a:r>
          </a:p>
          <a:p>
            <a:pPr lvl="1"/>
            <a:r>
              <a:rPr lang="en-US" altLang="zh-CN" sz="1800" dirty="0">
                <a:solidFill>
                  <a:schemeClr val="tx1"/>
                </a:solidFill>
                <a:latin typeface="+mn-ea"/>
                <a:ea typeface="+mn-ea"/>
              </a:rPr>
              <a:t>	K. </a:t>
            </a:r>
            <a:r>
              <a:rPr lang="en-US" altLang="zh-CN" sz="1800" dirty="0" err="1">
                <a:solidFill>
                  <a:schemeClr val="tx1"/>
                </a:solidFill>
                <a:latin typeface="+mn-ea"/>
                <a:ea typeface="+mn-ea"/>
              </a:rPr>
              <a:t>Kukich</a:t>
            </a:r>
            <a:r>
              <a:rPr lang="en-US" altLang="zh-CN" sz="1800" dirty="0">
                <a:solidFill>
                  <a:schemeClr val="tx1"/>
                </a:solidFill>
                <a:latin typeface="+mn-ea"/>
                <a:ea typeface="+mn-ea"/>
              </a:rPr>
              <a:t>. Techniques for automatically correcting words in text. ACM Computing Surveys 24(4), Dec 1992.</a:t>
            </a:r>
          </a:p>
          <a:p>
            <a:pPr lvl="1"/>
            <a:r>
              <a:rPr lang="en-US" altLang="zh-CN" sz="1800" dirty="0">
                <a:solidFill>
                  <a:schemeClr val="tx1"/>
                </a:solidFill>
                <a:latin typeface="+mn-ea"/>
                <a:ea typeface="+mn-ea"/>
                <a:cs typeface="Arial" charset="0"/>
              </a:rPr>
              <a:t>	J. </a:t>
            </a:r>
            <a:r>
              <a:rPr lang="en-US" altLang="zh-CN" sz="1800" dirty="0" err="1">
                <a:solidFill>
                  <a:schemeClr val="tx1"/>
                </a:solidFill>
                <a:latin typeface="+mn-ea"/>
                <a:ea typeface="+mn-ea"/>
                <a:cs typeface="Arial" charset="0"/>
              </a:rPr>
              <a:t>Zobel</a:t>
            </a:r>
            <a:r>
              <a:rPr lang="en-US" altLang="zh-CN" sz="1800" dirty="0">
                <a:solidFill>
                  <a:schemeClr val="tx1"/>
                </a:solidFill>
                <a:latin typeface="+mn-ea"/>
                <a:ea typeface="+mn-ea"/>
                <a:cs typeface="Arial" charset="0"/>
              </a:rPr>
              <a:t> and P. Dart.  Finding approximate matches in large lexicons.  Software - practice and experience 25(3), March 1995. </a:t>
            </a:r>
            <a:r>
              <a:rPr lang="en-US" altLang="zh-CN" sz="1800" u="sng" dirty="0">
                <a:solidFill>
                  <a:schemeClr val="tx1"/>
                </a:solidFill>
                <a:latin typeface="+mn-ea"/>
                <a:ea typeface="+mn-ea"/>
                <a:hlinkClick r:id="rId3"/>
              </a:rPr>
              <a:t>http://citeseer.ist.psu.edu/zobel95finding.html</a:t>
            </a:r>
            <a:endParaRPr lang="en-US" altLang="zh-CN" sz="1800" u="sng" dirty="0">
              <a:solidFill>
                <a:schemeClr val="tx1"/>
              </a:solidFill>
              <a:latin typeface="+mn-ea"/>
              <a:ea typeface="+mn-ea"/>
            </a:endParaRPr>
          </a:p>
          <a:p>
            <a:pPr lvl="1"/>
            <a:r>
              <a:rPr lang="en-US" altLang="zh-CN" sz="1800" dirty="0">
                <a:solidFill>
                  <a:schemeClr val="tx1"/>
                </a:solidFill>
                <a:latin typeface="+mn-ea"/>
                <a:ea typeface="+mn-ea"/>
              </a:rPr>
              <a:t>	</a:t>
            </a:r>
            <a:r>
              <a:rPr lang="en-US" altLang="zh-CN" sz="1800" dirty="0" err="1">
                <a:solidFill>
                  <a:schemeClr val="tx1"/>
                </a:solidFill>
                <a:latin typeface="+mn-ea"/>
                <a:ea typeface="+mn-ea"/>
              </a:rPr>
              <a:t>Mikael</a:t>
            </a:r>
            <a:r>
              <a:rPr lang="en-US" altLang="zh-CN" sz="1800" dirty="0">
                <a:solidFill>
                  <a:schemeClr val="tx1"/>
                </a:solidFill>
                <a:latin typeface="+mn-ea"/>
                <a:ea typeface="+mn-ea"/>
              </a:rPr>
              <a:t> </a:t>
            </a:r>
            <a:r>
              <a:rPr lang="en-US" altLang="zh-CN" sz="1800" dirty="0" err="1">
                <a:solidFill>
                  <a:schemeClr val="tx1"/>
                </a:solidFill>
                <a:latin typeface="+mn-ea"/>
                <a:ea typeface="+mn-ea"/>
              </a:rPr>
              <a:t>Tillenius</a:t>
            </a:r>
            <a:r>
              <a:rPr lang="en-US" altLang="zh-CN" sz="1800" dirty="0">
                <a:solidFill>
                  <a:schemeClr val="tx1"/>
                </a:solidFill>
                <a:latin typeface="+mn-ea"/>
                <a:ea typeface="+mn-ea"/>
              </a:rPr>
              <a:t>: Efficient Generation and Ranking of Spelling Error Corrections. Master’s thesis at Sweden’s Royal Institute of Technology. </a:t>
            </a:r>
            <a:r>
              <a:rPr lang="en-US" altLang="zh-CN" sz="1800" u="sng" dirty="0">
                <a:solidFill>
                  <a:schemeClr val="tx1"/>
                </a:solidFill>
                <a:latin typeface="+mn-ea"/>
                <a:ea typeface="+mn-ea"/>
                <a:hlinkClick r:id="rId4"/>
              </a:rPr>
              <a:t>http://citeseer.ist.psu.edu/179155.html</a:t>
            </a:r>
            <a:endParaRPr lang="en-US" altLang="zh-CN" sz="1800" u="sng" dirty="0">
              <a:solidFill>
                <a:schemeClr val="tx1"/>
              </a:solidFill>
              <a:latin typeface="+mn-ea"/>
              <a:ea typeface="+mn-ea"/>
            </a:endParaRPr>
          </a:p>
          <a:p>
            <a:pPr lvl="1">
              <a:spcBef>
                <a:spcPts val="700"/>
              </a:spcBef>
              <a:buClr>
                <a:srgbClr val="336699"/>
              </a:buClr>
              <a:buFont typeface="Wingdings" pitchFamily="2" charset="2"/>
              <a:buChar char="§"/>
            </a:pPr>
            <a:r>
              <a:rPr lang="de-DE" sz="2800" dirty="0">
                <a:solidFill>
                  <a:schemeClr val="tx1"/>
                </a:solidFill>
                <a:latin typeface="+mn-ea"/>
                <a:ea typeface="+mn-ea"/>
                <a:hlinkClick r:id="rId5"/>
              </a:rPr>
              <a:t>Soundex</a:t>
            </a:r>
            <a:r>
              <a:rPr lang="zh-CN" altLang="en-US" sz="2800" dirty="0">
                <a:solidFill>
                  <a:schemeClr val="tx1"/>
                </a:solidFill>
                <a:latin typeface="+mn-ea"/>
                <a:ea typeface="+mn-ea"/>
                <a:hlinkClick r:id="rId5"/>
              </a:rPr>
              <a:t>演示</a:t>
            </a:r>
            <a:endParaRPr lang="de-DE" sz="2800" dirty="0">
              <a:solidFill>
                <a:schemeClr val="tx1"/>
              </a:solidFill>
              <a:latin typeface="+mn-ea"/>
              <a:ea typeface="+mn-ea"/>
            </a:endParaRPr>
          </a:p>
          <a:p>
            <a:pPr lvl="1">
              <a:spcBef>
                <a:spcPts val="700"/>
              </a:spcBef>
              <a:buClr>
                <a:srgbClr val="336699"/>
              </a:buClr>
              <a:buFont typeface="Wingdings" pitchFamily="2" charset="2"/>
              <a:buChar char="§"/>
            </a:pPr>
            <a:r>
              <a:rPr lang="de-DE" sz="2800" dirty="0">
                <a:solidFill>
                  <a:schemeClr val="tx1"/>
                </a:solidFill>
                <a:latin typeface="+mn-ea"/>
                <a:ea typeface="+mn-ea"/>
                <a:hlinkClick r:id="rId6"/>
              </a:rPr>
              <a:t>Levenshtein</a:t>
            </a:r>
            <a:r>
              <a:rPr lang="zh-CN" altLang="en-US" sz="2800" dirty="0">
                <a:solidFill>
                  <a:schemeClr val="tx1"/>
                </a:solidFill>
                <a:latin typeface="+mn-ea"/>
                <a:ea typeface="+mn-ea"/>
                <a:hlinkClick r:id="rId6"/>
              </a:rPr>
              <a:t>距离的演示</a:t>
            </a:r>
            <a:endParaRPr lang="en-US" altLang="zh-CN" sz="2800" dirty="0">
              <a:solidFill>
                <a:schemeClr val="tx1"/>
              </a:solidFill>
              <a:latin typeface="+mn-ea"/>
              <a:ea typeface="+mn-ea"/>
            </a:endParaRPr>
          </a:p>
          <a:p>
            <a:pPr lvl="1">
              <a:spcBef>
                <a:spcPts val="700"/>
              </a:spcBef>
              <a:buClr>
                <a:srgbClr val="336699"/>
              </a:buClr>
              <a:buFont typeface="Wingdings" pitchFamily="2" charset="2"/>
              <a:buChar char="§"/>
            </a:pPr>
            <a:r>
              <a:rPr lang="de-DE" sz="2800" dirty="0">
                <a:solidFill>
                  <a:schemeClr val="tx1"/>
                </a:solidFill>
                <a:latin typeface="+mn-ea"/>
                <a:ea typeface="+mn-ea"/>
                <a:hlinkClick r:id="rId7"/>
              </a:rPr>
              <a:t>Peter Norvig</a:t>
            </a:r>
            <a:r>
              <a:rPr lang="zh-CN" altLang="en-US" sz="2800" dirty="0">
                <a:solidFill>
                  <a:schemeClr val="tx1"/>
                </a:solidFill>
                <a:latin typeface="+mn-ea"/>
                <a:ea typeface="+mn-ea"/>
                <a:hlinkClick r:id="rId7"/>
              </a:rPr>
              <a:t>的拼写校正工具</a:t>
            </a:r>
            <a:endParaRPr lang="en-US" sz="2800" dirty="0">
              <a:solidFill>
                <a:schemeClr val="tx1"/>
              </a:solidFill>
              <a:latin typeface="+mn-ea"/>
              <a:ea typeface="+mn-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132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课后练习</a:t>
            </a:r>
            <a:endParaRPr lang="zh-CN" altLang="en-US" dirty="0"/>
          </a:p>
        </p:txBody>
      </p:sp>
      <p:sp>
        <p:nvSpPr>
          <p:cNvPr id="3" name="内容占位符 2"/>
          <p:cNvSpPr>
            <a:spLocks noGrp="1"/>
          </p:cNvSpPr>
          <p:nvPr>
            <p:ph idx="1"/>
          </p:nvPr>
        </p:nvSpPr>
        <p:spPr/>
        <p:txBody>
          <a:bodyPr/>
          <a:lstStyle/>
          <a:p>
            <a:r>
              <a:rPr lang="zh-CN" altLang="en-US"/>
              <a:t>待补充</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133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位置信息索引</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14</a:t>
            </a:fld>
            <a:endParaRPr lang="en-US"/>
          </a:p>
        </p:txBody>
      </p:sp>
      <p:sp>
        <p:nvSpPr>
          <p:cNvPr id="38" name="矩形 37"/>
          <p:cNvSpPr/>
          <p:nvPr/>
        </p:nvSpPr>
        <p:spPr>
          <a:xfrm>
            <a:off x="1727176" y="1583815"/>
            <a:ext cx="5725144" cy="2462213"/>
          </a:xfrm>
          <a:prstGeom prst="rect">
            <a:avLst/>
          </a:prstGeom>
        </p:spPr>
        <p:txBody>
          <a:bodyPr wrap="square">
            <a:spAutoFit/>
          </a:bodyPr>
          <a:lstStyle/>
          <a:p>
            <a:pPr>
              <a:spcBef>
                <a:spcPts val="0"/>
              </a:spcBef>
            </a:pPr>
            <a:r>
              <a:rPr lang="en-US" altLang="zh-CN" sz="2200" dirty="0">
                <a:solidFill>
                  <a:schemeClr val="tx1"/>
                </a:solidFill>
                <a:latin typeface="Times New Roman" pitchFamily="18" charset="0"/>
                <a:cs typeface="Times New Roman" pitchFamily="18" charset="0"/>
              </a:rPr>
              <a:t>TO, 993427:</a:t>
            </a:r>
          </a:p>
          <a:p>
            <a:pPr lvl="2">
              <a:spcBef>
                <a:spcPts val="0"/>
              </a:spcBef>
            </a:pPr>
            <a:r>
              <a:rPr lang="pt-BR" altLang="zh-CN" sz="2200" dirty="0">
                <a:solidFill>
                  <a:schemeClr val="tx1"/>
                </a:solidFill>
                <a:latin typeface="Times New Roman" pitchFamily="18" charset="0"/>
                <a:cs typeface="Times New Roman" pitchFamily="18" charset="0"/>
              </a:rPr>
              <a:t>‹ </a:t>
            </a:r>
            <a:r>
              <a:rPr lang="pt-BR" altLang="zh-CN" sz="2200" dirty="0">
                <a:solidFill>
                  <a:srgbClr val="FF0000"/>
                </a:solidFill>
                <a:latin typeface="Times New Roman" pitchFamily="18" charset="0"/>
                <a:cs typeface="Times New Roman" pitchFamily="18" charset="0"/>
              </a:rPr>
              <a:t>4</a:t>
            </a:r>
            <a:r>
              <a:rPr lang="pt-BR" altLang="zh-CN" sz="2200" dirty="0">
                <a:solidFill>
                  <a:schemeClr val="tx1"/>
                </a:solidFill>
                <a:latin typeface="Times New Roman" pitchFamily="18" charset="0"/>
                <a:cs typeface="Times New Roman" pitchFamily="18" charset="0"/>
              </a:rPr>
              <a:t>: ‹</a:t>
            </a:r>
            <a:r>
              <a:rPr lang="pt-BR" altLang="zh-CN" sz="2200" dirty="0">
                <a:solidFill>
                  <a:srgbClr val="FF0000"/>
                </a:solidFill>
                <a:latin typeface="Times New Roman" pitchFamily="18" charset="0"/>
                <a:cs typeface="Times New Roman" pitchFamily="18" charset="0"/>
              </a:rPr>
              <a:t>8, 16, 18, 190, 429, 433</a:t>
            </a:r>
            <a:r>
              <a:rPr lang="pt-BR" altLang="zh-CN" sz="2200" dirty="0">
                <a:solidFill>
                  <a:schemeClr val="tx1"/>
                </a:solidFill>
                <a:latin typeface="Times New Roman" pitchFamily="18" charset="0"/>
                <a:cs typeface="Times New Roman" pitchFamily="18" charset="0"/>
              </a:rPr>
              <a:t>›;</a:t>
            </a:r>
          </a:p>
          <a:p>
            <a:pPr lvl="2">
              <a:spcBef>
                <a:spcPts val="0"/>
              </a:spcBef>
            </a:pPr>
            <a:r>
              <a:rPr lang="pt-BR" altLang="zh-CN" sz="2200" dirty="0">
                <a:solidFill>
                  <a:schemeClr val="tx1"/>
                </a:solidFill>
                <a:latin typeface="Times New Roman" pitchFamily="18" charset="0"/>
                <a:cs typeface="Times New Roman" pitchFamily="18" charset="0"/>
              </a:rPr>
              <a:t>. . . ›</a:t>
            </a:r>
          </a:p>
          <a:p>
            <a:pPr>
              <a:spcBef>
                <a:spcPts val="0"/>
              </a:spcBef>
            </a:pPr>
            <a:r>
              <a:rPr lang="de-DE" altLang="zh-CN" sz="2200" dirty="0">
                <a:solidFill>
                  <a:schemeClr val="tx1"/>
                </a:solidFill>
                <a:latin typeface="Times New Roman" pitchFamily="18" charset="0"/>
                <a:cs typeface="Times New Roman" pitchFamily="18" charset="0"/>
              </a:rPr>
              <a:t>BE, 178239:</a:t>
            </a:r>
          </a:p>
          <a:p>
            <a:pPr lvl="2">
              <a:spcBef>
                <a:spcPts val="0"/>
              </a:spcBef>
            </a:pPr>
            <a:r>
              <a:rPr lang="de-DE" altLang="zh-CN" sz="2200" dirty="0">
                <a:solidFill>
                  <a:schemeClr val="tx1"/>
                </a:solidFill>
                <a:latin typeface="Times New Roman" pitchFamily="18" charset="0"/>
                <a:cs typeface="Times New Roman" pitchFamily="18" charset="0"/>
              </a:rPr>
              <a:t>‹ </a:t>
            </a:r>
            <a:r>
              <a:rPr lang="pt-BR" altLang="zh-CN" sz="2200" dirty="0">
                <a:solidFill>
                  <a:srgbClr val="FF0000"/>
                </a:solidFill>
                <a:latin typeface="Times New Roman" pitchFamily="18" charset="0"/>
                <a:cs typeface="Times New Roman" pitchFamily="18" charset="0"/>
              </a:rPr>
              <a:t>4</a:t>
            </a:r>
            <a:r>
              <a:rPr lang="pt-BR" altLang="zh-CN" sz="2200" dirty="0">
                <a:solidFill>
                  <a:schemeClr val="tx1"/>
                </a:solidFill>
                <a:latin typeface="Times New Roman" pitchFamily="18" charset="0"/>
                <a:cs typeface="Times New Roman" pitchFamily="18" charset="0"/>
              </a:rPr>
              <a:t>: ‹</a:t>
            </a:r>
            <a:r>
              <a:rPr lang="pt-BR" altLang="zh-CN" sz="2200" dirty="0">
                <a:solidFill>
                  <a:srgbClr val="FF0000"/>
                </a:solidFill>
                <a:latin typeface="Times New Roman" pitchFamily="18" charset="0"/>
                <a:cs typeface="Times New Roman" pitchFamily="18" charset="0"/>
              </a:rPr>
              <a:t>17, 20, 191, 291, 430, 434</a:t>
            </a:r>
            <a:r>
              <a:rPr lang="pt-BR" altLang="zh-CN" sz="2200" dirty="0">
                <a:solidFill>
                  <a:schemeClr val="tx1"/>
                </a:solidFill>
                <a:latin typeface="Times New Roman" pitchFamily="18" charset="0"/>
                <a:cs typeface="Times New Roman" pitchFamily="18" charset="0"/>
              </a:rPr>
              <a:t>›;</a:t>
            </a:r>
          </a:p>
          <a:p>
            <a:pPr lvl="2">
              <a:spcBef>
                <a:spcPts val="0"/>
              </a:spcBef>
            </a:pPr>
            <a:r>
              <a:rPr lang="de-DE" altLang="zh-CN" sz="2200" dirty="0">
                <a:solidFill>
                  <a:schemeClr val="tx1"/>
                </a:solidFill>
                <a:latin typeface="Times New Roman" pitchFamily="18" charset="0"/>
                <a:cs typeface="Times New Roman" pitchFamily="18" charset="0"/>
              </a:rPr>
              <a:t>. . . › </a:t>
            </a:r>
          </a:p>
          <a:p>
            <a:pPr>
              <a:spcBef>
                <a:spcPts val="0"/>
              </a:spcBef>
            </a:pPr>
            <a:r>
              <a:rPr lang="de-DE" altLang="zh-CN" sz="2200" dirty="0">
                <a:solidFill>
                  <a:schemeClr val="tx1"/>
                </a:solidFill>
                <a:latin typeface="Times New Roman" pitchFamily="18" charset="0"/>
                <a:cs typeface="Times New Roman" pitchFamily="18" charset="0"/>
              </a:rPr>
              <a:t>Q</a:t>
            </a:r>
            <a:r>
              <a:rPr lang="zh-CN" altLang="en-US" sz="2200" dirty="0">
                <a:solidFill>
                  <a:schemeClr val="tx1"/>
                </a:solidFill>
                <a:latin typeface="Times New Roman" pitchFamily="18" charset="0"/>
                <a:cs typeface="Times New Roman" pitchFamily="18" charset="0"/>
              </a:rPr>
              <a:t>： </a:t>
            </a:r>
            <a:r>
              <a:rPr lang="en-US" altLang="zh-CN" sz="2200" dirty="0">
                <a:solidFill>
                  <a:schemeClr val="tx1"/>
                </a:solidFill>
                <a:latin typeface="Times New Roman" pitchFamily="18" charset="0"/>
                <a:cs typeface="Times New Roman" pitchFamily="18" charset="0"/>
              </a:rPr>
              <a:t>TO /2 BE</a:t>
            </a:r>
            <a:endParaRPr lang="de-DE" altLang="zh-CN" sz="2200" dirty="0">
              <a:solidFill>
                <a:schemeClr val="tx1"/>
              </a:solidFill>
              <a:latin typeface="Times New Roman" pitchFamily="18" charset="0"/>
              <a:cs typeface="Times New Roman" pitchFamily="18" charset="0"/>
            </a:endParaRPr>
          </a:p>
        </p:txBody>
      </p:sp>
      <p:sp>
        <p:nvSpPr>
          <p:cNvPr id="39" name="矩形 38"/>
          <p:cNvSpPr/>
          <p:nvPr/>
        </p:nvSpPr>
        <p:spPr>
          <a:xfrm>
            <a:off x="261392" y="4450539"/>
            <a:ext cx="3108543" cy="461665"/>
          </a:xfrm>
          <a:prstGeom prst="rect">
            <a:avLst/>
          </a:prstGeom>
        </p:spPr>
        <p:txBody>
          <a:bodyPr wrap="none">
            <a:spAutoFit/>
          </a:bodyPr>
          <a:lstStyle/>
          <a:p>
            <a:r>
              <a:rPr lang="pt-BR" altLang="zh-CN" dirty="0">
                <a:solidFill>
                  <a:srgbClr val="FF0000"/>
                </a:solidFill>
                <a:latin typeface="Times New Roman" pitchFamily="18" charset="0"/>
                <a:cs typeface="Times New Roman" pitchFamily="18" charset="0"/>
              </a:rPr>
              <a:t>8, 16, 18, 190, 429, 433</a:t>
            </a:r>
            <a:endParaRPr lang="zh-CN" altLang="en-US" dirty="0"/>
          </a:p>
        </p:txBody>
      </p:sp>
      <p:sp>
        <p:nvSpPr>
          <p:cNvPr id="40" name="矩形 39"/>
          <p:cNvSpPr/>
          <p:nvPr/>
        </p:nvSpPr>
        <p:spPr>
          <a:xfrm>
            <a:off x="219576" y="5805264"/>
            <a:ext cx="3416320" cy="461665"/>
          </a:xfrm>
          <a:prstGeom prst="rect">
            <a:avLst/>
          </a:prstGeom>
        </p:spPr>
        <p:txBody>
          <a:bodyPr wrap="none">
            <a:spAutoFit/>
          </a:bodyPr>
          <a:lstStyle/>
          <a:p>
            <a:r>
              <a:rPr lang="pt-BR" altLang="zh-CN" dirty="0">
                <a:solidFill>
                  <a:srgbClr val="FF0000"/>
                </a:solidFill>
                <a:latin typeface="Times New Roman" pitchFamily="18" charset="0"/>
                <a:cs typeface="Times New Roman" pitchFamily="18" charset="0"/>
              </a:rPr>
              <a:t>17, 20, 191, 291, 430, 434</a:t>
            </a:r>
            <a:endParaRPr lang="zh-CN" altLang="en-US" dirty="0"/>
          </a:p>
        </p:txBody>
      </p:sp>
      <p:sp>
        <p:nvSpPr>
          <p:cNvPr id="46" name="文本框 45"/>
          <p:cNvSpPr txBox="1"/>
          <p:nvPr/>
        </p:nvSpPr>
        <p:spPr>
          <a:xfrm>
            <a:off x="1115616" y="5428692"/>
            <a:ext cx="611560" cy="461665"/>
          </a:xfrm>
          <a:prstGeom prst="rect">
            <a:avLst/>
          </a:prstGeom>
          <a:noFill/>
        </p:spPr>
        <p:txBody>
          <a:bodyPr wrap="square" rtlCol="0">
            <a:spAutoFit/>
          </a:bodyPr>
          <a:lstStyle/>
          <a:p>
            <a:r>
              <a:rPr lang="en-US" altLang="zh-CN" dirty="0">
                <a:solidFill>
                  <a:schemeClr val="tx1"/>
                </a:solidFill>
              </a:rPr>
              <a:t>l</a:t>
            </a:r>
            <a:endParaRPr lang="zh-CN" altLang="en-US" dirty="0">
              <a:solidFill>
                <a:schemeClr val="tx1"/>
              </a:solidFill>
            </a:endParaRPr>
          </a:p>
        </p:txBody>
      </p:sp>
      <p:cxnSp>
        <p:nvCxnSpPr>
          <p:cNvPr id="49" name="直接箭头连接符 48"/>
          <p:cNvCxnSpPr/>
          <p:nvPr/>
        </p:nvCxnSpPr>
        <p:spPr>
          <a:xfrm flipV="1">
            <a:off x="1763688" y="4797152"/>
            <a:ext cx="0"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50"/>
          <p:cNvSpPr txBox="1"/>
          <p:nvPr/>
        </p:nvSpPr>
        <p:spPr>
          <a:xfrm>
            <a:off x="4716016" y="4450539"/>
            <a:ext cx="3672408" cy="2308324"/>
          </a:xfrm>
          <a:prstGeom prst="rect">
            <a:avLst/>
          </a:prstGeom>
          <a:noFill/>
        </p:spPr>
        <p:txBody>
          <a:bodyPr wrap="square" rtlCol="0">
            <a:spAutoFit/>
          </a:bodyPr>
          <a:lstStyle/>
          <a:p>
            <a:r>
              <a:rPr lang="zh-CN" altLang="en-US" b="1" dirty="0">
                <a:solidFill>
                  <a:schemeClr val="tx1"/>
                </a:solidFill>
                <a:latin typeface="+mn-ea"/>
                <a:ea typeface="+mn-ea"/>
              </a:rPr>
              <a:t>输出：</a:t>
            </a:r>
            <a:endParaRPr lang="en-US" altLang="zh-CN" b="1" dirty="0">
              <a:solidFill>
                <a:schemeClr val="tx1"/>
              </a:solidFill>
              <a:latin typeface="+mn-ea"/>
              <a:ea typeface="+mn-ea"/>
            </a:endParaRPr>
          </a:p>
          <a:p>
            <a:r>
              <a:rPr lang="en-US" altLang="zh-CN" dirty="0">
                <a:solidFill>
                  <a:schemeClr val="tx1"/>
                </a:solidFill>
              </a:rPr>
              <a:t>&lt;4, 16, 17&gt;</a:t>
            </a:r>
          </a:p>
          <a:p>
            <a:r>
              <a:rPr lang="en-US" altLang="zh-CN" dirty="0">
                <a:solidFill>
                  <a:schemeClr val="tx1"/>
                </a:solidFill>
              </a:rPr>
              <a:t>&lt;4, 18, 17&gt;</a:t>
            </a:r>
          </a:p>
          <a:p>
            <a:r>
              <a:rPr lang="en-US" altLang="zh-CN" dirty="0">
                <a:solidFill>
                  <a:schemeClr val="tx1"/>
                </a:solidFill>
              </a:rPr>
              <a:t>&lt;4, 18, 20&gt;</a:t>
            </a:r>
          </a:p>
          <a:p>
            <a:r>
              <a:rPr lang="en-US" altLang="zh-CN" dirty="0">
                <a:solidFill>
                  <a:schemeClr val="tx1"/>
                </a:solidFill>
              </a:rPr>
              <a:t>&lt;4, 190,191&gt;</a:t>
            </a:r>
          </a:p>
          <a:p>
            <a:r>
              <a:rPr lang="en-US" altLang="zh-CN" dirty="0">
                <a:solidFill>
                  <a:schemeClr val="tx1"/>
                </a:solidFill>
              </a:rPr>
              <a:t>……</a:t>
            </a:r>
            <a:endParaRPr lang="zh-CN" altLang="en-US" dirty="0">
              <a:solidFill>
                <a:schemeClr val="tx1"/>
              </a:solidFill>
            </a:endParaRPr>
          </a:p>
        </p:txBody>
      </p:sp>
      <p:cxnSp>
        <p:nvCxnSpPr>
          <p:cNvPr id="18" name="直接箭头连接符 17"/>
          <p:cNvCxnSpPr/>
          <p:nvPr/>
        </p:nvCxnSpPr>
        <p:spPr>
          <a:xfrm flipV="1">
            <a:off x="1979712" y="6222798"/>
            <a:ext cx="0"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矩形 18"/>
          <p:cNvSpPr/>
          <p:nvPr/>
        </p:nvSpPr>
        <p:spPr>
          <a:xfrm>
            <a:off x="315738" y="5873622"/>
            <a:ext cx="1411438" cy="3636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52832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19"/>
                                        </p:tgtEl>
                                      </p:cBhvr>
                                      <p:by x="35000" y="100000"/>
                                    </p:animScale>
                                  </p:childTnLst>
                                </p:cTn>
                              </p:par>
                              <p:par>
                                <p:cTn id="7" presetID="63" presetClass="path" presetSubtype="0" accel="50000" decel="50000" fill="hold" grpId="1" nodeType="withEffect">
                                  <p:stCondLst>
                                    <p:cond delay="0"/>
                                  </p:stCondLst>
                                  <p:childTnLst>
                                    <p:animMotion origin="layout" path="M -1.94444E-6 -3.7037E-7 L 0.04913 0.00046 " pathEditMode="relative" rAng="0" ptsTypes="AA">
                                      <p:cBhvr>
                                        <p:cTn id="8" dur="500" fill="hold"/>
                                        <p:tgtEl>
                                          <p:spTgt spid="19"/>
                                        </p:tgtEl>
                                        <p:attrNameLst>
                                          <p:attrName>ppt_x</p:attrName>
                                          <p:attrName>ppt_y</p:attrName>
                                        </p:attrNameLst>
                                      </p:cBhvr>
                                      <p:rCtr x="2448" y="23"/>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位置信息索引</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36512" y="1577882"/>
            <a:ext cx="4032448"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mj-ea"/>
                <a:cs typeface="Times New Roman" pitchFamily="18" charset="0"/>
              </a:rPr>
              <a:t>假设：</a:t>
            </a:r>
            <a:endParaRPr lang="en-US" altLang="zh-CN" sz="2800"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en-US" altLang="zh-CN" sz="2800" dirty="0">
                <a:solidFill>
                  <a:schemeClr val="tx1"/>
                </a:solidFill>
                <a:latin typeface="Times New Roman" pitchFamily="18" charset="0"/>
                <a:ea typeface="+mj-ea"/>
                <a:cs typeface="Times New Roman" pitchFamily="18" charset="0"/>
              </a:rPr>
              <a:t>P</a:t>
            </a:r>
            <a:r>
              <a:rPr lang="zh-CN" altLang="en-US" sz="2800" dirty="0">
                <a:solidFill>
                  <a:schemeClr val="tx1"/>
                </a:solidFill>
                <a:latin typeface="Times New Roman" pitchFamily="18" charset="0"/>
                <a:ea typeface="+mj-ea"/>
                <a:cs typeface="Times New Roman" pitchFamily="18" charset="0"/>
              </a:rPr>
              <a:t>为倒排记录表长度之和</a:t>
            </a:r>
            <a:endParaRPr lang="en-US" altLang="zh-CN" sz="2800"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mj-ea"/>
                <a:cs typeface="Times New Roman" pitchFamily="18" charset="0"/>
              </a:rPr>
              <a:t>两个倒排记录表的长度分别</a:t>
            </a:r>
            <a:r>
              <a:rPr lang="en-US" altLang="zh-CN" sz="2800" dirty="0">
                <a:solidFill>
                  <a:schemeClr val="tx1"/>
                </a:solidFill>
                <a:latin typeface="Times New Roman" pitchFamily="18" charset="0"/>
                <a:ea typeface="+mj-ea"/>
                <a:cs typeface="Times New Roman" pitchFamily="18" charset="0"/>
              </a:rPr>
              <a:t>x</a:t>
            </a:r>
            <a:r>
              <a:rPr lang="zh-CN" altLang="en-US" sz="2800" dirty="0">
                <a:solidFill>
                  <a:schemeClr val="tx1"/>
                </a:solidFill>
                <a:latin typeface="Times New Roman" pitchFamily="18" charset="0"/>
                <a:ea typeface="+mj-ea"/>
                <a:cs typeface="Times New Roman" pitchFamily="18" charset="0"/>
              </a:rPr>
              <a:t>、</a:t>
            </a:r>
            <a:r>
              <a:rPr lang="en-US" altLang="zh-CN" sz="2800" dirty="0">
                <a:solidFill>
                  <a:schemeClr val="tx1"/>
                </a:solidFill>
                <a:latin typeface="Times New Roman" pitchFamily="18" charset="0"/>
                <a:ea typeface="+mj-ea"/>
                <a:cs typeface="Times New Roman" pitchFamily="18" charset="0"/>
              </a:rPr>
              <a:t>y</a:t>
            </a:r>
          </a:p>
          <a:p>
            <a:pPr lvl="1">
              <a:spcBef>
                <a:spcPts val="700"/>
              </a:spcBef>
              <a:buClr>
                <a:srgbClr val="336699"/>
              </a:buClr>
              <a:buFont typeface="Wingdings" pitchFamily="2" charset="2"/>
              <a:buChar char="§"/>
            </a:pPr>
            <a:endParaRPr lang="en-US" altLang="zh-CN" sz="2800"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mj-ea"/>
                <a:cs typeface="Times New Roman" pitchFamily="18" charset="0"/>
              </a:rPr>
              <a:t>临近搜索算法的时间复杂度是多少？</a:t>
            </a:r>
            <a:endParaRPr lang="en-US" altLang="zh-CN" sz="2800"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mj-ea"/>
                <a:cs typeface="Times New Roman" pitchFamily="18" charset="0"/>
              </a:rPr>
              <a:t>如果仅输出命中</a:t>
            </a:r>
            <a:r>
              <a:rPr lang="en-US" altLang="zh-CN" sz="2800" dirty="0" err="1">
                <a:solidFill>
                  <a:schemeClr val="tx1"/>
                </a:solidFill>
                <a:latin typeface="Times New Roman" pitchFamily="18" charset="0"/>
                <a:ea typeface="+mj-ea"/>
                <a:cs typeface="Times New Roman" pitchFamily="18" charset="0"/>
              </a:rPr>
              <a:t>docID</a:t>
            </a:r>
            <a:r>
              <a:rPr lang="zh-CN" altLang="en-US" sz="2800" dirty="0">
                <a:solidFill>
                  <a:schemeClr val="tx1"/>
                </a:solidFill>
                <a:latin typeface="Times New Roman" pitchFamily="18" charset="0"/>
                <a:ea typeface="+mj-ea"/>
                <a:cs typeface="Times New Roman" pitchFamily="18" charset="0"/>
              </a:rPr>
              <a:t>，时间复杂度是多少？</a:t>
            </a:r>
            <a:endParaRPr lang="en-US" altLang="zh-CN" sz="2800"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sz="2800"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sz="2800" dirty="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15</a:t>
            </a:fld>
            <a:endParaRPr lang="en-US" dirty="0"/>
          </a:p>
        </p:txBody>
      </p:sp>
      <p:pic>
        <p:nvPicPr>
          <p:cNvPr id="12"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66" y="1577882"/>
            <a:ext cx="5272088" cy="527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36744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 </a:t>
            </a:r>
            <a:r>
              <a:rPr lang="en-US" altLang="zh-CN" dirty="0"/>
              <a:t>vs. </a:t>
            </a:r>
            <a:r>
              <a:rPr lang="zh-CN" altLang="en-US" dirty="0"/>
              <a:t>索引</a:t>
            </a:r>
            <a:r>
              <a:rPr lang="en-US" altLang="zh-CN" dirty="0"/>
              <a:t>(</a:t>
            </a:r>
            <a:r>
              <a:rPr lang="zh-CN" altLang="en-US" dirty="0"/>
              <a:t>迄今为止</a:t>
            </a:r>
            <a:r>
              <a:rPr lang="en-US" altLang="zh-CN" dirty="0"/>
              <a:t>)</a:t>
            </a:r>
            <a:endParaRPr lang="zh-CN" altLang="en-US" dirty="0"/>
          </a:p>
        </p:txBody>
      </p:sp>
      <p:sp>
        <p:nvSpPr>
          <p:cNvPr id="12" name="内容占位符 11"/>
          <p:cNvSpPr>
            <a:spLocks noGrp="1"/>
          </p:cNvSpPr>
          <p:nvPr>
            <p:ph idx="1"/>
          </p:nvPr>
        </p:nvSpPr>
        <p:spPr/>
        <p:txBody>
          <a:bodyPr/>
          <a:lstStyle/>
          <a:p>
            <a:endParaRPr lang="zh-CN" altLang="en-US"/>
          </a:p>
        </p:txBody>
      </p:sp>
      <p:sp>
        <p:nvSpPr>
          <p:cNvPr id="3" name="灯片编号占位符 2"/>
          <p:cNvSpPr>
            <a:spLocks noGrp="1"/>
          </p:cNvSpPr>
          <p:nvPr>
            <p:ph type="sldNum" sz="quarter" idx="12"/>
          </p:nvPr>
        </p:nvSpPr>
        <p:spPr/>
        <p:txBody>
          <a:bodyPr/>
          <a:lstStyle/>
          <a:p>
            <a:pPr>
              <a:defRPr/>
            </a:pPr>
            <a:fld id="{DB3EC566-48E6-4552-87D6-CB322A8F1925}" type="slidenum">
              <a:rPr lang="en-US" smtClean="0"/>
              <a:pPr>
                <a:defRPr/>
              </a:pPr>
              <a:t>16</a:t>
            </a:fld>
            <a:endParaRPr lang="en-US"/>
          </a:p>
        </p:txBody>
      </p:sp>
      <p:sp>
        <p:nvSpPr>
          <p:cNvPr id="4" name="圆角矩形 3"/>
          <p:cNvSpPr/>
          <p:nvPr/>
        </p:nvSpPr>
        <p:spPr>
          <a:xfrm>
            <a:off x="827584" y="2420888"/>
            <a:ext cx="1944216" cy="720080"/>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布尔查询</a:t>
            </a:r>
          </a:p>
        </p:txBody>
      </p:sp>
      <p:sp>
        <p:nvSpPr>
          <p:cNvPr id="5" name="圆角矩形 4"/>
          <p:cNvSpPr/>
          <p:nvPr/>
        </p:nvSpPr>
        <p:spPr>
          <a:xfrm>
            <a:off x="827584" y="3424502"/>
            <a:ext cx="1944216" cy="720080"/>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短语查询</a:t>
            </a:r>
          </a:p>
        </p:txBody>
      </p:sp>
      <p:sp>
        <p:nvSpPr>
          <p:cNvPr id="6" name="圆角矩形 5"/>
          <p:cNvSpPr/>
          <p:nvPr/>
        </p:nvSpPr>
        <p:spPr>
          <a:xfrm>
            <a:off x="827584" y="4509120"/>
            <a:ext cx="1944216" cy="720080"/>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邻近式查询</a:t>
            </a:r>
          </a:p>
        </p:txBody>
      </p:sp>
      <p:sp>
        <p:nvSpPr>
          <p:cNvPr id="7" name="圆角矩形 6"/>
          <p:cNvSpPr/>
          <p:nvPr/>
        </p:nvSpPr>
        <p:spPr>
          <a:xfrm>
            <a:off x="4716016" y="2422049"/>
            <a:ext cx="2520280" cy="720080"/>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基本倒排索引</a:t>
            </a:r>
          </a:p>
        </p:txBody>
      </p:sp>
      <p:sp>
        <p:nvSpPr>
          <p:cNvPr id="8" name="圆角矩形 7"/>
          <p:cNvSpPr/>
          <p:nvPr/>
        </p:nvSpPr>
        <p:spPr>
          <a:xfrm>
            <a:off x="4700356" y="3424502"/>
            <a:ext cx="2520280" cy="720080"/>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双词索引</a:t>
            </a:r>
          </a:p>
        </p:txBody>
      </p:sp>
      <p:sp>
        <p:nvSpPr>
          <p:cNvPr id="9" name="圆角矩形 8"/>
          <p:cNvSpPr/>
          <p:nvPr/>
        </p:nvSpPr>
        <p:spPr>
          <a:xfrm>
            <a:off x="4698520" y="4544410"/>
            <a:ext cx="2520280" cy="720080"/>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位置倒排索引</a:t>
            </a:r>
          </a:p>
        </p:txBody>
      </p:sp>
      <p:cxnSp>
        <p:nvCxnSpPr>
          <p:cNvPr id="11" name="直接箭头连接符 10"/>
          <p:cNvCxnSpPr>
            <a:stCxn id="4" idx="3"/>
            <a:endCxn id="7" idx="1"/>
          </p:cNvCxnSpPr>
          <p:nvPr/>
        </p:nvCxnSpPr>
        <p:spPr>
          <a:xfrm>
            <a:off x="2771800" y="2780928"/>
            <a:ext cx="1944216" cy="11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直接箭头连接符 12"/>
          <p:cNvCxnSpPr>
            <a:stCxn id="5" idx="3"/>
            <a:endCxn id="8" idx="1"/>
          </p:cNvCxnSpPr>
          <p:nvPr/>
        </p:nvCxnSpPr>
        <p:spPr>
          <a:xfrm>
            <a:off x="2771800" y="3784542"/>
            <a:ext cx="19285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直接箭头连接符 16"/>
          <p:cNvCxnSpPr>
            <a:stCxn id="5" idx="3"/>
            <a:endCxn id="9" idx="1"/>
          </p:cNvCxnSpPr>
          <p:nvPr/>
        </p:nvCxnSpPr>
        <p:spPr>
          <a:xfrm>
            <a:off x="2771800" y="3784542"/>
            <a:ext cx="1926720" cy="11199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直接箭头连接符 18"/>
          <p:cNvCxnSpPr>
            <a:stCxn id="6" idx="3"/>
            <a:endCxn id="9" idx="1"/>
          </p:cNvCxnSpPr>
          <p:nvPr/>
        </p:nvCxnSpPr>
        <p:spPr>
          <a:xfrm>
            <a:off x="2771800" y="4869160"/>
            <a:ext cx="1926720" cy="352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6050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ea typeface="黑体" pitchFamily="49" charset="-122"/>
              </a:rPr>
              <a:t>本讲内容</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72816"/>
            <a:ext cx="8572560" cy="41764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mj-ea"/>
                <a:cs typeface="Times New Roman" pitchFamily="18" charset="0"/>
              </a:rPr>
              <a:t>词典的数据结构：访问效率和支持查找的方式</a:t>
            </a:r>
            <a:endParaRPr lang="en-US" altLang="zh-CN" sz="2800"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altLang="zh-CN" sz="2800" dirty="0">
              <a:solidFill>
                <a:srgbClr val="0070C0"/>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mj-ea"/>
                <a:cs typeface="Times New Roman" pitchFamily="18" charset="0"/>
              </a:rPr>
              <a:t>容错式检索</a:t>
            </a:r>
            <a:r>
              <a:rPr lang="en-US" altLang="zh-CN" sz="2800" dirty="0">
                <a:solidFill>
                  <a:schemeClr val="tx1"/>
                </a:solidFill>
                <a:latin typeface="Times New Roman" pitchFamily="18" charset="0"/>
                <a:ea typeface="+mj-ea"/>
                <a:cs typeface="Times New Roman" pitchFamily="18" charset="0"/>
              </a:rPr>
              <a:t>(</a:t>
            </a:r>
            <a:r>
              <a:rPr lang="en-US" sz="2800" dirty="0">
                <a:solidFill>
                  <a:schemeClr val="tx1"/>
                </a:solidFill>
                <a:latin typeface="Times New Roman" pitchFamily="18" charset="0"/>
                <a:ea typeface="+mj-ea"/>
                <a:cs typeface="Times New Roman" pitchFamily="18" charset="0"/>
              </a:rPr>
              <a:t>Tolerant retrieval): </a:t>
            </a:r>
            <a:r>
              <a:rPr lang="zh-CN" altLang="en-US" sz="2800" dirty="0">
                <a:solidFill>
                  <a:schemeClr val="tx1"/>
                </a:solidFill>
                <a:latin typeface="Times New Roman" pitchFamily="18" charset="0"/>
                <a:ea typeface="+mj-ea"/>
                <a:cs typeface="Times New Roman" pitchFamily="18" charset="0"/>
              </a:rPr>
              <a:t>如果查询词项和文档词项不能精确匹配时如何处理？</a:t>
            </a:r>
            <a:endParaRPr lang="en-US" altLang="zh-CN" sz="2800"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sz="2800"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mj-ea"/>
                <a:cs typeface="Times New Roman" pitchFamily="18" charset="0"/>
              </a:rPr>
              <a:t>通配查询：包含通配符*的查询</a:t>
            </a:r>
            <a:endParaRPr lang="de-DE" sz="2800"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altLang="zh-CN" sz="2800"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mj-ea"/>
                <a:cs typeface="Times New Roman" pitchFamily="18" charset="0"/>
              </a:rPr>
              <a:t>拼写校正：查询中存在错误时的处理</a:t>
            </a:r>
            <a:endParaRPr lang="en-US" sz="2800" dirty="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7" name="文本占位符 6"/>
          <p:cNvSpPr>
            <a:spLocks noGrp="1"/>
          </p:cNvSpPr>
          <p:nvPr>
            <p:ph idx="1"/>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t>词典</a:t>
            </a:r>
            <a:endParaRPr lang="en-US" altLang="zh-CN" dirty="0"/>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
        <p:nvSpPr>
          <p:cNvPr id="4" name="Slide Number Placeholder 3"/>
          <p:cNvSpPr>
            <a:spLocks noGrp="1"/>
          </p:cNvSpPr>
          <p:nvPr>
            <p:ph type="sldNum" sz="quarter" idx="12"/>
          </p:nvPr>
        </p:nvSpPr>
        <p:spPr/>
        <p:txBody>
          <a:bodyPr/>
          <a:lstStyle/>
          <a:p>
            <a:fld id="{6231DFBC-2454-451B-9C42-04D7F724382E}" type="slidenum">
              <a:rPr lang="en-US" smtClean="0"/>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CF78F84-79A5-4474-A672-F855D64FC2A3}"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572500" cy="1403350"/>
          </a:xfrm>
          <a:prstGeom prst="rect">
            <a:avLst/>
          </a:prstGeom>
          <a:noFill/>
          <a:ln w="9525">
            <a:noFill/>
            <a:round/>
            <a:headEnd/>
            <a:tailEnd/>
          </a:ln>
        </p:spPr>
        <p:txBody>
          <a:bodyPr anchor="b"/>
          <a:lstStyle/>
          <a:p>
            <a:pPr>
              <a:defRPr/>
            </a:pPr>
            <a:r>
              <a:rPr lang="zh-CN" altLang="en-US" sz="3600" dirty="0">
                <a:solidFill>
                  <a:schemeClr val="tx1"/>
                </a:solidFill>
                <a:latin typeface="+mj-lt"/>
                <a:ea typeface="黑体" pitchFamily="49" charset="-122"/>
              </a:rPr>
              <a:t>倒排索引</a:t>
            </a:r>
            <a:r>
              <a:rPr lang="zh-CN" altLang="en-US" sz="3600" dirty="0">
                <a:latin typeface="+mj-lt"/>
                <a:ea typeface="黑体" pitchFamily="49" charset="-122"/>
              </a:rPr>
              <a:t>索引</a:t>
            </a:r>
            <a:endParaRPr lang="en-US" sz="3600" dirty="0">
              <a:latin typeface="+mj-lt"/>
              <a:ea typeface="黑体" pitchFamily="49" charset="-122"/>
            </a:endParaRPr>
          </a:p>
        </p:txBody>
      </p:sp>
      <p:sp>
        <p:nvSpPr>
          <p:cNvPr id="84996" name="Text Box 3"/>
          <p:cNvSpPr txBox="1">
            <a:spLocks noChangeArrowheads="1"/>
          </p:cNvSpPr>
          <p:nvPr/>
        </p:nvSpPr>
        <p:spPr bwMode="auto">
          <a:xfrm>
            <a:off x="71438" y="1928813"/>
            <a:ext cx="8429625" cy="571500"/>
          </a:xfrm>
          <a:prstGeom prst="rect">
            <a:avLst/>
          </a:prstGeom>
          <a:noFill/>
          <a:ln w="9525">
            <a:noFill/>
            <a:round/>
            <a:headEnd/>
            <a:tailEnd/>
          </a:ln>
        </p:spPr>
        <p:txBody>
          <a:bodyPr/>
          <a:lstStyle/>
          <a:p>
            <a:pPr lvl="1">
              <a:spcBef>
                <a:spcPts val="700"/>
              </a:spcBef>
              <a:buClr>
                <a:srgbClr val="336699"/>
              </a:buClr>
              <a:defRPr/>
            </a:pPr>
            <a:r>
              <a:rPr lang="zh-CN" altLang="en-US" dirty="0">
                <a:latin typeface="+mj-lt"/>
                <a:ea typeface="黑体" pitchFamily="49" charset="-122"/>
              </a:rPr>
              <a:t>对每个词项</a:t>
            </a:r>
            <a:r>
              <a:rPr lang="en-US" i="1" dirty="0">
                <a:latin typeface="+mj-lt"/>
                <a:ea typeface="黑体" pitchFamily="49" charset="-122"/>
              </a:rPr>
              <a:t>t</a:t>
            </a:r>
            <a:r>
              <a:rPr lang="en-US" dirty="0">
                <a:latin typeface="+mj-lt"/>
                <a:ea typeface="黑体" pitchFamily="49" charset="-122"/>
              </a:rPr>
              <a:t>, </a:t>
            </a:r>
            <a:r>
              <a:rPr lang="zh-CN" altLang="en-US" dirty="0">
                <a:latin typeface="+mj-lt"/>
                <a:ea typeface="黑体" pitchFamily="49" charset="-122"/>
              </a:rPr>
              <a:t>保存所有包含</a:t>
            </a:r>
            <a:r>
              <a:rPr lang="en-US" altLang="zh-CN" i="1" dirty="0">
                <a:ea typeface="黑体" pitchFamily="49" charset="-122"/>
              </a:rPr>
              <a:t>t</a:t>
            </a:r>
            <a:r>
              <a:rPr lang="zh-CN" altLang="en-US" dirty="0">
                <a:ea typeface="黑体" pitchFamily="49" charset="-122"/>
              </a:rPr>
              <a:t>的</a:t>
            </a:r>
            <a:r>
              <a:rPr lang="en-US" dirty="0">
                <a:latin typeface="+mj-lt"/>
                <a:ea typeface="黑体" pitchFamily="49" charset="-122"/>
              </a:rPr>
              <a:t> </a:t>
            </a:r>
            <a:r>
              <a:rPr lang="zh-CN" altLang="en-US" dirty="0">
                <a:latin typeface="+mj-lt"/>
                <a:ea typeface="黑体" pitchFamily="49" charset="-122"/>
              </a:rPr>
              <a:t>文档列表</a:t>
            </a:r>
            <a:endParaRPr lang="en-US" dirty="0">
              <a:latin typeface="+mj-lt"/>
              <a:ea typeface="黑体" pitchFamily="49" charset="-122"/>
            </a:endParaRPr>
          </a:p>
        </p:txBody>
      </p:sp>
      <p:sp>
        <p:nvSpPr>
          <p:cNvPr id="1331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13318" name="Slide Number Placeholder 6"/>
          <p:cNvSpPr>
            <a:spLocks noGrp="1"/>
          </p:cNvSpPr>
          <p:nvPr>
            <p:ph type="sldNum" sz="quarter" idx="12"/>
          </p:nvPr>
        </p:nvSpPr>
        <p:spPr/>
        <p:txBody>
          <a:bodyPr/>
          <a:lstStyle/>
          <a:p>
            <a:fld id="{9D89A260-4BC5-43FA-8D50-251A3A6D0672}" type="slidenum">
              <a:rPr lang="en-US" altLang="zh-CN" smtClean="0"/>
              <a:pPr/>
              <a:t>19</a:t>
            </a:fld>
            <a:endParaRPr lang="en-US" altLang="zh-CN"/>
          </a:p>
        </p:txBody>
      </p:sp>
      <p:pic>
        <p:nvPicPr>
          <p:cNvPr id="13319" name="Picture 8" descr="117.png"/>
          <p:cNvPicPr>
            <a:picLocks noChangeAspect="1"/>
          </p:cNvPicPr>
          <p:nvPr/>
        </p:nvPicPr>
        <p:blipFill>
          <a:blip r:embed="rId3" cstate="print"/>
          <a:srcRect/>
          <a:stretch>
            <a:fillRect/>
          </a:stretch>
        </p:blipFill>
        <p:spPr bwMode="auto">
          <a:xfrm>
            <a:off x="455613" y="2428875"/>
            <a:ext cx="8402637" cy="3330575"/>
          </a:xfrm>
          <a:prstGeom prst="rect">
            <a:avLst/>
          </a:prstGeom>
          <a:noFill/>
          <a:ln w="9525">
            <a:noFill/>
            <a:miter lim="800000"/>
            <a:headEnd/>
            <a:tailEnd/>
          </a:ln>
        </p:spPr>
      </p:pic>
      <p:sp>
        <p:nvSpPr>
          <p:cNvPr id="10" name="Rectangle 9"/>
          <p:cNvSpPr/>
          <p:nvPr/>
        </p:nvSpPr>
        <p:spPr>
          <a:xfrm>
            <a:off x="642938" y="5786439"/>
            <a:ext cx="7967662" cy="954107"/>
          </a:xfrm>
          <a:prstGeom prst="rect">
            <a:avLst/>
          </a:prstGeom>
        </p:spPr>
        <p:txBody>
          <a:bodyPr wrap="square">
            <a:spAutoFit/>
          </a:bodyPr>
          <a:lstStyle/>
          <a:p>
            <a:pPr>
              <a:defRPr/>
            </a:pPr>
            <a:r>
              <a:rPr lang="zh-CN" altLang="en-US" sz="2800" dirty="0">
                <a:solidFill>
                  <a:schemeClr val="tx1"/>
                </a:solidFill>
                <a:latin typeface="+mj-lt"/>
                <a:ea typeface="黑体" pitchFamily="49" charset="-122"/>
              </a:rPr>
              <a:t>词典</a:t>
            </a:r>
            <a:r>
              <a:rPr lang="en-US" altLang="zh-CN" sz="2800" dirty="0">
                <a:solidFill>
                  <a:schemeClr val="tx1"/>
                </a:solidFill>
                <a:latin typeface="+mj-lt"/>
                <a:ea typeface="黑体" pitchFamily="49" charset="-122"/>
              </a:rPr>
              <a:t>(dictionary)                      </a:t>
            </a:r>
            <a:r>
              <a:rPr lang="zh-CN" altLang="en-US" sz="2800" dirty="0">
                <a:solidFill>
                  <a:schemeClr val="tx1"/>
                </a:solidFill>
                <a:latin typeface="+mj-lt"/>
                <a:ea typeface="黑体" pitchFamily="49" charset="-122"/>
              </a:rPr>
              <a:t>倒排记录表</a:t>
            </a:r>
            <a:r>
              <a:rPr lang="en-US" altLang="zh-CN" sz="2800" dirty="0">
                <a:solidFill>
                  <a:schemeClr val="tx1"/>
                </a:solidFill>
                <a:latin typeface="+mj-lt"/>
                <a:ea typeface="黑体" pitchFamily="49" charset="-122"/>
              </a:rPr>
              <a:t>(posting list)</a:t>
            </a:r>
            <a:r>
              <a:rPr lang="zh-CN" altLang="en-US" sz="2800" dirty="0">
                <a:latin typeface="+mj-lt"/>
                <a:ea typeface="黑体" pitchFamily="49" charset="-122"/>
              </a:rPr>
              <a:t>词典</a:t>
            </a:r>
            <a:r>
              <a:rPr lang="en-US" altLang="zh-CN" sz="2800" dirty="0">
                <a:latin typeface="+mj-lt"/>
                <a:ea typeface="黑体" pitchFamily="49" charset="-122"/>
              </a:rPr>
              <a:t>(dictionary)            </a:t>
            </a:r>
            <a:r>
              <a:rPr lang="zh-CN" altLang="en-US" sz="2800" dirty="0">
                <a:latin typeface="+mj-lt"/>
                <a:ea typeface="黑体" pitchFamily="49" charset="-122"/>
              </a:rPr>
              <a:t>倒排记录表</a:t>
            </a:r>
            <a:r>
              <a:rPr lang="en-US" altLang="zh-CN" sz="2800" dirty="0">
                <a:latin typeface="+mj-lt"/>
                <a:ea typeface="黑体" pitchFamily="49" charset="-122"/>
              </a:rPr>
              <a:t>(</a:t>
            </a:r>
            <a:r>
              <a:rPr lang="en-US" sz="2800" dirty="0">
                <a:latin typeface="+mj-lt"/>
                <a:ea typeface="黑体" pitchFamily="49" charset="-122"/>
              </a:rPr>
              <a:t> postings) </a:t>
            </a:r>
            <a:endParaRPr lang="de-DE" sz="2800" dirty="0">
              <a:latin typeface="+mj-lt"/>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7" name="文本占位符 6"/>
          <p:cNvSpPr>
            <a:spLocks noGrp="1"/>
          </p:cNvSpPr>
          <p:nvPr>
            <p:ph idx="1"/>
          </p:nvPr>
        </p:nvSpPr>
        <p:spPr/>
        <p:txBody>
          <a:bodyPr/>
          <a:lstStyle/>
          <a:p>
            <a:r>
              <a:rPr lang="zh-CN" altLang="en-US" dirty="0"/>
              <a:t>上一讲回顾</a:t>
            </a:r>
            <a:endParaRPr lang="en-US" altLang="zh-CN" dirty="0"/>
          </a:p>
          <a:p>
            <a:r>
              <a:rPr lang="zh-CN" altLang="en-US" dirty="0"/>
              <a:t>词典</a:t>
            </a:r>
            <a:endParaRPr lang="en-US" altLang="zh-CN" dirty="0"/>
          </a:p>
          <a:p>
            <a:r>
              <a:rPr lang="zh-CN" altLang="en-US" dirty="0"/>
              <a:t>通配查询</a:t>
            </a:r>
            <a:endParaRPr lang="en-US" altLang="zh-CN" dirty="0"/>
          </a:p>
          <a:p>
            <a:r>
              <a:rPr lang="zh-CN" altLang="en-US" dirty="0"/>
              <a:t>编辑距离</a:t>
            </a:r>
            <a:endParaRPr lang="en-US" altLang="zh-CN" dirty="0"/>
          </a:p>
          <a:p>
            <a:r>
              <a:rPr lang="zh-CN" altLang="en-US" dirty="0"/>
              <a:t>拼写校正</a:t>
            </a:r>
            <a:endParaRPr lang="en-US" altLang="zh-CN" dirty="0"/>
          </a:p>
          <a:p>
            <a:r>
              <a:rPr lang="en-US" altLang="zh-CN" dirty="0" err="1"/>
              <a:t>Soundex</a:t>
            </a:r>
            <a:endParaRPr lang="en-US" altLang="zh-CN"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4FC0915-CE21-4E72-A8D8-941CD2236FC2}"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词典</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50031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词典是指存储词项词汇表的数据结构</a:t>
            </a:r>
          </a:p>
          <a:p>
            <a:pPr lvl="1">
              <a:spcBef>
                <a:spcPts val="700"/>
              </a:spcBef>
              <a:buClr>
                <a:srgbClr val="336699"/>
              </a:buClr>
              <a:buFont typeface="Wingdings" pitchFamily="2" charset="2"/>
              <a:buChar char="§"/>
            </a:pPr>
            <a:endParaRPr lang="de-DE" altLang="zh-CN" sz="28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sz="2800" dirty="0">
                <a:solidFill>
                  <a:srgbClr val="0070C0"/>
                </a:solidFill>
                <a:latin typeface="Calibri" pitchFamily="34" charset="0"/>
                <a:ea typeface="黑体" pitchFamily="49" charset="-122"/>
              </a:rPr>
              <a:t>词项词汇表</a:t>
            </a:r>
            <a:r>
              <a:rPr lang="en-US" altLang="zh-CN" sz="2800" dirty="0">
                <a:solidFill>
                  <a:srgbClr val="0070C0"/>
                </a:solidFill>
                <a:latin typeface="Calibri" pitchFamily="34" charset="0"/>
                <a:ea typeface="黑体" pitchFamily="49" charset="-122"/>
              </a:rPr>
              <a:t>(</a:t>
            </a:r>
            <a:r>
              <a:rPr lang="de-DE" altLang="zh-CN" sz="2800" dirty="0">
                <a:solidFill>
                  <a:srgbClr val="0070C0"/>
                </a:solidFill>
                <a:latin typeface="Calibri" pitchFamily="34" charset="0"/>
                <a:ea typeface="黑体" pitchFamily="49" charset="-122"/>
              </a:rPr>
              <a:t>Term vocabulary)</a:t>
            </a:r>
            <a:r>
              <a:rPr lang="de-DE" altLang="zh-CN" sz="2800" dirty="0">
                <a:solidFill>
                  <a:schemeClr val="tx1"/>
                </a:solidFill>
                <a:latin typeface="Calibri" pitchFamily="34" charset="0"/>
                <a:ea typeface="黑体" pitchFamily="49" charset="-122"/>
              </a:rPr>
              <a:t>: </a:t>
            </a:r>
            <a:r>
              <a:rPr lang="zh-CN" altLang="de-DE" sz="2800" dirty="0">
                <a:solidFill>
                  <a:schemeClr val="tx1"/>
                </a:solidFill>
                <a:latin typeface="Calibri" pitchFamily="34" charset="0"/>
                <a:ea typeface="黑体" pitchFamily="49" charset="-122"/>
              </a:rPr>
              <a:t>指的是具体数据</a:t>
            </a:r>
            <a:r>
              <a:rPr lang="zh-CN" altLang="en-US" sz="2800" dirty="0">
                <a:solidFill>
                  <a:schemeClr val="tx1"/>
                </a:solidFill>
                <a:latin typeface="Calibri" pitchFamily="34" charset="0"/>
                <a:ea typeface="黑体" pitchFamily="49" charset="-122"/>
              </a:rPr>
              <a:t>（词项）</a:t>
            </a:r>
            <a:endParaRPr lang="de-DE" altLang="zh-CN" sz="2800" dirty="0">
              <a:solidFill>
                <a:srgbClr val="0070C0"/>
              </a:solidFill>
              <a:latin typeface="Calibri" pitchFamily="34" charset="0"/>
              <a:ea typeface="黑体" pitchFamily="49" charset="-122"/>
            </a:endParaRPr>
          </a:p>
          <a:p>
            <a:pPr lvl="1">
              <a:spcBef>
                <a:spcPts val="700"/>
              </a:spcBef>
              <a:buClr>
                <a:srgbClr val="336699"/>
              </a:buClr>
              <a:buFont typeface="Wingdings" pitchFamily="2" charset="2"/>
              <a:buChar char="§"/>
            </a:pPr>
            <a:endParaRPr lang="zh-CN" altLang="en-US" sz="2800" dirty="0">
              <a:solidFill>
                <a:srgbClr val="0070C0"/>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2800" dirty="0">
                <a:solidFill>
                  <a:srgbClr val="0070C0"/>
                </a:solidFill>
                <a:latin typeface="Calibri" pitchFamily="34" charset="0"/>
                <a:ea typeface="黑体" pitchFamily="49" charset="-122"/>
              </a:rPr>
              <a:t>词典</a:t>
            </a:r>
            <a:r>
              <a:rPr lang="en-US" altLang="zh-CN" sz="2800" dirty="0">
                <a:solidFill>
                  <a:srgbClr val="0070C0"/>
                </a:solidFill>
                <a:latin typeface="Calibri" pitchFamily="34" charset="0"/>
                <a:ea typeface="黑体" pitchFamily="49" charset="-122"/>
              </a:rPr>
              <a:t>(Dictionary)</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指的是数据结构</a:t>
            </a:r>
            <a:endParaRPr lang="en-US" altLang="zh-CN" sz="2800" dirty="0">
              <a:solidFill>
                <a:schemeClr val="tx1"/>
              </a:solidFill>
              <a:latin typeface="Calibri" pitchFamily="34" charset="0"/>
              <a:ea typeface="黑体" pitchFamily="49" charset="-122"/>
            </a:endParaRPr>
          </a:p>
        </p:txBody>
      </p:sp>
      <p:sp>
        <p:nvSpPr>
          <p:cNvPr id="5222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1D1A4B58-FFA8-4945-BE5F-783CD951CDC6}" type="slidenum">
              <a:rPr lang="en-US" altLang="zh-CN" smtClean="0"/>
              <a:pPr/>
              <a:t>20</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DB0D89A-2082-4C7D-A5F1-D6E7E4E5D7EA}"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采用定长数组的词典结构</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286000"/>
            <a:ext cx="8572500" cy="39512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对每个词项，需要存储</a:t>
            </a:r>
            <a:r>
              <a:rPr lang="en-US" altLang="zh-CN" sz="2800" dirty="0">
                <a:solidFill>
                  <a:schemeClr val="tx1"/>
                </a:solidFill>
                <a:latin typeface="Calibri" pitchFamily="34" charset="0"/>
                <a:ea typeface="黑体" pitchFamily="49" charset="-122"/>
              </a:rPr>
              <a:t>:</a:t>
            </a:r>
          </a:p>
          <a:p>
            <a:pPr lvl="2">
              <a:spcBef>
                <a:spcPts val="700"/>
              </a:spcBef>
              <a:buClr>
                <a:srgbClr val="336699"/>
              </a:buClr>
              <a:buFont typeface="Wingdings" pitchFamily="2" charset="2"/>
              <a:buChar char="§"/>
            </a:pPr>
            <a:r>
              <a:rPr lang="zh-CN" altLang="de-DE" sz="2600" dirty="0">
                <a:solidFill>
                  <a:schemeClr val="tx1"/>
                </a:solidFill>
                <a:latin typeface="Calibri" pitchFamily="34" charset="0"/>
                <a:ea typeface="黑体" pitchFamily="49" charset="-122"/>
              </a:rPr>
              <a:t>文档频率</a:t>
            </a:r>
            <a:endParaRPr lang="de-DE" altLang="zh-CN" sz="26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sz="2600" dirty="0">
                <a:solidFill>
                  <a:schemeClr val="tx1"/>
                </a:solidFill>
                <a:latin typeface="Calibri" pitchFamily="34" charset="0"/>
                <a:ea typeface="黑体" pitchFamily="49" charset="-122"/>
              </a:rPr>
              <a:t>指向倒排记录表的指针</a:t>
            </a:r>
            <a:endParaRPr lang="de-DE" altLang="zh-CN" sz="26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de-DE" altLang="zh-CN" sz="2600" dirty="0">
                <a:solidFill>
                  <a:schemeClr val="tx1"/>
                </a:solidFill>
                <a:latin typeface="Calibri" pitchFamily="34" charset="0"/>
                <a:ea typeface="黑体" pitchFamily="49" charset="-122"/>
              </a:rPr>
              <a:t>. . .</a:t>
            </a: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暂定每条词项的上述信息均采用定长的方式存储</a:t>
            </a:r>
          </a:p>
          <a:p>
            <a:pPr lvl="1">
              <a:spcBef>
                <a:spcPts val="700"/>
              </a:spcBef>
              <a:buClr>
                <a:srgbClr val="336699"/>
              </a:buClr>
              <a:buFont typeface="Wingdings" pitchFamily="2" charset="2"/>
              <a:buChar char="§"/>
            </a:pPr>
            <a:endParaRPr lang="de-DE" altLang="zh-CN" sz="28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假定所有词项的信息采用数组存储</a:t>
            </a:r>
            <a:endParaRPr lang="en-US" altLang="zh-CN" sz="2800" dirty="0">
              <a:solidFill>
                <a:schemeClr val="tx1"/>
              </a:solidFill>
              <a:latin typeface="Calibri" pitchFamily="34" charset="0"/>
              <a:ea typeface="黑体" pitchFamily="49" charset="-122"/>
            </a:endParaRPr>
          </a:p>
        </p:txBody>
      </p:sp>
      <p:sp>
        <p:nvSpPr>
          <p:cNvPr id="5427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0BE5FD84-7D64-47A8-9586-5A92ACD3604B}" type="slidenum">
              <a:rPr lang="en-US" altLang="zh-CN" smtClean="0"/>
              <a:pPr/>
              <a:t>21</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EF697E7-6CE1-48E8-877B-6129FC7924F0}"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采用定长数组的词典结构</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396552" y="3954164"/>
            <a:ext cx="8143875" cy="2643188"/>
          </a:xfrm>
          <a:prstGeom prst="rect">
            <a:avLst/>
          </a:prstGeom>
          <a:noFill/>
          <a:ln w="9525">
            <a:noFill/>
            <a:round/>
            <a:headEnd/>
            <a:tailEnd/>
          </a:ln>
        </p:spPr>
        <p:txBody>
          <a:bodyPr/>
          <a:lstStyle/>
          <a:p>
            <a:r>
              <a:rPr lang="en-US" altLang="zh-CN" dirty="0">
                <a:solidFill>
                  <a:schemeClr val="tx1"/>
                </a:solidFill>
                <a:latin typeface="Calibri" pitchFamily="34" charset="0"/>
                <a:ea typeface="黑体" pitchFamily="49" charset="-122"/>
              </a:rPr>
              <a:t>                                                                                                 </a:t>
            </a:r>
            <a:endParaRPr lang="en-US" altLang="zh-CN" dirty="0">
              <a:solidFill>
                <a:srgbClr val="00B050"/>
              </a:solidFill>
              <a:latin typeface="Calibri" pitchFamily="34" charset="0"/>
              <a:ea typeface="黑体" pitchFamily="49" charset="-122"/>
            </a:endParaRPr>
          </a:p>
          <a:p>
            <a:endParaRPr lang="en-US" altLang="zh-CN" dirty="0">
              <a:solidFill>
                <a:schemeClr val="tx1"/>
              </a:solidFill>
              <a:latin typeface="Calibri" pitchFamily="34" charset="0"/>
              <a:ea typeface="黑体" pitchFamily="49" charset="-122"/>
            </a:endParaRPr>
          </a:p>
          <a:p>
            <a:r>
              <a:rPr lang="zh-CN" altLang="en-US" dirty="0">
                <a:solidFill>
                  <a:schemeClr val="tx1"/>
                </a:solidFill>
                <a:latin typeface="Calibri" pitchFamily="34" charset="0"/>
                <a:ea typeface="黑体" pitchFamily="49" charset="-122"/>
              </a:rPr>
              <a:t>        空间消耗 </a:t>
            </a:r>
            <a:r>
              <a:rPr lang="en-US" altLang="zh-CN" dirty="0">
                <a:solidFill>
                  <a:schemeClr val="tx1"/>
                </a:solidFill>
                <a:latin typeface="Calibri" pitchFamily="34" charset="0"/>
                <a:ea typeface="黑体" pitchFamily="49" charset="-122"/>
              </a:rPr>
              <a:t>:   20</a:t>
            </a:r>
            <a:r>
              <a:rPr lang="zh-CN" altLang="en-US" dirty="0">
                <a:solidFill>
                  <a:schemeClr val="tx1"/>
                </a:solidFill>
                <a:latin typeface="Calibri" pitchFamily="34" charset="0"/>
                <a:ea typeface="黑体" pitchFamily="49" charset="-122"/>
              </a:rPr>
              <a:t>字节   </a:t>
            </a:r>
            <a:r>
              <a:rPr lang="en-US" altLang="zh-CN" dirty="0">
                <a:solidFill>
                  <a:schemeClr val="tx1"/>
                </a:solidFill>
                <a:latin typeface="Calibri" pitchFamily="34" charset="0"/>
                <a:ea typeface="黑体" pitchFamily="49" charset="-122"/>
              </a:rPr>
              <a:t>4</a:t>
            </a:r>
            <a:r>
              <a:rPr lang="zh-CN" altLang="en-US" dirty="0">
                <a:solidFill>
                  <a:schemeClr val="tx1"/>
                </a:solidFill>
                <a:latin typeface="Calibri" pitchFamily="34" charset="0"/>
                <a:ea typeface="黑体" pitchFamily="49" charset="-122"/>
              </a:rPr>
              <a:t>字节            </a:t>
            </a:r>
            <a:r>
              <a:rPr lang="en-US" altLang="zh-CN" dirty="0">
                <a:solidFill>
                  <a:schemeClr val="tx1"/>
                </a:solidFill>
                <a:latin typeface="Calibri" pitchFamily="34" charset="0"/>
                <a:ea typeface="黑体" pitchFamily="49" charset="-122"/>
              </a:rPr>
              <a:t>4</a:t>
            </a:r>
            <a:r>
              <a:rPr lang="zh-CN" altLang="en-US" dirty="0">
                <a:solidFill>
                  <a:schemeClr val="tx1"/>
                </a:solidFill>
                <a:latin typeface="Calibri" pitchFamily="34" charset="0"/>
                <a:ea typeface="黑体" pitchFamily="49" charset="-122"/>
              </a:rPr>
              <a:t>字节</a:t>
            </a:r>
          </a:p>
          <a:p>
            <a:endParaRPr lang="de-DE" altLang="zh-CN" dirty="0">
              <a:solidFill>
                <a:srgbClr val="00B050"/>
              </a:solidFill>
              <a:latin typeface="Calibri" pitchFamily="34" charset="0"/>
              <a:ea typeface="黑体" pitchFamily="49" charset="-122"/>
            </a:endParaRPr>
          </a:p>
        </p:txBody>
      </p:sp>
      <p:sp>
        <p:nvSpPr>
          <p:cNvPr id="5632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E3FA38CA-DDAA-4E9D-85FF-85B50D795000}" type="slidenum">
              <a:rPr lang="en-US" altLang="zh-CN" smtClean="0"/>
              <a:pPr/>
              <a:t>22</a:t>
            </a:fld>
            <a:endParaRPr lang="en-US" altLang="zh-CN"/>
          </a:p>
        </p:txBody>
      </p:sp>
      <p:pic>
        <p:nvPicPr>
          <p:cNvPr id="8" name="Picture 2"/>
          <p:cNvPicPr>
            <a:picLocks noChangeAspect="1" noChangeArrowheads="1"/>
          </p:cNvPicPr>
          <p:nvPr/>
        </p:nvPicPr>
        <p:blipFill>
          <a:blip r:embed="rId3" cstate="print"/>
          <a:srcRect/>
          <a:stretch>
            <a:fillRect/>
          </a:stretch>
        </p:blipFill>
        <p:spPr bwMode="auto">
          <a:xfrm>
            <a:off x="1685011" y="1998219"/>
            <a:ext cx="6631405" cy="2351906"/>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词项定位</a:t>
            </a:r>
            <a:r>
              <a:rPr lang="en-US" altLang="zh-CN"/>
              <a:t>(</a:t>
            </a:r>
            <a:r>
              <a:rPr lang="zh-CN" altLang="en-US"/>
              <a:t>即查词典</a:t>
            </a:r>
            <a:r>
              <a:rPr lang="en-US" altLang="zh-CN"/>
              <a:t>)</a:t>
            </a:r>
            <a:endParaRPr lang="zh-CN" altLang="en-US" dirty="0"/>
          </a:p>
        </p:txBody>
      </p:sp>
      <p:sp>
        <p:nvSpPr>
          <p:cNvPr id="3" name="内容占位符 2"/>
          <p:cNvSpPr>
            <a:spLocks noGrp="1"/>
          </p:cNvSpPr>
          <p:nvPr>
            <p:ph idx="1"/>
          </p:nvPr>
        </p:nvSpPr>
        <p:spPr>
          <a:xfrm>
            <a:off x="457200" y="1600200"/>
            <a:ext cx="4546848" cy="4953000"/>
          </a:xfrm>
        </p:spPr>
        <p:txBody>
          <a:bodyPr/>
          <a:lstStyle/>
          <a:p>
            <a:r>
              <a:rPr lang="zh-CN" altLang="en-US" dirty="0"/>
              <a:t>输入“信息”，如何在词典中快速找到这个词？</a:t>
            </a:r>
            <a:endParaRPr lang="en-US" altLang="zh-CN" dirty="0"/>
          </a:p>
          <a:p>
            <a:endParaRPr lang="en-US" altLang="zh-CN" dirty="0"/>
          </a:p>
          <a:p>
            <a:r>
              <a:rPr lang="zh-CN" altLang="en-US" dirty="0"/>
              <a:t>很多词典应用中的基本问题。</a:t>
            </a:r>
            <a:endParaRPr lang="en-US" altLang="zh-CN" dirty="0"/>
          </a:p>
          <a:p>
            <a:endParaRPr lang="en-US" altLang="zh-CN" dirty="0"/>
          </a:p>
          <a:p>
            <a:r>
              <a:rPr lang="zh-CN" altLang="en-US" dirty="0"/>
              <a:t>以下介绍支持快速查找的词典数据结构。</a:t>
            </a:r>
          </a:p>
        </p:txBody>
      </p:sp>
      <p:sp>
        <p:nvSpPr>
          <p:cNvPr id="4" name="灯片编号占位符 3"/>
          <p:cNvSpPr>
            <a:spLocks noGrp="1"/>
          </p:cNvSpPr>
          <p:nvPr>
            <p:ph type="sldNum" sz="quarter" idx="12"/>
          </p:nvPr>
        </p:nvSpPr>
        <p:spPr/>
        <p:txBody>
          <a:bodyPr/>
          <a:lstStyle/>
          <a:p>
            <a:fld id="{DB3EC566-48E6-4552-87D6-CB322A8F1925}" type="slidenum">
              <a:rPr lang="en-US" smtClean="0"/>
              <a:pPr/>
              <a:t>23</a:t>
            </a:fld>
            <a:endParaRPr lang="en-US"/>
          </a:p>
        </p:txBody>
      </p:sp>
      <p:sp>
        <p:nvSpPr>
          <p:cNvPr id="5" name="矩形 4"/>
          <p:cNvSpPr/>
          <p:nvPr/>
        </p:nvSpPr>
        <p:spPr>
          <a:xfrm>
            <a:off x="6084168" y="1844824"/>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rPr>
              <a:t>信息</a:t>
            </a:r>
          </a:p>
        </p:txBody>
      </p:sp>
      <p:sp>
        <p:nvSpPr>
          <p:cNvPr id="6" name="矩形 5"/>
          <p:cNvSpPr/>
          <p:nvPr/>
        </p:nvSpPr>
        <p:spPr>
          <a:xfrm>
            <a:off x="6084168" y="2492896"/>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rPr>
              <a:t>数据</a:t>
            </a:r>
          </a:p>
        </p:txBody>
      </p:sp>
      <p:sp>
        <p:nvSpPr>
          <p:cNvPr id="7" name="矩形 6"/>
          <p:cNvSpPr/>
          <p:nvPr/>
        </p:nvSpPr>
        <p:spPr>
          <a:xfrm>
            <a:off x="6084168" y="3140968"/>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6084168" y="3789040"/>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9" name="矩形 8"/>
          <p:cNvSpPr/>
          <p:nvPr/>
        </p:nvSpPr>
        <p:spPr>
          <a:xfrm>
            <a:off x="6084168" y="4437112"/>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rPr>
              <a:t>挖掘</a:t>
            </a:r>
          </a:p>
        </p:txBody>
      </p:sp>
      <p:sp>
        <p:nvSpPr>
          <p:cNvPr id="10" name="TextBox 9"/>
          <p:cNvSpPr txBox="1"/>
          <p:nvPr/>
        </p:nvSpPr>
        <p:spPr>
          <a:xfrm>
            <a:off x="5364088" y="2060848"/>
            <a:ext cx="792088" cy="2923877"/>
          </a:xfrm>
          <a:prstGeom prst="rect">
            <a:avLst/>
          </a:prstGeom>
          <a:noFill/>
        </p:spPr>
        <p:txBody>
          <a:bodyPr wrap="square" rtlCol="0">
            <a:spAutoFit/>
          </a:bodyPr>
          <a:lstStyle/>
          <a:p>
            <a:r>
              <a:rPr lang="en-US" altLang="zh-CN" sz="2000" dirty="0">
                <a:solidFill>
                  <a:schemeClr val="tx1"/>
                </a:solidFill>
                <a:ea typeface="黑体" pitchFamily="49" charset="-122"/>
              </a:rPr>
              <a:t>18</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19</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20</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21</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22</a:t>
            </a:r>
            <a:endParaRPr lang="zh-CN" altLang="en-US" sz="2000" dirty="0">
              <a:solidFill>
                <a:schemeClr val="tx1"/>
              </a:solidFill>
              <a:ea typeface="黑体"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791977C-85C5-4441-8095-B1B04D3B8AB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用于词项定位的数据结构</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50825" y="1916113"/>
            <a:ext cx="8572500" cy="4022725"/>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mj-ea"/>
                <a:ea typeface="+mj-ea"/>
              </a:rPr>
              <a:t>主要有两种数据结构</a:t>
            </a:r>
            <a:r>
              <a:rPr lang="en-US" altLang="zh-CN" sz="2800" dirty="0">
                <a:solidFill>
                  <a:schemeClr val="tx1"/>
                </a:solidFill>
                <a:latin typeface="+mj-ea"/>
                <a:ea typeface="+mj-ea"/>
              </a:rPr>
              <a:t>: </a:t>
            </a:r>
            <a:r>
              <a:rPr lang="zh-CN" altLang="en-US" sz="2800" dirty="0">
                <a:solidFill>
                  <a:schemeClr val="tx1"/>
                </a:solidFill>
                <a:latin typeface="+mj-ea"/>
                <a:ea typeface="+mj-ea"/>
              </a:rPr>
              <a:t>哈希表和树</a:t>
            </a:r>
            <a:endParaRPr lang="en-US" altLang="zh-CN" sz="2800" dirty="0">
              <a:solidFill>
                <a:schemeClr val="tx1"/>
              </a:solidFill>
              <a:latin typeface="+mj-ea"/>
              <a:ea typeface="+mj-ea"/>
            </a:endParaRPr>
          </a:p>
          <a:p>
            <a:pPr lvl="1">
              <a:spcBef>
                <a:spcPts val="700"/>
              </a:spcBef>
              <a:buClr>
                <a:srgbClr val="336699"/>
              </a:buClr>
              <a:buFont typeface="Wingdings" pitchFamily="2" charset="2"/>
              <a:buChar char="§"/>
            </a:pPr>
            <a:r>
              <a:rPr lang="zh-CN" altLang="en-US" sz="2800" dirty="0">
                <a:solidFill>
                  <a:schemeClr val="tx1"/>
                </a:solidFill>
                <a:latin typeface="+mj-ea"/>
                <a:ea typeface="+mj-ea"/>
              </a:rPr>
              <a:t>有些</a:t>
            </a:r>
            <a:r>
              <a:rPr lang="en-US" altLang="zh-CN" sz="2800" dirty="0">
                <a:solidFill>
                  <a:schemeClr val="tx1"/>
                </a:solidFill>
                <a:latin typeface="+mj-ea"/>
                <a:ea typeface="+mj-ea"/>
              </a:rPr>
              <a:t>IR</a:t>
            </a:r>
            <a:r>
              <a:rPr lang="zh-CN" altLang="en-US" sz="2800" dirty="0">
                <a:solidFill>
                  <a:schemeClr val="tx1"/>
                </a:solidFill>
                <a:latin typeface="+mj-ea"/>
                <a:ea typeface="+mj-ea"/>
              </a:rPr>
              <a:t>系统用哈希表，有些系统用树结构</a:t>
            </a:r>
            <a:endParaRPr lang="en-US" altLang="zh-CN" sz="2800" dirty="0">
              <a:solidFill>
                <a:schemeClr val="tx1"/>
              </a:solidFill>
              <a:latin typeface="+mj-ea"/>
              <a:ea typeface="+mj-ea"/>
            </a:endParaRPr>
          </a:p>
          <a:p>
            <a:pPr lvl="1">
              <a:spcBef>
                <a:spcPts val="700"/>
              </a:spcBef>
              <a:buClr>
                <a:srgbClr val="336699"/>
              </a:buClr>
              <a:buFont typeface="Wingdings" pitchFamily="2" charset="2"/>
              <a:buChar char="§"/>
            </a:pPr>
            <a:r>
              <a:rPr lang="zh-CN" altLang="en-US" sz="2800" dirty="0">
                <a:solidFill>
                  <a:schemeClr val="tx1"/>
                </a:solidFill>
                <a:latin typeface="+mj-ea"/>
                <a:ea typeface="+mj-ea"/>
              </a:rPr>
              <a:t>采用哈希表或树的准则</a:t>
            </a:r>
            <a:r>
              <a:rPr lang="en-US" altLang="zh-CN" sz="2800" dirty="0">
                <a:solidFill>
                  <a:schemeClr val="tx1"/>
                </a:solidFill>
                <a:latin typeface="+mj-ea"/>
                <a:ea typeface="+mj-ea"/>
              </a:rPr>
              <a:t>:</a:t>
            </a:r>
          </a:p>
          <a:p>
            <a:pPr lvl="2">
              <a:spcBef>
                <a:spcPts val="700"/>
              </a:spcBef>
              <a:buClr>
                <a:srgbClr val="336699"/>
              </a:buClr>
              <a:buFont typeface="Wingdings" pitchFamily="2" charset="2"/>
              <a:buChar char="§"/>
            </a:pPr>
            <a:r>
              <a:rPr lang="zh-CN" altLang="en-US" sz="2600" dirty="0">
                <a:solidFill>
                  <a:schemeClr val="tx1"/>
                </a:solidFill>
                <a:latin typeface="+mj-ea"/>
                <a:ea typeface="+mj-ea"/>
              </a:rPr>
              <a:t>词项数目是否固定或者说词项数目是否持续增长？</a:t>
            </a:r>
            <a:endParaRPr lang="en-US" altLang="zh-CN" sz="2600" dirty="0">
              <a:solidFill>
                <a:schemeClr val="tx1"/>
              </a:solidFill>
              <a:latin typeface="+mj-ea"/>
              <a:ea typeface="+mj-ea"/>
            </a:endParaRPr>
          </a:p>
          <a:p>
            <a:pPr lvl="2">
              <a:spcBef>
                <a:spcPts val="700"/>
              </a:spcBef>
              <a:buClr>
                <a:srgbClr val="336699"/>
              </a:buClr>
              <a:buFont typeface="Wingdings" pitchFamily="2" charset="2"/>
              <a:buChar char="§"/>
            </a:pPr>
            <a:r>
              <a:rPr lang="zh-CN" altLang="en-US" sz="2600" dirty="0">
                <a:solidFill>
                  <a:schemeClr val="tx1"/>
                </a:solidFill>
                <a:latin typeface="+mj-ea"/>
                <a:ea typeface="+mj-ea"/>
              </a:rPr>
              <a:t>词项的相对访问频率如何？</a:t>
            </a:r>
            <a:endParaRPr lang="de-DE" altLang="zh-CN" sz="2600" dirty="0">
              <a:solidFill>
                <a:schemeClr val="tx1"/>
              </a:solidFill>
              <a:latin typeface="+mj-ea"/>
              <a:ea typeface="+mj-ea"/>
            </a:endParaRPr>
          </a:p>
          <a:p>
            <a:pPr lvl="2">
              <a:spcBef>
                <a:spcPts val="700"/>
              </a:spcBef>
              <a:buClr>
                <a:srgbClr val="336699"/>
              </a:buClr>
              <a:buFont typeface="Wingdings" pitchFamily="2" charset="2"/>
              <a:buChar char="§"/>
            </a:pPr>
            <a:r>
              <a:rPr lang="zh-CN" altLang="en-US" sz="2600" dirty="0">
                <a:solidFill>
                  <a:schemeClr val="tx1"/>
                </a:solidFill>
                <a:latin typeface="+mj-ea"/>
                <a:ea typeface="+mj-ea"/>
              </a:rPr>
              <a:t>词项的数目有多少？</a:t>
            </a:r>
            <a:endParaRPr lang="en-US" altLang="zh-CN" sz="2600" dirty="0">
              <a:solidFill>
                <a:schemeClr val="tx1"/>
              </a:solidFill>
              <a:latin typeface="+mj-ea"/>
              <a:ea typeface="+mj-ea"/>
            </a:endParaRPr>
          </a:p>
        </p:txBody>
      </p:sp>
      <p:sp>
        <p:nvSpPr>
          <p:cNvPr id="58372"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408914B2-1584-4895-B85F-570FD2DEDC0B}" type="slidenum">
              <a:rPr lang="en-US" altLang="zh-CN" smtClean="0"/>
              <a:pPr/>
              <a:t>24</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哈希表</a:t>
            </a:r>
            <a:r>
              <a:rPr lang="en-US" altLang="zh-CN" dirty="0"/>
              <a:t>(</a:t>
            </a:r>
            <a:r>
              <a:rPr lang="zh-CN" altLang="en-US" dirty="0"/>
              <a:t>散列表</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25</a:t>
            </a:fld>
            <a:endParaRPr lang="en-US"/>
          </a:p>
        </p:txBody>
      </p:sp>
      <p:sp>
        <p:nvSpPr>
          <p:cNvPr id="5" name="矩形 4"/>
          <p:cNvSpPr/>
          <p:nvPr/>
        </p:nvSpPr>
        <p:spPr>
          <a:xfrm>
            <a:off x="6084168" y="1844824"/>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rPr>
              <a:t>信息</a:t>
            </a:r>
          </a:p>
        </p:txBody>
      </p:sp>
      <p:sp>
        <p:nvSpPr>
          <p:cNvPr id="6" name="矩形 5"/>
          <p:cNvSpPr/>
          <p:nvPr/>
        </p:nvSpPr>
        <p:spPr>
          <a:xfrm>
            <a:off x="6084168" y="2492896"/>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rPr>
              <a:t>数据</a:t>
            </a:r>
          </a:p>
        </p:txBody>
      </p:sp>
      <p:sp>
        <p:nvSpPr>
          <p:cNvPr id="7" name="矩形 6"/>
          <p:cNvSpPr/>
          <p:nvPr/>
        </p:nvSpPr>
        <p:spPr>
          <a:xfrm>
            <a:off x="6084168" y="3140968"/>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1">
              <a:solidFill>
                <a:schemeClr val="tx1"/>
              </a:solidFill>
            </a:endParaRPr>
          </a:p>
        </p:txBody>
      </p:sp>
      <p:sp>
        <p:nvSpPr>
          <p:cNvPr id="8" name="矩形 7"/>
          <p:cNvSpPr/>
          <p:nvPr/>
        </p:nvSpPr>
        <p:spPr>
          <a:xfrm>
            <a:off x="6084168" y="3789040"/>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1">
              <a:solidFill>
                <a:schemeClr val="tx1"/>
              </a:solidFill>
            </a:endParaRPr>
          </a:p>
        </p:txBody>
      </p:sp>
      <p:sp>
        <p:nvSpPr>
          <p:cNvPr id="9" name="矩形 8"/>
          <p:cNvSpPr/>
          <p:nvPr/>
        </p:nvSpPr>
        <p:spPr>
          <a:xfrm>
            <a:off x="6084168" y="4437112"/>
            <a:ext cx="1440160"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rPr>
              <a:t>挖掘</a:t>
            </a:r>
          </a:p>
        </p:txBody>
      </p:sp>
      <p:sp>
        <p:nvSpPr>
          <p:cNvPr id="10" name="TextBox 9"/>
          <p:cNvSpPr txBox="1"/>
          <p:nvPr/>
        </p:nvSpPr>
        <p:spPr>
          <a:xfrm>
            <a:off x="791580" y="1759456"/>
            <a:ext cx="4536504" cy="2677656"/>
          </a:xfrm>
          <a:prstGeom prst="rect">
            <a:avLst/>
          </a:prstGeom>
          <a:noFill/>
        </p:spPr>
        <p:txBody>
          <a:bodyPr wrap="square" rtlCol="0">
            <a:spAutoFit/>
          </a:bodyPr>
          <a:lstStyle/>
          <a:p>
            <a:r>
              <a:rPr lang="zh-CN" altLang="en-US" dirty="0">
                <a:solidFill>
                  <a:schemeClr val="tx1"/>
                </a:solidFill>
                <a:ea typeface="黑体" pitchFamily="49" charset="-122"/>
              </a:rPr>
              <a:t>哈希函数，输入词项，输出正整数</a:t>
            </a:r>
            <a:r>
              <a:rPr lang="en-US" altLang="zh-CN" dirty="0">
                <a:solidFill>
                  <a:schemeClr val="tx1"/>
                </a:solidFill>
                <a:ea typeface="黑体" pitchFamily="49" charset="-122"/>
              </a:rPr>
              <a:t>(</a:t>
            </a:r>
            <a:r>
              <a:rPr lang="zh-CN" altLang="en-US" dirty="0">
                <a:solidFill>
                  <a:schemeClr val="tx1"/>
                </a:solidFill>
                <a:ea typeface="黑体" pitchFamily="49" charset="-122"/>
              </a:rPr>
              <a:t>通常是地址</a:t>
            </a:r>
            <a:r>
              <a:rPr lang="en-US" altLang="zh-CN" dirty="0">
                <a:solidFill>
                  <a:schemeClr val="tx1"/>
                </a:solidFill>
                <a:ea typeface="黑体" pitchFamily="49" charset="-122"/>
              </a:rPr>
              <a:t>)</a:t>
            </a:r>
          </a:p>
          <a:p>
            <a:endParaRPr lang="en-US" altLang="zh-CN" dirty="0">
              <a:solidFill>
                <a:schemeClr val="tx1"/>
              </a:solidFill>
              <a:ea typeface="黑体" pitchFamily="49" charset="-122"/>
            </a:endParaRPr>
          </a:p>
          <a:p>
            <a:r>
              <a:rPr lang="en-US" altLang="zh-CN" dirty="0">
                <a:solidFill>
                  <a:schemeClr val="tx1"/>
                </a:solidFill>
                <a:ea typeface="黑体" pitchFamily="49" charset="-122"/>
              </a:rPr>
              <a:t>f(</a:t>
            </a:r>
            <a:r>
              <a:rPr lang="zh-CN" altLang="en-US" dirty="0">
                <a:solidFill>
                  <a:schemeClr val="tx1"/>
                </a:solidFill>
                <a:ea typeface="黑体" pitchFamily="49" charset="-122"/>
              </a:rPr>
              <a:t>信息</a:t>
            </a:r>
            <a:r>
              <a:rPr lang="en-US" altLang="zh-CN" dirty="0">
                <a:solidFill>
                  <a:schemeClr val="tx1"/>
                </a:solidFill>
                <a:ea typeface="黑体" pitchFamily="49" charset="-122"/>
              </a:rPr>
              <a:t>)=18, f(</a:t>
            </a:r>
            <a:r>
              <a:rPr lang="zh-CN" altLang="en-US" dirty="0">
                <a:solidFill>
                  <a:schemeClr val="tx1"/>
                </a:solidFill>
                <a:ea typeface="黑体" pitchFamily="49" charset="-122"/>
              </a:rPr>
              <a:t>数据</a:t>
            </a:r>
            <a:r>
              <a:rPr lang="en-US" altLang="zh-CN" dirty="0">
                <a:solidFill>
                  <a:schemeClr val="tx1"/>
                </a:solidFill>
                <a:ea typeface="黑体" pitchFamily="49" charset="-122"/>
              </a:rPr>
              <a:t>)=19</a:t>
            </a:r>
            <a:r>
              <a:rPr lang="zh-CN" altLang="en-US" dirty="0">
                <a:solidFill>
                  <a:schemeClr val="tx1"/>
                </a:solidFill>
                <a:ea typeface="黑体" pitchFamily="49" charset="-122"/>
              </a:rPr>
              <a:t>，</a:t>
            </a:r>
            <a:endParaRPr lang="en-US" altLang="zh-CN" dirty="0">
              <a:solidFill>
                <a:schemeClr val="tx1"/>
              </a:solidFill>
              <a:ea typeface="黑体" pitchFamily="49" charset="-122"/>
            </a:endParaRPr>
          </a:p>
          <a:p>
            <a:r>
              <a:rPr lang="en-US" altLang="zh-CN" dirty="0">
                <a:solidFill>
                  <a:schemeClr val="tx1"/>
                </a:solidFill>
                <a:ea typeface="黑体" pitchFamily="49" charset="-122"/>
              </a:rPr>
              <a:t>                  f(</a:t>
            </a:r>
            <a:r>
              <a:rPr lang="zh-CN" altLang="en-US" dirty="0">
                <a:solidFill>
                  <a:schemeClr val="tx1"/>
                </a:solidFill>
                <a:ea typeface="黑体" pitchFamily="49" charset="-122"/>
              </a:rPr>
              <a:t>挖掘</a:t>
            </a:r>
            <a:r>
              <a:rPr lang="en-US" altLang="zh-CN" dirty="0">
                <a:solidFill>
                  <a:schemeClr val="tx1"/>
                </a:solidFill>
                <a:ea typeface="黑体" pitchFamily="49" charset="-122"/>
              </a:rPr>
              <a:t>)=19</a:t>
            </a:r>
          </a:p>
          <a:p>
            <a:endParaRPr lang="en-US" altLang="zh-CN" dirty="0">
              <a:solidFill>
                <a:schemeClr val="tx1"/>
              </a:solidFill>
              <a:ea typeface="黑体" pitchFamily="49" charset="-122"/>
            </a:endParaRPr>
          </a:p>
          <a:p>
            <a:endParaRPr lang="zh-CN" altLang="en-US" dirty="0">
              <a:solidFill>
                <a:schemeClr val="tx1"/>
              </a:solidFill>
              <a:ea typeface="黑体" pitchFamily="49" charset="-122"/>
            </a:endParaRPr>
          </a:p>
        </p:txBody>
      </p:sp>
      <p:sp>
        <p:nvSpPr>
          <p:cNvPr id="11" name="TextBox 10"/>
          <p:cNvSpPr txBox="1"/>
          <p:nvPr/>
        </p:nvSpPr>
        <p:spPr>
          <a:xfrm>
            <a:off x="5364088" y="2060848"/>
            <a:ext cx="792088" cy="2923877"/>
          </a:xfrm>
          <a:prstGeom prst="rect">
            <a:avLst/>
          </a:prstGeom>
          <a:noFill/>
        </p:spPr>
        <p:txBody>
          <a:bodyPr wrap="square" rtlCol="0">
            <a:spAutoFit/>
          </a:bodyPr>
          <a:lstStyle/>
          <a:p>
            <a:r>
              <a:rPr lang="en-US" altLang="zh-CN" sz="2000" dirty="0">
                <a:solidFill>
                  <a:schemeClr val="tx1"/>
                </a:solidFill>
                <a:ea typeface="黑体" pitchFamily="49" charset="-122"/>
              </a:rPr>
              <a:t>18</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19</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20</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21</a:t>
            </a:r>
          </a:p>
          <a:p>
            <a:endParaRPr lang="en-US" altLang="zh-CN" sz="2000" dirty="0">
              <a:solidFill>
                <a:schemeClr val="tx1"/>
              </a:solidFill>
              <a:ea typeface="黑体" pitchFamily="49" charset="-122"/>
            </a:endParaRPr>
          </a:p>
          <a:p>
            <a:r>
              <a:rPr lang="en-US" altLang="zh-CN" sz="2000" dirty="0">
                <a:solidFill>
                  <a:schemeClr val="tx1"/>
                </a:solidFill>
                <a:ea typeface="黑体" pitchFamily="49" charset="-122"/>
              </a:rPr>
              <a:t>22</a:t>
            </a:r>
            <a:endParaRPr lang="zh-CN" altLang="en-US" sz="2000" dirty="0">
              <a:solidFill>
                <a:schemeClr val="tx1"/>
              </a:solidFill>
              <a:ea typeface="黑体" pitchFamily="49" charset="-122"/>
            </a:endParaRPr>
          </a:p>
        </p:txBody>
      </p:sp>
      <p:cxnSp>
        <p:nvCxnSpPr>
          <p:cNvPr id="24" name="形状 23"/>
          <p:cNvCxnSpPr>
            <a:stCxn id="6" idx="3"/>
          </p:cNvCxnSpPr>
          <p:nvPr/>
        </p:nvCxnSpPr>
        <p:spPr>
          <a:xfrm>
            <a:off x="7524328" y="2816932"/>
            <a:ext cx="504056" cy="205222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6" name="直接箭头连接符 25"/>
          <p:cNvCxnSpPr/>
          <p:nvPr/>
        </p:nvCxnSpPr>
        <p:spPr>
          <a:xfrm flipH="1">
            <a:off x="7452320" y="4869160"/>
            <a:ext cx="5760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4B13084-0B8E-4B11-A581-5E8F93686D4B}"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哈希表</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85749" y="1643063"/>
            <a:ext cx="8501063" cy="4666257"/>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每个词项通过哈希函数映射成一个整数</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尽可能避免冲突</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查询处理时：对查询词项进行哈希，如果有冲突，则解决冲突，最后在定长数组中定位</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优点</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在哈希表中的定位速度快于树中的定位速度</a:t>
            </a:r>
            <a:endParaRPr lang="en-US"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sz="2200" dirty="0">
                <a:solidFill>
                  <a:schemeClr val="tx1"/>
                </a:solidFill>
                <a:latin typeface="Calibri" pitchFamily="34" charset="0"/>
                <a:ea typeface="黑体" pitchFamily="49" charset="-122"/>
              </a:rPr>
              <a:t>查询时间是常数</a:t>
            </a:r>
            <a:endParaRPr lang="de-DE" altLang="zh-CN" sz="2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缺点：</a:t>
            </a:r>
            <a:endParaRPr lang="de-DE"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无法处理词项的微小变形</a:t>
            </a:r>
            <a:r>
              <a:rPr lang="en-US" altLang="zh-CN" sz="2200" dirty="0">
                <a:solidFill>
                  <a:schemeClr val="tx1"/>
                </a:solidFill>
                <a:latin typeface="Calibri" pitchFamily="34" charset="0"/>
                <a:ea typeface="黑体" pitchFamily="49" charset="-122"/>
              </a:rPr>
              <a:t> (</a:t>
            </a:r>
            <a:r>
              <a:rPr lang="en-US" altLang="zh-CN" sz="2200" i="1" dirty="0">
                <a:solidFill>
                  <a:schemeClr val="tx1"/>
                </a:solidFill>
                <a:latin typeface="Calibri" pitchFamily="34" charset="0"/>
                <a:ea typeface="黑体" pitchFamily="49" charset="-122"/>
              </a:rPr>
              <a:t>resume</a:t>
            </a:r>
            <a:r>
              <a:rPr lang="en-US" altLang="zh-CN" sz="2200" dirty="0">
                <a:solidFill>
                  <a:schemeClr val="tx1"/>
                </a:solidFill>
                <a:latin typeface="Calibri" pitchFamily="34" charset="0"/>
                <a:ea typeface="黑体" pitchFamily="49" charset="-122"/>
              </a:rPr>
              <a:t> vs. </a:t>
            </a:r>
            <a:r>
              <a:rPr lang="en-US" altLang="zh-CN" sz="2200" i="1" dirty="0">
                <a:solidFill>
                  <a:schemeClr val="tx1"/>
                </a:solidFill>
                <a:latin typeface="Calibri" pitchFamily="34" charset="0"/>
                <a:ea typeface="黑体" pitchFamily="49" charset="-122"/>
              </a:rPr>
              <a:t>résumé</a:t>
            </a:r>
            <a:r>
              <a:rPr lang="en-US" altLang="zh-CN" sz="2200" dirty="0">
                <a:solidFill>
                  <a:schemeClr val="tx1"/>
                </a:solidFill>
                <a:latin typeface="Calibri" pitchFamily="34" charset="0"/>
                <a:ea typeface="黑体" pitchFamily="49" charset="-122"/>
              </a:rPr>
              <a:t>)</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不支持前缀搜索</a:t>
            </a:r>
            <a:r>
              <a:rPr lang="en-US" altLang="zh-CN" sz="2200" dirty="0">
                <a:solidFill>
                  <a:schemeClr val="tx1"/>
                </a:solidFill>
                <a:latin typeface="Calibri" pitchFamily="34" charset="0"/>
                <a:ea typeface="黑体" pitchFamily="49" charset="-122"/>
              </a:rPr>
              <a:t> (</a:t>
            </a:r>
            <a:r>
              <a:rPr lang="zh-CN" altLang="en-US" sz="2200" dirty="0">
                <a:solidFill>
                  <a:schemeClr val="tx1"/>
                </a:solidFill>
                <a:latin typeface="Calibri" pitchFamily="34" charset="0"/>
                <a:ea typeface="黑体" pitchFamily="49" charset="-122"/>
              </a:rPr>
              <a:t>比如所有以</a:t>
            </a:r>
            <a:r>
              <a:rPr lang="en-US" altLang="zh-CN" sz="2200" i="1" dirty="0">
                <a:solidFill>
                  <a:schemeClr val="tx1"/>
                </a:solidFill>
                <a:latin typeface="Calibri" pitchFamily="34" charset="0"/>
                <a:ea typeface="黑体" pitchFamily="49" charset="-122"/>
              </a:rPr>
              <a:t>automat</a:t>
            </a:r>
            <a:r>
              <a:rPr lang="zh-CN" altLang="en-US" sz="2200" dirty="0">
                <a:solidFill>
                  <a:schemeClr val="tx1"/>
                </a:solidFill>
                <a:latin typeface="Calibri" pitchFamily="34" charset="0"/>
                <a:ea typeface="黑体" pitchFamily="49" charset="-122"/>
              </a:rPr>
              <a:t>开头的词项</a:t>
            </a:r>
            <a:r>
              <a:rPr lang="en-US" altLang="zh-CN" sz="2200" dirty="0">
                <a:solidFill>
                  <a:schemeClr val="tx1"/>
                </a:solidFill>
                <a:latin typeface="Calibri" pitchFamily="34" charset="0"/>
                <a:ea typeface="黑体" pitchFamily="49" charset="-122"/>
              </a:rPr>
              <a:t>)</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如果词汇表不断增大，需要定期对所有词项重新哈希</a:t>
            </a:r>
            <a:endParaRPr lang="en-US" altLang="zh-CN" sz="2200" dirty="0">
              <a:solidFill>
                <a:schemeClr val="tx1"/>
              </a:solidFill>
              <a:latin typeface="Calibri" pitchFamily="34" charset="0"/>
              <a:ea typeface="黑体" pitchFamily="49" charset="-122"/>
            </a:endParaRPr>
          </a:p>
        </p:txBody>
      </p:sp>
      <p:sp>
        <p:nvSpPr>
          <p:cNvPr id="6042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EC0797C8-966F-437D-9781-8A9D0A14F7CF}" type="slidenum">
              <a:rPr lang="en-US" altLang="zh-CN" smtClean="0"/>
              <a:pPr/>
              <a:t>26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4B13084-0B8E-4B11-A581-5E8F93686D4B}"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关于哈希</a:t>
            </a:r>
          </a:p>
        </p:txBody>
      </p:sp>
      <p:sp>
        <p:nvSpPr>
          <p:cNvPr id="84996" name="Text Box 3"/>
          <p:cNvSpPr txBox="1">
            <a:spLocks noChangeArrowheads="1"/>
          </p:cNvSpPr>
          <p:nvPr/>
        </p:nvSpPr>
        <p:spPr bwMode="auto">
          <a:xfrm>
            <a:off x="285749" y="1643063"/>
            <a:ext cx="8501063" cy="4666257"/>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完美哈希</a:t>
            </a:r>
            <a:r>
              <a:rPr lang="en-US" altLang="zh-CN" dirty="0">
                <a:solidFill>
                  <a:schemeClr val="tx1"/>
                </a:solidFill>
                <a:latin typeface="Calibri" pitchFamily="34" charset="0"/>
                <a:ea typeface="黑体" pitchFamily="49" charset="-122"/>
                <a:sym typeface="Wingdings" panose="05000000000000000000" pitchFamily="2" charset="2"/>
              </a:rPr>
              <a:t></a:t>
            </a:r>
            <a:r>
              <a:rPr lang="zh-CN" altLang="en-US" dirty="0">
                <a:solidFill>
                  <a:schemeClr val="tx1"/>
                </a:solidFill>
                <a:latin typeface="Calibri" pitchFamily="34" charset="0"/>
                <a:ea typeface="黑体" pitchFamily="49" charset="-122"/>
                <a:sym typeface="Wingdings" panose="05000000000000000000" pitchFamily="2" charset="2"/>
              </a:rPr>
              <a:t>最小完美哈希</a:t>
            </a:r>
            <a:r>
              <a:rPr lang="en-US" altLang="zh-CN" dirty="0">
                <a:solidFill>
                  <a:schemeClr val="tx1"/>
                </a:solidFill>
                <a:latin typeface="Calibri" pitchFamily="34" charset="0"/>
                <a:ea typeface="黑体" pitchFamily="49" charset="-122"/>
                <a:sym typeface="Wingdings" panose="05000000000000000000" pitchFamily="2" charset="2"/>
              </a:rPr>
              <a:t></a:t>
            </a:r>
            <a:r>
              <a:rPr lang="zh-CN" altLang="en-US" dirty="0">
                <a:solidFill>
                  <a:schemeClr val="tx1"/>
                </a:solidFill>
                <a:latin typeface="Calibri" pitchFamily="34" charset="0"/>
                <a:ea typeface="黑体" pitchFamily="49" charset="-122"/>
                <a:sym typeface="Wingdings" panose="05000000000000000000" pitchFamily="2" charset="2"/>
              </a:rPr>
              <a:t>保序最小完美哈希</a:t>
            </a:r>
            <a:endParaRPr lang="en-US" altLang="zh-CN" dirty="0">
              <a:solidFill>
                <a:schemeClr val="tx1"/>
              </a:solidFill>
              <a:latin typeface="Calibri" pitchFamily="34" charset="0"/>
              <a:ea typeface="黑体" pitchFamily="49" charset="-122"/>
              <a:sym typeface="Wingdings" panose="05000000000000000000" pitchFamily="2" charset="2"/>
            </a:endParaRPr>
          </a:p>
          <a:p>
            <a:pPr lvl="1">
              <a:spcBef>
                <a:spcPts val="700"/>
              </a:spcBef>
              <a:buClr>
                <a:srgbClr val="336699"/>
              </a:buClr>
              <a:buFont typeface="Wingdings" pitchFamily="2" charset="2"/>
              <a:buChar char="§"/>
            </a:pPr>
            <a:endParaRPr lang="en-US" altLang="zh-CN" dirty="0">
              <a:solidFill>
                <a:schemeClr val="tx1"/>
              </a:solidFill>
              <a:latin typeface="Calibri" pitchFamily="34" charset="0"/>
              <a:ea typeface="黑体" pitchFamily="49" charset="-122"/>
              <a:sym typeface="Wingdings" panose="05000000000000000000" pitchFamily="2" charset="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局部敏感哈希</a:t>
            </a:r>
            <a:r>
              <a:rPr lang="en-US" altLang="zh-CN" dirty="0">
                <a:solidFill>
                  <a:schemeClr val="tx1"/>
                </a:solidFill>
                <a:latin typeface="Calibri" pitchFamily="34" charset="0"/>
                <a:ea typeface="黑体" pitchFamily="49" charset="-122"/>
              </a:rPr>
              <a:t>(locality sensitive hashing</a:t>
            </a:r>
            <a:r>
              <a:rPr lang="zh-CN" altLang="en-US" dirty="0">
                <a:solidFill>
                  <a:schemeClr val="tx1"/>
                </a:solidFill>
                <a:latin typeface="Calibri" pitchFamily="34" charset="0"/>
                <a:ea typeface="黑体" pitchFamily="49" charset="-122"/>
              </a:rPr>
              <a:t>，</a:t>
            </a:r>
            <a:r>
              <a:rPr lang="en-US" altLang="zh-CN" dirty="0">
                <a:solidFill>
                  <a:schemeClr val="tx1"/>
                </a:solidFill>
                <a:latin typeface="Calibri" pitchFamily="34" charset="0"/>
                <a:ea typeface="黑体" pitchFamily="49" charset="-122"/>
              </a:rPr>
              <a:t>LSH): </a:t>
            </a:r>
            <a:r>
              <a:rPr lang="zh-CN" altLang="en-US" dirty="0">
                <a:solidFill>
                  <a:schemeClr val="tx1"/>
                </a:solidFill>
                <a:latin typeface="Calibri" pitchFamily="34" charset="0"/>
                <a:ea typeface="黑体" pitchFamily="49" charset="-122"/>
              </a:rPr>
              <a:t>如</a:t>
            </a:r>
            <a:r>
              <a:rPr lang="en-US" altLang="zh-CN" dirty="0" err="1">
                <a:solidFill>
                  <a:schemeClr val="tx1"/>
                </a:solidFill>
                <a:latin typeface="Calibri" pitchFamily="34" charset="0"/>
                <a:ea typeface="黑体" pitchFamily="49" charset="-122"/>
              </a:rPr>
              <a:t>SimHash</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哈希学习</a:t>
            </a:r>
            <a:r>
              <a:rPr lang="en-US" altLang="zh-CN" dirty="0">
                <a:solidFill>
                  <a:schemeClr val="tx1"/>
                </a:solidFill>
                <a:latin typeface="Calibri" pitchFamily="34" charset="0"/>
                <a:ea typeface="黑体" pitchFamily="49" charset="-122"/>
              </a:rPr>
              <a:t>(Hash Learning)</a:t>
            </a:r>
            <a:r>
              <a:rPr lang="zh-CN" altLang="en-US" dirty="0">
                <a:solidFill>
                  <a:schemeClr val="tx1"/>
                </a:solidFill>
                <a:latin typeface="Calibri" pitchFamily="34" charset="0"/>
                <a:ea typeface="黑体" pitchFamily="49" charset="-122"/>
              </a:rPr>
              <a:t>：学习出哈希编码</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哈希函数的用途</a:t>
            </a:r>
            <a:endParaRPr lang="en-US"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查重</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包括完全的重复和近似的重复</a:t>
            </a:r>
            <a:r>
              <a:rPr lang="en-US" altLang="zh-CN" dirty="0">
                <a:solidFill>
                  <a:schemeClr val="tx1"/>
                </a:solidFill>
                <a:latin typeface="Calibri" pitchFamily="34" charset="0"/>
                <a:ea typeface="黑体" pitchFamily="49" charset="-122"/>
              </a:rPr>
              <a:t>)</a:t>
            </a:r>
          </a:p>
          <a:p>
            <a:pPr lvl="2">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加密</a:t>
            </a:r>
            <a:endParaRPr lang="en-US"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签名</a:t>
            </a:r>
            <a:endParaRPr lang="en-US"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endParaRPr lang="en-US" altLang="zh-CN" dirty="0">
              <a:solidFill>
                <a:schemeClr val="tx1"/>
              </a:solidFill>
              <a:latin typeface="Calibri" pitchFamily="34" charset="0"/>
              <a:ea typeface="黑体" pitchFamily="49" charset="-122"/>
            </a:endParaRPr>
          </a:p>
        </p:txBody>
      </p:sp>
      <p:sp>
        <p:nvSpPr>
          <p:cNvPr id="6042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EC0797C8-966F-437D-9781-8A9D0A14F7CF}" type="slidenum">
              <a:rPr lang="en-US" altLang="zh-CN" smtClean="0"/>
              <a:pPr/>
              <a:t>27</a:t>
            </a:fld>
            <a:endParaRPr lang="en-US" altLang="zh-CN"/>
          </a:p>
        </p:txBody>
      </p:sp>
    </p:spTree>
    <p:extLst>
      <p:ext uri="{BB962C8B-B14F-4D97-AF65-F5344CB8AC3E}">
        <p14:creationId xmlns:p14="http://schemas.microsoft.com/office/powerpoint/2010/main" val="37098315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13643E5-EABE-4F69-812A-E2AC384A0872}"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树</a:t>
            </a:r>
            <a:r>
              <a:rPr lang="en-US" altLang="zh-CN" sz="3600" dirty="0">
                <a:solidFill>
                  <a:schemeClr val="tx1"/>
                </a:solidFill>
                <a:latin typeface="Calibri" pitchFamily="34" charset="0"/>
                <a:ea typeface="黑体" pitchFamily="49" charset="-122"/>
              </a:rPr>
              <a:t>(Tree)</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defRPr/>
            </a:pPr>
            <a:endParaRPr lang="en-US" sz="4800" dirty="0">
              <a:solidFill>
                <a:schemeClr val="tx1"/>
              </a:solidFill>
              <a:latin typeface="+mj-lt"/>
              <a:ea typeface="黑体" pitchFamily="49" charset="-122"/>
            </a:endParaRPr>
          </a:p>
        </p:txBody>
      </p:sp>
      <p:sp>
        <p:nvSpPr>
          <p:cNvPr id="6451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8" name="内容占位符 7"/>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01B18D-6150-4868-A5E8-BF18C0EBD5EF}" type="slidenum">
              <a:rPr lang="en-US" altLang="zh-CN" smtClean="0"/>
              <a:pPr/>
              <a:t>28</a:t>
            </a:fld>
            <a:endParaRPr lang="en-US" altLang="zh-CN"/>
          </a:p>
        </p:txBody>
      </p:sp>
      <p:pic>
        <p:nvPicPr>
          <p:cNvPr id="64518" name="Picture 7" descr="320.png"/>
          <p:cNvPicPr>
            <a:picLocks noChangeAspect="1"/>
          </p:cNvPicPr>
          <p:nvPr/>
        </p:nvPicPr>
        <p:blipFill>
          <a:blip r:embed="rId3" cstate="print"/>
          <a:srcRect/>
          <a:stretch>
            <a:fillRect/>
          </a:stretch>
        </p:blipFill>
        <p:spPr bwMode="auto">
          <a:xfrm>
            <a:off x="857250" y="1571625"/>
            <a:ext cx="7429500" cy="4522788"/>
          </a:xfrm>
          <a:prstGeom prst="rect">
            <a:avLst/>
          </a:prstGeom>
          <a:noFill/>
          <a:ln w="9525">
            <a:noFill/>
            <a:miter lim="800000"/>
            <a:headEnd/>
            <a:tailEnd/>
          </a:ln>
        </p:spPr>
      </p:pic>
      <p:sp>
        <p:nvSpPr>
          <p:cNvPr id="2" name="文本框 1"/>
          <p:cNvSpPr txBox="1"/>
          <p:nvPr/>
        </p:nvSpPr>
        <p:spPr>
          <a:xfrm>
            <a:off x="2587631" y="6097119"/>
            <a:ext cx="4040175" cy="461665"/>
          </a:xfrm>
          <a:prstGeom prst="rect">
            <a:avLst/>
          </a:prstGeom>
          <a:noFill/>
        </p:spPr>
        <p:txBody>
          <a:bodyPr wrap="square" rtlCol="0">
            <a:spAutoFit/>
          </a:bodyPr>
          <a:lstStyle/>
          <a:p>
            <a:r>
              <a:rPr lang="zh-CN" altLang="en-US" dirty="0">
                <a:solidFill>
                  <a:schemeClr val="tx1"/>
                </a:solidFill>
              </a:rPr>
              <a:t>一棵二叉树（</a:t>
            </a:r>
            <a:r>
              <a:rPr lang="en-US" altLang="zh-CN" dirty="0">
                <a:solidFill>
                  <a:schemeClr val="tx1"/>
                </a:solidFill>
              </a:rPr>
              <a:t>Binary Tree</a:t>
            </a:r>
            <a:r>
              <a:rPr lang="zh-CN" altLang="en-US" dirty="0">
                <a:solidFill>
                  <a:schemeClr val="tx1"/>
                </a:solidFill>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BCA59FF-B3C8-4302-B060-C3FE589CC76C}"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树</a:t>
            </a:r>
            <a:r>
              <a:rPr lang="zh-CN" altLang="en-US" sz="3600" dirty="0">
                <a:solidFill>
                  <a:schemeClr val="tx1"/>
                </a:solidFill>
                <a:latin typeface="Calibri" pitchFamily="34" charset="0"/>
                <a:ea typeface="黑体" pitchFamily="49" charset="-122"/>
              </a:rPr>
              <a:t>结构的性质</a:t>
            </a:r>
          </a:p>
        </p:txBody>
      </p:sp>
      <p:sp>
        <p:nvSpPr>
          <p:cNvPr id="84996" name="Text Box 3"/>
          <p:cNvSpPr txBox="1">
            <a:spLocks noChangeArrowheads="1"/>
          </p:cNvSpPr>
          <p:nvPr/>
        </p:nvSpPr>
        <p:spPr bwMode="auto">
          <a:xfrm>
            <a:off x="214313" y="1643063"/>
            <a:ext cx="8572500" cy="4522241"/>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优点：</a:t>
            </a:r>
            <a:endParaRPr lang="en-US"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树可以支持前缀查找</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相当于对词典再建一层索引</a:t>
            </a:r>
            <a:r>
              <a:rPr lang="en-US" altLang="zh-CN" dirty="0">
                <a:solidFill>
                  <a:schemeClr val="tx1"/>
                </a:solidFill>
                <a:latin typeface="Calibri" pitchFamily="34" charset="0"/>
                <a:ea typeface="黑体" pitchFamily="49" charset="-122"/>
              </a:rPr>
              <a:t>)</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缺点：</a:t>
            </a:r>
            <a:endParaRPr lang="en-US"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二叉树的搜索速度略低于哈希表方式：</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O</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log</a:t>
            </a:r>
            <a:r>
              <a:rPr lang="en-US" altLang="zh-CN" i="1" dirty="0" err="1">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其中</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是词汇表大小，即所有词项的数目</a:t>
            </a:r>
            <a:endParaRPr lang="en-US"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当然，</a:t>
            </a:r>
            <a:r>
              <a:rPr lang="en-US" altLang="zh-CN" i="1" dirty="0">
                <a:solidFill>
                  <a:schemeClr val="tx1"/>
                </a:solidFill>
                <a:latin typeface="Calibri" pitchFamily="34" charset="0"/>
                <a:ea typeface="黑体" pitchFamily="49" charset="-122"/>
              </a:rPr>
              <a:t>O</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log</a:t>
            </a:r>
            <a:r>
              <a:rPr lang="en-US" altLang="zh-CN" i="1" dirty="0" err="1">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仅仅对平衡树成立，使二叉树重新保持平衡开销很大</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a:t>
            </a:r>
            <a:r>
              <a:rPr lang="en-US" altLang="zh-CN" dirty="0">
                <a:solidFill>
                  <a:schemeClr val="tx1"/>
                </a:solidFill>
                <a:latin typeface="Calibri" pitchFamily="34" charset="0"/>
                <a:ea typeface="黑体" pitchFamily="49" charset="-122"/>
              </a:rPr>
              <a:t>(Balanced Tree)</a:t>
            </a:r>
            <a:r>
              <a:rPr lang="zh-CN" altLang="en-US" dirty="0">
                <a:solidFill>
                  <a:schemeClr val="tx1"/>
                </a:solidFill>
                <a:latin typeface="Calibri" pitchFamily="34" charset="0"/>
                <a:ea typeface="黑体" pitchFamily="49" charset="-122"/>
              </a:rPr>
              <a:t>能够缓解上述二叉树的问题</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树定义：每个内部节点的子节点数目在</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a</a:t>
            </a:r>
            <a:r>
              <a:rPr lang="en-US" altLang="zh-CN" dirty="0">
                <a:solidFill>
                  <a:schemeClr val="tx1"/>
                </a:solidFill>
                <a:latin typeface="Calibri" pitchFamily="34" charset="0"/>
                <a:ea typeface="黑体" pitchFamily="49" charset="-122"/>
              </a:rPr>
              <a:t>,</a:t>
            </a:r>
            <a:r>
              <a:rPr lang="en-US" altLang="zh-CN" i="1" dirty="0">
                <a:solidFill>
                  <a:schemeClr val="tx1"/>
                </a:solidFill>
                <a:latin typeface="Calibri" pitchFamily="34" charset="0"/>
                <a:ea typeface="黑体" pitchFamily="49" charset="-122"/>
              </a:rPr>
              <a:t> b</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之间，其中 </a:t>
            </a:r>
            <a:r>
              <a:rPr lang="en-US" altLang="zh-CN" i="1" dirty="0">
                <a:solidFill>
                  <a:schemeClr val="tx1"/>
                </a:solidFill>
                <a:latin typeface="Calibri" pitchFamily="34" charset="0"/>
                <a:ea typeface="黑体" pitchFamily="49" charset="-122"/>
              </a:rPr>
              <a:t>a</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b</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为合适的正整数</a:t>
            </a:r>
            <a:r>
              <a:rPr lang="de-DE" altLang="zh-CN" dirty="0">
                <a:solidFill>
                  <a:schemeClr val="tx1"/>
                </a:solidFill>
                <a:latin typeface="Calibri" pitchFamily="34" charset="0"/>
                <a:ea typeface="黑体" pitchFamily="49" charset="-122"/>
              </a:rPr>
              <a:t>, e.g., [2, 4].</a:t>
            </a:r>
            <a:endParaRPr lang="en-US" altLang="zh-CN" sz="4800" dirty="0">
              <a:solidFill>
                <a:schemeClr val="tx1"/>
              </a:solidFill>
              <a:latin typeface="Calibri" pitchFamily="34" charset="0"/>
              <a:ea typeface="黑体" pitchFamily="49" charset="-122"/>
            </a:endParaRPr>
          </a:p>
        </p:txBody>
      </p:sp>
      <p:sp>
        <p:nvSpPr>
          <p:cNvPr id="6246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F3929C82-ABD2-4A53-9CB7-8DC8D5FAA588}" type="slidenum">
              <a:rPr lang="en-US" altLang="zh-CN" smtClean="0"/>
              <a:pPr/>
              <a:t>29</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7" name="文本占位符 6"/>
          <p:cNvSpPr>
            <a:spLocks noGrp="1"/>
          </p:cNvSpPr>
          <p:nvPr>
            <p:ph idx="1"/>
          </p:nvPr>
        </p:nvSpPr>
        <p:spPr/>
        <p:txBody>
          <a:bodyPr/>
          <a:lstStyle/>
          <a:p>
            <a:r>
              <a:rPr lang="zh-CN" altLang="en-US" dirty="0"/>
              <a:t>上一讲回顾</a:t>
            </a:r>
            <a:endParaRPr lang="en-US" altLang="zh-CN" dirty="0"/>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
        <p:nvSpPr>
          <p:cNvPr id="4" name="Slide Number Placeholder 3"/>
          <p:cNvSpPr>
            <a:spLocks noGrp="1"/>
          </p:cNvSpPr>
          <p:nvPr>
            <p:ph type="sldNum" sz="quarter" idx="12"/>
          </p:nvPr>
        </p:nvSpPr>
        <p:spPr/>
        <p:txBody>
          <a:bodyPr/>
          <a:lstStyle/>
          <a:p>
            <a:fld id="{6231DFBC-2454-451B-9C42-04D7F724382E}"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C89080D-EA9F-46EF-B643-8E7FD2B413BF}"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de-DE" altLang="zh-CN" sz="3600" dirty="0">
                <a:solidFill>
                  <a:schemeClr val="tx1"/>
                </a:solidFill>
                <a:latin typeface="Calibri" pitchFamily="34" charset="0"/>
                <a:ea typeface="黑体" pitchFamily="49" charset="-122"/>
              </a:rPr>
              <a:t>B-</a:t>
            </a:r>
            <a:r>
              <a:rPr lang="zh-CN" altLang="de-DE" sz="3600" dirty="0">
                <a:solidFill>
                  <a:schemeClr val="tx1"/>
                </a:solidFill>
                <a:latin typeface="Calibri" pitchFamily="34" charset="0"/>
                <a:ea typeface="黑体" pitchFamily="49" charset="-122"/>
              </a:rPr>
              <a:t>树</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headEnd/>
            <a:tailEnd/>
          </a:ln>
        </p:spPr>
        <p:txBody>
          <a:bodyPr/>
          <a:lstStyle/>
          <a:p>
            <a:pPr lvl="1">
              <a:spcBef>
                <a:spcPts val="700"/>
              </a:spcBef>
              <a:buClr>
                <a:srgbClr val="336699"/>
              </a:buClr>
              <a:buFont typeface="Wingdings" pitchFamily="2" charset="2"/>
              <a:buChar char="§"/>
              <a:defRPr/>
            </a:pPr>
            <a:endParaRPr lang="en-US" sz="4800" dirty="0">
              <a:solidFill>
                <a:schemeClr val="tx1"/>
              </a:solidFill>
              <a:latin typeface="+mj-lt"/>
              <a:ea typeface="黑体" pitchFamily="49" charset="-122"/>
            </a:endParaRPr>
          </a:p>
        </p:txBody>
      </p:sp>
      <p:sp>
        <p:nvSpPr>
          <p:cNvPr id="6656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D724A14A-B539-478E-AF26-61EEDEFD5E8C}" type="slidenum">
              <a:rPr lang="en-US" altLang="zh-CN" smtClean="0"/>
              <a:pPr/>
              <a:t>30</a:t>
            </a:fld>
            <a:endParaRPr lang="en-US" altLang="zh-CN"/>
          </a:p>
        </p:txBody>
      </p:sp>
      <p:pic>
        <p:nvPicPr>
          <p:cNvPr id="66566" name="Picture 8" descr="321.png"/>
          <p:cNvPicPr>
            <a:picLocks noChangeAspect="1"/>
          </p:cNvPicPr>
          <p:nvPr/>
        </p:nvPicPr>
        <p:blipFill>
          <a:blip r:embed="rId3" cstate="print"/>
          <a:srcRect/>
          <a:stretch>
            <a:fillRect/>
          </a:stretch>
        </p:blipFill>
        <p:spPr bwMode="auto">
          <a:xfrm>
            <a:off x="1046956" y="1643063"/>
            <a:ext cx="6907213" cy="2513012"/>
          </a:xfrm>
          <a:prstGeom prst="rect">
            <a:avLst/>
          </a:prstGeom>
          <a:noFill/>
          <a:ln w="9525">
            <a:noFill/>
            <a:miter lim="800000"/>
            <a:headEnd/>
            <a:tailEnd/>
          </a:ln>
        </p:spPr>
      </p:pic>
      <p:sp>
        <p:nvSpPr>
          <p:cNvPr id="8" name="Text Box 3"/>
          <p:cNvSpPr txBox="1">
            <a:spLocks noChangeArrowheads="1"/>
          </p:cNvSpPr>
          <p:nvPr/>
        </p:nvSpPr>
        <p:spPr bwMode="auto">
          <a:xfrm>
            <a:off x="378817" y="4797152"/>
            <a:ext cx="8572500" cy="1369219"/>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树的搜索速度为</a:t>
            </a:r>
            <a:r>
              <a:rPr lang="en-US" altLang="zh-CN" i="1" dirty="0">
                <a:solidFill>
                  <a:schemeClr val="tx1"/>
                </a:solidFill>
                <a:latin typeface="Calibri" pitchFamily="34" charset="0"/>
                <a:ea typeface="黑体" pitchFamily="49" charset="-122"/>
              </a:rPr>
              <a:t>O</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log</a:t>
            </a:r>
            <a:r>
              <a:rPr lang="en-US" altLang="zh-CN" i="1" dirty="0" err="1">
                <a:solidFill>
                  <a:schemeClr val="tx1"/>
                </a:solidFill>
                <a:latin typeface="Calibri" pitchFamily="34" charset="0"/>
                <a:ea typeface="黑体" pitchFamily="49" charset="-122"/>
              </a:rPr>
              <a:t>M</a:t>
            </a:r>
            <a:r>
              <a:rPr lang="en-US" altLang="zh-CN" dirty="0">
                <a:solidFill>
                  <a:schemeClr val="tx1"/>
                </a:solidFill>
                <a:latin typeface="Calibri" pitchFamily="34" charset="0"/>
                <a:ea typeface="黑体" pitchFamily="49" charset="-122"/>
              </a:rPr>
              <a:t>) </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但是没有平衡问题</a:t>
            </a:r>
            <a:endParaRPr lang="en-US" altLang="zh-CN" sz="4800" dirty="0">
              <a:solidFill>
                <a:schemeClr val="tx1"/>
              </a:solidFill>
              <a:latin typeface="Calibri" pitchFamily="34"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7" name="文本占位符 6"/>
          <p:cNvSpPr>
            <a:spLocks noGrp="1"/>
          </p:cNvSpPr>
          <p:nvPr>
            <p:ph idx="1"/>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t>通配查询</a:t>
            </a:r>
            <a:endParaRPr lang="en-US" altLang="zh-CN" dirty="0"/>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
        <p:nvSpPr>
          <p:cNvPr id="4" name="Slide Number Placeholder 3"/>
          <p:cNvSpPr>
            <a:spLocks noGrp="1"/>
          </p:cNvSpPr>
          <p:nvPr>
            <p:ph type="sldNum" sz="quarter" idx="12"/>
          </p:nvPr>
        </p:nvSpPr>
        <p:spPr/>
        <p:txBody>
          <a:bodyPr/>
          <a:lstStyle/>
          <a:p>
            <a:fld id="{6231DFBC-2454-451B-9C42-04D7F724382E}"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FC4D66D-172D-439E-BD57-3CB847A968F2}"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通配查询的处理</a:t>
            </a:r>
          </a:p>
        </p:txBody>
      </p:sp>
      <p:sp>
        <p:nvSpPr>
          <p:cNvPr id="84996" name="Text Box 3"/>
          <p:cNvSpPr txBox="1">
            <a:spLocks noChangeArrowheads="1"/>
          </p:cNvSpPr>
          <p:nvPr/>
        </p:nvSpPr>
        <p:spPr bwMode="auto">
          <a:xfrm>
            <a:off x="214313" y="2000250"/>
            <a:ext cx="8351837" cy="42370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err="1">
                <a:solidFill>
                  <a:schemeClr val="tx1"/>
                </a:solidFill>
                <a:latin typeface="Calibri" pitchFamily="34" charset="0"/>
                <a:ea typeface="黑体" pitchFamily="49" charset="-122"/>
              </a:rPr>
              <a:t>mon</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找出所有包含以 </a:t>
            </a:r>
            <a:r>
              <a:rPr lang="en-US" altLang="zh-CN" i="1" dirty="0" err="1">
                <a:solidFill>
                  <a:schemeClr val="tx1"/>
                </a:solidFill>
                <a:latin typeface="Calibri" pitchFamily="34" charset="0"/>
                <a:ea typeface="黑体" pitchFamily="49" charset="-122"/>
              </a:rPr>
              <a:t>mon</a:t>
            </a:r>
            <a:r>
              <a:rPr lang="zh-CN" altLang="en-US" dirty="0">
                <a:solidFill>
                  <a:schemeClr val="tx1"/>
                </a:solidFill>
                <a:latin typeface="Calibri" pitchFamily="34" charset="0"/>
                <a:ea typeface="黑体" pitchFamily="49" charset="-122"/>
              </a:rPr>
              <a:t>开头的词项的文档</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如果采用</a:t>
            </a: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树词典结构，那么实现起来非常容易，只需要返回区间</a:t>
            </a:r>
            <a:r>
              <a:rPr lang="de-DE" altLang="zh-CN" dirty="0">
                <a:solidFill>
                  <a:schemeClr val="tx1"/>
                </a:solidFill>
                <a:latin typeface="Calibri" pitchFamily="34" charset="0"/>
                <a:ea typeface="黑体" pitchFamily="49" charset="-122"/>
              </a:rPr>
              <a:t>mon ≤ t &lt; moo</a:t>
            </a:r>
            <a:r>
              <a:rPr lang="zh-CN" altLang="de-DE" dirty="0">
                <a:solidFill>
                  <a:schemeClr val="tx1"/>
                </a:solidFill>
                <a:latin typeface="Calibri" pitchFamily="34" charset="0"/>
                <a:ea typeface="黑体" pitchFamily="49" charset="-122"/>
              </a:rPr>
              <a:t>上的词项</a:t>
            </a:r>
            <a:r>
              <a:rPr lang="de-DE" altLang="zh-CN" dirty="0">
                <a:solidFill>
                  <a:schemeClr val="tx1"/>
                </a:solidFill>
                <a:ea typeface="黑体" pitchFamily="49" charset="-122"/>
              </a:rPr>
              <a:t>t</a:t>
            </a:r>
            <a:endParaRPr lang="zh-CN" altLang="de-DE"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mon</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找出所有包含以</a:t>
            </a:r>
            <a:r>
              <a:rPr lang="en-US" altLang="zh-CN" i="1" dirty="0" err="1">
                <a:solidFill>
                  <a:schemeClr val="tx1"/>
                </a:solidFill>
                <a:latin typeface="Calibri" pitchFamily="34" charset="0"/>
                <a:ea typeface="黑体" pitchFamily="49" charset="-122"/>
              </a:rPr>
              <a:t>mon</a:t>
            </a:r>
            <a:r>
              <a:rPr lang="zh-CN" altLang="en-US" dirty="0">
                <a:solidFill>
                  <a:schemeClr val="tx1"/>
                </a:solidFill>
                <a:latin typeface="Calibri" pitchFamily="34" charset="0"/>
                <a:ea typeface="黑体" pitchFamily="49" charset="-122"/>
              </a:rPr>
              <a:t>结尾的词项的文档</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将所有的词项倒转过来，然后基于它们建一棵附加的树</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返回区间</a:t>
            </a:r>
            <a:r>
              <a:rPr lang="en-US" altLang="zh-CN" sz="2200" dirty="0">
                <a:solidFill>
                  <a:schemeClr val="tx1"/>
                </a:solidFill>
                <a:latin typeface="Calibri" pitchFamily="34" charset="0"/>
                <a:ea typeface="黑体" pitchFamily="49" charset="-122"/>
              </a:rPr>
              <a:t>nom ≤ t &lt; non</a:t>
            </a:r>
            <a:r>
              <a:rPr lang="zh-CN" altLang="de-DE" sz="2200" dirty="0">
                <a:solidFill>
                  <a:schemeClr val="tx1"/>
                </a:solidFill>
                <a:latin typeface="Calibri" pitchFamily="34" charset="0"/>
                <a:ea typeface="黑体" pitchFamily="49" charset="-122"/>
              </a:rPr>
              <a:t>上的词项</a:t>
            </a:r>
            <a:r>
              <a:rPr lang="de-DE" altLang="zh-CN" sz="2200" dirty="0">
                <a:solidFill>
                  <a:schemeClr val="tx1"/>
                </a:solidFill>
                <a:latin typeface="Calibri" pitchFamily="34" charset="0"/>
                <a:ea typeface="黑体" pitchFamily="49" charset="-122"/>
              </a:rPr>
              <a:t>t</a:t>
            </a:r>
            <a:endParaRPr lang="en-US" altLang="zh-CN" sz="2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也就说，通过上述数据结构，可能得到满足通配查询的一系列词项，然后返回任一词项的文档</a:t>
            </a:r>
          </a:p>
        </p:txBody>
      </p:sp>
      <p:sp>
        <p:nvSpPr>
          <p:cNvPr id="6963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5598EB1F-9874-475B-898F-51D6DEACD01D}" type="slidenum">
              <a:rPr lang="en-US" altLang="zh-CN" smtClean="0"/>
              <a:pPr/>
              <a:t>32</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027CAE8-6250-4507-9BD9-9FB6076C743C}"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词项中间的 *号处理</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000250"/>
            <a:ext cx="8572500" cy="26431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例子</a:t>
            </a:r>
            <a:r>
              <a:rPr lang="de-DE" altLang="zh-CN" dirty="0">
                <a:solidFill>
                  <a:schemeClr val="tx1"/>
                </a:solidFill>
                <a:latin typeface="Calibri" pitchFamily="34" charset="0"/>
                <a:ea typeface="黑体" pitchFamily="49" charset="-122"/>
              </a:rPr>
              <a:t>: m*nchen</a:t>
            </a:r>
          </a:p>
          <a:p>
            <a:pPr lvl="2">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在</a:t>
            </a: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树中分别查找满足</a:t>
            </a:r>
            <a:r>
              <a:rPr lang="en-US" altLang="zh-CN" dirty="0">
                <a:solidFill>
                  <a:schemeClr val="tx1"/>
                </a:solidFill>
                <a:latin typeface="Calibri" pitchFamily="34" charset="0"/>
                <a:ea typeface="黑体" pitchFamily="49" charset="-122"/>
              </a:rPr>
              <a:t>m*</a:t>
            </a:r>
            <a:r>
              <a:rPr lang="zh-CN" altLang="en-US" dirty="0">
                <a:solidFill>
                  <a:schemeClr val="tx1"/>
                </a:solidFill>
                <a:latin typeface="Calibri" pitchFamily="34" charset="0"/>
                <a:ea typeface="黑体" pitchFamily="49" charset="-122"/>
              </a:rPr>
              <a:t>和 *</a:t>
            </a:r>
            <a:r>
              <a:rPr lang="en-US" altLang="zh-CN" dirty="0" err="1">
                <a:solidFill>
                  <a:schemeClr val="tx1"/>
                </a:solidFill>
                <a:latin typeface="Calibri" pitchFamily="34" charset="0"/>
                <a:ea typeface="黑体" pitchFamily="49" charset="-122"/>
              </a:rPr>
              <a:t>nchen</a:t>
            </a:r>
            <a:r>
              <a:rPr lang="zh-CN" altLang="en-US" dirty="0">
                <a:solidFill>
                  <a:schemeClr val="tx1"/>
                </a:solidFill>
                <a:latin typeface="Calibri" pitchFamily="34" charset="0"/>
                <a:ea typeface="黑体" pitchFamily="49" charset="-122"/>
              </a:rPr>
              <a:t>的词项集合，然后求交集</a:t>
            </a:r>
            <a:endParaRPr lang="de-DE"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这种做法开销很大</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另外一种方法</a:t>
            </a:r>
            <a:r>
              <a:rPr lang="de-DE" altLang="zh-CN" dirty="0">
                <a:solidFill>
                  <a:schemeClr val="tx1"/>
                </a:solidFill>
                <a:latin typeface="Calibri" pitchFamily="34" charset="0"/>
                <a:ea typeface="黑体" pitchFamily="49" charset="-122"/>
              </a:rPr>
              <a:t>: </a:t>
            </a:r>
            <a:r>
              <a:rPr lang="zh-CN" altLang="de-DE" dirty="0">
                <a:solidFill>
                  <a:schemeClr val="tx1"/>
                </a:solidFill>
                <a:latin typeface="Calibri" pitchFamily="34" charset="0"/>
                <a:ea typeface="黑体" pitchFamily="49" charset="-122"/>
              </a:rPr>
              <a:t>轮排</a:t>
            </a:r>
            <a:r>
              <a:rPr lang="en-US" altLang="zh-CN" dirty="0">
                <a:solidFill>
                  <a:schemeClr val="tx1"/>
                </a:solidFill>
                <a:latin typeface="Calibri" pitchFamily="34" charset="0"/>
                <a:ea typeface="黑体" pitchFamily="49" charset="-122"/>
              </a:rPr>
              <a:t>(</a:t>
            </a:r>
            <a:r>
              <a:rPr lang="de-DE" altLang="zh-CN" dirty="0">
                <a:solidFill>
                  <a:srgbClr val="0070C0"/>
                </a:solidFill>
                <a:latin typeface="Calibri" pitchFamily="34" charset="0"/>
                <a:ea typeface="黑体" pitchFamily="49" charset="-122"/>
              </a:rPr>
              <a:t>permuterm)</a:t>
            </a:r>
            <a:r>
              <a:rPr lang="de-DE" altLang="zh-CN" dirty="0">
                <a:solidFill>
                  <a:schemeClr val="tx1"/>
                </a:solidFill>
                <a:latin typeface="Calibri" pitchFamily="34" charset="0"/>
                <a:ea typeface="黑体" pitchFamily="49" charset="-122"/>
              </a:rPr>
              <a:t> </a:t>
            </a:r>
            <a:r>
              <a:rPr lang="zh-CN" altLang="de-DE" dirty="0">
                <a:solidFill>
                  <a:schemeClr val="tx1"/>
                </a:solidFill>
                <a:latin typeface="Calibri" pitchFamily="34" charset="0"/>
                <a:ea typeface="黑体" pitchFamily="49" charset="-122"/>
              </a:rPr>
              <a:t>索引</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基本思想：</a:t>
            </a:r>
            <a:endParaRPr lang="en-US"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将通配查询词项旋转，使</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出现在末尾</a:t>
            </a:r>
            <a:endParaRPr lang="de-DE"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将每个旋转后的结果存放在词典中，即</a:t>
            </a: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树中</a:t>
            </a:r>
            <a:endParaRPr lang="en-US" altLang="zh-CN" sz="9600" dirty="0">
              <a:solidFill>
                <a:schemeClr val="tx1"/>
              </a:solidFill>
              <a:latin typeface="Calibri" pitchFamily="34" charset="0"/>
              <a:ea typeface="黑体" pitchFamily="49" charset="-122"/>
            </a:endParaRPr>
          </a:p>
        </p:txBody>
      </p:sp>
      <p:sp>
        <p:nvSpPr>
          <p:cNvPr id="7168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9790AA1E-456D-4CBA-BF0E-5252D87B81C8}" type="slidenum">
              <a:rPr lang="en-US" altLang="zh-CN" smtClean="0"/>
              <a:pPr/>
              <a:t>33</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ADF48F2-5ECC-4DEC-A3D1-BBF588008400}"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轮排索引</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323528" y="1988840"/>
            <a:ext cx="8572500" cy="2643187"/>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Calibri" pitchFamily="34" charset="0"/>
                <a:ea typeface="黑体" pitchFamily="49" charset="-122"/>
              </a:rPr>
              <a:t>对于词项</a:t>
            </a:r>
            <a:r>
              <a:rPr lang="en-US" altLang="zh-CN" sz="2200" dirty="0">
                <a:solidFill>
                  <a:schemeClr val="tx1"/>
                </a:solidFill>
                <a:latin typeface="Calibri" pitchFamily="34" charset="0"/>
                <a:ea typeface="黑体" pitchFamily="49" charset="-122"/>
              </a:rPr>
              <a:t>hello</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将 </a:t>
            </a:r>
            <a:r>
              <a:rPr lang="en-US" altLang="zh-CN" i="1" dirty="0">
                <a:solidFill>
                  <a:schemeClr val="tx1"/>
                </a:solidFill>
                <a:latin typeface="Calibri" pitchFamily="34" charset="0"/>
                <a:ea typeface="黑体" pitchFamily="49" charset="-122"/>
              </a:rPr>
              <a:t>hello$, </a:t>
            </a:r>
            <a:r>
              <a:rPr lang="en-US" altLang="zh-CN" i="1" dirty="0" err="1">
                <a:solidFill>
                  <a:schemeClr val="tx1"/>
                </a:solidFill>
                <a:latin typeface="Calibri" pitchFamily="34" charset="0"/>
                <a:ea typeface="黑体" pitchFamily="49" charset="-122"/>
              </a:rPr>
              <a:t>ello$h</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llo$he</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lo$hel</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o$hell</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和</a:t>
            </a:r>
            <a:r>
              <a:rPr lang="en-US" altLang="zh-CN" i="1" dirty="0">
                <a:solidFill>
                  <a:schemeClr val="tx1"/>
                </a:solidFill>
                <a:latin typeface="Calibri" pitchFamily="34" charset="0"/>
                <a:ea typeface="黑体" pitchFamily="49" charset="-122"/>
              </a:rPr>
              <a:t>$hello</a:t>
            </a:r>
            <a:r>
              <a:rPr lang="zh-CN" altLang="en-US" dirty="0">
                <a:solidFill>
                  <a:schemeClr val="tx1"/>
                </a:solidFill>
                <a:latin typeface="Calibri" pitchFamily="34" charset="0"/>
                <a:ea typeface="黑体" pitchFamily="49" charset="-122"/>
              </a:rPr>
              <a:t>加入到 </a:t>
            </a: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树中，其中</a:t>
            </a:r>
            <a:r>
              <a:rPr lang="en-US" altLang="zh-CN" dirty="0">
                <a:solidFill>
                  <a:schemeClr val="tx1"/>
                </a:solidFill>
                <a:latin typeface="Calibri" pitchFamily="34" charset="0"/>
                <a:ea typeface="黑体" pitchFamily="49" charset="-122"/>
              </a:rPr>
              <a:t> $ </a:t>
            </a:r>
            <a:r>
              <a:rPr lang="zh-CN" altLang="en-US" dirty="0">
                <a:solidFill>
                  <a:schemeClr val="tx1"/>
                </a:solidFill>
                <a:latin typeface="Calibri" pitchFamily="34" charset="0"/>
                <a:ea typeface="黑体" pitchFamily="49" charset="-122"/>
              </a:rPr>
              <a:t>是一个特殊符号</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表示结尾</a:t>
            </a:r>
            <a:r>
              <a:rPr lang="en-US" altLang="zh-CN" dirty="0">
                <a:solidFill>
                  <a:schemeClr val="tx1"/>
                </a:solidFill>
                <a:latin typeface="Calibri" pitchFamily="34" charset="0"/>
                <a:ea typeface="黑体" pitchFamily="49" charset="-122"/>
              </a:rPr>
              <a:t>)</a:t>
            </a:r>
            <a:endParaRPr lang="zh-CN" altLang="en-US" dirty="0">
              <a:solidFill>
                <a:schemeClr val="tx1"/>
              </a:solidFill>
              <a:latin typeface="Calibri" pitchFamily="34" charset="0"/>
              <a:ea typeface="黑体" pitchFamily="49" charset="-122"/>
            </a:endParaRPr>
          </a:p>
          <a:p>
            <a:pPr lvl="1">
              <a:buClr>
                <a:srgbClr val="336699"/>
              </a:buClr>
              <a:buFont typeface="Wingdings" pitchFamily="2" charset="2"/>
              <a:buChar char="§"/>
            </a:pPr>
            <a:endParaRPr lang="en-US" altLang="zh-CN" dirty="0">
              <a:solidFill>
                <a:schemeClr val="tx1"/>
              </a:solidFill>
              <a:latin typeface="Calibri" pitchFamily="34" charset="0"/>
              <a:ea typeface="黑体" pitchFamily="49" charset="-122"/>
            </a:endParaRPr>
          </a:p>
          <a:p>
            <a:pPr lvl="1">
              <a:buClr>
                <a:srgbClr val="336699"/>
              </a:buClr>
              <a:buFont typeface="Wingdings" pitchFamily="2" charset="2"/>
              <a:buChar char="§"/>
            </a:pPr>
            <a:r>
              <a:rPr lang="zh-CN" altLang="en-US" dirty="0">
                <a:solidFill>
                  <a:schemeClr val="tx1"/>
                </a:solidFill>
                <a:latin typeface="Calibri" pitchFamily="34" charset="0"/>
                <a:ea typeface="黑体" pitchFamily="49" charset="-122"/>
              </a:rPr>
              <a:t>即在词项前面再加一层索引</a:t>
            </a:r>
            <a:endParaRPr lang="en-US" altLang="zh-CN" dirty="0">
              <a:solidFill>
                <a:schemeClr val="tx1"/>
              </a:solidFill>
              <a:latin typeface="Calibri" pitchFamily="34" charset="0"/>
              <a:ea typeface="黑体" pitchFamily="49" charset="-122"/>
            </a:endParaRPr>
          </a:p>
          <a:p>
            <a:pPr lvl="2">
              <a:buClr>
                <a:srgbClr val="336699"/>
              </a:buClr>
              <a:buFont typeface="Wingdings" pitchFamily="2" charset="2"/>
              <a:buChar char="§"/>
            </a:pPr>
            <a:r>
              <a:rPr lang="zh-CN" altLang="en-US" dirty="0">
                <a:solidFill>
                  <a:schemeClr val="tx1"/>
                </a:solidFill>
                <a:latin typeface="Calibri" pitchFamily="34" charset="0"/>
                <a:ea typeface="黑体" pitchFamily="49" charset="-122"/>
              </a:rPr>
              <a:t>该索引采用</a:t>
            </a:r>
            <a:r>
              <a:rPr lang="en-US" altLang="zh-CN" dirty="0">
                <a:solidFill>
                  <a:schemeClr val="tx1"/>
                </a:solidFill>
                <a:latin typeface="Calibri" pitchFamily="34" charset="0"/>
                <a:ea typeface="黑体" pitchFamily="49" charset="-122"/>
              </a:rPr>
              <a:t>B-</a:t>
            </a:r>
            <a:r>
              <a:rPr lang="zh-CN" altLang="en-US" dirty="0">
                <a:solidFill>
                  <a:schemeClr val="tx1"/>
                </a:solidFill>
                <a:latin typeface="Calibri" pitchFamily="34" charset="0"/>
                <a:ea typeface="黑体" pitchFamily="49" charset="-122"/>
              </a:rPr>
              <a:t>树来组织</a:t>
            </a:r>
            <a:endParaRPr lang="en-US" altLang="zh-CN" dirty="0">
              <a:solidFill>
                <a:schemeClr val="tx1"/>
              </a:solidFill>
              <a:latin typeface="Calibri" pitchFamily="34" charset="0"/>
              <a:ea typeface="黑体" pitchFamily="49" charset="-122"/>
            </a:endParaRPr>
          </a:p>
          <a:p>
            <a:pPr lvl="2">
              <a:buClr>
                <a:srgbClr val="336699"/>
              </a:buClr>
              <a:buFont typeface="Wingdings" pitchFamily="2" charset="2"/>
              <a:buChar char="§"/>
            </a:pPr>
            <a:endParaRPr lang="en-US" altLang="zh-CN" dirty="0">
              <a:solidFill>
                <a:schemeClr val="tx1"/>
              </a:solidFill>
              <a:latin typeface="Calibri" pitchFamily="34" charset="0"/>
              <a:ea typeface="黑体" pitchFamily="49" charset="-122"/>
            </a:endParaRPr>
          </a:p>
          <a:p>
            <a:pPr lvl="2">
              <a:buClr>
                <a:srgbClr val="336699"/>
              </a:buClr>
              <a:buFont typeface="Wingdings" pitchFamily="2" charset="2"/>
              <a:buChar char="§"/>
            </a:pPr>
            <a:r>
              <a:rPr lang="zh-CN" altLang="en-US" dirty="0">
                <a:solidFill>
                  <a:schemeClr val="tx1"/>
                </a:solidFill>
                <a:latin typeface="Calibri" pitchFamily="34" charset="0"/>
                <a:ea typeface="黑体" pitchFamily="49" charset="-122"/>
              </a:rPr>
              <a:t>该索引叶节点是词项的各种变形</a:t>
            </a:r>
          </a:p>
        </p:txBody>
      </p:sp>
      <p:sp>
        <p:nvSpPr>
          <p:cNvPr id="73732"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7548569B-E163-4DDD-9410-0CE89DC5CB67}" type="slidenum">
              <a:rPr lang="en-US" altLang="zh-CN" smtClean="0"/>
              <a:pPr/>
              <a:t>34</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B496DD9-99F8-412B-908E-D14F22F033D6}"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轮排结果 → 词项的映射示意图</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928938"/>
            <a:ext cx="8572500" cy="2643187"/>
          </a:xfrm>
          <a:prstGeom prst="rect">
            <a:avLst/>
          </a:prstGeom>
          <a:noFill/>
          <a:ln w="9525">
            <a:noFill/>
            <a:round/>
            <a:headEnd/>
            <a:tailEnd/>
          </a:ln>
        </p:spPr>
        <p:txBody>
          <a:bodyPr/>
          <a:lstStyle/>
          <a:p>
            <a:pPr lvl="1">
              <a:buClr>
                <a:srgbClr val="336699"/>
              </a:buClr>
              <a:buFont typeface="Wingdings" pitchFamily="2" charset="2"/>
              <a:buChar char="§"/>
              <a:defRPr/>
            </a:pPr>
            <a:endParaRPr lang="en-US" dirty="0">
              <a:solidFill>
                <a:schemeClr val="tx1"/>
              </a:solidFill>
              <a:latin typeface="+mj-lt"/>
              <a:ea typeface="黑体" pitchFamily="49" charset="-122"/>
            </a:endParaRPr>
          </a:p>
        </p:txBody>
      </p:sp>
      <p:sp>
        <p:nvSpPr>
          <p:cNvPr id="7578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5059A7-B744-4C91-A4DB-26FA77BEAA04}" type="slidenum">
              <a:rPr lang="en-US" altLang="zh-CN" smtClean="0"/>
              <a:pPr/>
              <a:t>35</a:t>
            </a:fld>
            <a:endParaRPr lang="en-US" altLang="zh-CN"/>
          </a:p>
        </p:txBody>
      </p:sp>
      <p:pic>
        <p:nvPicPr>
          <p:cNvPr id="75782" name="Picture 7" descr="326.png"/>
          <p:cNvPicPr>
            <a:picLocks noChangeAspect="1"/>
          </p:cNvPicPr>
          <p:nvPr/>
        </p:nvPicPr>
        <p:blipFill>
          <a:blip r:embed="rId3" cstate="print"/>
          <a:srcRect/>
          <a:stretch>
            <a:fillRect/>
          </a:stretch>
        </p:blipFill>
        <p:spPr bwMode="auto">
          <a:xfrm>
            <a:off x="785813" y="1928813"/>
            <a:ext cx="3725862" cy="42195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39D0878-BF95-4891-9572-3093CE3B5EB1}"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14313" y="-58374"/>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轮排索引</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361876"/>
            <a:ext cx="8643938" cy="566752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对于</a:t>
            </a:r>
            <a:r>
              <a:rPr lang="en-US" altLang="zh-CN" dirty="0">
                <a:solidFill>
                  <a:schemeClr val="tx1"/>
                </a:solidFill>
                <a:latin typeface="Calibri" pitchFamily="34" charset="0"/>
                <a:ea typeface="黑体" pitchFamily="49" charset="-122"/>
              </a:rPr>
              <a:t>hello</a:t>
            </a:r>
            <a:r>
              <a:rPr lang="zh-CN" altLang="en-US" dirty="0">
                <a:solidFill>
                  <a:schemeClr val="tx1"/>
                </a:solidFill>
                <a:latin typeface="Calibri" pitchFamily="34" charset="0"/>
                <a:ea typeface="黑体" pitchFamily="49" charset="-122"/>
              </a:rPr>
              <a:t>，轮排索引中已经存储了</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hello$</a:t>
            </a:r>
            <a:r>
              <a:rPr lang="en-US" altLang="zh-CN"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ello$h</a:t>
            </a:r>
            <a:r>
              <a:rPr lang="en-US" altLang="zh-CN"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llo$he</a:t>
            </a:r>
            <a:r>
              <a:rPr lang="en-US" altLang="zh-CN"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lo$hel</a:t>
            </a:r>
            <a:r>
              <a:rPr lang="en-US" altLang="zh-CN" i="1"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 </a:t>
            </a:r>
            <a:r>
              <a:rPr lang="de-DE" altLang="zh-CN" i="1" dirty="0">
                <a:solidFill>
                  <a:schemeClr val="tx1"/>
                </a:solidFill>
                <a:latin typeface="Calibri" pitchFamily="34" charset="0"/>
                <a:ea typeface="黑体" pitchFamily="49" charset="-122"/>
              </a:rPr>
              <a:t>o$hell</a:t>
            </a:r>
            <a:r>
              <a:rPr lang="zh-CN" altLang="en-US" dirty="0">
                <a:solidFill>
                  <a:schemeClr val="tx1"/>
                </a:solidFill>
                <a:latin typeface="Calibri" pitchFamily="34" charset="0"/>
                <a:ea typeface="黑体" pitchFamily="49" charset="-122"/>
              </a:rPr>
              <a:t>和</a:t>
            </a:r>
            <a:r>
              <a:rPr lang="en-US" altLang="zh-CN" i="1" dirty="0">
                <a:solidFill>
                  <a:schemeClr val="tx1"/>
                </a:solidFill>
                <a:latin typeface="Calibri" pitchFamily="34" charset="0"/>
                <a:ea typeface="黑体" pitchFamily="49" charset="-122"/>
              </a:rPr>
              <a:t>$hello</a:t>
            </a:r>
            <a:r>
              <a:rPr lang="zh-CN" altLang="en-US" dirty="0">
                <a:solidFill>
                  <a:schemeClr val="tx1"/>
                </a:solidFill>
                <a:latin typeface="Calibri" pitchFamily="34" charset="0"/>
                <a:ea typeface="黑体" pitchFamily="49" charset="-122"/>
              </a:rPr>
              <a:t>字符串</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查询</a:t>
            </a:r>
            <a:r>
              <a:rPr lang="zh-CN" altLang="en-US" dirty="0">
                <a:solidFill>
                  <a:schemeClr val="tx1"/>
                </a:solidFill>
                <a:latin typeface="Calibri" pitchFamily="34" charset="0"/>
                <a:ea typeface="黑体" pitchFamily="49" charset="-122"/>
              </a:rPr>
              <a:t>处理</a:t>
            </a:r>
            <a:endParaRPr lang="zh-CN" altLang="de-DE"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输入查询为 </a:t>
            </a:r>
            <a:r>
              <a:rPr lang="en-US" altLang="zh-CN" sz="2200" dirty="0">
                <a:solidFill>
                  <a:schemeClr val="tx1"/>
                </a:solidFill>
                <a:latin typeface="Calibri" pitchFamily="34" charset="0"/>
                <a:ea typeface="黑体" pitchFamily="49" charset="-122"/>
              </a:rPr>
              <a:t>X</a:t>
            </a:r>
            <a:r>
              <a:rPr lang="zh-CN" altLang="en-US" sz="2200" dirty="0">
                <a:solidFill>
                  <a:schemeClr val="tx1"/>
                </a:solidFill>
                <a:latin typeface="Calibri" pitchFamily="34" charset="0"/>
                <a:ea typeface="黑体" pitchFamily="49" charset="-122"/>
              </a:rPr>
              <a:t>，则在轮排索引中寻找 </a:t>
            </a:r>
            <a:r>
              <a:rPr lang="en-US" altLang="zh-CN" sz="2200" dirty="0">
                <a:solidFill>
                  <a:schemeClr val="tx1"/>
                </a:solidFill>
                <a:latin typeface="Calibri" pitchFamily="34" charset="0"/>
                <a:ea typeface="黑体" pitchFamily="49" charset="-122"/>
              </a:rPr>
              <a:t>X$</a:t>
            </a:r>
            <a:r>
              <a:rPr lang="zh-CN" altLang="en-US" sz="2200" dirty="0">
                <a:solidFill>
                  <a:schemeClr val="tx1"/>
                </a:solidFill>
                <a:latin typeface="Calibri" pitchFamily="34" charset="0"/>
                <a:ea typeface="黑体" pitchFamily="49" charset="-122"/>
              </a:rPr>
              <a:t>字符串即可</a:t>
            </a:r>
            <a:endParaRPr lang="en-US"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输入查询为 </a:t>
            </a:r>
            <a:r>
              <a:rPr lang="en-US" altLang="zh-CN" sz="2200" dirty="0">
                <a:solidFill>
                  <a:schemeClr val="tx1"/>
                </a:solidFill>
                <a:latin typeface="Calibri" pitchFamily="34" charset="0"/>
                <a:ea typeface="黑体" pitchFamily="49" charset="-122"/>
              </a:rPr>
              <a:t>X*</a:t>
            </a:r>
            <a:r>
              <a:rPr lang="zh-CN" altLang="en-US" sz="2200" dirty="0">
                <a:solidFill>
                  <a:schemeClr val="tx1"/>
                </a:solidFill>
                <a:latin typeface="Calibri" pitchFamily="34" charset="0"/>
                <a:ea typeface="黑体" pitchFamily="49" charset="-122"/>
              </a:rPr>
              <a:t>，则寻找以</a:t>
            </a:r>
            <a:r>
              <a:rPr lang="en-US" altLang="zh-CN" sz="2200" dirty="0">
                <a:solidFill>
                  <a:schemeClr val="tx1"/>
                </a:solidFill>
                <a:latin typeface="Calibri" pitchFamily="34" charset="0"/>
                <a:ea typeface="黑体" pitchFamily="49" charset="-122"/>
              </a:rPr>
              <a:t>$X</a:t>
            </a:r>
            <a:r>
              <a:rPr lang="zh-CN" altLang="en-US" sz="2200" dirty="0">
                <a:solidFill>
                  <a:schemeClr val="tx1"/>
                </a:solidFill>
                <a:latin typeface="Calibri" pitchFamily="34" charset="0"/>
                <a:ea typeface="黑体" pitchFamily="49" charset="-122"/>
              </a:rPr>
              <a:t>开始的字符串</a:t>
            </a:r>
            <a:endParaRPr lang="en-US"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输入查询为 *</a:t>
            </a:r>
            <a:r>
              <a:rPr lang="en-US" altLang="zh-CN" sz="2200" dirty="0">
                <a:solidFill>
                  <a:schemeClr val="tx1"/>
                </a:solidFill>
                <a:latin typeface="Calibri" pitchFamily="34" charset="0"/>
                <a:ea typeface="黑体" pitchFamily="49" charset="-122"/>
              </a:rPr>
              <a:t>X</a:t>
            </a:r>
            <a:r>
              <a:rPr lang="zh-CN" altLang="en-US" sz="2200" dirty="0">
                <a:solidFill>
                  <a:schemeClr val="tx1"/>
                </a:solidFill>
                <a:latin typeface="Calibri" pitchFamily="34" charset="0"/>
                <a:ea typeface="黑体" pitchFamily="49" charset="-122"/>
              </a:rPr>
              <a:t>，则寻找以</a:t>
            </a:r>
            <a:r>
              <a:rPr lang="en-US" altLang="zh-CN" sz="2200" dirty="0">
                <a:solidFill>
                  <a:schemeClr val="tx1"/>
                </a:solidFill>
                <a:latin typeface="Calibri" pitchFamily="34" charset="0"/>
                <a:ea typeface="黑体" pitchFamily="49" charset="-122"/>
              </a:rPr>
              <a:t>X$</a:t>
            </a:r>
            <a:r>
              <a:rPr lang="zh-CN" altLang="en-US" sz="2200" dirty="0">
                <a:solidFill>
                  <a:schemeClr val="tx1"/>
                </a:solidFill>
                <a:latin typeface="Calibri" pitchFamily="34" charset="0"/>
                <a:ea typeface="黑体" pitchFamily="49" charset="-122"/>
              </a:rPr>
              <a:t>开始的字符串</a:t>
            </a:r>
            <a:endParaRPr lang="en-US"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输入查询为 *</a:t>
            </a:r>
            <a:r>
              <a:rPr lang="en-US" altLang="zh-CN" sz="2200" dirty="0">
                <a:solidFill>
                  <a:schemeClr val="tx1"/>
                </a:solidFill>
                <a:latin typeface="Calibri" pitchFamily="34" charset="0"/>
                <a:ea typeface="黑体" pitchFamily="49" charset="-122"/>
              </a:rPr>
              <a:t>X*</a:t>
            </a:r>
            <a:r>
              <a:rPr lang="zh-CN" altLang="en-US" sz="2200" dirty="0">
                <a:solidFill>
                  <a:schemeClr val="tx1"/>
                </a:solidFill>
                <a:latin typeface="Calibri" pitchFamily="34" charset="0"/>
                <a:ea typeface="黑体" pitchFamily="49" charset="-122"/>
              </a:rPr>
              <a:t>，则寻找</a:t>
            </a:r>
            <a:r>
              <a:rPr lang="en-US" altLang="zh-CN" sz="2200" dirty="0">
                <a:solidFill>
                  <a:schemeClr val="tx1"/>
                </a:solidFill>
                <a:latin typeface="Calibri" pitchFamily="34" charset="0"/>
                <a:ea typeface="黑体" pitchFamily="49" charset="-122"/>
              </a:rPr>
              <a:t>X</a:t>
            </a:r>
            <a:r>
              <a:rPr lang="zh-CN" altLang="en-US" sz="2200" dirty="0">
                <a:solidFill>
                  <a:schemeClr val="tx1"/>
                </a:solidFill>
                <a:latin typeface="Calibri" pitchFamily="34" charset="0"/>
                <a:ea typeface="黑体" pitchFamily="49" charset="-122"/>
              </a:rPr>
              <a:t>开始的字符串即可，比如查询为</a:t>
            </a:r>
            <a:r>
              <a:rPr lang="en-US" altLang="zh-CN" sz="2200" dirty="0">
                <a:solidFill>
                  <a:schemeClr val="tx1"/>
                </a:solidFill>
                <a:latin typeface="Calibri" pitchFamily="34" charset="0"/>
                <a:ea typeface="黑体" pitchFamily="49" charset="-122"/>
              </a:rPr>
              <a:t>*</a:t>
            </a:r>
            <a:r>
              <a:rPr lang="en-US" altLang="zh-CN" sz="2200" dirty="0" err="1">
                <a:solidFill>
                  <a:schemeClr val="tx1"/>
                </a:solidFill>
                <a:latin typeface="Calibri" pitchFamily="34" charset="0"/>
                <a:ea typeface="黑体" pitchFamily="49" charset="-122"/>
              </a:rPr>
              <a:t>ello</a:t>
            </a:r>
            <a:r>
              <a:rPr lang="en-US" altLang="zh-CN" sz="2200" dirty="0">
                <a:solidFill>
                  <a:schemeClr val="tx1"/>
                </a:solidFill>
                <a:latin typeface="Calibri" pitchFamily="34" charset="0"/>
                <a:ea typeface="黑体" pitchFamily="49" charset="-122"/>
              </a:rPr>
              <a:t>*</a:t>
            </a:r>
            <a:r>
              <a:rPr lang="zh-CN" altLang="en-US" sz="2200" dirty="0">
                <a:solidFill>
                  <a:schemeClr val="tx1"/>
                </a:solidFill>
                <a:latin typeface="Calibri" pitchFamily="34" charset="0"/>
                <a:ea typeface="黑体" pitchFamily="49" charset="-122"/>
              </a:rPr>
              <a:t>，则只需要查到</a:t>
            </a:r>
            <a:r>
              <a:rPr lang="en-US" altLang="zh-CN" sz="2200" dirty="0" err="1">
                <a:solidFill>
                  <a:schemeClr val="tx1"/>
                </a:solidFill>
                <a:latin typeface="Calibri" pitchFamily="34" charset="0"/>
                <a:ea typeface="黑体" pitchFamily="49" charset="-122"/>
              </a:rPr>
              <a:t>ello</a:t>
            </a:r>
            <a:r>
              <a:rPr lang="zh-CN" altLang="en-US" sz="2200" dirty="0">
                <a:solidFill>
                  <a:schemeClr val="tx1"/>
                </a:solidFill>
                <a:latin typeface="Calibri" pitchFamily="34" charset="0"/>
                <a:ea typeface="黑体" pitchFamily="49" charset="-122"/>
              </a:rPr>
              <a:t>开头的串即可</a:t>
            </a:r>
            <a:r>
              <a:rPr lang="en-US" altLang="zh-CN" sz="2200" dirty="0">
                <a:solidFill>
                  <a:schemeClr val="tx1"/>
                </a:solidFill>
                <a:latin typeface="Calibri" pitchFamily="34" charset="0"/>
                <a:ea typeface="黑体" pitchFamily="49" charset="-122"/>
              </a:rPr>
              <a:t>(</a:t>
            </a:r>
            <a:r>
              <a:rPr lang="zh-CN" altLang="en-US" sz="2200" dirty="0">
                <a:solidFill>
                  <a:schemeClr val="tx1"/>
                </a:solidFill>
                <a:latin typeface="Calibri" pitchFamily="34" charset="0"/>
                <a:ea typeface="黑体" pitchFamily="49" charset="-122"/>
              </a:rPr>
              <a:t>上面是</a:t>
            </a:r>
            <a:r>
              <a:rPr lang="en-US" altLang="zh-CN" sz="2200" dirty="0" err="1">
                <a:solidFill>
                  <a:schemeClr val="tx1"/>
                </a:solidFill>
                <a:latin typeface="Calibri" pitchFamily="34" charset="0"/>
                <a:ea typeface="黑体" pitchFamily="49" charset="-122"/>
              </a:rPr>
              <a:t>ello$h</a:t>
            </a:r>
            <a:r>
              <a:rPr lang="en-US" altLang="zh-CN" sz="2200" dirty="0">
                <a:solidFill>
                  <a:schemeClr val="tx1"/>
                </a:solidFill>
                <a:latin typeface="Calibri" pitchFamily="34" charset="0"/>
                <a:ea typeface="黑体" pitchFamily="49" charset="-122"/>
              </a:rPr>
              <a:t>)</a:t>
            </a:r>
            <a:r>
              <a:rPr lang="zh-CN" altLang="en-US" sz="2200" dirty="0">
                <a:solidFill>
                  <a:schemeClr val="tx1"/>
                </a:solidFill>
                <a:latin typeface="Calibri" pitchFamily="34" charset="0"/>
                <a:ea typeface="黑体" pitchFamily="49" charset="-122"/>
              </a:rPr>
              <a:t>，因为在轮排索引中，</a:t>
            </a:r>
            <a:r>
              <a:rPr lang="en-US" altLang="zh-CN" sz="2200" dirty="0" err="1">
                <a:solidFill>
                  <a:schemeClr val="tx1"/>
                </a:solidFill>
                <a:latin typeface="Calibri" pitchFamily="34" charset="0"/>
                <a:ea typeface="黑体" pitchFamily="49" charset="-122"/>
              </a:rPr>
              <a:t>ello</a:t>
            </a:r>
            <a:r>
              <a:rPr lang="zh-CN" altLang="en-US" sz="2200" dirty="0">
                <a:solidFill>
                  <a:schemeClr val="tx1"/>
                </a:solidFill>
                <a:latin typeface="Calibri" pitchFamily="34" charset="0"/>
                <a:ea typeface="黑体" pitchFamily="49" charset="-122"/>
              </a:rPr>
              <a:t>右部一定包含一个</a:t>
            </a:r>
            <a:r>
              <a:rPr lang="en-US" altLang="zh-CN" sz="2200" dirty="0">
                <a:solidFill>
                  <a:schemeClr val="tx1"/>
                </a:solidFill>
                <a:latin typeface="Calibri" pitchFamily="34" charset="0"/>
                <a:ea typeface="黑体" pitchFamily="49" charset="-122"/>
              </a:rPr>
              <a:t>$</a:t>
            </a:r>
            <a:r>
              <a:rPr lang="zh-CN" altLang="en-US" sz="2200" dirty="0">
                <a:solidFill>
                  <a:schemeClr val="tx1"/>
                </a:solidFill>
                <a:latin typeface="Calibri" pitchFamily="34" charset="0"/>
                <a:ea typeface="黑体" pitchFamily="49" charset="-122"/>
              </a:rPr>
              <a:t>，不论</a:t>
            </a:r>
            <a:r>
              <a:rPr lang="en-US" altLang="zh-CN" sz="2200" dirty="0">
                <a:solidFill>
                  <a:schemeClr val="tx1"/>
                </a:solidFill>
                <a:latin typeface="Calibri" pitchFamily="34" charset="0"/>
                <a:ea typeface="黑体" pitchFamily="49" charset="-122"/>
              </a:rPr>
              <a:t>$</a:t>
            </a:r>
            <a:r>
              <a:rPr lang="zh-CN" altLang="en-US" sz="2200" dirty="0">
                <a:solidFill>
                  <a:schemeClr val="tx1"/>
                </a:solidFill>
                <a:latin typeface="Calibri" pitchFamily="34" charset="0"/>
                <a:ea typeface="黑体" pitchFamily="49" charset="-122"/>
              </a:rPr>
              <a:t>是否处于尾部，该串均能满足查询</a:t>
            </a:r>
            <a:r>
              <a:rPr lang="en-US" altLang="zh-CN" sz="2200" dirty="0">
                <a:solidFill>
                  <a:schemeClr val="tx1"/>
                </a:solidFill>
                <a:latin typeface="Calibri" pitchFamily="34" charset="0"/>
                <a:ea typeface="黑体" pitchFamily="49" charset="-122"/>
              </a:rPr>
              <a:t>*X*</a:t>
            </a: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输入查询为 </a:t>
            </a:r>
            <a:r>
              <a:rPr lang="en-US" altLang="zh-CN" sz="2200" dirty="0">
                <a:solidFill>
                  <a:schemeClr val="tx1"/>
                </a:solidFill>
                <a:latin typeface="Calibri" pitchFamily="34" charset="0"/>
                <a:ea typeface="黑体" pitchFamily="49" charset="-122"/>
              </a:rPr>
              <a:t>X*Y, </a:t>
            </a:r>
            <a:r>
              <a:rPr lang="zh-CN" altLang="en-US" sz="2200" dirty="0">
                <a:solidFill>
                  <a:schemeClr val="tx1"/>
                </a:solidFill>
                <a:latin typeface="Calibri" pitchFamily="34" charset="0"/>
                <a:ea typeface="黑体" pitchFamily="49" charset="-122"/>
              </a:rPr>
              <a:t>则寻找</a:t>
            </a:r>
            <a:r>
              <a:rPr lang="en-US" altLang="zh-CN" sz="2200" dirty="0">
                <a:solidFill>
                  <a:schemeClr val="tx1"/>
                </a:solidFill>
                <a:latin typeface="Calibri" pitchFamily="34" charset="0"/>
                <a:ea typeface="黑体" pitchFamily="49" charset="-122"/>
              </a:rPr>
              <a:t>Y$X</a:t>
            </a:r>
            <a:r>
              <a:rPr lang="zh-CN" altLang="en-US" sz="2200" dirty="0">
                <a:solidFill>
                  <a:schemeClr val="tx1"/>
                </a:solidFill>
                <a:latin typeface="Calibri" pitchFamily="34" charset="0"/>
                <a:ea typeface="黑体" pitchFamily="49" charset="-122"/>
              </a:rPr>
              <a:t>开始的字符串，比如通配查询为 </a:t>
            </a:r>
            <a:r>
              <a:rPr lang="en-US" altLang="zh-CN" sz="2200" dirty="0" err="1">
                <a:solidFill>
                  <a:schemeClr val="tx1"/>
                </a:solidFill>
                <a:latin typeface="Calibri" pitchFamily="34" charset="0"/>
                <a:ea typeface="黑体" pitchFamily="49" charset="-122"/>
              </a:rPr>
              <a:t>hel</a:t>
            </a:r>
            <a:r>
              <a:rPr lang="en-US" altLang="zh-CN" sz="2200" dirty="0">
                <a:solidFill>
                  <a:schemeClr val="tx1"/>
                </a:solidFill>
                <a:latin typeface="Calibri" pitchFamily="34" charset="0"/>
                <a:ea typeface="黑体" pitchFamily="49" charset="-122"/>
              </a:rPr>
              <a:t>*o, </a:t>
            </a:r>
            <a:r>
              <a:rPr lang="zh-CN" altLang="en-US" sz="2200" dirty="0">
                <a:solidFill>
                  <a:schemeClr val="tx1"/>
                </a:solidFill>
                <a:latin typeface="Calibri" pitchFamily="34" charset="0"/>
                <a:ea typeface="黑体" pitchFamily="49" charset="-122"/>
              </a:rPr>
              <a:t>那么相当于要寻找</a:t>
            </a:r>
            <a:r>
              <a:rPr lang="en-US" altLang="zh-CN" sz="2200" dirty="0" err="1">
                <a:solidFill>
                  <a:schemeClr val="tx1"/>
                </a:solidFill>
                <a:latin typeface="Calibri" pitchFamily="34" charset="0"/>
                <a:ea typeface="黑体" pitchFamily="49" charset="-122"/>
              </a:rPr>
              <a:t>o$hel</a:t>
            </a:r>
            <a:r>
              <a:rPr lang="zh-CN" altLang="en-US" sz="2200" dirty="0">
                <a:solidFill>
                  <a:schemeClr val="tx1"/>
                </a:solidFill>
                <a:latin typeface="Calibri" pitchFamily="34" charset="0"/>
                <a:ea typeface="黑体" pitchFamily="49" charset="-122"/>
              </a:rPr>
              <a:t>开始的字符串</a:t>
            </a:r>
            <a:endParaRPr lang="en-US" altLang="zh-CN" sz="2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轮排索引称为轮排树更恰当，但是轮排索引的称呼已经使用非常普遍</a:t>
            </a:r>
            <a:endParaRPr lang="en-US" altLang="zh-CN" dirty="0">
              <a:solidFill>
                <a:schemeClr val="tx1"/>
              </a:solidFill>
              <a:latin typeface="Calibri" pitchFamily="34" charset="0"/>
              <a:ea typeface="黑体" pitchFamily="49" charset="-122"/>
            </a:endParaRPr>
          </a:p>
        </p:txBody>
      </p:sp>
      <p:sp>
        <p:nvSpPr>
          <p:cNvPr id="7782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49C9E814-F47A-46B5-97AA-601635410946}" type="slidenum">
              <a:rPr lang="en-US" altLang="zh-CN" smtClean="0"/>
              <a:pPr/>
              <a:t>36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轮排索引小结</a:t>
            </a:r>
          </a:p>
        </p:txBody>
      </p:sp>
      <p:sp>
        <p:nvSpPr>
          <p:cNvPr id="8" name="内容占位符 7"/>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37</a:t>
            </a:fld>
            <a:endParaRPr lang="en-US"/>
          </a:p>
        </p:txBody>
      </p:sp>
      <p:pic>
        <p:nvPicPr>
          <p:cNvPr id="5" name="Picture 7" descr="326.png"/>
          <p:cNvPicPr>
            <a:picLocks noChangeAspect="1"/>
          </p:cNvPicPr>
          <p:nvPr/>
        </p:nvPicPr>
        <p:blipFill>
          <a:blip r:embed="rId2" cstate="print"/>
          <a:srcRect/>
          <a:stretch>
            <a:fillRect/>
          </a:stretch>
        </p:blipFill>
        <p:spPr bwMode="auto">
          <a:xfrm>
            <a:off x="785813" y="1928813"/>
            <a:ext cx="3725862" cy="4219575"/>
          </a:xfrm>
          <a:prstGeom prst="rect">
            <a:avLst/>
          </a:prstGeom>
          <a:noFill/>
          <a:ln w="9525">
            <a:noFill/>
            <a:miter lim="800000"/>
            <a:headEnd/>
            <a:tailEnd/>
          </a:ln>
        </p:spPr>
      </p:pic>
      <p:sp>
        <p:nvSpPr>
          <p:cNvPr id="6" name="矩形 5"/>
          <p:cNvSpPr/>
          <p:nvPr/>
        </p:nvSpPr>
        <p:spPr>
          <a:xfrm>
            <a:off x="3275856" y="4509120"/>
            <a:ext cx="1080120" cy="6480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a:t>
            </a:r>
            <a:endParaRPr lang="zh-CN" altLang="en-US" dirty="0"/>
          </a:p>
        </p:txBody>
      </p:sp>
      <p:sp>
        <p:nvSpPr>
          <p:cNvPr id="11" name="矩形 10"/>
          <p:cNvSpPr/>
          <p:nvPr/>
        </p:nvSpPr>
        <p:spPr>
          <a:xfrm>
            <a:off x="3275856" y="2276872"/>
            <a:ext cx="1080120" cy="64807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a:t>
            </a:r>
            <a:endParaRPr lang="zh-CN" altLang="en-US" dirty="0"/>
          </a:p>
        </p:txBody>
      </p:sp>
      <p:cxnSp>
        <p:nvCxnSpPr>
          <p:cNvPr id="13" name="直接箭头连接符 12"/>
          <p:cNvCxnSpPr>
            <a:stCxn id="11" idx="3"/>
          </p:cNvCxnSpPr>
          <p:nvPr/>
        </p:nvCxnSpPr>
        <p:spPr>
          <a:xfrm>
            <a:off x="4355976" y="2600908"/>
            <a:ext cx="792088" cy="36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接箭头连接符 16"/>
          <p:cNvCxnSpPr/>
          <p:nvPr/>
        </p:nvCxnSpPr>
        <p:spPr>
          <a:xfrm>
            <a:off x="4355976" y="3645024"/>
            <a:ext cx="792088" cy="36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接箭头连接符 18"/>
          <p:cNvCxnSpPr/>
          <p:nvPr/>
        </p:nvCxnSpPr>
        <p:spPr>
          <a:xfrm>
            <a:off x="4355976" y="4869160"/>
            <a:ext cx="792088" cy="36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矩形 19"/>
          <p:cNvSpPr/>
          <p:nvPr/>
        </p:nvSpPr>
        <p:spPr>
          <a:xfrm>
            <a:off x="5148064" y="3429000"/>
            <a:ext cx="576064" cy="5040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矩形 20"/>
          <p:cNvSpPr/>
          <p:nvPr/>
        </p:nvSpPr>
        <p:spPr>
          <a:xfrm>
            <a:off x="5724128" y="3429000"/>
            <a:ext cx="576064" cy="5040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矩形 21"/>
          <p:cNvSpPr/>
          <p:nvPr/>
        </p:nvSpPr>
        <p:spPr>
          <a:xfrm>
            <a:off x="6300192" y="3429000"/>
            <a:ext cx="576064" cy="5040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矩形 22"/>
          <p:cNvSpPr/>
          <p:nvPr/>
        </p:nvSpPr>
        <p:spPr>
          <a:xfrm>
            <a:off x="6876256" y="3429000"/>
            <a:ext cx="576064" cy="5040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矩形 23"/>
          <p:cNvSpPr/>
          <p:nvPr/>
        </p:nvSpPr>
        <p:spPr>
          <a:xfrm>
            <a:off x="7452320" y="3429000"/>
            <a:ext cx="576064" cy="50405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矩形 24"/>
          <p:cNvSpPr/>
          <p:nvPr/>
        </p:nvSpPr>
        <p:spPr>
          <a:xfrm>
            <a:off x="2987824" y="1988840"/>
            <a:ext cx="5472608" cy="3816424"/>
          </a:xfrm>
          <a:prstGeom prst="rect">
            <a:avLst/>
          </a:prstGeom>
          <a:noFill/>
          <a:ln w="25400">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4355976" y="6021288"/>
            <a:ext cx="3816424" cy="461665"/>
          </a:xfrm>
          <a:prstGeom prst="rect">
            <a:avLst/>
          </a:prstGeom>
          <a:noFill/>
        </p:spPr>
        <p:txBody>
          <a:bodyPr wrap="square" rtlCol="0">
            <a:spAutoFit/>
          </a:bodyPr>
          <a:lstStyle/>
          <a:p>
            <a:r>
              <a:rPr lang="zh-CN" altLang="en-US" dirty="0">
                <a:solidFill>
                  <a:schemeClr val="tx1"/>
                </a:solidFill>
              </a:rPr>
              <a:t>传统倒排索引 </a:t>
            </a:r>
            <a:r>
              <a:rPr lang="en-US" altLang="zh-CN" dirty="0">
                <a:solidFill>
                  <a:schemeClr val="tx1"/>
                </a:solidFill>
              </a:rPr>
              <a:t>(</a:t>
            </a:r>
            <a:r>
              <a:rPr lang="zh-CN" altLang="en-US" dirty="0">
                <a:solidFill>
                  <a:schemeClr val="tx1"/>
                </a:solidFill>
              </a:rPr>
              <a:t>词项</a:t>
            </a:r>
            <a:r>
              <a:rPr lang="en-US" altLang="zh-CN" dirty="0">
                <a:solidFill>
                  <a:schemeClr val="tx1"/>
                </a:solidFill>
                <a:sym typeface="Wingdings" pitchFamily="2" charset="2"/>
              </a:rPr>
              <a:t></a:t>
            </a:r>
            <a:r>
              <a:rPr lang="zh-CN" altLang="en-US" dirty="0">
                <a:solidFill>
                  <a:schemeClr val="tx1"/>
                </a:solidFill>
                <a:sym typeface="Wingdings" pitchFamily="2" charset="2"/>
              </a:rPr>
              <a:t>文档</a:t>
            </a:r>
            <a:r>
              <a:rPr lang="en-US" altLang="zh-CN" dirty="0">
                <a:solidFill>
                  <a:schemeClr val="tx1"/>
                </a:solidFill>
              </a:rPr>
              <a:t>)</a:t>
            </a:r>
            <a:endParaRPr lang="zh-CN" altLang="en-US" dirty="0">
              <a:solidFill>
                <a:schemeClr val="tx1"/>
              </a:solidFill>
            </a:endParaRPr>
          </a:p>
        </p:txBody>
      </p:sp>
      <p:sp>
        <p:nvSpPr>
          <p:cNvPr id="27" name="矩形 26"/>
          <p:cNvSpPr/>
          <p:nvPr/>
        </p:nvSpPr>
        <p:spPr>
          <a:xfrm>
            <a:off x="683568" y="2060848"/>
            <a:ext cx="1728192" cy="3744416"/>
          </a:xfrm>
          <a:prstGeom prst="rect">
            <a:avLst/>
          </a:prstGeom>
          <a:noFill/>
          <a:ln w="25400">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0" y="6021288"/>
            <a:ext cx="3816424" cy="830997"/>
          </a:xfrm>
          <a:prstGeom prst="rect">
            <a:avLst/>
          </a:prstGeom>
          <a:noFill/>
        </p:spPr>
        <p:txBody>
          <a:bodyPr wrap="square" rtlCol="0">
            <a:spAutoFit/>
          </a:bodyPr>
          <a:lstStyle/>
          <a:p>
            <a:r>
              <a:rPr lang="zh-CN" altLang="en-US" dirty="0">
                <a:solidFill>
                  <a:schemeClr val="tx1"/>
                </a:solidFill>
              </a:rPr>
              <a:t>轮排索引 </a:t>
            </a:r>
            <a:r>
              <a:rPr lang="en-US" altLang="zh-CN" dirty="0">
                <a:solidFill>
                  <a:schemeClr val="tx1"/>
                </a:solidFill>
              </a:rPr>
              <a:t>(</a:t>
            </a:r>
            <a:r>
              <a:rPr lang="zh-CN" altLang="en-US" dirty="0">
                <a:solidFill>
                  <a:schemeClr val="tx1"/>
                </a:solidFill>
              </a:rPr>
              <a:t>通配查询</a:t>
            </a:r>
            <a:r>
              <a:rPr lang="en-US" altLang="zh-CN" dirty="0">
                <a:solidFill>
                  <a:schemeClr val="tx1"/>
                </a:solidFill>
                <a:sym typeface="Wingdings" pitchFamily="2" charset="2"/>
              </a:rPr>
              <a:t></a:t>
            </a:r>
            <a:r>
              <a:rPr lang="zh-CN" altLang="en-US" dirty="0">
                <a:solidFill>
                  <a:schemeClr val="tx1"/>
                </a:solidFill>
                <a:sym typeface="Wingdings" pitchFamily="2" charset="2"/>
              </a:rPr>
              <a:t>词项，采用</a:t>
            </a:r>
            <a:r>
              <a:rPr lang="en-US" altLang="zh-CN" dirty="0">
                <a:solidFill>
                  <a:schemeClr val="tx1"/>
                </a:solidFill>
                <a:sym typeface="Wingdings" pitchFamily="2" charset="2"/>
              </a:rPr>
              <a:t>B</a:t>
            </a:r>
            <a:r>
              <a:rPr lang="zh-CN" altLang="en-US" dirty="0">
                <a:solidFill>
                  <a:schemeClr val="tx1"/>
                </a:solidFill>
                <a:sym typeface="Wingdings" pitchFamily="2" charset="2"/>
              </a:rPr>
              <a:t>树来组织</a:t>
            </a:r>
            <a:r>
              <a:rPr lang="en-US" altLang="zh-CN" dirty="0">
                <a:solidFill>
                  <a:schemeClr val="tx1"/>
                </a:solidFill>
              </a:rPr>
              <a:t>)</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animBg="1"/>
      <p:bldP spid="2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5E2142E-EEA5-4731-A9E9-C6031BF1F4C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600" dirty="0">
                <a:solidFill>
                  <a:schemeClr val="tx1"/>
                </a:solidFill>
                <a:latin typeface="Calibri" pitchFamily="34" charset="0"/>
                <a:ea typeface="黑体" pitchFamily="49" charset="-122"/>
              </a:rPr>
              <a:t>使用轮排索引的查找过程</a:t>
            </a:r>
            <a:endParaRPr lang="en-US" altLang="zh-CN"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989138"/>
            <a:ext cx="8572500" cy="2592387"/>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将查询进行旋转，将通配符旋转到右部</a:t>
            </a:r>
            <a:endParaRPr lang="en-US" altLang="zh-CN" sz="28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endParaRPr lang="en-US" altLang="zh-CN" sz="28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同以往一样查找</a:t>
            </a:r>
            <a:r>
              <a:rPr lang="en-US" altLang="zh-CN" sz="2800" dirty="0">
                <a:solidFill>
                  <a:schemeClr val="tx1"/>
                </a:solidFill>
                <a:latin typeface="Calibri" pitchFamily="34" charset="0"/>
                <a:ea typeface="黑体" pitchFamily="49" charset="-122"/>
              </a:rPr>
              <a:t>B-</a:t>
            </a:r>
            <a:r>
              <a:rPr lang="zh-CN" altLang="en-US" sz="2800" dirty="0">
                <a:solidFill>
                  <a:schemeClr val="tx1"/>
                </a:solidFill>
                <a:latin typeface="Calibri" pitchFamily="34" charset="0"/>
                <a:ea typeface="黑体" pitchFamily="49" charset="-122"/>
              </a:rPr>
              <a:t>树，得到匹配的所有词项，将这些词项对应的倒排记录表取出</a:t>
            </a:r>
            <a:endParaRPr lang="en-US" altLang="zh-CN" sz="28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endParaRPr lang="en-US" altLang="zh-CN" sz="28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问题：相对于通常的</a:t>
            </a:r>
            <a:r>
              <a:rPr lang="en-US" altLang="zh-CN" sz="2800" dirty="0">
                <a:solidFill>
                  <a:schemeClr val="tx1"/>
                </a:solidFill>
                <a:latin typeface="Calibri" pitchFamily="34" charset="0"/>
                <a:ea typeface="黑体" pitchFamily="49" charset="-122"/>
              </a:rPr>
              <a:t>B-</a:t>
            </a:r>
            <a:r>
              <a:rPr lang="zh-CN" altLang="en-US" sz="2800" dirty="0">
                <a:solidFill>
                  <a:schemeClr val="tx1"/>
                </a:solidFill>
                <a:latin typeface="Calibri" pitchFamily="34" charset="0"/>
                <a:ea typeface="黑体" pitchFamily="49" charset="-122"/>
              </a:rPr>
              <a:t>树，轮排索引</a:t>
            </a:r>
            <a:r>
              <a:rPr lang="en-US" altLang="zh-CN" sz="2800" dirty="0">
                <a:solidFill>
                  <a:schemeClr val="tx1"/>
                </a:solidFill>
                <a:latin typeface="Calibri" pitchFamily="34" charset="0"/>
                <a:ea typeface="黑体" pitchFamily="49" charset="-122"/>
              </a:rPr>
              <a:t>(</a:t>
            </a:r>
            <a:r>
              <a:rPr lang="zh-CN" altLang="en-US" sz="2800" dirty="0">
                <a:solidFill>
                  <a:schemeClr val="tx1"/>
                </a:solidFill>
                <a:latin typeface="Calibri" pitchFamily="34" charset="0"/>
                <a:ea typeface="黑体" pitchFamily="49" charset="-122"/>
              </a:rPr>
              <a:t>轮排树</a:t>
            </a:r>
            <a:r>
              <a:rPr lang="en-US" altLang="zh-CN" sz="2800" dirty="0">
                <a:solidFill>
                  <a:schemeClr val="tx1"/>
                </a:solidFill>
                <a:latin typeface="Calibri" pitchFamily="34" charset="0"/>
                <a:ea typeface="黑体" pitchFamily="49" charset="-122"/>
              </a:rPr>
              <a:t>)</a:t>
            </a:r>
            <a:r>
              <a:rPr lang="zh-CN" altLang="en-US" sz="2800" dirty="0">
                <a:solidFill>
                  <a:schemeClr val="tx1"/>
                </a:solidFill>
                <a:latin typeface="Calibri" pitchFamily="34" charset="0"/>
                <a:ea typeface="黑体" pitchFamily="49" charset="-122"/>
              </a:rPr>
              <a:t>的空间要大</a:t>
            </a:r>
            <a:r>
              <a:rPr lang="en-US" altLang="zh-CN" sz="2800" dirty="0">
                <a:solidFill>
                  <a:schemeClr val="tx1"/>
                </a:solidFill>
                <a:latin typeface="Calibri" pitchFamily="34" charset="0"/>
                <a:ea typeface="黑体" pitchFamily="49" charset="-122"/>
              </a:rPr>
              <a:t>4</a:t>
            </a:r>
            <a:r>
              <a:rPr lang="zh-CN" altLang="en-US" sz="2800" dirty="0">
                <a:solidFill>
                  <a:schemeClr val="tx1"/>
                </a:solidFill>
                <a:latin typeface="Calibri" pitchFamily="34" charset="0"/>
                <a:ea typeface="黑体" pitchFamily="49" charset="-122"/>
              </a:rPr>
              <a:t>倍以上</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经验值</a:t>
            </a:r>
            <a:r>
              <a:rPr lang="en-US" altLang="zh-CN" sz="2800" dirty="0">
                <a:solidFill>
                  <a:schemeClr val="tx1"/>
                </a:solidFill>
                <a:latin typeface="Calibri" pitchFamily="34" charset="0"/>
                <a:ea typeface="黑体" pitchFamily="49" charset="-122"/>
              </a:rPr>
              <a:t>)</a:t>
            </a:r>
          </a:p>
        </p:txBody>
      </p:sp>
      <p:sp>
        <p:nvSpPr>
          <p:cNvPr id="7987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36FC18-5D1F-4129-8C9F-E24E27D36D18}" type="slidenum">
              <a:rPr lang="en-US" altLang="zh-CN" smtClean="0"/>
              <a:pPr/>
              <a:t>38</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465119C-EE32-4248-9160-DC39B29A58BA}"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de-DE" altLang="zh-CN" sz="3600" i="1" dirty="0">
                <a:solidFill>
                  <a:schemeClr val="tx1"/>
                </a:solidFill>
                <a:latin typeface="Calibri" pitchFamily="34" charset="0"/>
                <a:ea typeface="黑体" pitchFamily="49" charset="-122"/>
              </a:rPr>
              <a:t>k</a:t>
            </a:r>
            <a:r>
              <a:rPr lang="de-DE" altLang="zh-CN" sz="3600" dirty="0">
                <a:solidFill>
                  <a:schemeClr val="tx1"/>
                </a:solidFill>
                <a:latin typeface="Calibri" pitchFamily="34" charset="0"/>
                <a:ea typeface="黑体" pitchFamily="49" charset="-122"/>
              </a:rPr>
              <a:t>-gram </a:t>
            </a:r>
            <a:r>
              <a:rPr lang="zh-CN" altLang="de-DE" sz="3600" dirty="0">
                <a:solidFill>
                  <a:schemeClr val="tx1"/>
                </a:solidFill>
                <a:latin typeface="Calibri" pitchFamily="34" charset="0"/>
                <a:ea typeface="黑体" pitchFamily="49" charset="-122"/>
              </a:rPr>
              <a:t>索引</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857374"/>
            <a:ext cx="8572500" cy="4091905"/>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比轮排索引空间开销要小</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枚举一个词项中所有连读的</a:t>
            </a:r>
            <a:r>
              <a:rPr lang="en-US" altLang="zh-CN" i="1" dirty="0">
                <a:solidFill>
                  <a:schemeClr val="tx1"/>
                </a:solidFill>
                <a:latin typeface="Calibri" pitchFamily="34" charset="0"/>
                <a:ea typeface="黑体" pitchFamily="49" charset="-122"/>
              </a:rPr>
              <a:t>k</a:t>
            </a:r>
            <a:r>
              <a:rPr lang="zh-CN" altLang="en-US" dirty="0">
                <a:solidFill>
                  <a:schemeClr val="tx1"/>
                </a:solidFill>
                <a:latin typeface="Calibri" pitchFamily="34" charset="0"/>
                <a:ea typeface="黑体" pitchFamily="49" charset="-122"/>
              </a:rPr>
              <a:t>个字符构成</a:t>
            </a:r>
            <a:r>
              <a:rPr lang="en-US" altLang="zh-CN" b="1" i="1" dirty="0">
                <a:solidFill>
                  <a:schemeClr val="tx1"/>
                </a:solidFill>
                <a:latin typeface="Calibri" pitchFamily="34" charset="0"/>
                <a:ea typeface="黑体" pitchFamily="49" charset="-122"/>
              </a:rPr>
              <a:t>k</a:t>
            </a:r>
            <a:r>
              <a:rPr lang="en-US" altLang="zh-CN" b="1" dirty="0">
                <a:solidFill>
                  <a:schemeClr val="tx1"/>
                </a:solidFill>
                <a:latin typeface="Calibri" pitchFamily="34" charset="0"/>
                <a:ea typeface="黑体" pitchFamily="49" charset="-122"/>
              </a:rPr>
              <a:t>-gram</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a:t>
            </a:r>
            <a:endParaRPr lang="de-DE"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de-DE" altLang="zh-CN" dirty="0">
                <a:solidFill>
                  <a:schemeClr val="tx1"/>
                </a:solidFill>
                <a:latin typeface="Calibri" pitchFamily="34" charset="0"/>
                <a:ea typeface="黑体" pitchFamily="49" charset="-122"/>
              </a:rPr>
              <a:t>2-gram</a:t>
            </a:r>
            <a:r>
              <a:rPr lang="zh-CN" altLang="de-DE" dirty="0">
                <a:solidFill>
                  <a:schemeClr val="tx1"/>
                </a:solidFill>
                <a:latin typeface="Calibri" pitchFamily="34" charset="0"/>
                <a:ea typeface="黑体" pitchFamily="49" charset="-122"/>
              </a:rPr>
              <a:t>称为二元组</a:t>
            </a:r>
            <a:r>
              <a:rPr lang="en-US" altLang="zh-CN" dirty="0">
                <a:solidFill>
                  <a:schemeClr val="tx1"/>
                </a:solidFill>
                <a:latin typeface="Calibri" pitchFamily="34" charset="0"/>
                <a:ea typeface="黑体" pitchFamily="49" charset="-122"/>
              </a:rPr>
              <a:t>(</a:t>
            </a:r>
            <a:r>
              <a:rPr lang="de-DE" altLang="zh-CN" b="1" dirty="0">
                <a:solidFill>
                  <a:schemeClr val="tx1"/>
                </a:solidFill>
                <a:latin typeface="Calibri" pitchFamily="34" charset="0"/>
                <a:ea typeface="黑体" pitchFamily="49" charset="-122"/>
              </a:rPr>
              <a:t>bigram</a:t>
            </a:r>
            <a:r>
              <a:rPr lang="de-DE" altLang="zh-CN" dirty="0">
                <a:solidFill>
                  <a:schemeClr val="tx1"/>
                </a:solidFill>
                <a:latin typeface="Calibri" pitchFamily="34" charset="0"/>
                <a:ea typeface="黑体" pitchFamily="49" charset="-122"/>
              </a:rPr>
              <a:t>)</a:t>
            </a:r>
          </a:p>
          <a:p>
            <a:pPr lvl="2">
              <a:spcBef>
                <a:spcPts val="700"/>
              </a:spcBef>
              <a:buClr>
                <a:srgbClr val="336699"/>
              </a:buClr>
              <a:buFont typeface="Wingdings" pitchFamily="2" charset="2"/>
              <a:buChar char="§"/>
            </a:pPr>
            <a:r>
              <a:rPr lang="de-DE" altLang="zh-CN" dirty="0">
                <a:solidFill>
                  <a:schemeClr val="tx1"/>
                </a:solidFill>
                <a:latin typeface="Calibri" pitchFamily="34" charset="0"/>
                <a:ea typeface="黑体" pitchFamily="49" charset="-122"/>
              </a:rPr>
              <a:t>3</a:t>
            </a:r>
            <a:r>
              <a:rPr lang="en-US" altLang="zh-CN" dirty="0">
                <a:solidFill>
                  <a:schemeClr val="tx1"/>
                </a:solidFill>
                <a:latin typeface="Calibri" pitchFamily="34" charset="0"/>
                <a:ea typeface="黑体" pitchFamily="49" charset="-122"/>
              </a:rPr>
              <a:t>-gram</a:t>
            </a:r>
            <a:r>
              <a:rPr lang="zh-CN" altLang="en-US" dirty="0">
                <a:solidFill>
                  <a:schemeClr val="tx1"/>
                </a:solidFill>
                <a:latin typeface="Calibri" pitchFamily="34" charset="0"/>
                <a:ea typeface="黑体" pitchFamily="49" charset="-122"/>
              </a:rPr>
              <a:t>称为三元组</a:t>
            </a:r>
            <a:r>
              <a:rPr lang="en-US" altLang="zh-CN" dirty="0">
                <a:solidFill>
                  <a:schemeClr val="tx1"/>
                </a:solidFill>
                <a:latin typeface="Calibri" pitchFamily="34" charset="0"/>
                <a:ea typeface="黑体" pitchFamily="49" charset="-122"/>
              </a:rPr>
              <a:t>(</a:t>
            </a:r>
            <a:r>
              <a:rPr lang="en-US" altLang="zh-CN" b="1" dirty="0">
                <a:solidFill>
                  <a:schemeClr val="tx1"/>
                </a:solidFill>
                <a:latin typeface="Calibri" pitchFamily="34" charset="0"/>
                <a:ea typeface="黑体" pitchFamily="49" charset="-122"/>
              </a:rPr>
              <a:t>trigram</a:t>
            </a:r>
            <a:r>
              <a:rPr lang="en-US" altLang="zh-CN" dirty="0">
                <a:solidFill>
                  <a:schemeClr val="tx1"/>
                </a:solidFill>
                <a:latin typeface="Calibri" pitchFamily="34" charset="0"/>
                <a:ea typeface="黑体" pitchFamily="49" charset="-122"/>
              </a:rPr>
              <a:t>)</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例子</a:t>
            </a:r>
            <a:r>
              <a:rPr lang="en-US" altLang="zh-CN" dirty="0">
                <a:solidFill>
                  <a:schemeClr val="tx1"/>
                </a:solidFill>
                <a:latin typeface="Calibri" pitchFamily="34" charset="0"/>
                <a:ea typeface="黑体" pitchFamily="49" charset="-122"/>
              </a:rPr>
              <a:t>: </a:t>
            </a:r>
            <a:r>
              <a:rPr lang="en-US" altLang="zh-CN" i="1" dirty="0">
                <a:solidFill>
                  <a:schemeClr val="tx1"/>
                </a:solidFill>
                <a:latin typeface="Calibri" pitchFamily="34" charset="0"/>
                <a:ea typeface="黑体" pitchFamily="49" charset="-122"/>
              </a:rPr>
              <a:t>April is the cruelest month</a:t>
            </a:r>
            <a:r>
              <a:rPr lang="en-US" altLang="zh-CN" dirty="0">
                <a:solidFill>
                  <a:schemeClr val="tx1"/>
                </a:solidFill>
                <a:latin typeface="Calibri" pitchFamily="34" charset="0"/>
                <a:ea typeface="黑体" pitchFamily="49" charset="-122"/>
              </a:rPr>
              <a:t> </a:t>
            </a:r>
          </a:p>
          <a:p>
            <a:pPr lvl="2">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2-gram:</a:t>
            </a:r>
            <a:r>
              <a:rPr lang="en-US" altLang="zh-CN" i="1" dirty="0">
                <a:solidFill>
                  <a:schemeClr val="tx1"/>
                </a:solidFill>
                <a:latin typeface="Calibri" pitchFamily="34" charset="0"/>
                <a:ea typeface="黑体" pitchFamily="49" charset="-122"/>
              </a:rPr>
              <a:t> $a </a:t>
            </a:r>
            <a:r>
              <a:rPr lang="en-US" altLang="zh-CN" i="1" dirty="0" err="1">
                <a:solidFill>
                  <a:schemeClr val="tx1"/>
                </a:solidFill>
                <a:latin typeface="Calibri" pitchFamily="34" charset="0"/>
                <a:ea typeface="黑体" pitchFamily="49" charset="-122"/>
              </a:rPr>
              <a:t>ap</a:t>
            </a:r>
            <a:r>
              <a:rPr lang="en-US" altLang="zh-CN" i="1" dirty="0">
                <a:solidFill>
                  <a:schemeClr val="tx1"/>
                </a:solidFill>
                <a:latin typeface="Calibri" pitchFamily="34" charset="0"/>
                <a:ea typeface="黑体" pitchFamily="49" charset="-122"/>
              </a:rPr>
              <a:t> pr </a:t>
            </a:r>
            <a:r>
              <a:rPr lang="en-US" altLang="zh-CN" i="1" dirty="0" err="1">
                <a:solidFill>
                  <a:schemeClr val="tx1"/>
                </a:solidFill>
                <a:latin typeface="Calibri" pitchFamily="34" charset="0"/>
                <a:ea typeface="黑体" pitchFamily="49" charset="-122"/>
              </a:rPr>
              <a:t>ri</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il</a:t>
            </a:r>
            <a:r>
              <a:rPr lang="en-US" altLang="zh-CN" i="1" dirty="0">
                <a:solidFill>
                  <a:schemeClr val="tx1"/>
                </a:solidFill>
                <a:latin typeface="Calibri" pitchFamily="34" charset="0"/>
                <a:ea typeface="黑体" pitchFamily="49" charset="-122"/>
              </a:rPr>
              <a:t> l$ $</a:t>
            </a:r>
            <a:r>
              <a:rPr lang="en-US" altLang="zh-CN" i="1" dirty="0" err="1">
                <a:solidFill>
                  <a:schemeClr val="tx1"/>
                </a:solidFill>
                <a:latin typeface="Calibri" pitchFamily="34" charset="0"/>
                <a:ea typeface="黑体" pitchFamily="49" charset="-122"/>
              </a:rPr>
              <a:t>i</a:t>
            </a:r>
            <a:r>
              <a:rPr lang="en-US" altLang="zh-CN" i="1" dirty="0">
                <a:solidFill>
                  <a:schemeClr val="tx1"/>
                </a:solidFill>
                <a:latin typeface="Calibri" pitchFamily="34" charset="0"/>
                <a:ea typeface="黑体" pitchFamily="49" charset="-122"/>
              </a:rPr>
              <a:t> is s$ $t </a:t>
            </a:r>
            <a:r>
              <a:rPr lang="en-US" altLang="zh-CN" i="1" dirty="0" err="1">
                <a:solidFill>
                  <a:schemeClr val="tx1"/>
                </a:solidFill>
                <a:latin typeface="Calibri" pitchFamily="34" charset="0"/>
                <a:ea typeface="黑体" pitchFamily="49" charset="-122"/>
              </a:rPr>
              <a:t>th</a:t>
            </a:r>
            <a:r>
              <a:rPr lang="en-US" altLang="zh-CN" i="1" dirty="0">
                <a:solidFill>
                  <a:schemeClr val="tx1"/>
                </a:solidFill>
                <a:latin typeface="Calibri" pitchFamily="34" charset="0"/>
                <a:ea typeface="黑体" pitchFamily="49" charset="-122"/>
              </a:rPr>
              <a:t> he e$ $c </a:t>
            </a:r>
            <a:r>
              <a:rPr lang="en-US" altLang="zh-CN" i="1" dirty="0" err="1">
                <a:solidFill>
                  <a:schemeClr val="tx1"/>
                </a:solidFill>
                <a:latin typeface="Calibri" pitchFamily="34" charset="0"/>
                <a:ea typeface="黑体" pitchFamily="49" charset="-122"/>
              </a:rPr>
              <a:t>cr</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ru</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ue</a:t>
            </a:r>
            <a:r>
              <a:rPr lang="en-US" altLang="zh-CN" i="1" dirty="0">
                <a:solidFill>
                  <a:schemeClr val="tx1"/>
                </a:solidFill>
                <a:latin typeface="Calibri" pitchFamily="34" charset="0"/>
                <a:ea typeface="黑体" pitchFamily="49" charset="-122"/>
              </a:rPr>
              <a:t> el le </a:t>
            </a:r>
            <a:r>
              <a:rPr lang="en-US" altLang="zh-CN" i="1" dirty="0" err="1">
                <a:solidFill>
                  <a:schemeClr val="tx1"/>
                </a:solidFill>
                <a:latin typeface="Calibri" pitchFamily="34" charset="0"/>
                <a:ea typeface="黑体" pitchFamily="49" charset="-122"/>
              </a:rPr>
              <a:t>es</a:t>
            </a:r>
            <a:r>
              <a:rPr lang="en-US" altLang="zh-CN" i="1" dirty="0">
                <a:solidFill>
                  <a:schemeClr val="tx1"/>
                </a:solidFill>
                <a:latin typeface="Calibri" pitchFamily="34" charset="0"/>
                <a:ea typeface="黑体" pitchFamily="49" charset="-122"/>
              </a:rPr>
              <a:t> </a:t>
            </a:r>
            <a:r>
              <a:rPr lang="en-US" altLang="zh-CN" i="1" dirty="0" err="1">
                <a:solidFill>
                  <a:schemeClr val="tx1"/>
                </a:solidFill>
                <a:latin typeface="Calibri" pitchFamily="34" charset="0"/>
                <a:ea typeface="黑体" pitchFamily="49" charset="-122"/>
              </a:rPr>
              <a:t>st</a:t>
            </a:r>
            <a:r>
              <a:rPr lang="en-US" altLang="zh-CN" i="1" dirty="0">
                <a:solidFill>
                  <a:schemeClr val="tx1"/>
                </a:solidFill>
                <a:latin typeface="Calibri" pitchFamily="34" charset="0"/>
                <a:ea typeface="黑体" pitchFamily="49" charset="-122"/>
              </a:rPr>
              <a:t> t$ $m </a:t>
            </a:r>
            <a:r>
              <a:rPr lang="de-DE" altLang="zh-CN" i="1" dirty="0">
                <a:solidFill>
                  <a:schemeClr val="tx1"/>
                </a:solidFill>
                <a:latin typeface="Calibri" pitchFamily="34" charset="0"/>
                <a:ea typeface="黑体" pitchFamily="49" charset="-122"/>
              </a:rPr>
              <a:t>mo on nt h$</a:t>
            </a:r>
          </a:p>
          <a:p>
            <a:pPr lvl="2">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同前面一样，</a:t>
            </a:r>
            <a:r>
              <a:rPr lang="en-US" altLang="zh-CN" dirty="0">
                <a:solidFill>
                  <a:schemeClr val="tx1"/>
                </a:solidFill>
                <a:latin typeface="Calibri" pitchFamily="34" charset="0"/>
                <a:ea typeface="黑体" pitchFamily="49" charset="-122"/>
              </a:rPr>
              <a:t>$ </a:t>
            </a:r>
            <a:r>
              <a:rPr lang="zh-CN" altLang="en-US" dirty="0">
                <a:solidFill>
                  <a:schemeClr val="tx1"/>
                </a:solidFill>
                <a:latin typeface="Calibri" pitchFamily="34" charset="0"/>
                <a:ea typeface="黑体" pitchFamily="49" charset="-122"/>
              </a:rPr>
              <a:t>是一个特殊字符，表示单词开始或结束</a:t>
            </a:r>
            <a:endParaRPr lang="en-US" altLang="zh-CN" dirty="0">
              <a:solidFill>
                <a:schemeClr val="tx1"/>
              </a:solidFill>
              <a:latin typeface="Calibri" pitchFamily="34" charset="0"/>
              <a:ea typeface="黑体" pitchFamily="49" charset="-122"/>
            </a:endParaRPr>
          </a:p>
        </p:txBody>
      </p:sp>
      <p:sp>
        <p:nvSpPr>
          <p:cNvPr id="8192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F71A77-D485-476E-9467-1149CC8F7928}" type="slidenum">
              <a:rPr lang="en-US" altLang="zh-CN" smtClean="0"/>
              <a:pPr/>
              <a:t>39</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上一讲内容</a:t>
            </a:r>
            <a:endParaRPr lang="zh-CN" altLang="en-US" dirty="0"/>
          </a:p>
        </p:txBody>
      </p:sp>
      <p:sp>
        <p:nvSpPr>
          <p:cNvPr id="3" name="内容占位符 2"/>
          <p:cNvSpPr>
            <a:spLocks noGrp="1"/>
          </p:cNvSpPr>
          <p:nvPr>
            <p:ph idx="1"/>
          </p:nvPr>
        </p:nvSpPr>
        <p:spPr/>
        <p:txBody>
          <a:bodyPr/>
          <a:lstStyle/>
          <a:p>
            <a:r>
              <a:rPr lang="zh-CN" altLang="en-US" dirty="0"/>
              <a:t>文档</a:t>
            </a:r>
            <a:endParaRPr lang="en-US" altLang="zh-CN" dirty="0"/>
          </a:p>
          <a:p>
            <a:endParaRPr lang="en-US" altLang="zh-CN" dirty="0"/>
          </a:p>
          <a:p>
            <a:r>
              <a:rPr lang="zh-CN" altLang="en-US" dirty="0"/>
              <a:t>词条</a:t>
            </a:r>
            <a:r>
              <a:rPr lang="en-US" altLang="zh-CN" dirty="0"/>
              <a:t>/</a:t>
            </a:r>
            <a:r>
              <a:rPr lang="zh-CN" altLang="en-US" dirty="0"/>
              <a:t>词项</a:t>
            </a:r>
            <a:endParaRPr lang="en-US" altLang="zh-CN" dirty="0"/>
          </a:p>
          <a:p>
            <a:endParaRPr lang="en-US" altLang="zh-CN" dirty="0"/>
          </a:p>
          <a:p>
            <a:r>
              <a:rPr lang="zh-CN" altLang="en-US" dirty="0"/>
              <a:t>基于跳表指针的合并</a:t>
            </a:r>
            <a:endParaRPr lang="en-US" altLang="zh-CN" dirty="0"/>
          </a:p>
          <a:p>
            <a:endParaRPr lang="en-US" altLang="zh-CN" dirty="0"/>
          </a:p>
          <a:p>
            <a:r>
              <a:rPr lang="zh-CN" altLang="en-US" dirty="0"/>
              <a:t>短语查询的处理</a:t>
            </a:r>
            <a:r>
              <a:rPr lang="en-US" altLang="zh-CN" dirty="0"/>
              <a:t>(</a:t>
            </a:r>
            <a:r>
              <a:rPr lang="zh-CN" altLang="en-US" dirty="0"/>
              <a:t>双词索引和位置索引</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04BB987-3093-4F29-BFCA-64310F351986}"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en-US" altLang="zh-CN" sz="3600" i="1" dirty="0">
                <a:solidFill>
                  <a:schemeClr val="tx1"/>
                </a:solidFill>
                <a:latin typeface="Calibri" pitchFamily="34" charset="0"/>
                <a:ea typeface="黑体" pitchFamily="49" charset="-122"/>
              </a:rPr>
              <a:t>k</a:t>
            </a:r>
            <a:r>
              <a:rPr lang="en-US" altLang="zh-CN" sz="3600" dirty="0">
                <a:solidFill>
                  <a:schemeClr val="tx1"/>
                </a:solidFill>
                <a:latin typeface="Calibri" pitchFamily="34" charset="0"/>
                <a:ea typeface="黑体" pitchFamily="49" charset="-122"/>
              </a:rPr>
              <a:t>-gram</a:t>
            </a:r>
            <a:r>
              <a:rPr lang="zh-CN" altLang="en-US" sz="3600" dirty="0">
                <a:solidFill>
                  <a:schemeClr val="tx1"/>
                </a:solidFill>
                <a:latin typeface="Calibri" pitchFamily="34" charset="0"/>
                <a:ea typeface="黑体" pitchFamily="49" charset="-122"/>
              </a:rPr>
              <a:t>索引</a:t>
            </a:r>
          </a:p>
        </p:txBody>
      </p:sp>
      <p:sp>
        <p:nvSpPr>
          <p:cNvPr id="84996" name="Text Box 3"/>
          <p:cNvSpPr txBox="1">
            <a:spLocks noChangeArrowheads="1"/>
          </p:cNvSpPr>
          <p:nvPr/>
        </p:nvSpPr>
        <p:spPr bwMode="auto">
          <a:xfrm>
            <a:off x="214313" y="1857375"/>
            <a:ext cx="8572500" cy="2643188"/>
          </a:xfrm>
          <a:prstGeom prst="rect">
            <a:avLst/>
          </a:prstGeom>
          <a:noFill/>
          <a:ln w="9525">
            <a:noFill/>
            <a:round/>
            <a:headEnd/>
            <a:tailEnd/>
          </a:ln>
        </p:spPr>
        <p:txBody>
          <a:bodyPr/>
          <a:lstStyle/>
          <a:p>
            <a:pPr lvl="1">
              <a:spcBef>
                <a:spcPts val="700"/>
              </a:spcBef>
              <a:buClr>
                <a:srgbClr val="336699"/>
              </a:buClr>
              <a:buFont typeface="Wingdings" pitchFamily="2" charset="2"/>
              <a:buChar char="§"/>
              <a:defRPr/>
            </a:pPr>
            <a:endParaRPr lang="en-US" dirty="0">
              <a:solidFill>
                <a:schemeClr val="tx1"/>
              </a:solidFill>
              <a:latin typeface="+mj-lt"/>
              <a:ea typeface="黑体" pitchFamily="49" charset="-122"/>
            </a:endParaRPr>
          </a:p>
        </p:txBody>
      </p:sp>
      <p:sp>
        <p:nvSpPr>
          <p:cNvPr id="83972"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B702095-7FB0-4A6D-A3F5-D0AFF011AE87}" type="slidenum">
              <a:rPr lang="en-US" altLang="zh-CN" smtClean="0"/>
              <a:pPr/>
              <a:t>40</a:t>
            </a:fld>
            <a:endParaRPr lang="en-US" altLang="zh-CN"/>
          </a:p>
        </p:txBody>
      </p:sp>
      <p:pic>
        <p:nvPicPr>
          <p:cNvPr id="83974" name="Picture 7" descr="330.png"/>
          <p:cNvPicPr>
            <a:picLocks noChangeAspect="1"/>
          </p:cNvPicPr>
          <p:nvPr/>
        </p:nvPicPr>
        <p:blipFill>
          <a:blip r:embed="rId3" cstate="print"/>
          <a:srcRect/>
          <a:stretch>
            <a:fillRect/>
          </a:stretch>
        </p:blipFill>
        <p:spPr bwMode="auto">
          <a:xfrm>
            <a:off x="827584" y="3645024"/>
            <a:ext cx="7405687" cy="844550"/>
          </a:xfrm>
          <a:prstGeom prst="rect">
            <a:avLst/>
          </a:prstGeom>
          <a:noFill/>
          <a:ln w="9525">
            <a:noFill/>
            <a:miter lim="800000"/>
            <a:headEnd/>
            <a:tailEnd/>
          </a:ln>
        </p:spPr>
      </p:pic>
      <p:sp>
        <p:nvSpPr>
          <p:cNvPr id="8" name="矩形 7"/>
          <p:cNvSpPr/>
          <p:nvPr/>
        </p:nvSpPr>
        <p:spPr>
          <a:xfrm>
            <a:off x="395536" y="1916832"/>
            <a:ext cx="8136904" cy="1290097"/>
          </a:xfrm>
          <a:prstGeom prst="rect">
            <a:avLst/>
          </a:prstGeom>
        </p:spPr>
        <p:txBody>
          <a:bodyPr wrap="square">
            <a:spAutoFit/>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构建一个倒排索引，此时词典部分是所有的</a:t>
            </a:r>
            <a:r>
              <a:rPr lang="en-US" altLang="zh-CN" dirty="0">
                <a:solidFill>
                  <a:schemeClr val="tx1"/>
                </a:solidFill>
                <a:latin typeface="Calibri" pitchFamily="34" charset="0"/>
                <a:ea typeface="黑体" pitchFamily="49" charset="-122"/>
              </a:rPr>
              <a:t>k-gram</a:t>
            </a:r>
            <a:r>
              <a:rPr lang="zh-CN" altLang="en-US" dirty="0">
                <a:solidFill>
                  <a:schemeClr val="tx1"/>
                </a:solidFill>
                <a:latin typeface="Calibri" pitchFamily="34" charset="0"/>
                <a:ea typeface="黑体" pitchFamily="49" charset="-122"/>
              </a:rPr>
              <a:t>，倒排记录表部分是包含某个</a:t>
            </a:r>
            <a:r>
              <a:rPr lang="en-US" altLang="zh-CN" dirty="0">
                <a:solidFill>
                  <a:schemeClr val="tx1"/>
                </a:solidFill>
                <a:latin typeface="Calibri" pitchFamily="34" charset="0"/>
                <a:ea typeface="黑体" pitchFamily="49" charset="-122"/>
              </a:rPr>
              <a:t>k-gram</a:t>
            </a:r>
            <a:r>
              <a:rPr lang="zh-CN" altLang="en-US" dirty="0">
                <a:solidFill>
                  <a:schemeClr val="tx1"/>
                </a:solidFill>
                <a:latin typeface="Calibri" pitchFamily="34" charset="0"/>
                <a:ea typeface="黑体" pitchFamily="49" charset="-122"/>
              </a:rPr>
              <a:t>的所有词项</a:t>
            </a: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相当于对词项再构建一个倒排索引</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二级索引</a:t>
            </a:r>
            <a:r>
              <a:rPr lang="en-US" altLang="zh-CN" dirty="0">
                <a:solidFill>
                  <a:schemeClr val="tx1"/>
                </a:solidFill>
                <a:latin typeface="Calibri" pitchFamily="34" charset="0"/>
                <a:ea typeface="黑体" pitchFamily="49" charset="-122"/>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87F502A-9D7D-4963-B4D3-0206C1CFF637}"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de-DE" altLang="zh-CN" sz="3600" i="1" dirty="0">
                <a:solidFill>
                  <a:schemeClr val="tx1"/>
                </a:solidFill>
                <a:latin typeface="Calibri" pitchFamily="34" charset="0"/>
                <a:ea typeface="黑体" pitchFamily="49" charset="-122"/>
              </a:rPr>
              <a:t>k</a:t>
            </a:r>
            <a:r>
              <a:rPr lang="de-DE" altLang="zh-CN" sz="3600" dirty="0">
                <a:solidFill>
                  <a:schemeClr val="tx1"/>
                </a:solidFill>
                <a:latin typeface="Calibri" pitchFamily="34" charset="0"/>
                <a:ea typeface="黑体" pitchFamily="49" charset="-122"/>
              </a:rPr>
              <a:t>-gram (bigram, trigram, . . . ) </a:t>
            </a:r>
            <a:r>
              <a:rPr lang="zh-CN" altLang="de-DE" sz="3600" dirty="0">
                <a:solidFill>
                  <a:schemeClr val="tx1"/>
                </a:solidFill>
                <a:latin typeface="Calibri" pitchFamily="34" charset="0"/>
                <a:ea typeface="黑体" pitchFamily="49" charset="-122"/>
              </a:rPr>
              <a:t>索引</a:t>
            </a:r>
            <a:endParaRPr lang="zh-CN" altLang="en-US" sz="36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2214563"/>
            <a:ext cx="8572500" cy="36623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需要注意的是，这里有两个倒排索引</a:t>
            </a:r>
            <a:endParaRPr lang="en-US" altLang="zh-CN"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endParaRPr lang="zh-CN" altLang="en-US"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词典</a:t>
            </a:r>
            <a:r>
              <a:rPr lang="en-US" altLang="zh-CN" sz="3200" dirty="0">
                <a:solidFill>
                  <a:schemeClr val="tx1"/>
                </a:solidFill>
                <a:latin typeface="Calibri" pitchFamily="34" charset="0"/>
                <a:ea typeface="黑体" pitchFamily="49" charset="-122"/>
              </a:rPr>
              <a:t>-</a:t>
            </a:r>
            <a:r>
              <a:rPr lang="zh-CN" altLang="en-US" sz="3200" dirty="0">
                <a:solidFill>
                  <a:schemeClr val="tx1"/>
                </a:solidFill>
                <a:latin typeface="Calibri" pitchFamily="34" charset="0"/>
                <a:ea typeface="黑体" pitchFamily="49" charset="-122"/>
              </a:rPr>
              <a:t>文档的倒排索引基于词项返回文档</a:t>
            </a:r>
            <a:endParaRPr lang="en-US" altLang="zh-CN"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endParaRPr lang="zh-CN" altLang="en-US" sz="3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3200" dirty="0">
                <a:solidFill>
                  <a:schemeClr val="tx1"/>
                </a:solidFill>
                <a:latin typeface="Calibri" pitchFamily="34" charset="0"/>
                <a:ea typeface="黑体" pitchFamily="49" charset="-122"/>
              </a:rPr>
              <a:t>而</a:t>
            </a:r>
            <a:r>
              <a:rPr lang="en-US" altLang="zh-CN" sz="3200" i="1" dirty="0">
                <a:solidFill>
                  <a:schemeClr val="tx1"/>
                </a:solidFill>
                <a:latin typeface="Calibri" pitchFamily="34" charset="0"/>
                <a:ea typeface="黑体" pitchFamily="49" charset="-122"/>
              </a:rPr>
              <a:t>k</a:t>
            </a:r>
            <a:r>
              <a:rPr lang="en-US" altLang="zh-CN" sz="3200" dirty="0">
                <a:solidFill>
                  <a:schemeClr val="tx1"/>
                </a:solidFill>
                <a:latin typeface="Calibri" pitchFamily="34" charset="0"/>
                <a:ea typeface="黑体" pitchFamily="49" charset="-122"/>
              </a:rPr>
              <a:t>-gram</a:t>
            </a:r>
            <a:r>
              <a:rPr lang="zh-CN" altLang="en-US" sz="3200" dirty="0">
                <a:solidFill>
                  <a:schemeClr val="tx1"/>
                </a:solidFill>
                <a:latin typeface="Calibri" pitchFamily="34" charset="0"/>
                <a:ea typeface="黑体" pitchFamily="49" charset="-122"/>
              </a:rPr>
              <a:t>索引用于查找词项，即基于查询所包含的</a:t>
            </a:r>
            <a:r>
              <a:rPr lang="en-US" altLang="zh-CN" sz="3200" i="1" dirty="0">
                <a:solidFill>
                  <a:schemeClr val="tx1"/>
                </a:solidFill>
                <a:latin typeface="Calibri" pitchFamily="34" charset="0"/>
                <a:ea typeface="黑体" pitchFamily="49" charset="-122"/>
              </a:rPr>
              <a:t>k</a:t>
            </a:r>
            <a:r>
              <a:rPr lang="en-US" altLang="zh-CN" sz="3200" dirty="0">
                <a:solidFill>
                  <a:schemeClr val="tx1"/>
                </a:solidFill>
                <a:latin typeface="Calibri" pitchFamily="34" charset="0"/>
                <a:ea typeface="黑体" pitchFamily="49" charset="-122"/>
              </a:rPr>
              <a:t>-gram</a:t>
            </a:r>
            <a:r>
              <a:rPr lang="zh-CN" altLang="en-US" sz="3200" dirty="0">
                <a:solidFill>
                  <a:schemeClr val="tx1"/>
                </a:solidFill>
                <a:latin typeface="Calibri" pitchFamily="34" charset="0"/>
                <a:ea typeface="黑体" pitchFamily="49" charset="-122"/>
              </a:rPr>
              <a:t>来查找所有的词项</a:t>
            </a:r>
            <a:endParaRPr lang="en-US" altLang="zh-CN" sz="3200" dirty="0">
              <a:solidFill>
                <a:schemeClr val="tx1"/>
              </a:solidFill>
              <a:latin typeface="Calibri" pitchFamily="34" charset="0"/>
              <a:ea typeface="黑体" pitchFamily="49" charset="-122"/>
            </a:endParaRPr>
          </a:p>
        </p:txBody>
      </p:sp>
      <p:sp>
        <p:nvSpPr>
          <p:cNvPr id="8602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96FF115-EFD7-44BE-829C-254258E6A751}" type="slidenum">
              <a:rPr lang="en-US" altLang="zh-CN" smtClean="0"/>
              <a:pPr/>
              <a:t>41</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97767F6-CF6C-4414-A18F-F12945B7EB4C}"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400" dirty="0">
                <a:solidFill>
                  <a:schemeClr val="tx1"/>
                </a:solidFill>
                <a:latin typeface="Calibri" pitchFamily="34" charset="0"/>
                <a:ea typeface="黑体" pitchFamily="49" charset="-122"/>
              </a:rPr>
              <a:t>利用</a:t>
            </a:r>
            <a:r>
              <a:rPr lang="en-US" altLang="zh-CN" sz="3400" dirty="0">
                <a:solidFill>
                  <a:schemeClr val="tx1"/>
                </a:solidFill>
                <a:latin typeface="Calibri" pitchFamily="34" charset="0"/>
                <a:ea typeface="黑体" pitchFamily="49" charset="-122"/>
              </a:rPr>
              <a:t>2-gram</a:t>
            </a:r>
            <a:r>
              <a:rPr lang="zh-CN" altLang="en-US" sz="3400" dirty="0">
                <a:solidFill>
                  <a:schemeClr val="tx1"/>
                </a:solidFill>
                <a:latin typeface="Calibri" pitchFamily="34" charset="0"/>
                <a:ea typeface="黑体" pitchFamily="49" charset="-122"/>
              </a:rPr>
              <a:t>索引处理通配符查询</a:t>
            </a:r>
            <a:endParaRPr lang="en-US" altLang="zh-CN" sz="34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0" y="1857375"/>
            <a:ext cx="8786813" cy="4811985"/>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例子：查询</a:t>
            </a:r>
            <a:r>
              <a:rPr lang="en-US" altLang="zh-CN" dirty="0" err="1">
                <a:solidFill>
                  <a:schemeClr val="tx1"/>
                </a:solidFill>
                <a:latin typeface="Calibri" pitchFamily="34" charset="0"/>
                <a:ea typeface="黑体" pitchFamily="49" charset="-122"/>
              </a:rPr>
              <a:t>mon</a:t>
            </a:r>
            <a:r>
              <a:rPr lang="en-US" altLang="zh-CN" dirty="0">
                <a:solidFill>
                  <a:schemeClr val="tx1"/>
                </a:solidFill>
                <a:latin typeface="Calibri" pitchFamily="34" charset="0"/>
                <a:ea typeface="黑体" pitchFamily="49" charset="-122"/>
              </a:rPr>
              <a:t>* </a:t>
            </a:r>
          </a:p>
          <a:p>
            <a:pPr lvl="2">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先执行布尔查询</a:t>
            </a:r>
            <a:r>
              <a:rPr lang="en-US" altLang="zh-CN" dirty="0">
                <a:solidFill>
                  <a:schemeClr val="tx1"/>
                </a:solidFill>
                <a:latin typeface="Calibri" pitchFamily="34" charset="0"/>
                <a:ea typeface="黑体" pitchFamily="49" charset="-122"/>
              </a:rPr>
              <a:t>: $m </a:t>
            </a:r>
            <a:r>
              <a:rPr lang="en-US" altLang="zh-CN" sz="2200" dirty="0">
                <a:solidFill>
                  <a:schemeClr val="tx1"/>
                </a:solidFill>
                <a:latin typeface="Calibri" pitchFamily="34" charset="0"/>
                <a:ea typeface="黑体" pitchFamily="49" charset="-122"/>
              </a:rPr>
              <a:t>AND</a:t>
            </a:r>
            <a:r>
              <a:rPr lang="en-US" altLang="zh-CN" dirty="0">
                <a:solidFill>
                  <a:schemeClr val="tx1"/>
                </a:solidFill>
                <a:latin typeface="Calibri" pitchFamily="34" charset="0"/>
                <a:ea typeface="黑体" pitchFamily="49" charset="-122"/>
              </a:rPr>
              <a:t> mo </a:t>
            </a:r>
            <a:r>
              <a:rPr lang="en-US" altLang="zh-CN" sz="2200" dirty="0">
                <a:solidFill>
                  <a:schemeClr val="tx1"/>
                </a:solidFill>
                <a:latin typeface="Calibri" pitchFamily="34" charset="0"/>
                <a:ea typeface="黑体" pitchFamily="49" charset="-122"/>
              </a:rPr>
              <a:t>AND</a:t>
            </a:r>
            <a:r>
              <a:rPr lang="en-US" altLang="zh-CN" dirty="0">
                <a:solidFill>
                  <a:schemeClr val="tx1"/>
                </a:solidFill>
                <a:latin typeface="Calibri" pitchFamily="34" charset="0"/>
                <a:ea typeface="黑体" pitchFamily="49" charset="-122"/>
              </a:rPr>
              <a:t> on</a:t>
            </a:r>
          </a:p>
          <a:p>
            <a:pPr lvl="2">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该布尔查询会返回所有以前缀</a:t>
            </a:r>
            <a:r>
              <a:rPr lang="en-US" altLang="zh-CN" i="1" dirty="0" err="1">
                <a:solidFill>
                  <a:schemeClr val="tx1"/>
                </a:solidFill>
                <a:latin typeface="Calibri" pitchFamily="34" charset="0"/>
                <a:ea typeface="黑体" pitchFamily="49" charset="-122"/>
              </a:rPr>
              <a:t>mon</a:t>
            </a:r>
            <a:r>
              <a:rPr lang="zh-CN" altLang="en-US" dirty="0">
                <a:solidFill>
                  <a:schemeClr val="tx1"/>
                </a:solidFill>
                <a:latin typeface="Calibri" pitchFamily="34" charset="0"/>
                <a:ea typeface="黑体" pitchFamily="49" charset="-122"/>
              </a:rPr>
              <a:t>开始的词项 </a:t>
            </a:r>
            <a:r>
              <a:rPr lang="en-US" altLang="zh-CN" dirty="0">
                <a:solidFill>
                  <a:schemeClr val="tx1"/>
                </a:solidFill>
                <a:latin typeface="Calibri" pitchFamily="34" charset="0"/>
                <a:ea typeface="黑体" pitchFamily="49" charset="-122"/>
              </a:rPr>
              <a:t>. . .</a:t>
            </a:r>
          </a:p>
          <a:p>
            <a:pPr lvl="2">
              <a:spcBef>
                <a:spcPts val="700"/>
              </a:spcBef>
              <a:buClr>
                <a:srgbClr val="336699"/>
              </a:buClr>
              <a:buFont typeface="Wingdings" pitchFamily="2" charset="2"/>
              <a:buChar char="§"/>
            </a:pPr>
            <a:r>
              <a:rPr lang="en-US" altLang="zh-CN" dirty="0">
                <a:solidFill>
                  <a:schemeClr val="tx1"/>
                </a:solidFill>
                <a:latin typeface="Calibri" pitchFamily="34" charset="0"/>
                <a:ea typeface="黑体" pitchFamily="49" charset="-122"/>
              </a:rPr>
              <a:t>. . . </a:t>
            </a:r>
            <a:r>
              <a:rPr lang="zh-CN" altLang="en-US" dirty="0">
                <a:solidFill>
                  <a:schemeClr val="tx1"/>
                </a:solidFill>
                <a:latin typeface="Calibri" pitchFamily="34" charset="0"/>
                <a:ea typeface="黑体" pitchFamily="49" charset="-122"/>
              </a:rPr>
              <a:t>当然也可能返回许多伪正例</a:t>
            </a:r>
            <a:r>
              <a:rPr lang="en-US" altLang="zh-CN" dirty="0">
                <a:solidFill>
                  <a:schemeClr val="tx1"/>
                </a:solidFill>
                <a:latin typeface="Calibri" pitchFamily="34" charset="0"/>
                <a:ea typeface="黑体" pitchFamily="49" charset="-122"/>
              </a:rPr>
              <a:t>(false positives)</a:t>
            </a:r>
            <a:r>
              <a:rPr lang="zh-CN" altLang="en-US" dirty="0">
                <a:solidFill>
                  <a:schemeClr val="tx1"/>
                </a:solidFill>
                <a:latin typeface="Calibri" pitchFamily="34" charset="0"/>
                <a:ea typeface="黑体" pitchFamily="49" charset="-122"/>
              </a:rPr>
              <a:t>，比如</a:t>
            </a:r>
            <a:r>
              <a:rPr lang="en-US" altLang="zh-CN" sz="2200" dirty="0">
                <a:solidFill>
                  <a:schemeClr val="tx1"/>
                </a:solidFill>
                <a:latin typeface="Calibri" pitchFamily="34" charset="0"/>
                <a:ea typeface="黑体" pitchFamily="49" charset="-122"/>
              </a:rPr>
              <a:t>MOON</a:t>
            </a:r>
            <a:r>
              <a:rPr lang="zh-CN" altLang="en-US" dirty="0">
                <a:solidFill>
                  <a:schemeClr val="tx1"/>
                </a:solidFill>
                <a:latin typeface="Calibri" pitchFamily="34" charset="0"/>
                <a:ea typeface="黑体" pitchFamily="49" charset="-122"/>
              </a:rPr>
              <a:t>。同前面的双词索引处理短语查询一样，满足布尔查询只是满足原始查询的必要条件。因此，必须要做后续的过滤处理</a:t>
            </a:r>
            <a:endParaRPr lang="en-US"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剩下的词项将在词项</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文档倒排索引中查找文档</a:t>
            </a:r>
            <a:endParaRPr lang="de-DE"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de-DE" altLang="zh-CN" i="1" dirty="0">
                <a:solidFill>
                  <a:schemeClr val="tx1"/>
                </a:solidFill>
                <a:latin typeface="Calibri" pitchFamily="34" charset="0"/>
                <a:ea typeface="黑体" pitchFamily="49" charset="-122"/>
              </a:rPr>
              <a:t>k</a:t>
            </a:r>
            <a:r>
              <a:rPr lang="de-DE" altLang="zh-CN" dirty="0">
                <a:solidFill>
                  <a:schemeClr val="tx1"/>
                </a:solidFill>
                <a:latin typeface="Calibri" pitchFamily="34" charset="0"/>
                <a:ea typeface="黑体" pitchFamily="49" charset="-122"/>
              </a:rPr>
              <a:t>-gram</a:t>
            </a:r>
            <a:r>
              <a:rPr lang="zh-CN" altLang="de-DE" dirty="0">
                <a:solidFill>
                  <a:schemeClr val="tx1"/>
                </a:solidFill>
                <a:latin typeface="Calibri" pitchFamily="34" charset="0"/>
                <a:ea typeface="黑体" pitchFamily="49" charset="-122"/>
              </a:rPr>
              <a:t>索引 </a:t>
            </a:r>
            <a:r>
              <a:rPr lang="de-DE" altLang="zh-CN" dirty="0">
                <a:solidFill>
                  <a:schemeClr val="tx1"/>
                </a:solidFill>
                <a:latin typeface="Calibri" pitchFamily="34" charset="0"/>
                <a:ea typeface="黑体" pitchFamily="49" charset="-122"/>
              </a:rPr>
              <a:t>vs. </a:t>
            </a:r>
            <a:r>
              <a:rPr lang="zh-CN" altLang="de-DE" dirty="0">
                <a:solidFill>
                  <a:schemeClr val="tx1"/>
                </a:solidFill>
                <a:latin typeface="Calibri" pitchFamily="34" charset="0"/>
                <a:ea typeface="黑体" pitchFamily="49" charset="-122"/>
              </a:rPr>
              <a:t>轮排索引</a:t>
            </a:r>
          </a:p>
          <a:p>
            <a:pPr lvl="2">
              <a:spcBef>
                <a:spcPts val="700"/>
              </a:spcBef>
              <a:buClr>
                <a:srgbClr val="336699"/>
              </a:buClr>
              <a:buFont typeface="Wingdings" pitchFamily="2" charset="2"/>
              <a:buChar char="§"/>
            </a:pPr>
            <a:r>
              <a:rPr lang="en-US" altLang="zh-CN" sz="2200" i="1" dirty="0">
                <a:solidFill>
                  <a:schemeClr val="tx1"/>
                </a:solidFill>
                <a:latin typeface="Calibri" pitchFamily="34" charset="0"/>
                <a:ea typeface="黑体" pitchFamily="49" charset="-122"/>
              </a:rPr>
              <a:t>k</a:t>
            </a:r>
            <a:r>
              <a:rPr lang="en-US" altLang="zh-CN" sz="2200" dirty="0">
                <a:solidFill>
                  <a:schemeClr val="tx1"/>
                </a:solidFill>
                <a:latin typeface="Calibri" pitchFamily="34" charset="0"/>
                <a:ea typeface="黑体" pitchFamily="49" charset="-122"/>
              </a:rPr>
              <a:t>-gram</a:t>
            </a:r>
            <a:r>
              <a:rPr lang="zh-CN" altLang="en-US" sz="2200" dirty="0">
                <a:solidFill>
                  <a:schemeClr val="tx1"/>
                </a:solidFill>
                <a:latin typeface="Calibri" pitchFamily="34" charset="0"/>
                <a:ea typeface="黑体" pitchFamily="49" charset="-122"/>
              </a:rPr>
              <a:t>索引的空间消耗小</a:t>
            </a:r>
            <a:endParaRPr lang="en-US"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轮排索引不需要进行后过滤</a:t>
            </a:r>
            <a:endParaRPr lang="en-US" altLang="zh-CN" sz="2200" dirty="0">
              <a:solidFill>
                <a:schemeClr val="tx1"/>
              </a:solidFill>
              <a:latin typeface="Calibri" pitchFamily="34" charset="0"/>
              <a:ea typeface="黑体" pitchFamily="49" charset="-122"/>
            </a:endParaRPr>
          </a:p>
        </p:txBody>
      </p:sp>
      <p:sp>
        <p:nvSpPr>
          <p:cNvPr id="8806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6ADEC7-763C-4024-8E74-8B44FD932C3D}" type="slidenum">
              <a:rPr lang="en-US" altLang="zh-CN" smtClean="0"/>
              <a:pPr/>
              <a:t>42</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00A72B6-6EF7-4ECB-B867-E6CDAFFCA3E0}"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课堂练习</a:t>
            </a:r>
            <a:endParaRPr lang="zh-CN" altLang="en-US" sz="34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323850" y="1643063"/>
            <a:ext cx="8462963" cy="46656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sz="2800" dirty="0">
                <a:solidFill>
                  <a:schemeClr val="tx1"/>
                </a:solidFill>
                <a:latin typeface="Calibri" pitchFamily="34" charset="0"/>
                <a:ea typeface="黑体" pitchFamily="49" charset="-122"/>
              </a:rPr>
              <a:t>Google</a:t>
            </a:r>
            <a:r>
              <a:rPr lang="zh-CN" altLang="en-US" sz="2800" dirty="0">
                <a:solidFill>
                  <a:schemeClr val="tx1"/>
                </a:solidFill>
                <a:latin typeface="Calibri" pitchFamily="34" charset="0"/>
                <a:ea typeface="黑体" pitchFamily="49" charset="-122"/>
              </a:rPr>
              <a:t>对通配符查询的支持极其有限</a:t>
            </a:r>
            <a:endParaRPr lang="en-US" altLang="zh-CN" sz="28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比如：在 </a:t>
            </a:r>
            <a:r>
              <a:rPr lang="en-US" altLang="zh-CN" sz="2800" dirty="0">
                <a:solidFill>
                  <a:schemeClr val="tx1"/>
                </a:solidFill>
                <a:latin typeface="Calibri" pitchFamily="34" charset="0"/>
                <a:ea typeface="黑体" pitchFamily="49" charset="-122"/>
              </a:rPr>
              <a:t>Google</a:t>
            </a:r>
            <a:r>
              <a:rPr lang="zh-CN" altLang="en-US" sz="2800" dirty="0">
                <a:solidFill>
                  <a:schemeClr val="tx1"/>
                </a:solidFill>
                <a:latin typeface="Calibri" pitchFamily="34" charset="0"/>
                <a:ea typeface="黑体" pitchFamily="49" charset="-122"/>
              </a:rPr>
              <a:t>中查询 </a:t>
            </a:r>
            <a:r>
              <a:rPr lang="en-US" altLang="zh-CN" sz="2800" dirty="0">
                <a:solidFill>
                  <a:schemeClr val="tx1"/>
                </a:solidFill>
                <a:latin typeface="Calibri" pitchFamily="34" charset="0"/>
                <a:ea typeface="黑体" pitchFamily="49" charset="-122"/>
              </a:rPr>
              <a:t> </a:t>
            </a:r>
            <a:r>
              <a:rPr lang="de-DE" altLang="zh-CN" sz="2800" dirty="0">
                <a:solidFill>
                  <a:schemeClr val="tx1"/>
                </a:solidFill>
                <a:latin typeface="Calibri" pitchFamily="34" charset="0"/>
                <a:ea typeface="黑体" pitchFamily="49" charset="-122"/>
              </a:rPr>
              <a:t>[gen* universit*]</a:t>
            </a:r>
          </a:p>
          <a:p>
            <a:pPr lvl="2">
              <a:spcBef>
                <a:spcPts val="700"/>
              </a:spcBef>
              <a:buClr>
                <a:srgbClr val="336699"/>
              </a:buClr>
              <a:buFont typeface="Wingdings" pitchFamily="2" charset="2"/>
              <a:buChar char="§"/>
            </a:pPr>
            <a:r>
              <a:rPr lang="zh-CN" altLang="en-US" sz="2600" dirty="0">
                <a:solidFill>
                  <a:schemeClr val="tx1"/>
                </a:solidFill>
                <a:latin typeface="Calibri" pitchFamily="34" charset="0"/>
                <a:ea typeface="黑体" pitchFamily="49" charset="-122"/>
              </a:rPr>
              <a:t>意图：想查 </a:t>
            </a:r>
            <a:r>
              <a:rPr lang="en-US" altLang="zh-CN" sz="2600" dirty="0">
                <a:solidFill>
                  <a:schemeClr val="tx1"/>
                </a:solidFill>
                <a:latin typeface="Calibri" pitchFamily="34" charset="0"/>
                <a:ea typeface="黑体" pitchFamily="49" charset="-122"/>
              </a:rPr>
              <a:t>University of Geneva, </a:t>
            </a:r>
            <a:r>
              <a:rPr lang="zh-CN" altLang="en-US" sz="2600" dirty="0">
                <a:solidFill>
                  <a:schemeClr val="tx1"/>
                </a:solidFill>
                <a:latin typeface="Calibri" pitchFamily="34" charset="0"/>
                <a:ea typeface="黑体" pitchFamily="49" charset="-122"/>
              </a:rPr>
              <a:t>但是不知道如何拼写，特别是法语中的拼写</a:t>
            </a:r>
            <a:endParaRPr lang="de-DE" altLang="zh-CN" sz="26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按照</a:t>
            </a:r>
            <a:r>
              <a:rPr lang="en-US" altLang="zh-CN" sz="2800" dirty="0">
                <a:solidFill>
                  <a:schemeClr val="tx1"/>
                </a:solidFill>
                <a:latin typeface="Calibri" pitchFamily="34" charset="0"/>
                <a:ea typeface="黑体" pitchFamily="49" charset="-122"/>
              </a:rPr>
              <a:t>Google</a:t>
            </a:r>
            <a:r>
              <a:rPr lang="zh-CN" altLang="en-US" sz="2800" dirty="0">
                <a:solidFill>
                  <a:schemeClr val="tx1"/>
                </a:solidFill>
                <a:latin typeface="Calibri" pitchFamily="34" charset="0"/>
                <a:ea typeface="黑体" pitchFamily="49" charset="-122"/>
              </a:rPr>
              <a:t>自己的说法</a:t>
            </a:r>
            <a:r>
              <a:rPr lang="en-US" altLang="zh-CN" sz="2800" dirty="0">
                <a:solidFill>
                  <a:schemeClr val="tx1"/>
                </a:solidFill>
                <a:latin typeface="Calibri" pitchFamily="34" charset="0"/>
                <a:ea typeface="黑体" pitchFamily="49" charset="-122"/>
              </a:rPr>
              <a:t>, 2010-04-29: “* </a:t>
            </a:r>
            <a:r>
              <a:rPr lang="zh-CN" altLang="en-US" sz="2800" dirty="0">
                <a:solidFill>
                  <a:schemeClr val="tx1"/>
                </a:solidFill>
                <a:latin typeface="Calibri" pitchFamily="34" charset="0"/>
                <a:ea typeface="黑体" pitchFamily="49" charset="-122"/>
              </a:rPr>
              <a:t>操作符只能作为一个整体单词使用，而不能作为单词的一部分使用</a:t>
            </a:r>
            <a:r>
              <a:rPr lang="en-US" altLang="zh-CN" sz="2800" dirty="0">
                <a:solidFill>
                  <a:schemeClr val="tx1"/>
                </a:solidFill>
                <a:latin typeface="Calibri" pitchFamily="34" charset="0"/>
                <a:ea typeface="黑体" pitchFamily="49" charset="-122"/>
              </a:rPr>
              <a:t>”</a:t>
            </a: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但是这点并不完全对，尝试一下 </a:t>
            </a:r>
            <a:r>
              <a:rPr lang="en-US" altLang="zh-CN" sz="2800" dirty="0">
                <a:solidFill>
                  <a:schemeClr val="tx1"/>
                </a:solidFill>
                <a:latin typeface="Calibri" pitchFamily="34" charset="0"/>
                <a:ea typeface="黑体" pitchFamily="49" charset="-122"/>
              </a:rPr>
              <a:t>[</a:t>
            </a:r>
            <a:r>
              <a:rPr lang="en-US" altLang="zh-CN" sz="2800" dirty="0" err="1">
                <a:solidFill>
                  <a:schemeClr val="tx1"/>
                </a:solidFill>
                <a:latin typeface="Calibri" pitchFamily="34" charset="0"/>
                <a:ea typeface="黑体" pitchFamily="49" charset="-122"/>
              </a:rPr>
              <a:t>pythag</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和 </a:t>
            </a:r>
            <a:r>
              <a:rPr lang="en-US" altLang="zh-CN" sz="2800" dirty="0">
                <a:solidFill>
                  <a:schemeClr val="tx1"/>
                </a:solidFill>
                <a:latin typeface="Calibri" pitchFamily="34" charset="0"/>
                <a:ea typeface="黑体" pitchFamily="49" charset="-122"/>
              </a:rPr>
              <a:t>[m*</a:t>
            </a:r>
            <a:r>
              <a:rPr lang="en-US" altLang="zh-CN" sz="2800" dirty="0" err="1">
                <a:solidFill>
                  <a:schemeClr val="tx1"/>
                </a:solidFill>
                <a:latin typeface="Calibri" pitchFamily="34" charset="0"/>
                <a:ea typeface="黑体" pitchFamily="49" charset="-122"/>
              </a:rPr>
              <a:t>nchen</a:t>
            </a:r>
            <a:r>
              <a:rPr lang="en-US" altLang="zh-CN" sz="2800" dirty="0">
                <a:solidFill>
                  <a:schemeClr val="tx1"/>
                </a:solidFill>
                <a:latin typeface="Calibri" pitchFamily="34" charset="0"/>
                <a:ea typeface="黑体" pitchFamily="49" charset="-122"/>
              </a:rPr>
              <a:t>]</a:t>
            </a: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问题</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为什么</a:t>
            </a:r>
            <a:r>
              <a:rPr lang="en-US" altLang="zh-CN" sz="2800" dirty="0">
                <a:solidFill>
                  <a:schemeClr val="tx1"/>
                </a:solidFill>
                <a:latin typeface="Calibri" pitchFamily="34" charset="0"/>
                <a:ea typeface="黑体" pitchFamily="49" charset="-122"/>
              </a:rPr>
              <a:t>Google</a:t>
            </a:r>
            <a:r>
              <a:rPr lang="zh-CN" altLang="en-US" sz="2800" dirty="0">
                <a:solidFill>
                  <a:schemeClr val="tx1"/>
                </a:solidFill>
                <a:latin typeface="Calibri" pitchFamily="34" charset="0"/>
                <a:ea typeface="黑体" pitchFamily="49" charset="-122"/>
              </a:rPr>
              <a:t>对通配查询并不充分支持？</a:t>
            </a:r>
            <a:endParaRPr lang="en-US" altLang="zh-CN" sz="5400" dirty="0">
              <a:solidFill>
                <a:srgbClr val="00B050"/>
              </a:solidFill>
              <a:latin typeface="Calibri" pitchFamily="34" charset="0"/>
              <a:ea typeface="黑体" pitchFamily="49" charset="-122"/>
            </a:endParaRPr>
          </a:p>
        </p:txBody>
      </p:sp>
      <p:sp>
        <p:nvSpPr>
          <p:cNvPr id="9011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F97FFBA3-A50F-4C80-9A70-F2F41C64331C}" type="slidenum">
              <a:rPr lang="en-US" altLang="zh-CN" smtClean="0"/>
              <a:pPr/>
              <a:t>43</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EF9CFFD-CFED-4254-802E-5647E62F52C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en-US" sz="3400" dirty="0">
                <a:solidFill>
                  <a:schemeClr val="tx1"/>
                </a:solidFill>
                <a:latin typeface="Calibri" pitchFamily="34" charset="0"/>
                <a:ea typeface="黑体" pitchFamily="49" charset="-122"/>
              </a:rPr>
              <a:t>原因</a:t>
            </a:r>
          </a:p>
        </p:txBody>
      </p:sp>
      <p:sp>
        <p:nvSpPr>
          <p:cNvPr id="84996" name="Text Box 3"/>
          <p:cNvSpPr txBox="1">
            <a:spLocks noChangeArrowheads="1"/>
          </p:cNvSpPr>
          <p:nvPr/>
        </p:nvSpPr>
        <p:spPr bwMode="auto">
          <a:xfrm>
            <a:off x="214313" y="1571625"/>
            <a:ext cx="8572500" cy="2643188"/>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Calibri" pitchFamily="34" charset="0"/>
                <a:ea typeface="黑体" pitchFamily="49" charset="-122"/>
              </a:rPr>
              <a:t>问题 </a:t>
            </a:r>
            <a:r>
              <a:rPr lang="en-US" altLang="zh-CN" dirty="0">
                <a:solidFill>
                  <a:schemeClr val="tx1"/>
                </a:solidFill>
                <a:latin typeface="Calibri" pitchFamily="34" charset="0"/>
                <a:ea typeface="黑体" pitchFamily="49" charset="-122"/>
              </a:rPr>
              <a:t>1: </a:t>
            </a:r>
            <a:r>
              <a:rPr lang="zh-CN" altLang="en-US" dirty="0">
                <a:solidFill>
                  <a:schemeClr val="tx1"/>
                </a:solidFill>
                <a:latin typeface="Calibri" pitchFamily="34" charset="0"/>
                <a:ea typeface="黑体" pitchFamily="49" charset="-122"/>
              </a:rPr>
              <a:t>一条通配符查询往往相当于执行非常多的布尔查询</a:t>
            </a:r>
            <a:endParaRPr lang="en-US" altLang="zh-CN" dirty="0">
              <a:solidFill>
                <a:schemeClr val="tx1"/>
              </a:solidFill>
              <a:latin typeface="Calibri" pitchFamily="34" charset="0"/>
              <a:ea typeface="黑体" pitchFamily="49" charset="-122"/>
            </a:endParaRPr>
          </a:p>
          <a:p>
            <a:pPr lvl="2">
              <a:buClr>
                <a:srgbClr val="336699"/>
              </a:buClr>
              <a:buFont typeface="Wingdings" pitchFamily="2" charset="2"/>
              <a:buChar char="§"/>
            </a:pPr>
            <a:r>
              <a:rPr lang="zh-CN" altLang="en-US" dirty="0">
                <a:solidFill>
                  <a:schemeClr val="tx1"/>
                </a:solidFill>
                <a:latin typeface="Calibri" pitchFamily="34" charset="0"/>
                <a:ea typeface="黑体" pitchFamily="49" charset="-122"/>
              </a:rPr>
              <a:t>对于</a:t>
            </a:r>
            <a:r>
              <a:rPr lang="en-US" altLang="zh-CN" dirty="0">
                <a:solidFill>
                  <a:schemeClr val="tx1"/>
                </a:solidFill>
                <a:latin typeface="Calibri" pitchFamily="34" charset="0"/>
                <a:ea typeface="黑体" pitchFamily="49" charset="-122"/>
              </a:rPr>
              <a:t> [gen* </a:t>
            </a:r>
            <a:r>
              <a:rPr lang="en-US" altLang="zh-CN" dirty="0" err="1">
                <a:solidFill>
                  <a:schemeClr val="tx1"/>
                </a:solidFill>
                <a:latin typeface="Calibri" pitchFamily="34" charset="0"/>
                <a:ea typeface="黑体" pitchFamily="49" charset="-122"/>
              </a:rPr>
              <a:t>universit</a:t>
            </a:r>
            <a:r>
              <a:rPr lang="en-US" altLang="zh-CN" dirty="0">
                <a:solidFill>
                  <a:schemeClr val="tx1"/>
                </a:solidFill>
                <a:latin typeface="Calibri" pitchFamily="34" charset="0"/>
                <a:ea typeface="黑体" pitchFamily="49" charset="-122"/>
              </a:rPr>
              <a:t>*]: </a:t>
            </a:r>
            <a:r>
              <a:rPr lang="en-US" altLang="zh-CN" dirty="0" err="1">
                <a:solidFill>
                  <a:schemeClr val="tx1"/>
                </a:solidFill>
                <a:latin typeface="Calibri" pitchFamily="34" charset="0"/>
                <a:ea typeface="黑体" pitchFamily="49" charset="-122"/>
              </a:rPr>
              <a:t>geneva</a:t>
            </a:r>
            <a:r>
              <a:rPr lang="en-US" altLang="zh-CN" dirty="0">
                <a:solidFill>
                  <a:schemeClr val="tx1"/>
                </a:solidFill>
                <a:latin typeface="Calibri" pitchFamily="34" charset="0"/>
                <a:ea typeface="黑体" pitchFamily="49" charset="-122"/>
              </a:rPr>
              <a:t> university </a:t>
            </a:r>
            <a:r>
              <a:rPr lang="en-US" altLang="zh-CN" sz="2200" dirty="0">
                <a:solidFill>
                  <a:schemeClr val="tx1"/>
                </a:solidFill>
                <a:latin typeface="Calibri" pitchFamily="34" charset="0"/>
                <a:ea typeface="黑体" pitchFamily="49" charset="-122"/>
              </a:rPr>
              <a:t>OR </a:t>
            </a:r>
            <a:r>
              <a:rPr lang="en-US" altLang="zh-CN" dirty="0" err="1">
                <a:solidFill>
                  <a:schemeClr val="tx1"/>
                </a:solidFill>
                <a:latin typeface="Calibri" pitchFamily="34" charset="0"/>
                <a:ea typeface="黑体" pitchFamily="49" charset="-122"/>
              </a:rPr>
              <a:t>geneva</a:t>
            </a:r>
            <a:r>
              <a:rPr lang="en-US" altLang="zh-CN" dirty="0">
                <a:solidFill>
                  <a:schemeClr val="tx1"/>
                </a:solidFill>
                <a:latin typeface="Calibri" pitchFamily="34" charset="0"/>
                <a:ea typeface="黑体" pitchFamily="49" charset="-122"/>
              </a:rPr>
              <a:t> </a:t>
            </a:r>
            <a:r>
              <a:rPr lang="en-US" altLang="zh-CN" dirty="0" err="1">
                <a:solidFill>
                  <a:schemeClr val="tx1"/>
                </a:solidFill>
                <a:latin typeface="Calibri" pitchFamily="34" charset="0"/>
                <a:ea typeface="黑体" pitchFamily="49" charset="-122"/>
              </a:rPr>
              <a:t>université</a:t>
            </a:r>
            <a:r>
              <a:rPr lang="en-US" altLang="zh-CN" dirty="0">
                <a:solidFill>
                  <a:schemeClr val="tx1"/>
                </a:solidFill>
                <a:latin typeface="Calibri" pitchFamily="34" charset="0"/>
                <a:ea typeface="黑体" pitchFamily="49" charset="-122"/>
              </a:rPr>
              <a:t> </a:t>
            </a:r>
            <a:r>
              <a:rPr lang="de-DE" altLang="zh-CN" sz="2200" dirty="0">
                <a:solidFill>
                  <a:schemeClr val="tx1"/>
                </a:solidFill>
                <a:latin typeface="Calibri" pitchFamily="34" charset="0"/>
                <a:ea typeface="黑体" pitchFamily="49" charset="-122"/>
              </a:rPr>
              <a:t>OR </a:t>
            </a:r>
            <a:r>
              <a:rPr lang="de-DE" altLang="zh-CN" dirty="0">
                <a:solidFill>
                  <a:schemeClr val="tx1"/>
                </a:solidFill>
                <a:latin typeface="Calibri" pitchFamily="34" charset="0"/>
                <a:ea typeface="黑体" pitchFamily="49" charset="-122"/>
              </a:rPr>
              <a:t>genève university </a:t>
            </a:r>
            <a:r>
              <a:rPr lang="de-DE" altLang="zh-CN" sz="2200" dirty="0">
                <a:solidFill>
                  <a:schemeClr val="tx1"/>
                </a:solidFill>
                <a:latin typeface="Calibri" pitchFamily="34" charset="0"/>
                <a:ea typeface="黑体" pitchFamily="49" charset="-122"/>
              </a:rPr>
              <a:t>OR</a:t>
            </a:r>
            <a:r>
              <a:rPr lang="de-DE" altLang="zh-CN" dirty="0">
                <a:solidFill>
                  <a:schemeClr val="tx1"/>
                </a:solidFill>
                <a:latin typeface="Calibri" pitchFamily="34" charset="0"/>
                <a:ea typeface="黑体" pitchFamily="49" charset="-122"/>
              </a:rPr>
              <a:t> genève université </a:t>
            </a:r>
            <a:r>
              <a:rPr lang="de-DE" altLang="zh-CN" sz="2200" dirty="0">
                <a:solidFill>
                  <a:schemeClr val="tx1"/>
                </a:solidFill>
                <a:latin typeface="Calibri" pitchFamily="34" charset="0"/>
                <a:ea typeface="黑体" pitchFamily="49" charset="-122"/>
              </a:rPr>
              <a:t>OR </a:t>
            </a:r>
            <a:r>
              <a:rPr lang="de-DE" altLang="zh-CN" dirty="0">
                <a:solidFill>
                  <a:schemeClr val="tx1"/>
                </a:solidFill>
                <a:latin typeface="Calibri" pitchFamily="34" charset="0"/>
                <a:ea typeface="黑体" pitchFamily="49" charset="-122"/>
              </a:rPr>
              <a:t>general universities </a:t>
            </a:r>
            <a:r>
              <a:rPr lang="de-DE" altLang="zh-CN" sz="2200" dirty="0">
                <a:solidFill>
                  <a:schemeClr val="tx1"/>
                </a:solidFill>
                <a:latin typeface="Calibri" pitchFamily="34" charset="0"/>
                <a:ea typeface="黑体" pitchFamily="49" charset="-122"/>
              </a:rPr>
              <a:t>OR</a:t>
            </a:r>
            <a:r>
              <a:rPr lang="de-DE" altLang="zh-CN" dirty="0">
                <a:solidFill>
                  <a:schemeClr val="tx1"/>
                </a:solidFill>
                <a:latin typeface="Calibri" pitchFamily="34" charset="0"/>
                <a:ea typeface="黑体" pitchFamily="49" charset="-122"/>
              </a:rPr>
              <a:t> . . .</a:t>
            </a:r>
          </a:p>
          <a:p>
            <a:pPr lvl="2">
              <a:buClr>
                <a:srgbClr val="336699"/>
              </a:buClr>
              <a:buFont typeface="Wingdings" pitchFamily="2" charset="2"/>
              <a:buChar char="§"/>
            </a:pPr>
            <a:r>
              <a:rPr lang="zh-CN" altLang="de-DE" dirty="0">
                <a:solidFill>
                  <a:schemeClr val="tx1"/>
                </a:solidFill>
                <a:latin typeface="Calibri" pitchFamily="34" charset="0"/>
                <a:ea typeface="黑体" pitchFamily="49" charset="-122"/>
              </a:rPr>
              <a:t>开销非常大</a:t>
            </a:r>
          </a:p>
          <a:p>
            <a:pPr lvl="1">
              <a:buClr>
                <a:srgbClr val="336699"/>
              </a:buClr>
              <a:buFont typeface="Wingdings" pitchFamily="2" charset="2"/>
              <a:buChar char="§"/>
            </a:pPr>
            <a:endParaRPr lang="de-DE" altLang="zh-CN" dirty="0">
              <a:solidFill>
                <a:schemeClr val="tx1"/>
              </a:solidFill>
              <a:latin typeface="Calibri" pitchFamily="34" charset="0"/>
              <a:ea typeface="黑体" pitchFamily="49" charset="-122"/>
            </a:endParaRPr>
          </a:p>
          <a:p>
            <a:pPr lvl="1">
              <a:buClr>
                <a:srgbClr val="336699"/>
              </a:buClr>
              <a:buFont typeface="Wingdings" pitchFamily="2" charset="2"/>
              <a:buChar char="§"/>
            </a:pPr>
            <a:r>
              <a:rPr lang="zh-CN" altLang="de-DE" dirty="0">
                <a:solidFill>
                  <a:schemeClr val="tx1"/>
                </a:solidFill>
                <a:latin typeface="Calibri" pitchFamily="34" charset="0"/>
                <a:ea typeface="黑体" pitchFamily="49" charset="-122"/>
              </a:rPr>
              <a:t>问题 </a:t>
            </a:r>
            <a:r>
              <a:rPr lang="de-DE" altLang="zh-CN" dirty="0">
                <a:solidFill>
                  <a:schemeClr val="tx1"/>
                </a:solidFill>
                <a:latin typeface="Calibri" pitchFamily="34" charset="0"/>
                <a:ea typeface="黑体" pitchFamily="49" charset="-122"/>
              </a:rPr>
              <a:t>2: </a:t>
            </a:r>
            <a:r>
              <a:rPr lang="zh-CN" altLang="de-DE" dirty="0">
                <a:solidFill>
                  <a:schemeClr val="tx1"/>
                </a:solidFill>
                <a:latin typeface="Calibri" pitchFamily="34" charset="0"/>
                <a:ea typeface="黑体" pitchFamily="49" charset="-122"/>
              </a:rPr>
              <a:t>用户不愿意敲击更多的键盘</a:t>
            </a:r>
            <a:endParaRPr lang="de-DE" altLang="zh-CN" dirty="0">
              <a:solidFill>
                <a:schemeClr val="tx1"/>
              </a:solidFill>
              <a:latin typeface="Calibri" pitchFamily="34" charset="0"/>
              <a:ea typeface="黑体" pitchFamily="49" charset="-122"/>
            </a:endParaRPr>
          </a:p>
          <a:p>
            <a:pPr lvl="2">
              <a:buClr>
                <a:srgbClr val="336699"/>
              </a:buClr>
              <a:buFont typeface="Wingdings" pitchFamily="2" charset="2"/>
              <a:buChar char="§"/>
            </a:pPr>
            <a:r>
              <a:rPr lang="zh-CN" altLang="en-US" dirty="0">
                <a:solidFill>
                  <a:schemeClr val="tx1"/>
                </a:solidFill>
                <a:latin typeface="Calibri" pitchFamily="34" charset="0"/>
                <a:ea typeface="黑体" pitchFamily="49" charset="-122"/>
              </a:rPr>
              <a:t>如果允许</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pyth</a:t>
            </a:r>
            <a:r>
              <a:rPr lang="en-US" altLang="zh-CN" dirty="0">
                <a:solidFill>
                  <a:schemeClr val="tx1"/>
                </a:solidFill>
                <a:latin typeface="Calibri" pitchFamily="34" charset="0"/>
                <a:ea typeface="黑体" pitchFamily="49" charset="-122"/>
              </a:rPr>
              <a:t>* </a:t>
            </a:r>
            <a:r>
              <a:rPr lang="en-US" altLang="zh-CN" dirty="0" err="1">
                <a:solidFill>
                  <a:schemeClr val="tx1"/>
                </a:solidFill>
                <a:latin typeface="Calibri" pitchFamily="34" charset="0"/>
                <a:ea typeface="黑体" pitchFamily="49" charset="-122"/>
              </a:rPr>
              <a:t>theo</a:t>
            </a:r>
            <a:r>
              <a:rPr lang="en-US" altLang="zh-CN" dirty="0">
                <a:solidFill>
                  <a:schemeClr val="tx1"/>
                </a:solidFill>
                <a:latin typeface="Calibri" pitchFamily="34" charset="0"/>
                <a:ea typeface="黑体" pitchFamily="49" charset="-122"/>
              </a:rPr>
              <a:t>*]</a:t>
            </a:r>
            <a:r>
              <a:rPr lang="zh-CN" altLang="en-US" dirty="0">
                <a:solidFill>
                  <a:schemeClr val="tx1"/>
                </a:solidFill>
                <a:latin typeface="Calibri" pitchFamily="34" charset="0"/>
                <a:ea typeface="黑体" pitchFamily="49" charset="-122"/>
              </a:rPr>
              <a:t>代替 </a:t>
            </a:r>
            <a:r>
              <a:rPr lang="en-US" altLang="zh-CN" dirty="0">
                <a:solidFill>
                  <a:schemeClr val="tx1"/>
                </a:solidFill>
                <a:latin typeface="Calibri" pitchFamily="34" charset="0"/>
                <a:ea typeface="黑体" pitchFamily="49" charset="-122"/>
              </a:rPr>
              <a:t>[</a:t>
            </a:r>
            <a:r>
              <a:rPr lang="en-US" altLang="zh-CN" dirty="0" err="1">
                <a:solidFill>
                  <a:schemeClr val="tx1"/>
                </a:solidFill>
                <a:latin typeface="Calibri" pitchFamily="34" charset="0"/>
                <a:ea typeface="黑体" pitchFamily="49" charset="-122"/>
              </a:rPr>
              <a:t>pythagoras</a:t>
            </a:r>
            <a:r>
              <a:rPr lang="en-US" altLang="zh-CN" dirty="0">
                <a:solidFill>
                  <a:schemeClr val="tx1"/>
                </a:solidFill>
                <a:latin typeface="Calibri" pitchFamily="34" charset="0"/>
                <a:ea typeface="黑体" pitchFamily="49" charset="-122"/>
              </a:rPr>
              <a:t>’ theorem]</a:t>
            </a:r>
            <a:r>
              <a:rPr lang="zh-CN" altLang="en-US" dirty="0">
                <a:solidFill>
                  <a:schemeClr val="tx1"/>
                </a:solidFill>
                <a:latin typeface="Calibri" pitchFamily="34" charset="0"/>
                <a:ea typeface="黑体" pitchFamily="49" charset="-122"/>
              </a:rPr>
              <a:t>的话，用户会倾向于使用前者</a:t>
            </a:r>
            <a:endParaRPr lang="en-US" altLang="zh-CN" dirty="0">
              <a:solidFill>
                <a:schemeClr val="tx1"/>
              </a:solidFill>
              <a:latin typeface="Calibri" pitchFamily="34" charset="0"/>
              <a:ea typeface="黑体" pitchFamily="49" charset="-122"/>
            </a:endParaRPr>
          </a:p>
          <a:p>
            <a:pPr lvl="2">
              <a:buClr>
                <a:srgbClr val="336699"/>
              </a:buClr>
              <a:buFont typeface="Wingdings" pitchFamily="2" charset="2"/>
              <a:buChar char="§"/>
            </a:pPr>
            <a:r>
              <a:rPr lang="zh-CN" altLang="en-US" dirty="0">
                <a:solidFill>
                  <a:schemeClr val="tx1"/>
                </a:solidFill>
                <a:latin typeface="Calibri" pitchFamily="34" charset="0"/>
                <a:ea typeface="黑体" pitchFamily="49" charset="-122"/>
              </a:rPr>
              <a:t>这样会大大加重搜索引擎的负担</a:t>
            </a:r>
            <a:endParaRPr lang="en-US" altLang="zh-CN" dirty="0">
              <a:solidFill>
                <a:schemeClr val="tx1"/>
              </a:solidFill>
              <a:latin typeface="Calibri" pitchFamily="34" charset="0"/>
              <a:ea typeface="黑体" pitchFamily="49" charset="-122"/>
            </a:endParaRPr>
          </a:p>
          <a:p>
            <a:pPr lvl="2">
              <a:buClr>
                <a:srgbClr val="336699"/>
              </a:buClr>
              <a:buFont typeface="Wingdings" pitchFamily="2" charset="2"/>
              <a:buChar char="§"/>
            </a:pPr>
            <a:r>
              <a:rPr lang="en-US" altLang="zh-CN" dirty="0">
                <a:solidFill>
                  <a:schemeClr val="tx1"/>
                </a:solidFill>
                <a:latin typeface="Calibri" pitchFamily="34" charset="0"/>
                <a:ea typeface="黑体" pitchFamily="49" charset="-122"/>
              </a:rPr>
              <a:t>Google Suggest</a:t>
            </a:r>
            <a:r>
              <a:rPr lang="zh-CN" altLang="en-US" dirty="0">
                <a:solidFill>
                  <a:schemeClr val="tx1"/>
                </a:solidFill>
                <a:latin typeface="Calibri" pitchFamily="34" charset="0"/>
                <a:ea typeface="黑体" pitchFamily="49" charset="-122"/>
              </a:rPr>
              <a:t>是一种减轻用户输入负担的</a:t>
            </a:r>
            <a:r>
              <a:rPr lang="zh-CN" altLang="en-US" dirty="0">
                <a:solidFill>
                  <a:schemeClr val="tx1"/>
                </a:solidFill>
                <a:ea typeface="宋体" charset="-122"/>
              </a:rPr>
              <a:t>好</a:t>
            </a:r>
            <a:r>
              <a:rPr lang="zh-CN" altLang="en-US" dirty="0">
                <a:solidFill>
                  <a:schemeClr val="tx1"/>
                </a:solidFill>
                <a:latin typeface="Calibri" pitchFamily="34" charset="0"/>
                <a:ea typeface="黑体" pitchFamily="49" charset="-122"/>
              </a:rPr>
              <a:t>方法</a:t>
            </a:r>
          </a:p>
        </p:txBody>
      </p:sp>
      <p:sp>
        <p:nvSpPr>
          <p:cNvPr id="9216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6B5EE9D8-EC69-4551-9048-5981760EBD4C}" type="slidenum">
              <a:rPr lang="en-US" altLang="zh-CN" smtClean="0"/>
              <a:pPr/>
              <a:t>44</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7" name="文本占位符 6"/>
          <p:cNvSpPr>
            <a:spLocks noGrp="1"/>
          </p:cNvSpPr>
          <p:nvPr>
            <p:ph idx="1"/>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t>编辑距离</a:t>
            </a:r>
            <a:endParaRPr lang="en-US" altLang="zh-CN" dirty="0"/>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
        <p:nvSpPr>
          <p:cNvPr id="4" name="Slide Number Placeholder 3"/>
          <p:cNvSpPr>
            <a:spLocks noGrp="1"/>
          </p:cNvSpPr>
          <p:nvPr>
            <p:ph type="sldNum" sz="quarter" idx="12"/>
          </p:nvPr>
        </p:nvSpPr>
        <p:spPr/>
        <p:txBody>
          <a:bodyPr/>
          <a:lstStyle/>
          <a:p>
            <a:fld id="{6231DFBC-2454-451B-9C42-04D7F724382E}" type="slidenum">
              <a:rPr lang="en-US" smtClean="0"/>
              <a:pPr/>
              <a:t>45</a:t>
            </a:fld>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拼写错误的查询</a:t>
            </a:r>
          </a:p>
        </p:txBody>
      </p:sp>
      <p:sp>
        <p:nvSpPr>
          <p:cNvPr id="3" name="内容占位符 2"/>
          <p:cNvSpPr>
            <a:spLocks noGrp="1"/>
          </p:cNvSpPr>
          <p:nvPr>
            <p:ph idx="1"/>
          </p:nvPr>
        </p:nvSpPr>
        <p:spPr/>
        <p:txBody>
          <a:bodyPr/>
          <a:lstStyle/>
          <a:p>
            <a:r>
              <a:rPr lang="zh-CN" altLang="en-US" dirty="0"/>
              <a:t>用户想查</a:t>
            </a:r>
            <a:r>
              <a:rPr lang="en-US" altLang="zh-CN" dirty="0"/>
              <a:t>information</a:t>
            </a:r>
            <a:r>
              <a:rPr lang="zh-CN" altLang="en-US" dirty="0"/>
              <a:t>，但是错误地输入了</a:t>
            </a:r>
            <a:r>
              <a:rPr lang="en-US" altLang="zh-CN" dirty="0" err="1"/>
              <a:t>informaton</a:t>
            </a:r>
            <a:endParaRPr lang="en-US" altLang="zh-CN" dirty="0"/>
          </a:p>
          <a:p>
            <a:endParaRPr lang="en-US" altLang="zh-CN" dirty="0"/>
          </a:p>
          <a:p>
            <a:r>
              <a:rPr lang="zh-CN" altLang="en-US" dirty="0"/>
              <a:t>于是，我们试图将</a:t>
            </a:r>
            <a:r>
              <a:rPr lang="en-US" altLang="zh-CN" dirty="0" err="1"/>
              <a:t>informaton</a:t>
            </a:r>
            <a:r>
              <a:rPr lang="en-US" altLang="zh-CN" dirty="0"/>
              <a:t>  </a:t>
            </a:r>
            <a:r>
              <a:rPr lang="en-US" altLang="zh-CN" dirty="0">
                <a:sym typeface="Wingdings" pitchFamily="2" charset="2"/>
              </a:rPr>
              <a:t> information</a:t>
            </a:r>
          </a:p>
          <a:p>
            <a:endParaRPr lang="en-US" altLang="zh-CN" dirty="0">
              <a:sym typeface="Wingdings" pitchFamily="2" charset="2"/>
            </a:endParaRPr>
          </a:p>
          <a:p>
            <a:endParaRPr lang="en-US" altLang="zh-CN" dirty="0">
              <a:sym typeface="Wingdings" pitchFamily="2" charset="2"/>
            </a:endParaRPr>
          </a:p>
          <a:p>
            <a:r>
              <a:rPr lang="zh-CN" altLang="en-US" dirty="0">
                <a:sym typeface="Wingdings" pitchFamily="2" charset="2"/>
              </a:rPr>
              <a:t>需要使用拼写校正技术</a:t>
            </a:r>
            <a:endParaRPr lang="en-US" altLang="zh-CN" dirty="0">
              <a:sym typeface="Wingdings" pitchFamily="2" charset="2"/>
            </a:endParaRPr>
          </a:p>
          <a:p>
            <a:endParaRPr lang="en-US" altLang="zh-CN" dirty="0">
              <a:sym typeface="Wingdings" pitchFamily="2" charset="2"/>
            </a:endParaRPr>
          </a:p>
          <a:p>
            <a:endParaRPr lang="en-US" altLang="zh-CN" dirty="0">
              <a:sym typeface="Wingdings" pitchFamily="2" charset="2"/>
            </a:endParaRPr>
          </a:p>
          <a:p>
            <a:endParaRPr lang="en-US" altLang="zh-CN" dirty="0">
              <a:sym typeface="Wingdings" pitchFamily="2" charset="2"/>
            </a:endParaRP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6CF8C0A-8F13-422C-886C-A0248A5D8F4F}"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拼写校正</a:t>
            </a:r>
            <a:endParaRPr lang="zh-CN" altLang="en-US" sz="34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14313" y="1571625"/>
            <a:ext cx="8572500" cy="26431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两个主要用途</a:t>
            </a:r>
          </a:p>
          <a:p>
            <a:pPr lvl="2">
              <a:spcBef>
                <a:spcPts val="700"/>
              </a:spcBef>
              <a:buClr>
                <a:srgbClr val="336699"/>
              </a:buClr>
              <a:buFont typeface="Wingdings" pitchFamily="2" charset="2"/>
              <a:buChar char="§"/>
            </a:pPr>
            <a:r>
              <a:rPr lang="zh-CN" altLang="de-DE" sz="2200" dirty="0">
                <a:solidFill>
                  <a:schemeClr val="tx1"/>
                </a:solidFill>
                <a:latin typeface="Calibri" pitchFamily="34" charset="0"/>
                <a:ea typeface="黑体" pitchFamily="49" charset="-122"/>
              </a:rPr>
              <a:t>纠正待索引文档</a:t>
            </a:r>
            <a:endParaRPr lang="de-DE"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sz="2200" dirty="0">
                <a:solidFill>
                  <a:schemeClr val="tx1"/>
                </a:solidFill>
                <a:latin typeface="Calibri" pitchFamily="34" charset="0"/>
                <a:ea typeface="黑体" pitchFamily="49" charset="-122"/>
              </a:rPr>
              <a:t>纠正用户的查询</a:t>
            </a:r>
            <a:endParaRPr lang="de-DE" altLang="zh-CN" sz="22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Calibri" pitchFamily="34" charset="0"/>
                <a:ea typeface="黑体" pitchFamily="49" charset="-122"/>
              </a:rPr>
              <a:t>两种拼写校正的方法</a:t>
            </a:r>
            <a:endParaRPr lang="en-US" altLang="zh-CN"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词独立</a:t>
            </a:r>
            <a:r>
              <a:rPr lang="en-US" altLang="zh-CN" dirty="0">
                <a:solidFill>
                  <a:schemeClr val="tx1"/>
                </a:solidFill>
                <a:latin typeface="Calibri" pitchFamily="34" charset="0"/>
                <a:ea typeface="黑体" pitchFamily="49" charset="-122"/>
              </a:rPr>
              <a:t>(</a:t>
            </a:r>
            <a:r>
              <a:rPr lang="de-DE" altLang="zh-CN" b="1" dirty="0">
                <a:solidFill>
                  <a:schemeClr val="tx1"/>
                </a:solidFill>
                <a:latin typeface="Calibri" pitchFamily="34" charset="0"/>
                <a:ea typeface="黑体" pitchFamily="49" charset="-122"/>
              </a:rPr>
              <a:t>Isolated word</a:t>
            </a:r>
            <a:r>
              <a:rPr lang="de-DE" altLang="zh-CN" dirty="0">
                <a:solidFill>
                  <a:schemeClr val="tx1"/>
                </a:solidFill>
                <a:latin typeface="Calibri" pitchFamily="34" charset="0"/>
                <a:ea typeface="黑体" pitchFamily="49" charset="-122"/>
              </a:rPr>
              <a:t>)</a:t>
            </a:r>
            <a:r>
              <a:rPr lang="zh-CN" altLang="de-DE" dirty="0">
                <a:solidFill>
                  <a:schemeClr val="tx1"/>
                </a:solidFill>
                <a:latin typeface="Calibri" pitchFamily="34" charset="0"/>
                <a:ea typeface="黑体" pitchFamily="49" charset="-122"/>
              </a:rPr>
              <a:t>法</a:t>
            </a:r>
            <a:endParaRPr lang="de-DE"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只检查每个单词本身的拼写错误</a:t>
            </a:r>
            <a:endParaRPr lang="en-US"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如果某个单词拼写错误后变成另外一个单词，则无法查出</a:t>
            </a:r>
            <a:r>
              <a:rPr lang="en-US" altLang="zh-CN" sz="2200" dirty="0">
                <a:solidFill>
                  <a:schemeClr val="tx1"/>
                </a:solidFill>
                <a:latin typeface="Calibri" pitchFamily="34" charset="0"/>
                <a:ea typeface="黑体" pitchFamily="49" charset="-122"/>
              </a:rPr>
              <a:t>, e.g., </a:t>
            </a:r>
            <a:r>
              <a:rPr lang="en-US" altLang="zh-CN" sz="2200" i="1" dirty="0">
                <a:solidFill>
                  <a:schemeClr val="tx1"/>
                </a:solidFill>
                <a:latin typeface="Calibri" pitchFamily="34" charset="0"/>
                <a:ea typeface="黑体" pitchFamily="49" charset="-122"/>
              </a:rPr>
              <a:t>an asteroid that fell </a:t>
            </a:r>
            <a:r>
              <a:rPr lang="en-US" altLang="zh-CN" sz="2200" b="1" i="1" dirty="0">
                <a:solidFill>
                  <a:schemeClr val="tx1"/>
                </a:solidFill>
                <a:latin typeface="Calibri" pitchFamily="34" charset="0"/>
                <a:ea typeface="黑体" pitchFamily="49" charset="-122"/>
              </a:rPr>
              <a:t>form</a:t>
            </a:r>
            <a:r>
              <a:rPr lang="en-US" altLang="zh-CN" sz="2200" i="1" dirty="0">
                <a:solidFill>
                  <a:schemeClr val="tx1"/>
                </a:solidFill>
                <a:latin typeface="Calibri" pitchFamily="34" charset="0"/>
                <a:ea typeface="黑体" pitchFamily="49" charset="-122"/>
              </a:rPr>
              <a:t> the sky</a:t>
            </a:r>
          </a:p>
          <a:p>
            <a:pPr lvl="1">
              <a:spcBef>
                <a:spcPts val="700"/>
              </a:spcBef>
              <a:buClr>
                <a:srgbClr val="336699"/>
              </a:buClr>
              <a:buFont typeface="Wingdings" pitchFamily="2" charset="2"/>
              <a:buChar char="§"/>
            </a:pPr>
            <a:r>
              <a:rPr lang="zh-CN" altLang="de-DE" dirty="0">
                <a:solidFill>
                  <a:schemeClr val="tx1"/>
                </a:solidFill>
                <a:latin typeface="Calibri" pitchFamily="34" charset="0"/>
                <a:ea typeface="黑体" pitchFamily="49" charset="-122"/>
              </a:rPr>
              <a:t>上下文敏感</a:t>
            </a:r>
            <a:r>
              <a:rPr lang="en-US" altLang="zh-CN" dirty="0">
                <a:solidFill>
                  <a:schemeClr val="tx1"/>
                </a:solidFill>
                <a:latin typeface="Calibri" pitchFamily="34" charset="0"/>
                <a:ea typeface="黑体" pitchFamily="49" charset="-122"/>
              </a:rPr>
              <a:t>(</a:t>
            </a:r>
            <a:r>
              <a:rPr lang="de-DE" altLang="zh-CN" b="1" dirty="0">
                <a:solidFill>
                  <a:schemeClr val="tx1"/>
                </a:solidFill>
                <a:latin typeface="Calibri" pitchFamily="34" charset="0"/>
                <a:ea typeface="黑体" pitchFamily="49" charset="-122"/>
              </a:rPr>
              <a:t>Context-sensitive</a:t>
            </a:r>
            <a:r>
              <a:rPr lang="de-DE" altLang="zh-CN" dirty="0">
                <a:solidFill>
                  <a:schemeClr val="tx1"/>
                </a:solidFill>
                <a:latin typeface="Calibri" pitchFamily="34" charset="0"/>
                <a:ea typeface="黑体" pitchFamily="49" charset="-122"/>
              </a:rPr>
              <a:t>)</a:t>
            </a:r>
            <a:r>
              <a:rPr lang="zh-CN" altLang="de-DE" dirty="0">
                <a:solidFill>
                  <a:schemeClr val="tx1"/>
                </a:solidFill>
                <a:latin typeface="Calibri" pitchFamily="34" charset="0"/>
                <a:ea typeface="黑体" pitchFamily="49" charset="-122"/>
              </a:rPr>
              <a:t>法</a:t>
            </a:r>
            <a:endParaRPr lang="de-DE" altLang="zh-CN"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de-DE" sz="2200" dirty="0">
                <a:solidFill>
                  <a:schemeClr val="tx1"/>
                </a:solidFill>
                <a:latin typeface="Calibri" pitchFamily="34" charset="0"/>
                <a:ea typeface="黑体" pitchFamily="49" charset="-122"/>
              </a:rPr>
              <a:t>纠错时要考虑周围的单词</a:t>
            </a:r>
            <a:endParaRPr lang="de-DE" altLang="zh-CN" sz="2200" dirty="0">
              <a:solidFill>
                <a:schemeClr val="tx1"/>
              </a:solidFill>
              <a:latin typeface="Calibri" pitchFamily="34"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Calibri" pitchFamily="34" charset="0"/>
                <a:ea typeface="黑体" pitchFamily="49" charset="-122"/>
              </a:rPr>
              <a:t>能</a:t>
            </a:r>
            <a:r>
              <a:rPr lang="zh-CN" altLang="en-US" dirty="0">
                <a:solidFill>
                  <a:schemeClr val="tx1"/>
                </a:solidFill>
                <a:ea typeface="宋体" charset="-122"/>
              </a:rPr>
              <a:t>纠正</a:t>
            </a:r>
            <a:r>
              <a:rPr lang="zh-CN" altLang="en-US" sz="2200" dirty="0">
                <a:solidFill>
                  <a:schemeClr val="tx1"/>
                </a:solidFill>
                <a:latin typeface="Calibri" pitchFamily="34" charset="0"/>
                <a:ea typeface="黑体" pitchFamily="49" charset="-122"/>
              </a:rPr>
              <a:t>上例中的错误</a:t>
            </a:r>
            <a:r>
              <a:rPr lang="en-US" altLang="zh-CN" sz="2200" dirty="0">
                <a:solidFill>
                  <a:schemeClr val="tx1"/>
                </a:solidFill>
                <a:latin typeface="Calibri" pitchFamily="34" charset="0"/>
                <a:ea typeface="黑体" pitchFamily="49" charset="-122"/>
              </a:rPr>
              <a:t> </a:t>
            </a:r>
            <a:r>
              <a:rPr lang="en-US" altLang="zh-CN" sz="2200" i="1" dirty="0">
                <a:solidFill>
                  <a:schemeClr val="tx1"/>
                </a:solidFill>
                <a:latin typeface="Calibri" pitchFamily="34" charset="0"/>
                <a:ea typeface="黑体" pitchFamily="49" charset="-122"/>
              </a:rPr>
              <a:t>form/from</a:t>
            </a:r>
            <a:endParaRPr lang="zh-CN" altLang="en-US" sz="2200" i="1" dirty="0">
              <a:solidFill>
                <a:schemeClr val="tx1"/>
              </a:solidFill>
              <a:latin typeface="Calibri" pitchFamily="34" charset="0"/>
              <a:ea typeface="黑体" pitchFamily="49" charset="-122"/>
            </a:endParaRPr>
          </a:p>
        </p:txBody>
      </p:sp>
      <p:sp>
        <p:nvSpPr>
          <p:cNvPr id="95236"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65C614D0-3BE1-444F-BC85-AC0D3C7F542A}" type="slidenum">
              <a:rPr lang="en-US" altLang="zh-CN" smtClean="0"/>
              <a:pPr/>
              <a:t>47</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0D5085F-A215-48B2-BD7A-E86028F236C9}" type="slidenum">
              <a:rPr lang="en-US" altLang="zh-CN" sz="1200">
                <a:solidFill>
                  <a:srgbClr val="898989"/>
                </a:solidFill>
                <a:latin typeface="Calibri" pitchFamily="34"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en-US" altLang="zh-CN" sz="1200" dirty="0">
              <a:solidFill>
                <a:srgbClr val="898989"/>
              </a:solidFill>
              <a:latin typeface="Calibri" pitchFamily="34" charset="0"/>
              <a:ea typeface="黑体"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headEnd/>
            <a:tailEnd/>
          </a:ln>
        </p:spPr>
        <p:txBody>
          <a:bodyPr anchor="b"/>
          <a:lstStyle/>
          <a:p>
            <a:r>
              <a:rPr lang="zh-CN" altLang="de-DE" sz="3600" dirty="0">
                <a:solidFill>
                  <a:schemeClr val="tx1"/>
                </a:solidFill>
                <a:latin typeface="Calibri" pitchFamily="34" charset="0"/>
                <a:ea typeface="黑体" pitchFamily="49" charset="-122"/>
              </a:rPr>
              <a:t>关于文档校正</a:t>
            </a:r>
            <a:endParaRPr lang="zh-CN" altLang="en-US" sz="3400" dirty="0">
              <a:solidFill>
                <a:schemeClr val="tx1"/>
              </a:solidFill>
              <a:latin typeface="Calibri" pitchFamily="34" charset="0"/>
              <a:ea typeface="黑体" pitchFamily="49" charset="-122"/>
            </a:endParaRPr>
          </a:p>
        </p:txBody>
      </p:sp>
      <p:sp>
        <p:nvSpPr>
          <p:cNvPr id="84996" name="Text Box 3"/>
          <p:cNvSpPr txBox="1">
            <a:spLocks noChangeArrowheads="1"/>
          </p:cNvSpPr>
          <p:nvPr/>
        </p:nvSpPr>
        <p:spPr bwMode="auto">
          <a:xfrm>
            <a:off x="251520" y="1916832"/>
            <a:ext cx="8572500" cy="3305175"/>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本课当中我们不关心文档的拼写校正问题</a:t>
            </a:r>
            <a:r>
              <a:rPr lang="en-US" altLang="zh-CN" sz="2800" dirty="0">
                <a:solidFill>
                  <a:schemeClr val="tx1"/>
                </a:solidFill>
                <a:latin typeface="Calibri" pitchFamily="34" charset="0"/>
                <a:ea typeface="黑体" pitchFamily="49" charset="-122"/>
              </a:rPr>
              <a:t> (e.g., MS Word)</a:t>
            </a:r>
          </a:p>
          <a:p>
            <a:pPr lvl="1">
              <a:spcBef>
                <a:spcPts val="700"/>
              </a:spcBef>
              <a:buClr>
                <a:srgbClr val="336699"/>
              </a:buClr>
              <a:buFont typeface="Wingdings" pitchFamily="2" charset="2"/>
              <a:buChar char="§"/>
            </a:pPr>
            <a:endParaRPr lang="en-US" altLang="zh-CN" sz="28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Calibri" pitchFamily="34" charset="0"/>
                <a:ea typeface="黑体" pitchFamily="49" charset="-122"/>
              </a:rPr>
              <a:t>在</a:t>
            </a:r>
            <a:r>
              <a:rPr lang="en-US" altLang="zh-CN" sz="2800" dirty="0">
                <a:solidFill>
                  <a:schemeClr val="tx1"/>
                </a:solidFill>
                <a:latin typeface="Calibri" pitchFamily="34" charset="0"/>
                <a:ea typeface="黑体" pitchFamily="49" charset="-122"/>
              </a:rPr>
              <a:t>IR</a:t>
            </a:r>
            <a:r>
              <a:rPr lang="zh-CN" altLang="en-US" sz="2800" dirty="0">
                <a:solidFill>
                  <a:schemeClr val="tx1"/>
                </a:solidFill>
                <a:latin typeface="Calibri" pitchFamily="34" charset="0"/>
                <a:ea typeface="黑体" pitchFamily="49" charset="-122"/>
              </a:rPr>
              <a:t>领域</a:t>
            </a:r>
            <a:r>
              <a:rPr lang="en-US" altLang="zh-CN" sz="2800" dirty="0">
                <a:solidFill>
                  <a:schemeClr val="tx1"/>
                </a:solidFill>
                <a:latin typeface="Calibri" pitchFamily="34" charset="0"/>
                <a:ea typeface="黑体" pitchFamily="49" charset="-122"/>
              </a:rPr>
              <a:t>, </a:t>
            </a:r>
            <a:r>
              <a:rPr lang="zh-CN" altLang="en-US" sz="2800" dirty="0">
                <a:solidFill>
                  <a:schemeClr val="tx1"/>
                </a:solidFill>
                <a:latin typeface="Calibri" pitchFamily="34" charset="0"/>
                <a:ea typeface="黑体" pitchFamily="49" charset="-122"/>
              </a:rPr>
              <a:t>我们主要对</a:t>
            </a:r>
            <a:r>
              <a:rPr lang="en-US" altLang="zh-CN" sz="2800" dirty="0">
                <a:solidFill>
                  <a:schemeClr val="tx1"/>
                </a:solidFill>
                <a:latin typeface="Calibri" pitchFamily="34" charset="0"/>
                <a:ea typeface="黑体" pitchFamily="49" charset="-122"/>
              </a:rPr>
              <a:t>OCR</a:t>
            </a:r>
            <a:r>
              <a:rPr lang="zh-CN" altLang="en-US" sz="2800" dirty="0">
                <a:solidFill>
                  <a:schemeClr val="tx1"/>
                </a:solidFill>
                <a:latin typeface="Calibri" pitchFamily="34" charset="0"/>
                <a:ea typeface="黑体" pitchFamily="49" charset="-122"/>
              </a:rPr>
              <a:t>处理后的文档进行拼写校正处理</a:t>
            </a:r>
            <a:r>
              <a:rPr lang="de-DE" altLang="zh-CN" sz="2800" dirty="0">
                <a:solidFill>
                  <a:schemeClr val="tx1"/>
                </a:solidFill>
                <a:latin typeface="Calibri" pitchFamily="34" charset="0"/>
                <a:ea typeface="黑体" pitchFamily="49" charset="-122"/>
              </a:rPr>
              <a:t>. (OCR = optical character recognition</a:t>
            </a:r>
            <a:r>
              <a:rPr lang="zh-CN" altLang="de-DE" sz="2800" dirty="0">
                <a:solidFill>
                  <a:schemeClr val="tx1"/>
                </a:solidFill>
                <a:latin typeface="Calibri" pitchFamily="34" charset="0"/>
                <a:ea typeface="黑体" pitchFamily="49" charset="-122"/>
              </a:rPr>
              <a:t>，光学字符识别</a:t>
            </a:r>
            <a:r>
              <a:rPr lang="de-DE" altLang="zh-CN" sz="2800" dirty="0">
                <a:solidFill>
                  <a:schemeClr val="tx1"/>
                </a:solidFill>
                <a:latin typeface="Calibri" pitchFamily="34" charset="0"/>
                <a:ea typeface="黑体" pitchFamily="49" charset="-122"/>
              </a:rPr>
              <a:t>)</a:t>
            </a:r>
          </a:p>
          <a:p>
            <a:pPr lvl="1">
              <a:spcBef>
                <a:spcPts val="700"/>
              </a:spcBef>
              <a:buClr>
                <a:srgbClr val="336699"/>
              </a:buClr>
              <a:buFont typeface="Wingdings" pitchFamily="2" charset="2"/>
              <a:buChar char="§"/>
            </a:pPr>
            <a:endParaRPr lang="en-US" altLang="zh-CN" sz="2800" dirty="0">
              <a:solidFill>
                <a:schemeClr val="tx1"/>
              </a:solidFill>
              <a:latin typeface="Calibri" pitchFamily="34" charset="0"/>
              <a:ea typeface="黑体" pitchFamily="49" charset="-122"/>
            </a:endParaRPr>
          </a:p>
          <a:p>
            <a:pPr lvl="1">
              <a:spcBef>
                <a:spcPts val="700"/>
              </a:spcBef>
              <a:buClr>
                <a:srgbClr val="336699"/>
              </a:buClr>
              <a:buFont typeface="Wingdings" pitchFamily="2" charset="2"/>
              <a:buChar char="§"/>
            </a:pPr>
            <a:r>
              <a:rPr lang="en-US" altLang="zh-CN" sz="2800" dirty="0">
                <a:solidFill>
                  <a:schemeClr val="tx1"/>
                </a:solidFill>
                <a:latin typeface="Calibri" pitchFamily="34" charset="0"/>
                <a:ea typeface="黑体" pitchFamily="49" charset="-122"/>
              </a:rPr>
              <a:t>IR</a:t>
            </a:r>
            <a:r>
              <a:rPr lang="zh-CN" altLang="en-US" sz="2800" dirty="0">
                <a:solidFill>
                  <a:schemeClr val="tx1"/>
                </a:solidFill>
                <a:latin typeface="Calibri" pitchFamily="34" charset="0"/>
                <a:ea typeface="黑体" pitchFamily="49" charset="-122"/>
              </a:rPr>
              <a:t>领域的一般做法是：不改变文档</a:t>
            </a:r>
            <a:endParaRPr lang="en-US" altLang="zh-CN" sz="5400" dirty="0">
              <a:solidFill>
                <a:schemeClr val="tx1"/>
              </a:solidFill>
              <a:latin typeface="Calibri" pitchFamily="34" charset="0"/>
              <a:ea typeface="黑体" pitchFamily="49" charset="-122"/>
            </a:endParaRPr>
          </a:p>
        </p:txBody>
      </p:sp>
      <p:sp>
        <p:nvSpPr>
          <p:cNvPr id="97284"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de-DE" altLang="zh-CN" dirty="0">
              <a:ea typeface="黑体" pitchFamily="49" charset="-122"/>
            </a:endParaRPr>
          </a:p>
        </p:txBody>
      </p:sp>
      <p:sp>
        <p:nvSpPr>
          <p:cNvPr id="7" name="Slide Number Placeholder 6"/>
          <p:cNvSpPr>
            <a:spLocks noGrp="1"/>
          </p:cNvSpPr>
          <p:nvPr>
            <p:ph type="sldNum" sz="quarter" idx="12"/>
          </p:nvPr>
        </p:nvSpPr>
        <p:spPr/>
        <p:txBody>
          <a:bodyPr/>
          <a:lstStyle/>
          <a:p>
            <a:fld id="{92A31B2E-F92D-4DAD-B34F-62E984683057}" type="slidenum">
              <a:rPr lang="en-US" altLang="zh-CN" smtClean="0"/>
              <a:pPr/>
              <a:t>48</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查询校正</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14488"/>
            <a:ext cx="8572560" cy="43788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第一种方法</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词独立</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isolated word)</a:t>
            </a:r>
            <a:r>
              <a:rPr lang="zh-CN" altLang="en-US" dirty="0">
                <a:solidFill>
                  <a:schemeClr val="tx1"/>
                </a:solidFill>
                <a:latin typeface="+mj-lt"/>
                <a:ea typeface="黑体" pitchFamily="49" charset="-122"/>
              </a:rPr>
              <a:t>法</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假设</a:t>
            </a:r>
            <a:r>
              <a:rPr lang="en-US" dirty="0">
                <a:solidFill>
                  <a:schemeClr val="tx1"/>
                </a:solidFill>
                <a:latin typeface="+mj-lt"/>
                <a:ea typeface="黑体" pitchFamily="49" charset="-122"/>
              </a:rPr>
              <a:t>1: </a:t>
            </a:r>
            <a:r>
              <a:rPr lang="zh-CN" altLang="en-US" dirty="0">
                <a:solidFill>
                  <a:schemeClr val="tx1"/>
                </a:solidFill>
                <a:latin typeface="+mj-lt"/>
                <a:ea typeface="黑体" pitchFamily="49" charset="-122"/>
              </a:rPr>
              <a:t>对需要纠错的词存在一系列“正确单词形式”</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假设</a:t>
            </a:r>
            <a:r>
              <a:rPr lang="en-US" dirty="0">
                <a:solidFill>
                  <a:schemeClr val="tx1"/>
                </a:solidFill>
                <a:latin typeface="+mj-lt"/>
                <a:ea typeface="黑体" pitchFamily="49" charset="-122"/>
              </a:rPr>
              <a:t>2: </a:t>
            </a:r>
            <a:r>
              <a:rPr lang="zh-CN" altLang="en-US" dirty="0">
                <a:solidFill>
                  <a:schemeClr val="tx1"/>
                </a:solidFill>
                <a:latin typeface="+mj-lt"/>
                <a:ea typeface="黑体" pitchFamily="49" charset="-122"/>
              </a:rPr>
              <a:t>需要提供存在错误拼写的单词和正确单词之间的距离计算方式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简单的拼写校正算法</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返回与错误单词具有最小距离的</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正确</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单词</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例子</a:t>
            </a:r>
            <a:r>
              <a:rPr lang="de-DE" dirty="0">
                <a:solidFill>
                  <a:schemeClr val="tx1"/>
                </a:solidFill>
                <a:latin typeface="+mj-lt"/>
                <a:ea typeface="黑体" pitchFamily="49" charset="-122"/>
              </a:rPr>
              <a:t>: i</a:t>
            </a:r>
            <a:r>
              <a:rPr lang="de-DE" i="1" dirty="0">
                <a:solidFill>
                  <a:schemeClr val="tx1"/>
                </a:solidFill>
                <a:latin typeface="+mj-lt"/>
                <a:ea typeface="黑体" pitchFamily="49" charset="-122"/>
              </a:rPr>
              <a:t>nformaton → information</a:t>
            </a: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可以将词汇表中所有的单词都作为候选的“正确”单词</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49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a:t>
            </a:r>
          </a:p>
        </p:txBody>
      </p:sp>
      <p:sp>
        <p:nvSpPr>
          <p:cNvPr id="3" name="内容占位符 2"/>
          <p:cNvSpPr>
            <a:spLocks noGrp="1"/>
          </p:cNvSpPr>
          <p:nvPr>
            <p:ph idx="1"/>
          </p:nvPr>
        </p:nvSpPr>
        <p:spPr/>
        <p:txBody>
          <a:bodyPr/>
          <a:lstStyle/>
          <a:p>
            <a:r>
              <a:rPr lang="zh-CN" altLang="en-US" dirty="0"/>
              <a:t>索引的基本单位</a:t>
            </a:r>
            <a:endParaRPr lang="en-US" altLang="zh-CN" dirty="0"/>
          </a:p>
          <a:p>
            <a:pPr lvl="1"/>
            <a:r>
              <a:rPr lang="zh-CN" altLang="en-US" b="1" dirty="0">
                <a:solidFill>
                  <a:srgbClr val="FF0000"/>
                </a:solidFill>
              </a:rPr>
              <a:t>与文件不是一回事</a:t>
            </a:r>
            <a:r>
              <a:rPr lang="zh-CN" altLang="en-US" dirty="0"/>
              <a:t>，严格地说，一篇文档可能包含多个文件，也可能一个文件包含多篇文档</a:t>
            </a:r>
            <a:endParaRPr lang="en-US" altLang="zh-CN" dirty="0"/>
          </a:p>
          <a:p>
            <a:pPr lvl="1"/>
            <a:endParaRPr lang="en-US" altLang="zh-CN" dirty="0"/>
          </a:p>
          <a:p>
            <a:pPr lvl="1"/>
            <a:r>
              <a:rPr lang="zh-CN" altLang="en-US" dirty="0"/>
              <a:t>依赖于具体应用</a:t>
            </a:r>
            <a:endParaRPr lang="en-US" altLang="zh-CN" dirty="0"/>
          </a:p>
          <a:p>
            <a:pPr lvl="2"/>
            <a:r>
              <a:rPr lang="zh-CN" altLang="en-US" dirty="0"/>
              <a:t>句子级检索： 一个句子为一篇文档</a:t>
            </a:r>
            <a:endParaRPr lang="en-US" altLang="zh-CN" dirty="0"/>
          </a:p>
          <a:p>
            <a:pPr lvl="2"/>
            <a:r>
              <a:rPr lang="zh-CN" altLang="en-US" dirty="0"/>
              <a:t>段落级检索： 一段文本为一篇文档</a:t>
            </a:r>
            <a:endParaRPr lang="en-US" altLang="zh-CN" dirty="0"/>
          </a:p>
          <a:p>
            <a:pPr lvl="2"/>
            <a:r>
              <a:rPr lang="en-US" altLang="zh-CN" dirty="0"/>
              <a:t>……</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几种可用的词汇表</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51520" y="2060848"/>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采用标准词典</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韦伯词典</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牛津词典等等</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采用领域词典</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面向特定领域的</a:t>
            </a:r>
            <a:r>
              <a:rPr lang="en-US" altLang="zh-CN" dirty="0">
                <a:solidFill>
                  <a:schemeClr val="tx1"/>
                </a:solidFill>
                <a:latin typeface="+mj-lt"/>
                <a:ea typeface="黑体" pitchFamily="49" charset="-122"/>
              </a:rPr>
              <a:t>IR</a:t>
            </a:r>
            <a:r>
              <a:rPr lang="zh-CN" altLang="en-US" dirty="0">
                <a:solidFill>
                  <a:schemeClr val="tx1"/>
                </a:solidFill>
                <a:latin typeface="+mj-lt"/>
                <a:ea typeface="黑体" pitchFamily="49" charset="-122"/>
              </a:rPr>
              <a:t>系统</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采用文档集上的词项词汇表</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可以通过统计得到</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，但是每个词项均带有权重</a:t>
            </a:r>
            <a:endParaRPr lang="en-US" sz="96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单词间距离的计算</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51520" y="1988840"/>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以下将介绍几种计算方法</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编辑距离</a:t>
            </a:r>
            <a:r>
              <a:rPr lang="en-US" altLang="zh-CN" dirty="0">
                <a:solidFill>
                  <a:schemeClr val="tx1"/>
                </a:solidFill>
                <a:latin typeface="+mj-lt"/>
                <a:ea typeface="黑体" pitchFamily="49" charset="-122"/>
              </a:rPr>
              <a:t>(Edit distance</a:t>
            </a:r>
            <a:r>
              <a:rPr lang="zh-CN" altLang="en-US" dirty="0">
                <a:solidFill>
                  <a:schemeClr val="tx1"/>
                </a:solidFill>
                <a:latin typeface="+mj-lt"/>
                <a:ea typeface="黑体" pitchFamily="49" charset="-122"/>
              </a:rPr>
              <a:t>或者</a:t>
            </a:r>
            <a:r>
              <a:rPr lang="de-DE" dirty="0">
                <a:solidFill>
                  <a:schemeClr val="tx1"/>
                </a:solidFill>
                <a:latin typeface="+mj-lt"/>
                <a:ea typeface="黑体" pitchFamily="49" charset="-122"/>
              </a:rPr>
              <a:t>Levenshtein distance</a:t>
            </a:r>
            <a:r>
              <a:rPr lang="en-US" dirty="0">
                <a:solidFill>
                  <a:schemeClr val="tx1"/>
                </a:solidFill>
                <a:latin typeface="+mj-lt"/>
                <a:ea typeface="黑体" pitchFamily="49" charset="-122"/>
              </a:rPr>
              <a:t>)</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带权重的编辑距离</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endParaRPr lang="de-DE" i="1"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de-DE" i="1" dirty="0">
                <a:solidFill>
                  <a:schemeClr val="tx1"/>
                </a:solidFill>
                <a:latin typeface="+mj-lt"/>
                <a:ea typeface="黑体" pitchFamily="49" charset="-122"/>
              </a:rPr>
              <a:t>k</a:t>
            </a:r>
            <a:r>
              <a:rPr lang="de-DE" dirty="0">
                <a:solidFill>
                  <a:schemeClr val="tx1"/>
                </a:solidFill>
                <a:latin typeface="+mj-lt"/>
                <a:ea typeface="黑体" pitchFamily="49" charset="-122"/>
              </a:rPr>
              <a:t>-gram </a:t>
            </a:r>
            <a:r>
              <a:rPr lang="zh-CN" altLang="en-US" dirty="0">
                <a:solidFill>
                  <a:schemeClr val="tx1"/>
                </a:solidFill>
                <a:latin typeface="+mj-lt"/>
                <a:ea typeface="黑体" pitchFamily="49" charset="-122"/>
              </a:rPr>
              <a:t>重叠率</a:t>
            </a:r>
            <a:endParaRPr lang="en-US" sz="209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编辑距离</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两个字符串</a:t>
            </a:r>
            <a:r>
              <a:rPr lang="en-US" altLang="zh-CN" i="1" dirty="0">
                <a:solidFill>
                  <a:schemeClr val="tx1"/>
                </a:solidFill>
                <a:ea typeface="黑体" pitchFamily="49" charset="-122"/>
              </a:rPr>
              <a:t>s</a:t>
            </a:r>
            <a:r>
              <a:rPr lang="en-US" altLang="zh-CN" baseline="-25000" dirty="0">
                <a:solidFill>
                  <a:schemeClr val="tx1"/>
                </a:solidFill>
                <a:ea typeface="黑体" pitchFamily="49" charset="-122"/>
              </a:rPr>
              <a:t>1</a:t>
            </a:r>
            <a:r>
              <a:rPr lang="zh-CN" altLang="en-US" dirty="0">
                <a:solidFill>
                  <a:schemeClr val="tx1"/>
                </a:solidFill>
                <a:ea typeface="黑体" pitchFamily="49" charset="-122"/>
              </a:rPr>
              <a:t>和</a:t>
            </a:r>
            <a:r>
              <a:rPr lang="en-US" altLang="zh-CN" i="1" dirty="0">
                <a:solidFill>
                  <a:schemeClr val="tx1"/>
                </a:solidFill>
                <a:ea typeface="黑体" pitchFamily="49" charset="-122"/>
              </a:rPr>
              <a:t>s</a:t>
            </a:r>
            <a:r>
              <a:rPr lang="en-US" altLang="zh-CN" baseline="-25000" dirty="0">
                <a:solidFill>
                  <a:schemeClr val="tx1"/>
                </a:solidFill>
                <a:ea typeface="黑体" pitchFamily="49" charset="-122"/>
              </a:rPr>
              <a:t>2</a:t>
            </a:r>
            <a:r>
              <a:rPr lang="zh-CN" altLang="en-US" dirty="0">
                <a:solidFill>
                  <a:schemeClr val="tx1"/>
                </a:solidFill>
                <a:latin typeface="+mj-lt"/>
                <a:ea typeface="黑体" pitchFamily="49" charset="-122"/>
              </a:rPr>
              <a:t>编辑距离是指从</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s</a:t>
            </a:r>
            <a:r>
              <a:rPr lang="en-US" baseline="-25000" dirty="0">
                <a:solidFill>
                  <a:schemeClr val="tx1"/>
                </a:solidFill>
                <a:latin typeface="+mj-lt"/>
                <a:ea typeface="黑体" pitchFamily="49" charset="-122"/>
              </a:rPr>
              <a:t>1</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转换成</a:t>
            </a:r>
            <a:r>
              <a:rPr lang="en-US" i="1" dirty="0">
                <a:solidFill>
                  <a:schemeClr val="tx1"/>
                </a:solidFill>
                <a:latin typeface="+mj-lt"/>
                <a:ea typeface="黑体" pitchFamily="49" charset="-122"/>
              </a:rPr>
              <a:t>s</a:t>
            </a:r>
            <a:r>
              <a:rPr lang="en-US" baseline="-25000" dirty="0">
                <a:solidFill>
                  <a:schemeClr val="tx1"/>
                </a:solidFill>
                <a:latin typeface="+mj-lt"/>
                <a:ea typeface="黑体" pitchFamily="49" charset="-122"/>
              </a:rPr>
              <a:t>2</a:t>
            </a:r>
            <a:r>
              <a:rPr lang="zh-CN" altLang="en-US" dirty="0">
                <a:solidFill>
                  <a:schemeClr val="tx1"/>
                </a:solidFill>
                <a:latin typeface="+mj-lt"/>
                <a:ea typeface="黑体" pitchFamily="49" charset="-122"/>
              </a:rPr>
              <a:t>所需要的最少的基本操作数目</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Levenshtein</a:t>
            </a:r>
            <a:r>
              <a:rPr lang="zh-CN" altLang="en-US" dirty="0">
                <a:solidFill>
                  <a:schemeClr val="tx1"/>
                </a:solidFill>
                <a:latin typeface="+mj-lt"/>
                <a:ea typeface="黑体" pitchFamily="49" charset="-122"/>
              </a:rPr>
              <a:t>距离</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采用的基本操作是插入</a:t>
            </a:r>
            <a:r>
              <a:rPr lang="en-US" altLang="zh-CN" dirty="0">
                <a:solidFill>
                  <a:schemeClr val="tx1"/>
                </a:solidFill>
                <a:latin typeface="+mj-lt"/>
                <a:ea typeface="黑体" pitchFamily="49" charset="-122"/>
              </a:rPr>
              <a:t>(</a:t>
            </a:r>
            <a:r>
              <a:rPr lang="de-DE" dirty="0">
                <a:solidFill>
                  <a:schemeClr val="tx1"/>
                </a:solidFill>
                <a:latin typeface="+mj-lt"/>
                <a:ea typeface="黑体" pitchFamily="49" charset="-122"/>
              </a:rPr>
              <a:t>insert)</a:t>
            </a:r>
            <a:r>
              <a:rPr lang="zh-CN" altLang="en-US" dirty="0">
                <a:solidFill>
                  <a:schemeClr val="tx1"/>
                </a:solidFill>
                <a:latin typeface="+mj-lt"/>
                <a:ea typeface="黑体" pitchFamily="49" charset="-122"/>
              </a:rPr>
              <a:t>、删除</a:t>
            </a:r>
            <a:r>
              <a:rPr lang="en-US" altLang="zh-CN" dirty="0">
                <a:solidFill>
                  <a:schemeClr val="tx1"/>
                </a:solidFill>
                <a:latin typeface="+mj-lt"/>
                <a:ea typeface="黑体" pitchFamily="49" charset="-122"/>
              </a:rPr>
              <a:t>(</a:t>
            </a:r>
            <a:r>
              <a:rPr lang="de-DE" dirty="0">
                <a:solidFill>
                  <a:schemeClr val="tx1"/>
                </a:solidFill>
                <a:latin typeface="+mj-lt"/>
                <a:ea typeface="黑体" pitchFamily="49" charset="-122"/>
              </a:rPr>
              <a:t>delete)</a:t>
            </a:r>
            <a:r>
              <a:rPr lang="zh-CN" altLang="en-US" dirty="0">
                <a:solidFill>
                  <a:schemeClr val="tx1"/>
                </a:solidFill>
                <a:latin typeface="+mj-lt"/>
                <a:ea typeface="黑体" pitchFamily="49" charset="-122"/>
              </a:rPr>
              <a:t>和替换</a:t>
            </a:r>
            <a:r>
              <a:rPr lang="en-US" altLang="zh-CN" dirty="0">
                <a:solidFill>
                  <a:schemeClr val="tx1"/>
                </a:solidFill>
                <a:latin typeface="+mj-lt"/>
                <a:ea typeface="黑体" pitchFamily="49" charset="-122"/>
              </a:rPr>
              <a:t>(</a:t>
            </a:r>
            <a:r>
              <a:rPr lang="de-DE" dirty="0">
                <a:solidFill>
                  <a:schemeClr val="tx1"/>
                </a:solidFill>
                <a:latin typeface="+mj-lt"/>
                <a:ea typeface="黑体" pitchFamily="49" charset="-122"/>
              </a:rPr>
              <a:t>replace)</a:t>
            </a:r>
          </a:p>
          <a:p>
            <a:pPr lvl="2">
              <a:spcBef>
                <a:spcPts val="700"/>
              </a:spcBef>
              <a:buClr>
                <a:srgbClr val="336699"/>
              </a:buClr>
              <a:buFont typeface="Wingdings" pitchFamily="2" charset="2"/>
              <a:buChar char="§"/>
            </a:pPr>
            <a:r>
              <a:rPr lang="de-DE" dirty="0">
                <a:solidFill>
                  <a:schemeClr val="tx1"/>
                </a:solidFill>
                <a:latin typeface="+mj-lt"/>
                <a:ea typeface="黑体" pitchFamily="49" charset="-122"/>
              </a:rPr>
              <a:t>Levenshtein</a:t>
            </a:r>
            <a:r>
              <a:rPr lang="zh-CN" altLang="en-US" dirty="0">
                <a:solidFill>
                  <a:schemeClr val="tx1"/>
                </a:solidFill>
                <a:latin typeface="+mj-lt"/>
                <a:ea typeface="黑体" pitchFamily="49" charset="-122"/>
              </a:rPr>
              <a:t>距离 </a:t>
            </a:r>
            <a:r>
              <a:rPr lang="de-DE" i="1" dirty="0">
                <a:solidFill>
                  <a:schemeClr val="tx1"/>
                </a:solidFill>
                <a:latin typeface="+mj-lt"/>
                <a:ea typeface="黑体" pitchFamily="49" charset="-122"/>
              </a:rPr>
              <a:t>dog-do</a:t>
            </a:r>
            <a:r>
              <a:rPr lang="de-DE" dirty="0">
                <a:solidFill>
                  <a:schemeClr val="tx1"/>
                </a:solidFill>
                <a:latin typeface="+mj-lt"/>
                <a:ea typeface="黑体" pitchFamily="49" charset="-122"/>
              </a:rPr>
              <a:t>: 1</a:t>
            </a:r>
          </a:p>
          <a:p>
            <a:pPr lvl="2">
              <a:spcBef>
                <a:spcPts val="700"/>
              </a:spcBef>
              <a:buClr>
                <a:srgbClr val="336699"/>
              </a:buClr>
              <a:buFont typeface="Wingdings" pitchFamily="2" charset="2"/>
              <a:buChar char="§"/>
            </a:pPr>
            <a:r>
              <a:rPr lang="de-DE" dirty="0">
                <a:solidFill>
                  <a:schemeClr val="tx1"/>
                </a:solidFill>
                <a:latin typeface="+mj-lt"/>
                <a:ea typeface="黑体" pitchFamily="49" charset="-122"/>
              </a:rPr>
              <a:t>Levenshtein</a:t>
            </a:r>
            <a:r>
              <a:rPr lang="zh-CN" altLang="en-US" dirty="0">
                <a:solidFill>
                  <a:schemeClr val="tx1"/>
                </a:solidFill>
                <a:ea typeface="黑体" pitchFamily="49" charset="-122"/>
              </a:rPr>
              <a:t>距离</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cat-cart</a:t>
            </a:r>
            <a:r>
              <a:rPr lang="de-DE" dirty="0">
                <a:solidFill>
                  <a:schemeClr val="tx1"/>
                </a:solidFill>
                <a:latin typeface="+mj-lt"/>
                <a:ea typeface="黑体" pitchFamily="49" charset="-122"/>
              </a:rPr>
              <a:t>: 1</a:t>
            </a:r>
          </a:p>
          <a:p>
            <a:pPr lvl="2">
              <a:spcBef>
                <a:spcPts val="700"/>
              </a:spcBef>
              <a:buClr>
                <a:srgbClr val="336699"/>
              </a:buClr>
              <a:buFont typeface="Wingdings" pitchFamily="2" charset="2"/>
              <a:buChar char="§"/>
            </a:pPr>
            <a:r>
              <a:rPr lang="de-DE" dirty="0">
                <a:solidFill>
                  <a:schemeClr val="tx1"/>
                </a:solidFill>
                <a:latin typeface="+mj-lt"/>
                <a:ea typeface="黑体" pitchFamily="49" charset="-122"/>
              </a:rPr>
              <a:t>Levenshtein</a:t>
            </a:r>
            <a:r>
              <a:rPr lang="zh-CN" altLang="en-US" dirty="0">
                <a:solidFill>
                  <a:schemeClr val="tx1"/>
                </a:solidFill>
                <a:ea typeface="黑体" pitchFamily="49" charset="-122"/>
              </a:rPr>
              <a:t>距离</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cat-cut</a:t>
            </a:r>
            <a:r>
              <a:rPr lang="de-DE" dirty="0">
                <a:solidFill>
                  <a:schemeClr val="tx1"/>
                </a:solidFill>
                <a:latin typeface="+mj-lt"/>
                <a:ea typeface="黑体" pitchFamily="49" charset="-122"/>
              </a:rPr>
              <a:t>: 1</a:t>
            </a:r>
          </a:p>
          <a:p>
            <a:pPr lvl="2">
              <a:spcBef>
                <a:spcPts val="700"/>
              </a:spcBef>
              <a:buClr>
                <a:srgbClr val="336699"/>
              </a:buClr>
              <a:buFont typeface="Wingdings" pitchFamily="2" charset="2"/>
              <a:buChar char="§"/>
            </a:pPr>
            <a:r>
              <a:rPr lang="de-DE" dirty="0">
                <a:solidFill>
                  <a:schemeClr val="tx1"/>
                </a:solidFill>
                <a:latin typeface="+mj-lt"/>
                <a:ea typeface="黑体" pitchFamily="49" charset="-122"/>
              </a:rPr>
              <a:t>Levenshtein</a:t>
            </a:r>
            <a:r>
              <a:rPr lang="zh-CN" altLang="en-US" dirty="0">
                <a:solidFill>
                  <a:schemeClr val="tx1"/>
                </a:solidFill>
                <a:ea typeface="黑体" pitchFamily="49" charset="-122"/>
              </a:rPr>
              <a:t>距离</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cat-act</a:t>
            </a:r>
            <a:r>
              <a:rPr lang="de-DE" dirty="0">
                <a:solidFill>
                  <a:schemeClr val="tx1"/>
                </a:solidFill>
                <a:latin typeface="+mj-lt"/>
                <a:ea typeface="黑体" pitchFamily="49" charset="-122"/>
              </a:rPr>
              <a:t>: 2</a:t>
            </a:r>
          </a:p>
          <a:p>
            <a:pPr lvl="1">
              <a:spcBef>
                <a:spcPts val="700"/>
              </a:spcBef>
              <a:buClr>
                <a:srgbClr val="336699"/>
              </a:buClr>
              <a:buFont typeface="Wingdings" pitchFamily="2" charset="2"/>
              <a:buChar char="§"/>
            </a:pPr>
            <a:r>
              <a:rPr lang="de-DE" altLang="zh-CN" dirty="0">
                <a:solidFill>
                  <a:schemeClr val="tx1"/>
                </a:solidFill>
                <a:latin typeface="+mj-lt"/>
                <a:ea typeface="黑体" pitchFamily="49" charset="-122"/>
              </a:rPr>
              <a:t>Damerau-Levenshtein</a:t>
            </a:r>
            <a:r>
              <a:rPr lang="zh-CN" altLang="en-US" dirty="0">
                <a:solidFill>
                  <a:schemeClr val="tx1"/>
                </a:solidFill>
                <a:latin typeface="+mj-lt"/>
                <a:ea typeface="黑体" pitchFamily="49" charset="-122"/>
              </a:rPr>
              <a:t>距离：除了上述三种基本操作外，还包括两个字符之间的交换（</a:t>
            </a:r>
            <a:r>
              <a:rPr lang="de-DE" altLang="zh-CN" dirty="0">
                <a:solidFill>
                  <a:schemeClr val="tx1"/>
                </a:solidFill>
                <a:latin typeface="+mj-lt"/>
                <a:ea typeface="黑体" pitchFamily="49" charset="-122"/>
              </a:rPr>
              <a:t>transposition</a:t>
            </a:r>
            <a:r>
              <a:rPr lang="zh-CN" altLang="en-US" dirty="0">
                <a:solidFill>
                  <a:schemeClr val="tx1"/>
                </a:solidFill>
                <a:latin typeface="+mj-lt"/>
                <a:ea typeface="黑体" pitchFamily="49" charset="-122"/>
              </a:rPr>
              <a:t>）操作</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de-DE" dirty="0">
                <a:solidFill>
                  <a:schemeClr val="tx1"/>
                </a:solidFill>
                <a:latin typeface="+mj-lt"/>
                <a:ea typeface="黑体" pitchFamily="49" charset="-122"/>
              </a:rPr>
              <a:t>Damerau-Levenshtein</a:t>
            </a:r>
            <a:r>
              <a:rPr lang="zh-CN" altLang="en-US" dirty="0">
                <a:solidFill>
                  <a:schemeClr val="tx1"/>
                </a:solidFill>
                <a:latin typeface="+mj-lt"/>
                <a:ea typeface="黑体" pitchFamily="49" charset="-122"/>
              </a:rPr>
              <a:t>距离</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cat-act</a:t>
            </a:r>
            <a:r>
              <a:rPr lang="de-DE" dirty="0">
                <a:solidFill>
                  <a:schemeClr val="tx1"/>
                </a:solidFill>
                <a:latin typeface="+mj-lt"/>
                <a:ea typeface="黑体" pitchFamily="49" charset="-122"/>
              </a:rPr>
              <a:t>: 1</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74BF2C0F-05D6-4882-A325-BE394602789D}" type="slidenum">
              <a:rPr lang="en-US" smtClean="0"/>
              <a:pPr/>
              <a:t>52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Vladimir Iosifovich Levenshtein</a:t>
            </a:r>
            <a:endParaRPr lang="zh-CN" altLang="en-US" dirty="0"/>
          </a:p>
        </p:txBody>
      </p:sp>
      <p:sp>
        <p:nvSpPr>
          <p:cNvPr id="3" name="内容占位符 2"/>
          <p:cNvSpPr>
            <a:spLocks noGrp="1"/>
          </p:cNvSpPr>
          <p:nvPr>
            <p:ph idx="1"/>
          </p:nvPr>
        </p:nvSpPr>
        <p:spPr/>
        <p:txBody>
          <a:bodyPr/>
          <a:lstStyle/>
          <a:p>
            <a:r>
              <a:rPr lang="zh-CN" altLang="en-US"/>
              <a:t>俄罗斯科学家</a:t>
            </a:r>
            <a:r>
              <a:rPr lang="en-US" altLang="zh-CN"/>
              <a:t>(1935-)</a:t>
            </a:r>
          </a:p>
          <a:p>
            <a:endParaRPr lang="en-US" altLang="zh-CN"/>
          </a:p>
          <a:p>
            <a:r>
              <a:rPr lang="zh-CN" altLang="en-US"/>
              <a:t>研究信息论、纠错理论</a:t>
            </a:r>
            <a:endParaRPr lang="en-US" altLang="zh-CN"/>
          </a:p>
          <a:p>
            <a:endParaRPr lang="en-US" altLang="zh-CN"/>
          </a:p>
          <a:p>
            <a:r>
              <a:rPr lang="zh-CN" altLang="en-US"/>
              <a:t>毕业于莫斯科国立大学</a:t>
            </a:r>
            <a:endParaRPr lang="en-US" altLang="zh-CN"/>
          </a:p>
          <a:p>
            <a:endParaRPr lang="en-US" altLang="zh-CN"/>
          </a:p>
          <a:p>
            <a:r>
              <a:rPr lang="en-US" altLang="zh-CN"/>
              <a:t>1965</a:t>
            </a:r>
            <a:r>
              <a:rPr lang="zh-CN" altLang="en-US"/>
              <a:t>年提出</a:t>
            </a:r>
            <a:r>
              <a:rPr lang="de-DE" altLang="zh-CN"/>
              <a:t>Levenshtein</a:t>
            </a:r>
            <a:r>
              <a:rPr lang="zh-CN" altLang="en-US"/>
              <a:t>距离</a:t>
            </a:r>
            <a:endParaRPr lang="en-US" altLang="zh-CN"/>
          </a:p>
          <a:p>
            <a:endParaRPr lang="en-US" altLang="zh-CN"/>
          </a:p>
          <a:p>
            <a:r>
              <a:rPr lang="en-US" altLang="zh-CN"/>
              <a:t>2006</a:t>
            </a:r>
            <a:r>
              <a:rPr lang="zh-CN" altLang="en-US"/>
              <a:t>年获得</a:t>
            </a:r>
            <a:r>
              <a:rPr lang="en-US" altLang="zh-CN"/>
              <a:t>IEEE Richard W. Hamming Medal</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53</a:t>
            </a:fld>
            <a:endParaRPr lang="en-US"/>
          </a:p>
        </p:txBody>
      </p:sp>
      <p:pic>
        <p:nvPicPr>
          <p:cNvPr id="5" name="图片 4" descr="vova.jpg"/>
          <p:cNvPicPr>
            <a:picLocks noChangeAspect="1"/>
          </p:cNvPicPr>
          <p:nvPr/>
        </p:nvPicPr>
        <p:blipFill>
          <a:blip r:embed="rId2" cstate="print"/>
          <a:stretch>
            <a:fillRect/>
          </a:stretch>
        </p:blipFill>
        <p:spPr>
          <a:xfrm>
            <a:off x="6588224" y="1700808"/>
            <a:ext cx="1440160" cy="214238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Levenshtein</a:t>
            </a:r>
            <a:r>
              <a:rPr lang="zh-CN" altLang="en-US" sz="3600" dirty="0">
                <a:solidFill>
                  <a:schemeClr val="tx1"/>
                </a:solidFill>
                <a:latin typeface="+mj-lt"/>
                <a:ea typeface="黑体" pitchFamily="49" charset="-122"/>
              </a:rPr>
              <a:t>距离</a:t>
            </a:r>
            <a:r>
              <a:rPr lang="de-DE" sz="3600" dirty="0">
                <a:solidFill>
                  <a:schemeClr val="tx1"/>
                </a:solidFill>
                <a:latin typeface="+mj-lt"/>
                <a:ea typeface="黑体" pitchFamily="49" charset="-122"/>
              </a:rPr>
              <a:t>: </a:t>
            </a:r>
            <a:r>
              <a:rPr lang="zh-CN" altLang="en-US" sz="3600" dirty="0">
                <a:solidFill>
                  <a:schemeClr val="tx1"/>
                </a:solidFill>
                <a:latin typeface="+mj-lt"/>
                <a:ea typeface="黑体" pitchFamily="49" charset="-122"/>
              </a:rPr>
              <a:t>算法</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54</a:t>
            </a:fld>
            <a:endParaRPr lang="en-US" dirty="0"/>
          </a:p>
        </p:txBody>
      </p:sp>
      <p:pic>
        <p:nvPicPr>
          <p:cNvPr id="9" name="Picture 8" descr="343.png"/>
          <p:cNvPicPr>
            <a:picLocks noChangeAspect="1"/>
          </p:cNvPicPr>
          <p:nvPr/>
        </p:nvPicPr>
        <p:blipFill>
          <a:blip r:embed="rId3" cstate="print"/>
          <a:stretch>
            <a:fillRect/>
          </a:stretch>
        </p:blipFill>
        <p:spPr>
          <a:xfrm>
            <a:off x="357158" y="1643050"/>
            <a:ext cx="8326965" cy="4571906"/>
          </a:xfrm>
          <a:prstGeom prst="rect">
            <a:avLst/>
          </a:prstGeom>
        </p:spPr>
      </p:pic>
      <p:sp>
        <p:nvSpPr>
          <p:cNvPr id="8" name="矩形 7"/>
          <p:cNvSpPr/>
          <p:nvPr/>
        </p:nvSpPr>
        <p:spPr>
          <a:xfrm>
            <a:off x="5868144" y="2132856"/>
            <a:ext cx="1008112" cy="7200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(i-1,j-1)</a:t>
            </a:r>
            <a:endParaRPr lang="zh-CN" altLang="en-US" dirty="0">
              <a:solidFill>
                <a:schemeClr val="tx1"/>
              </a:solidFill>
            </a:endParaRPr>
          </a:p>
        </p:txBody>
      </p:sp>
      <p:sp>
        <p:nvSpPr>
          <p:cNvPr id="11" name="矩形 10"/>
          <p:cNvSpPr/>
          <p:nvPr/>
        </p:nvSpPr>
        <p:spPr>
          <a:xfrm>
            <a:off x="6876256" y="2132856"/>
            <a:ext cx="1008112" cy="7200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(i-1,j)</a:t>
            </a:r>
            <a:endParaRPr lang="zh-CN" altLang="en-US" dirty="0">
              <a:solidFill>
                <a:schemeClr val="tx1"/>
              </a:solidFill>
            </a:endParaRPr>
          </a:p>
        </p:txBody>
      </p:sp>
      <p:sp>
        <p:nvSpPr>
          <p:cNvPr id="12" name="矩形 11"/>
          <p:cNvSpPr/>
          <p:nvPr/>
        </p:nvSpPr>
        <p:spPr>
          <a:xfrm>
            <a:off x="5868144" y="2852936"/>
            <a:ext cx="100811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(i,j-1)</a:t>
            </a:r>
            <a:endParaRPr lang="zh-CN" altLang="en-US" dirty="0">
              <a:solidFill>
                <a:schemeClr val="tx1"/>
              </a:solidFill>
            </a:endParaRPr>
          </a:p>
        </p:txBody>
      </p:sp>
      <p:sp>
        <p:nvSpPr>
          <p:cNvPr id="13" name="矩形 12"/>
          <p:cNvSpPr/>
          <p:nvPr/>
        </p:nvSpPr>
        <p:spPr>
          <a:xfrm>
            <a:off x="6876256" y="2852936"/>
            <a:ext cx="100811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t>
            </a:r>
            <a:r>
              <a:rPr lang="en-US" altLang="zh-CN" dirty="0" err="1">
                <a:solidFill>
                  <a:schemeClr val="tx1"/>
                </a:solidFill>
              </a:rPr>
              <a:t>i,j</a:t>
            </a:r>
            <a:r>
              <a:rPr lang="en-US" altLang="zh-CN" dirty="0">
                <a:solidFill>
                  <a:schemeClr val="tx1"/>
                </a:solidFill>
              </a:rPr>
              <a:t>)</a:t>
            </a:r>
            <a:endParaRPr lang="zh-CN" altLang="en-US"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Levenshtein</a:t>
            </a:r>
            <a:r>
              <a:rPr lang="zh-CN" altLang="en-US" sz="3600" dirty="0">
                <a:solidFill>
                  <a:schemeClr val="tx1"/>
                </a:solidFill>
                <a:latin typeface="+mj-lt"/>
                <a:ea typeface="黑体" pitchFamily="49" charset="-122"/>
              </a:rPr>
              <a:t>距离</a:t>
            </a:r>
            <a:r>
              <a:rPr lang="de-DE" sz="3600" dirty="0">
                <a:solidFill>
                  <a:schemeClr val="tx1"/>
                </a:solidFill>
                <a:latin typeface="+mj-lt"/>
                <a:ea typeface="黑体" pitchFamily="49" charset="-122"/>
              </a:rPr>
              <a:t>: </a:t>
            </a:r>
            <a:r>
              <a:rPr lang="zh-CN" altLang="en-US" sz="3600" dirty="0">
                <a:solidFill>
                  <a:schemeClr val="tx1"/>
                </a:solidFill>
                <a:latin typeface="+mj-lt"/>
                <a:ea typeface="黑体" pitchFamily="49" charset="-122"/>
              </a:rPr>
              <a:t>算法</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55</a:t>
            </a:fld>
            <a:endParaRPr lang="en-US" dirty="0"/>
          </a:p>
        </p:txBody>
      </p:sp>
      <p:pic>
        <p:nvPicPr>
          <p:cNvPr id="8" name="Picture 7" descr="344.png"/>
          <p:cNvPicPr>
            <a:picLocks noChangeAspect="1"/>
          </p:cNvPicPr>
          <p:nvPr/>
        </p:nvPicPr>
        <p:blipFill>
          <a:blip r:embed="rId3" cstate="print"/>
          <a:stretch>
            <a:fillRect/>
          </a:stretch>
        </p:blipFill>
        <p:spPr>
          <a:xfrm>
            <a:off x="251799" y="1643050"/>
            <a:ext cx="8392167" cy="4572032"/>
          </a:xfrm>
          <a:prstGeom prst="rect">
            <a:avLst/>
          </a:prstGeom>
        </p:spPr>
      </p:pic>
      <p:sp>
        <p:nvSpPr>
          <p:cNvPr id="13" name="TextBox 12"/>
          <p:cNvSpPr txBox="1"/>
          <p:nvPr/>
        </p:nvSpPr>
        <p:spPr>
          <a:xfrm>
            <a:off x="2771800" y="5877272"/>
            <a:ext cx="1296144" cy="461665"/>
          </a:xfrm>
          <a:prstGeom prst="rect">
            <a:avLst/>
          </a:prstGeom>
          <a:noFill/>
        </p:spPr>
        <p:txBody>
          <a:bodyPr wrap="square" rtlCol="0">
            <a:spAutoFit/>
          </a:bodyPr>
          <a:lstStyle/>
          <a:p>
            <a:r>
              <a:rPr lang="zh-CN" altLang="en-US" dirty="0">
                <a:solidFill>
                  <a:schemeClr val="tx1"/>
                </a:solidFill>
                <a:ea typeface="黑体" pitchFamily="49" charset="-122"/>
              </a:rPr>
              <a:t>左邻居</a:t>
            </a:r>
          </a:p>
        </p:txBody>
      </p:sp>
      <p:sp>
        <p:nvSpPr>
          <p:cNvPr id="14" name="矩形 13"/>
          <p:cNvSpPr/>
          <p:nvPr/>
        </p:nvSpPr>
        <p:spPr>
          <a:xfrm>
            <a:off x="5868144" y="2132856"/>
            <a:ext cx="1008112" cy="7200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(i-1,j-1)</a:t>
            </a:r>
            <a:endParaRPr lang="zh-CN" altLang="en-US" dirty="0">
              <a:solidFill>
                <a:schemeClr val="tx1"/>
              </a:solidFill>
            </a:endParaRPr>
          </a:p>
        </p:txBody>
      </p:sp>
      <p:sp>
        <p:nvSpPr>
          <p:cNvPr id="15" name="矩形 14"/>
          <p:cNvSpPr/>
          <p:nvPr/>
        </p:nvSpPr>
        <p:spPr>
          <a:xfrm>
            <a:off x="6876256" y="2132856"/>
            <a:ext cx="1008112" cy="7200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(i-1,j)</a:t>
            </a:r>
            <a:endParaRPr lang="zh-CN" altLang="en-US" dirty="0">
              <a:solidFill>
                <a:schemeClr val="tx1"/>
              </a:solidFill>
            </a:endParaRPr>
          </a:p>
        </p:txBody>
      </p:sp>
      <p:sp>
        <p:nvSpPr>
          <p:cNvPr id="16" name="矩形 15"/>
          <p:cNvSpPr/>
          <p:nvPr/>
        </p:nvSpPr>
        <p:spPr>
          <a:xfrm>
            <a:off x="5868144" y="2852936"/>
            <a:ext cx="100811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(i,j-1)</a:t>
            </a:r>
            <a:endParaRPr lang="zh-CN" altLang="en-US" dirty="0">
              <a:solidFill>
                <a:schemeClr val="tx1"/>
              </a:solidFill>
            </a:endParaRPr>
          </a:p>
        </p:txBody>
      </p:sp>
      <p:sp>
        <p:nvSpPr>
          <p:cNvPr id="17" name="矩形 16"/>
          <p:cNvSpPr/>
          <p:nvPr/>
        </p:nvSpPr>
        <p:spPr>
          <a:xfrm>
            <a:off x="6876256" y="2852936"/>
            <a:ext cx="100811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t>
            </a:r>
            <a:r>
              <a:rPr lang="en-US" altLang="zh-CN" dirty="0" err="1">
                <a:solidFill>
                  <a:schemeClr val="tx1"/>
                </a:solidFill>
              </a:rPr>
              <a:t>i,j</a:t>
            </a:r>
            <a:r>
              <a:rPr lang="en-US" altLang="zh-CN" dirty="0">
                <a:solidFill>
                  <a:schemeClr val="tx1"/>
                </a:solidFill>
              </a:rPr>
              <a:t>)</a:t>
            </a:r>
            <a:endParaRPr lang="zh-CN" altLang="en-US"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altLang="zh-CN" sz="3600" dirty="0">
                <a:solidFill>
                  <a:schemeClr val="tx1"/>
                </a:solidFill>
                <a:ea typeface="黑体" pitchFamily="49" charset="-122"/>
              </a:rPr>
              <a:t>Levenshtein</a:t>
            </a:r>
            <a:r>
              <a:rPr lang="zh-CN" altLang="en-US" sz="3600" dirty="0">
                <a:solidFill>
                  <a:schemeClr val="tx1"/>
                </a:solidFill>
                <a:ea typeface="黑体" pitchFamily="49" charset="-122"/>
              </a:rPr>
              <a:t>距离</a:t>
            </a:r>
            <a:r>
              <a:rPr lang="de-DE" altLang="zh-CN" sz="3600" dirty="0">
                <a:solidFill>
                  <a:schemeClr val="tx1"/>
                </a:solidFill>
                <a:ea typeface="黑体" pitchFamily="49" charset="-122"/>
              </a:rPr>
              <a:t>: </a:t>
            </a:r>
            <a:r>
              <a:rPr lang="zh-CN" altLang="en-US" sz="3600" dirty="0">
                <a:solidFill>
                  <a:schemeClr val="tx1"/>
                </a:solidFill>
                <a:ea typeface="黑体" pitchFamily="49" charset="-122"/>
              </a:rPr>
              <a:t>算法</a:t>
            </a:r>
            <a:endParaRPr lang="en-US" altLang="zh-CN" sz="3400" dirty="0">
              <a:solidFill>
                <a:schemeClr val="tx1"/>
              </a:solidFill>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56</a:t>
            </a:fld>
            <a:endParaRPr lang="en-US" dirty="0"/>
          </a:p>
        </p:txBody>
      </p:sp>
      <p:pic>
        <p:nvPicPr>
          <p:cNvPr id="9" name="Picture 8" descr="345.png"/>
          <p:cNvPicPr>
            <a:picLocks noChangeAspect="1"/>
          </p:cNvPicPr>
          <p:nvPr/>
        </p:nvPicPr>
        <p:blipFill>
          <a:blip r:embed="rId3" cstate="print"/>
          <a:stretch>
            <a:fillRect/>
          </a:stretch>
        </p:blipFill>
        <p:spPr>
          <a:xfrm>
            <a:off x="285719" y="1571612"/>
            <a:ext cx="8526029" cy="4716000"/>
          </a:xfrm>
          <a:prstGeom prst="rect">
            <a:avLst/>
          </a:prstGeom>
        </p:spPr>
      </p:pic>
      <p:sp>
        <p:nvSpPr>
          <p:cNvPr id="13" name="TextBox 12"/>
          <p:cNvSpPr txBox="1"/>
          <p:nvPr/>
        </p:nvSpPr>
        <p:spPr>
          <a:xfrm>
            <a:off x="2771800" y="5877272"/>
            <a:ext cx="1296144" cy="461665"/>
          </a:xfrm>
          <a:prstGeom prst="rect">
            <a:avLst/>
          </a:prstGeom>
          <a:noFill/>
        </p:spPr>
        <p:txBody>
          <a:bodyPr wrap="square" rtlCol="0">
            <a:spAutoFit/>
          </a:bodyPr>
          <a:lstStyle/>
          <a:p>
            <a:r>
              <a:rPr lang="zh-CN" altLang="en-US" dirty="0">
                <a:solidFill>
                  <a:schemeClr val="tx1"/>
                </a:solidFill>
                <a:ea typeface="黑体" pitchFamily="49" charset="-122"/>
              </a:rPr>
              <a:t>上邻居</a:t>
            </a:r>
          </a:p>
        </p:txBody>
      </p:sp>
      <p:sp>
        <p:nvSpPr>
          <p:cNvPr id="14" name="矩形 13"/>
          <p:cNvSpPr/>
          <p:nvPr/>
        </p:nvSpPr>
        <p:spPr>
          <a:xfrm>
            <a:off x="5868144" y="2132856"/>
            <a:ext cx="1008112" cy="7200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(i-1,j-1)</a:t>
            </a:r>
            <a:endParaRPr lang="zh-CN" altLang="en-US" dirty="0">
              <a:solidFill>
                <a:schemeClr val="tx1"/>
              </a:solidFill>
            </a:endParaRPr>
          </a:p>
        </p:txBody>
      </p:sp>
      <p:sp>
        <p:nvSpPr>
          <p:cNvPr id="15" name="矩形 14"/>
          <p:cNvSpPr/>
          <p:nvPr/>
        </p:nvSpPr>
        <p:spPr>
          <a:xfrm>
            <a:off x="6876256" y="2132856"/>
            <a:ext cx="1008112" cy="7200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(i-1,j)</a:t>
            </a:r>
            <a:endParaRPr lang="zh-CN" altLang="en-US" dirty="0">
              <a:solidFill>
                <a:schemeClr val="tx1"/>
              </a:solidFill>
            </a:endParaRPr>
          </a:p>
        </p:txBody>
      </p:sp>
      <p:sp>
        <p:nvSpPr>
          <p:cNvPr id="16" name="矩形 15"/>
          <p:cNvSpPr/>
          <p:nvPr/>
        </p:nvSpPr>
        <p:spPr>
          <a:xfrm>
            <a:off x="5868144" y="2852936"/>
            <a:ext cx="100811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(i,j-1)</a:t>
            </a:r>
            <a:endParaRPr lang="zh-CN" altLang="en-US" dirty="0">
              <a:solidFill>
                <a:schemeClr val="tx1"/>
              </a:solidFill>
            </a:endParaRPr>
          </a:p>
        </p:txBody>
      </p:sp>
      <p:sp>
        <p:nvSpPr>
          <p:cNvPr id="17" name="矩形 16"/>
          <p:cNvSpPr/>
          <p:nvPr/>
        </p:nvSpPr>
        <p:spPr>
          <a:xfrm>
            <a:off x="6876256" y="2852936"/>
            <a:ext cx="100811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t>
            </a:r>
            <a:r>
              <a:rPr lang="en-US" altLang="zh-CN" dirty="0" err="1">
                <a:solidFill>
                  <a:schemeClr val="tx1"/>
                </a:solidFill>
              </a:rPr>
              <a:t>i,j</a:t>
            </a:r>
            <a:r>
              <a:rPr lang="en-US" altLang="zh-CN" dirty="0">
                <a:solidFill>
                  <a:schemeClr val="tx1"/>
                </a:solidFill>
              </a:rPr>
              <a:t>)</a:t>
            </a:r>
            <a:endParaRPr lang="zh-CN" altLang="en-US"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altLang="zh-CN" sz="3600" dirty="0">
                <a:solidFill>
                  <a:schemeClr val="tx1"/>
                </a:solidFill>
                <a:ea typeface="黑体" pitchFamily="49" charset="-122"/>
              </a:rPr>
              <a:t>Levenshtein</a:t>
            </a:r>
            <a:r>
              <a:rPr lang="zh-CN" altLang="en-US" sz="3600" dirty="0">
                <a:solidFill>
                  <a:schemeClr val="tx1"/>
                </a:solidFill>
                <a:ea typeface="黑体" pitchFamily="49" charset="-122"/>
              </a:rPr>
              <a:t>距离</a:t>
            </a:r>
            <a:r>
              <a:rPr lang="de-DE" altLang="zh-CN" sz="3600" dirty="0">
                <a:solidFill>
                  <a:schemeClr val="tx1"/>
                </a:solidFill>
                <a:ea typeface="黑体" pitchFamily="49" charset="-122"/>
              </a:rPr>
              <a:t>: </a:t>
            </a:r>
            <a:r>
              <a:rPr lang="zh-CN" altLang="en-US" sz="3600" dirty="0">
                <a:solidFill>
                  <a:schemeClr val="tx1"/>
                </a:solidFill>
                <a:ea typeface="黑体" pitchFamily="49" charset="-122"/>
              </a:rPr>
              <a:t>算法</a:t>
            </a:r>
            <a:endParaRPr lang="en-US" altLang="zh-CN" sz="3400" dirty="0">
              <a:solidFill>
                <a:schemeClr val="tx1"/>
              </a:solidFill>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57</a:t>
            </a:fld>
            <a:endParaRPr lang="en-US" dirty="0"/>
          </a:p>
        </p:txBody>
      </p:sp>
      <p:pic>
        <p:nvPicPr>
          <p:cNvPr id="8" name="Picture 7" descr="346.png"/>
          <p:cNvPicPr>
            <a:picLocks noChangeAspect="1"/>
          </p:cNvPicPr>
          <p:nvPr/>
        </p:nvPicPr>
        <p:blipFill>
          <a:blip r:embed="rId3" cstate="print"/>
          <a:stretch>
            <a:fillRect/>
          </a:stretch>
        </p:blipFill>
        <p:spPr>
          <a:xfrm>
            <a:off x="281375" y="1643050"/>
            <a:ext cx="8456188" cy="4680000"/>
          </a:xfrm>
          <a:prstGeom prst="rect">
            <a:avLst/>
          </a:prstGeom>
        </p:spPr>
      </p:pic>
      <p:sp>
        <p:nvSpPr>
          <p:cNvPr id="13" name="TextBox 12"/>
          <p:cNvSpPr txBox="1"/>
          <p:nvPr/>
        </p:nvSpPr>
        <p:spPr>
          <a:xfrm>
            <a:off x="2771800" y="5877272"/>
            <a:ext cx="1584176" cy="461665"/>
          </a:xfrm>
          <a:prstGeom prst="rect">
            <a:avLst/>
          </a:prstGeom>
          <a:noFill/>
        </p:spPr>
        <p:txBody>
          <a:bodyPr wrap="square" rtlCol="0">
            <a:spAutoFit/>
          </a:bodyPr>
          <a:lstStyle/>
          <a:p>
            <a:r>
              <a:rPr lang="zh-CN" altLang="en-US" dirty="0">
                <a:solidFill>
                  <a:schemeClr val="tx1"/>
                </a:solidFill>
                <a:ea typeface="黑体" pitchFamily="49" charset="-122"/>
              </a:rPr>
              <a:t>左上邻居</a:t>
            </a:r>
          </a:p>
        </p:txBody>
      </p:sp>
      <p:sp>
        <p:nvSpPr>
          <p:cNvPr id="14" name="矩形 13"/>
          <p:cNvSpPr/>
          <p:nvPr/>
        </p:nvSpPr>
        <p:spPr>
          <a:xfrm>
            <a:off x="5868144" y="2132856"/>
            <a:ext cx="1008112" cy="7200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(i-1,j-1)</a:t>
            </a:r>
            <a:endParaRPr lang="zh-CN" altLang="en-US" dirty="0">
              <a:solidFill>
                <a:schemeClr val="tx1"/>
              </a:solidFill>
            </a:endParaRPr>
          </a:p>
        </p:txBody>
      </p:sp>
      <p:sp>
        <p:nvSpPr>
          <p:cNvPr id="15" name="矩形 14"/>
          <p:cNvSpPr/>
          <p:nvPr/>
        </p:nvSpPr>
        <p:spPr>
          <a:xfrm>
            <a:off x="6876256" y="2132856"/>
            <a:ext cx="1008112" cy="7200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(i-1,j)</a:t>
            </a:r>
            <a:endParaRPr lang="zh-CN" altLang="en-US" dirty="0">
              <a:solidFill>
                <a:schemeClr val="tx1"/>
              </a:solidFill>
            </a:endParaRPr>
          </a:p>
        </p:txBody>
      </p:sp>
      <p:sp>
        <p:nvSpPr>
          <p:cNvPr id="16" name="矩形 15"/>
          <p:cNvSpPr/>
          <p:nvPr/>
        </p:nvSpPr>
        <p:spPr>
          <a:xfrm>
            <a:off x="5868144" y="2852936"/>
            <a:ext cx="100811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(i,j-1)</a:t>
            </a:r>
            <a:endParaRPr lang="zh-CN" altLang="en-US" dirty="0">
              <a:solidFill>
                <a:schemeClr val="tx1"/>
              </a:solidFill>
            </a:endParaRPr>
          </a:p>
        </p:txBody>
      </p:sp>
      <p:sp>
        <p:nvSpPr>
          <p:cNvPr id="17" name="矩形 16"/>
          <p:cNvSpPr/>
          <p:nvPr/>
        </p:nvSpPr>
        <p:spPr>
          <a:xfrm>
            <a:off x="6876256" y="2852936"/>
            <a:ext cx="100811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t>
            </a:r>
            <a:r>
              <a:rPr lang="en-US" altLang="zh-CN" dirty="0" err="1">
                <a:solidFill>
                  <a:schemeClr val="tx1"/>
                </a:solidFill>
              </a:rPr>
              <a:t>i,j</a:t>
            </a:r>
            <a:r>
              <a:rPr lang="en-US" altLang="zh-CN" dirty="0">
                <a:solidFill>
                  <a:schemeClr val="tx1"/>
                </a:solidFill>
              </a:rPr>
              <a:t>)</a:t>
            </a:r>
            <a:endParaRPr lang="zh-CN" altLang="en-US"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altLang="zh-CN" sz="3600" dirty="0">
                <a:solidFill>
                  <a:schemeClr val="tx1"/>
                </a:solidFill>
                <a:ea typeface="黑体" pitchFamily="49" charset="-122"/>
              </a:rPr>
              <a:t>Levenshtein</a:t>
            </a:r>
            <a:r>
              <a:rPr lang="zh-CN" altLang="en-US" sz="3600" dirty="0">
                <a:solidFill>
                  <a:schemeClr val="tx1"/>
                </a:solidFill>
                <a:ea typeface="黑体" pitchFamily="49" charset="-122"/>
              </a:rPr>
              <a:t>距离</a:t>
            </a:r>
            <a:r>
              <a:rPr lang="de-DE" altLang="zh-CN" sz="3600" dirty="0">
                <a:solidFill>
                  <a:schemeClr val="tx1"/>
                </a:solidFill>
                <a:ea typeface="黑体" pitchFamily="49" charset="-122"/>
              </a:rPr>
              <a:t>: </a:t>
            </a:r>
            <a:r>
              <a:rPr lang="zh-CN" altLang="en-US" sz="3600" dirty="0">
                <a:solidFill>
                  <a:schemeClr val="tx1"/>
                </a:solidFill>
                <a:ea typeface="黑体" pitchFamily="49" charset="-122"/>
              </a:rPr>
              <a:t>算法</a:t>
            </a:r>
            <a:endParaRPr lang="en-US" altLang="zh-CN" sz="3400" dirty="0">
              <a:solidFill>
                <a:schemeClr val="tx1"/>
              </a:solidFill>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58</a:t>
            </a:fld>
            <a:endParaRPr lang="en-US" dirty="0"/>
          </a:p>
        </p:txBody>
      </p:sp>
      <p:pic>
        <p:nvPicPr>
          <p:cNvPr id="9" name="Picture 8" descr="347.png"/>
          <p:cNvPicPr>
            <a:picLocks noChangeAspect="1"/>
          </p:cNvPicPr>
          <p:nvPr/>
        </p:nvPicPr>
        <p:blipFill>
          <a:blip r:embed="rId3" cstate="print"/>
          <a:stretch>
            <a:fillRect/>
          </a:stretch>
        </p:blipFill>
        <p:spPr>
          <a:xfrm>
            <a:off x="285720" y="1643050"/>
            <a:ext cx="8399045" cy="4556667"/>
          </a:xfrm>
          <a:prstGeom prst="rect">
            <a:avLst/>
          </a:prstGeom>
        </p:spPr>
      </p:pic>
      <p:sp>
        <p:nvSpPr>
          <p:cNvPr id="13" name="TextBox 12"/>
          <p:cNvSpPr txBox="1"/>
          <p:nvPr/>
        </p:nvSpPr>
        <p:spPr>
          <a:xfrm>
            <a:off x="2771800" y="5877272"/>
            <a:ext cx="2016224" cy="461665"/>
          </a:xfrm>
          <a:prstGeom prst="rect">
            <a:avLst/>
          </a:prstGeom>
          <a:noFill/>
        </p:spPr>
        <p:txBody>
          <a:bodyPr wrap="square" rtlCol="0">
            <a:spAutoFit/>
          </a:bodyPr>
          <a:lstStyle/>
          <a:p>
            <a:r>
              <a:rPr lang="zh-CN" altLang="en-US" dirty="0">
                <a:solidFill>
                  <a:schemeClr val="tx1"/>
                </a:solidFill>
                <a:ea typeface="黑体" pitchFamily="49" charset="-122"/>
              </a:rPr>
              <a:t>左上邻居</a:t>
            </a:r>
          </a:p>
        </p:txBody>
      </p:sp>
      <p:sp>
        <p:nvSpPr>
          <p:cNvPr id="14" name="矩形 13"/>
          <p:cNvSpPr/>
          <p:nvPr/>
        </p:nvSpPr>
        <p:spPr>
          <a:xfrm>
            <a:off x="5868144" y="2132856"/>
            <a:ext cx="1008112" cy="7200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(i-1,j-1)</a:t>
            </a:r>
            <a:endParaRPr lang="zh-CN" altLang="en-US" dirty="0">
              <a:solidFill>
                <a:schemeClr val="tx1"/>
              </a:solidFill>
            </a:endParaRPr>
          </a:p>
        </p:txBody>
      </p:sp>
      <p:sp>
        <p:nvSpPr>
          <p:cNvPr id="15" name="矩形 14"/>
          <p:cNvSpPr/>
          <p:nvPr/>
        </p:nvSpPr>
        <p:spPr>
          <a:xfrm>
            <a:off x="6876256" y="2132856"/>
            <a:ext cx="1008112" cy="7200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(i-1,j)</a:t>
            </a:r>
            <a:endParaRPr lang="zh-CN" altLang="en-US" dirty="0">
              <a:solidFill>
                <a:schemeClr val="tx1"/>
              </a:solidFill>
            </a:endParaRPr>
          </a:p>
        </p:txBody>
      </p:sp>
      <p:sp>
        <p:nvSpPr>
          <p:cNvPr id="16" name="矩形 15"/>
          <p:cNvSpPr/>
          <p:nvPr/>
        </p:nvSpPr>
        <p:spPr>
          <a:xfrm>
            <a:off x="5868144" y="2852936"/>
            <a:ext cx="100811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(i,j-1)</a:t>
            </a:r>
            <a:endParaRPr lang="zh-CN" altLang="en-US" dirty="0">
              <a:solidFill>
                <a:schemeClr val="tx1"/>
              </a:solidFill>
            </a:endParaRPr>
          </a:p>
        </p:txBody>
      </p:sp>
      <p:sp>
        <p:nvSpPr>
          <p:cNvPr id="17" name="矩形 16"/>
          <p:cNvSpPr/>
          <p:nvPr/>
        </p:nvSpPr>
        <p:spPr>
          <a:xfrm>
            <a:off x="6876256" y="2852936"/>
            <a:ext cx="100811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t>
            </a:r>
            <a:r>
              <a:rPr lang="en-US" altLang="zh-CN" dirty="0" err="1">
                <a:solidFill>
                  <a:schemeClr val="tx1"/>
                </a:solidFill>
              </a:rPr>
              <a:t>i,j</a:t>
            </a:r>
            <a:r>
              <a:rPr lang="en-US" altLang="zh-CN" dirty="0">
                <a:solidFill>
                  <a:schemeClr val="tx1"/>
                </a:solidFill>
              </a:rPr>
              <a:t>)</a:t>
            </a:r>
            <a:endParaRPr lang="zh-CN" altLang="en-US"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altLang="zh-CN" sz="3600" dirty="0">
                <a:solidFill>
                  <a:schemeClr val="tx1"/>
                </a:solidFill>
                <a:ea typeface="黑体" pitchFamily="49" charset="-122"/>
              </a:rPr>
              <a:t>Levenshtein</a:t>
            </a:r>
            <a:r>
              <a:rPr lang="zh-CN" altLang="en-US" sz="3600" dirty="0">
                <a:solidFill>
                  <a:schemeClr val="tx1"/>
                </a:solidFill>
                <a:ea typeface="黑体" pitchFamily="49" charset="-122"/>
              </a:rPr>
              <a:t>距离</a:t>
            </a:r>
            <a:r>
              <a:rPr lang="de-DE" altLang="zh-CN" sz="3600" dirty="0">
                <a:solidFill>
                  <a:schemeClr val="tx1"/>
                </a:solidFill>
                <a:ea typeface="黑体" pitchFamily="49" charset="-122"/>
              </a:rPr>
              <a:t>: </a:t>
            </a:r>
            <a:r>
              <a:rPr lang="zh-CN" altLang="en-US" sz="3600" dirty="0">
                <a:solidFill>
                  <a:schemeClr val="tx1"/>
                </a:solidFill>
                <a:ea typeface="黑体" pitchFamily="49" charset="-122"/>
              </a:rPr>
              <a:t>例子</a:t>
            </a:r>
            <a:endParaRPr lang="en-US" altLang="zh-CN" sz="3400" dirty="0">
              <a:solidFill>
                <a:schemeClr val="tx1"/>
              </a:solidFill>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6" name="内容占位符 5"/>
          <p:cNvSpPr>
            <a:spLocks noGrp="1"/>
          </p:cNvSpPr>
          <p:nvPr>
            <p:ph idx="1"/>
          </p:nvPr>
        </p:nvSpPr>
        <p:spPr/>
        <p:txBody>
          <a:bodyPr/>
          <a:lstStyle/>
          <a:p>
            <a:r>
              <a:rPr lang="zh-CN" altLang="en-US" dirty="0"/>
              <a:t>将矩阵元素</a:t>
            </a:r>
            <a:r>
              <a:rPr lang="en-US" altLang="zh-CN" dirty="0"/>
              <a:t>[</a:t>
            </a:r>
            <a:r>
              <a:rPr lang="en-US" altLang="zh-CN" dirty="0" err="1"/>
              <a:t>i,j</a:t>
            </a:r>
            <a:r>
              <a:rPr lang="en-US" altLang="zh-CN" dirty="0"/>
              <a:t>]</a:t>
            </a:r>
            <a:r>
              <a:rPr lang="zh-CN" altLang="en-US" dirty="0"/>
              <a:t>表示为</a:t>
            </a:r>
            <a:r>
              <a:rPr lang="en-US" altLang="zh-CN" dirty="0"/>
              <a:t>2</a:t>
            </a:r>
            <a:r>
              <a:rPr lang="zh-CN" altLang="en-US" dirty="0"/>
              <a:t>*</a:t>
            </a:r>
            <a:r>
              <a:rPr lang="en-US" altLang="zh-CN" dirty="0"/>
              <a:t>2</a:t>
            </a:r>
            <a:r>
              <a:rPr lang="zh-CN" altLang="en-US" dirty="0"/>
              <a:t>的单元</a:t>
            </a:r>
          </a:p>
        </p:txBody>
      </p:sp>
      <p:sp>
        <p:nvSpPr>
          <p:cNvPr id="7" name="Slide Number Placeholder 6"/>
          <p:cNvSpPr>
            <a:spLocks noGrp="1"/>
          </p:cNvSpPr>
          <p:nvPr>
            <p:ph type="sldNum" sz="quarter" idx="12"/>
          </p:nvPr>
        </p:nvSpPr>
        <p:spPr/>
        <p:txBody>
          <a:bodyPr/>
          <a:lstStyle/>
          <a:p>
            <a:fld id="{74BF2C0F-05D6-4882-A325-BE394602789D}" type="slidenum">
              <a:rPr lang="en-US" smtClean="0"/>
              <a:pPr/>
              <a:t>59</a:t>
            </a:fld>
            <a:endParaRPr lang="en-US" dirty="0"/>
          </a:p>
        </p:txBody>
      </p:sp>
      <p:pic>
        <p:nvPicPr>
          <p:cNvPr id="8" name="Picture 7" descr="348.png"/>
          <p:cNvPicPr>
            <a:picLocks noChangeAspect="1"/>
          </p:cNvPicPr>
          <p:nvPr/>
        </p:nvPicPr>
        <p:blipFill>
          <a:blip r:embed="rId3" cstate="print"/>
          <a:stretch>
            <a:fillRect/>
          </a:stretch>
        </p:blipFill>
        <p:spPr>
          <a:xfrm>
            <a:off x="857224" y="2168825"/>
            <a:ext cx="6929486" cy="4428527"/>
          </a:xfrm>
          <a:prstGeom prst="rect">
            <a:avLst/>
          </a:prstGeom>
        </p:spPr>
      </p:pic>
      <p:sp>
        <p:nvSpPr>
          <p:cNvPr id="9" name="矩形 8"/>
          <p:cNvSpPr/>
          <p:nvPr/>
        </p:nvSpPr>
        <p:spPr>
          <a:xfrm>
            <a:off x="6300192" y="404664"/>
            <a:ext cx="1008112" cy="7200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solidFill>
                  <a:schemeClr val="tx1"/>
                </a:solidFill>
              </a:rPr>
              <a:t>Copy </a:t>
            </a:r>
          </a:p>
          <a:p>
            <a:pPr algn="ctr"/>
            <a:r>
              <a:rPr lang="en-US" altLang="zh-CN" sz="2000" dirty="0">
                <a:solidFill>
                  <a:schemeClr val="tx1"/>
                </a:solidFill>
              </a:rPr>
              <a:t>Replace </a:t>
            </a:r>
            <a:endParaRPr lang="zh-CN" altLang="en-US" dirty="0">
              <a:solidFill>
                <a:schemeClr val="tx1"/>
              </a:solidFill>
            </a:endParaRPr>
          </a:p>
        </p:txBody>
      </p:sp>
      <p:sp>
        <p:nvSpPr>
          <p:cNvPr id="10" name="矩形 9"/>
          <p:cNvSpPr/>
          <p:nvPr/>
        </p:nvSpPr>
        <p:spPr>
          <a:xfrm>
            <a:off x="7308304" y="404664"/>
            <a:ext cx="1008112" cy="7200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solidFill>
                  <a:schemeClr val="tx1"/>
                </a:solidFill>
              </a:rPr>
              <a:t>delete</a:t>
            </a:r>
            <a:endParaRPr lang="zh-CN" altLang="en-US" sz="2000" dirty="0">
              <a:solidFill>
                <a:schemeClr val="tx1"/>
              </a:solidFill>
            </a:endParaRPr>
          </a:p>
        </p:txBody>
      </p:sp>
      <p:sp>
        <p:nvSpPr>
          <p:cNvPr id="11" name="矩形 10"/>
          <p:cNvSpPr/>
          <p:nvPr/>
        </p:nvSpPr>
        <p:spPr>
          <a:xfrm>
            <a:off x="6300192" y="1124744"/>
            <a:ext cx="100811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solidFill>
                  <a:schemeClr val="tx1"/>
                </a:solidFill>
              </a:rPr>
              <a:t>insert</a:t>
            </a:r>
            <a:endParaRPr lang="zh-CN" altLang="en-US" sz="2000" dirty="0">
              <a:solidFill>
                <a:schemeClr val="tx1"/>
              </a:solidFill>
            </a:endParaRPr>
          </a:p>
        </p:txBody>
      </p:sp>
      <p:sp>
        <p:nvSpPr>
          <p:cNvPr id="12" name="矩形 11"/>
          <p:cNvSpPr/>
          <p:nvPr/>
        </p:nvSpPr>
        <p:spPr>
          <a:xfrm>
            <a:off x="7308304" y="1124744"/>
            <a:ext cx="1008112" cy="5760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i="1" dirty="0">
                <a:solidFill>
                  <a:srgbClr val="FF0000"/>
                </a:solidFill>
              </a:rPr>
              <a:t>MIN</a:t>
            </a:r>
            <a:endParaRPr lang="zh-CN" altLang="en-US" i="1"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词类</a:t>
            </a:r>
            <a:r>
              <a:rPr lang="en-US" altLang="zh-CN" sz="3600" dirty="0">
                <a:solidFill>
                  <a:schemeClr val="tx1"/>
                </a:solidFill>
                <a:latin typeface="+mj-lt"/>
                <a:ea typeface="黑体" pitchFamily="49" charset="-122"/>
              </a:rPr>
              <a:t>(type)</a:t>
            </a:r>
            <a:r>
              <a:rPr lang="de-DE"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词条</a:t>
            </a:r>
            <a:r>
              <a:rPr lang="en-US" altLang="zh-CN" sz="3600" dirty="0">
                <a:solidFill>
                  <a:schemeClr val="tx1"/>
                </a:solidFill>
                <a:latin typeface="+mj-lt"/>
                <a:ea typeface="黑体" pitchFamily="49" charset="-122"/>
              </a:rPr>
              <a:t>(</a:t>
            </a:r>
            <a:r>
              <a:rPr lang="de-DE" sz="3600" dirty="0">
                <a:solidFill>
                  <a:schemeClr val="tx1"/>
                </a:solidFill>
                <a:latin typeface="+mj-lt"/>
                <a:ea typeface="黑体" pitchFamily="49" charset="-122"/>
              </a:rPr>
              <a:t>token)</a:t>
            </a:r>
            <a:r>
              <a:rPr lang="zh-CN" altLang="en-US" sz="3600" dirty="0">
                <a:solidFill>
                  <a:schemeClr val="tx1"/>
                </a:solidFill>
                <a:latin typeface="+mj-lt"/>
                <a:ea typeface="黑体" pitchFamily="49" charset="-122"/>
              </a:rPr>
              <a:t>的区别</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71678"/>
            <a:ext cx="8572560" cy="394961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rgbClr val="0070C0"/>
                </a:solidFill>
                <a:latin typeface="+mj-ea"/>
                <a:ea typeface="+mj-ea"/>
              </a:rPr>
              <a:t>词条</a:t>
            </a:r>
            <a:r>
              <a:rPr lang="en-US" altLang="zh-CN" dirty="0">
                <a:solidFill>
                  <a:srgbClr val="0070C0"/>
                </a:solidFill>
                <a:latin typeface="+mj-ea"/>
                <a:ea typeface="+mj-ea"/>
              </a:rPr>
              <a:t>(</a:t>
            </a:r>
            <a:r>
              <a:rPr lang="en-US" dirty="0">
                <a:solidFill>
                  <a:srgbClr val="0070C0"/>
                </a:solidFill>
                <a:latin typeface="+mj-ea"/>
                <a:ea typeface="+mj-ea"/>
              </a:rPr>
              <a:t>Token)</a:t>
            </a:r>
            <a:r>
              <a:rPr lang="en-US" dirty="0">
                <a:solidFill>
                  <a:schemeClr val="tx1"/>
                </a:solidFill>
                <a:latin typeface="+mj-ea"/>
                <a:ea typeface="+mj-ea"/>
              </a:rPr>
              <a:t> – </a:t>
            </a:r>
            <a:r>
              <a:rPr lang="zh-CN" altLang="en-US" dirty="0">
                <a:solidFill>
                  <a:schemeClr val="tx1"/>
                </a:solidFill>
                <a:latin typeface="+mj-ea"/>
                <a:ea typeface="+mj-ea"/>
              </a:rPr>
              <a:t>词或者词项在文档中出现的实例，出现多次算多个词条</a:t>
            </a:r>
            <a:endParaRPr lang="de-DE"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rgbClr val="0070C0"/>
                </a:solidFill>
                <a:latin typeface="+mj-ea"/>
                <a:ea typeface="+mj-ea"/>
              </a:rPr>
              <a:t>词类</a:t>
            </a:r>
            <a:r>
              <a:rPr lang="en-US" altLang="zh-CN" dirty="0">
                <a:solidFill>
                  <a:srgbClr val="0070C0"/>
                </a:solidFill>
                <a:latin typeface="+mj-ea"/>
                <a:ea typeface="+mj-ea"/>
              </a:rPr>
              <a:t>(</a:t>
            </a:r>
            <a:r>
              <a:rPr lang="en-US" dirty="0">
                <a:solidFill>
                  <a:srgbClr val="0070C0"/>
                </a:solidFill>
                <a:latin typeface="+mj-ea"/>
                <a:ea typeface="+mj-ea"/>
              </a:rPr>
              <a:t>Type)</a:t>
            </a:r>
            <a:r>
              <a:rPr lang="en-US" dirty="0">
                <a:solidFill>
                  <a:schemeClr val="tx1"/>
                </a:solidFill>
                <a:latin typeface="+mj-ea"/>
                <a:ea typeface="+mj-ea"/>
              </a:rPr>
              <a:t> – </a:t>
            </a:r>
            <a:r>
              <a:rPr lang="zh-CN" altLang="en-US" dirty="0">
                <a:solidFill>
                  <a:schemeClr val="tx1"/>
                </a:solidFill>
                <a:latin typeface="+mj-ea"/>
                <a:ea typeface="+mj-ea"/>
              </a:rPr>
              <a:t>多个词条构成的等价类</a:t>
            </a:r>
            <a:r>
              <a:rPr lang="en-US" altLang="zh-CN" dirty="0">
                <a:solidFill>
                  <a:schemeClr val="tx1"/>
                </a:solidFill>
                <a:latin typeface="+mj-ea"/>
                <a:ea typeface="+mj-ea"/>
              </a:rPr>
              <a:t>(equivalence class)</a:t>
            </a:r>
            <a:r>
              <a:rPr lang="zh-CN" altLang="en-US" dirty="0">
                <a:solidFill>
                  <a:schemeClr val="tx1"/>
                </a:solidFill>
                <a:latin typeface="+mj-ea"/>
                <a:ea typeface="+mj-ea"/>
              </a:rPr>
              <a:t>集合</a:t>
            </a:r>
            <a:endParaRPr lang="en-US" dirty="0">
              <a:solidFill>
                <a:schemeClr val="tx1"/>
              </a:solidFill>
              <a:latin typeface="+mj-ea"/>
              <a:ea typeface="+mj-ea"/>
            </a:endParaRPr>
          </a:p>
          <a:p>
            <a:pPr lvl="1">
              <a:spcBef>
                <a:spcPts val="700"/>
              </a:spcBef>
              <a:buClr>
                <a:srgbClr val="336699"/>
              </a:buClr>
              <a:buFont typeface="Wingdings" pitchFamily="2" charset="2"/>
              <a:buChar char="§"/>
            </a:pPr>
            <a:r>
              <a:rPr lang="en-US" i="1" dirty="0">
                <a:solidFill>
                  <a:schemeClr val="tx1"/>
                </a:solidFill>
                <a:latin typeface="Times New Roman" pitchFamily="18" charset="0"/>
                <a:ea typeface="+mj-ea"/>
                <a:cs typeface="Times New Roman" pitchFamily="18" charset="0"/>
              </a:rPr>
              <a:t>In June, the dog likes to chase the cat in the barn.</a:t>
            </a:r>
          </a:p>
          <a:p>
            <a:pPr lvl="1">
              <a:spcBef>
                <a:spcPts val="700"/>
              </a:spcBef>
              <a:buClr>
                <a:srgbClr val="336699"/>
              </a:buClr>
              <a:buFont typeface="Wingdings" pitchFamily="2" charset="2"/>
              <a:buChar char="§"/>
            </a:pPr>
            <a:r>
              <a:rPr lang="en-US" dirty="0">
                <a:solidFill>
                  <a:schemeClr val="tx1"/>
                </a:solidFill>
                <a:latin typeface="+mj-ea"/>
                <a:ea typeface="+mj-ea"/>
              </a:rPr>
              <a:t>12 </a:t>
            </a:r>
            <a:r>
              <a:rPr lang="zh-CN" altLang="en-US" dirty="0">
                <a:solidFill>
                  <a:schemeClr val="tx1"/>
                </a:solidFill>
                <a:latin typeface="+mj-ea"/>
                <a:ea typeface="+mj-ea"/>
              </a:rPr>
              <a:t>个词条</a:t>
            </a:r>
            <a:r>
              <a:rPr lang="en-US" dirty="0">
                <a:solidFill>
                  <a:schemeClr val="tx1"/>
                </a:solidFill>
                <a:latin typeface="+mj-ea"/>
                <a:ea typeface="+mj-ea"/>
              </a:rPr>
              <a:t>, 9</a:t>
            </a:r>
            <a:r>
              <a:rPr lang="zh-CN" altLang="en-US" dirty="0">
                <a:solidFill>
                  <a:schemeClr val="tx1"/>
                </a:solidFill>
                <a:latin typeface="+mj-ea"/>
                <a:ea typeface="+mj-ea"/>
              </a:rPr>
              <a:t>个词类</a:t>
            </a:r>
            <a:endParaRPr lang="en-US" altLang="zh-CN" dirty="0">
              <a:solidFill>
                <a:schemeClr val="tx1"/>
              </a:solidFill>
              <a:latin typeface="+mj-ea"/>
              <a:ea typeface="+mj-ea"/>
            </a:endParaRPr>
          </a:p>
          <a:p>
            <a:pPr lvl="1">
              <a:spcBef>
                <a:spcPts val="700"/>
              </a:spcBef>
              <a:buClr>
                <a:srgbClr val="336699"/>
              </a:buClr>
              <a:buFont typeface="Wingdings" pitchFamily="2" charset="2"/>
              <a:buChar char="§"/>
            </a:pP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词类经过一些处理</a:t>
            </a:r>
            <a:r>
              <a:rPr lang="en-US" altLang="zh-CN" dirty="0">
                <a:solidFill>
                  <a:schemeClr val="tx1"/>
                </a:solidFill>
                <a:latin typeface="+mj-ea"/>
                <a:ea typeface="+mj-ea"/>
              </a:rPr>
              <a:t>(</a:t>
            </a:r>
            <a:r>
              <a:rPr lang="zh-CN" altLang="en-US" dirty="0">
                <a:solidFill>
                  <a:schemeClr val="tx1"/>
                </a:solidFill>
                <a:latin typeface="+mj-ea"/>
                <a:ea typeface="+mj-ea"/>
              </a:rPr>
              <a:t>去除停用词、归一化</a:t>
            </a:r>
            <a:r>
              <a:rPr lang="en-US" altLang="zh-CN" dirty="0">
                <a:solidFill>
                  <a:schemeClr val="tx1"/>
                </a:solidFill>
                <a:latin typeface="+mj-ea"/>
                <a:ea typeface="+mj-ea"/>
              </a:rPr>
              <a:t>)</a:t>
            </a:r>
            <a:r>
              <a:rPr lang="zh-CN" altLang="en-US" dirty="0">
                <a:solidFill>
                  <a:schemeClr val="tx1"/>
                </a:solidFill>
                <a:latin typeface="+mj-ea"/>
                <a:ea typeface="+mj-ea"/>
              </a:rPr>
              <a:t>之后，最后用于索引的称为为词项</a:t>
            </a:r>
            <a:endParaRPr lang="en-US" dirty="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en-US" sz="3600" dirty="0" err="1">
                <a:solidFill>
                  <a:schemeClr val="tx1"/>
                </a:solidFill>
                <a:latin typeface="+mj-lt"/>
                <a:ea typeface="黑体" pitchFamily="49" charset="-122"/>
              </a:rPr>
              <a:t>Levenshtein</a:t>
            </a:r>
            <a:r>
              <a:rPr lang="zh-CN" altLang="en-US" sz="3600" dirty="0">
                <a:solidFill>
                  <a:schemeClr val="tx1"/>
                </a:solidFill>
                <a:latin typeface="+mj-lt"/>
                <a:ea typeface="黑体" pitchFamily="49" charset="-122"/>
              </a:rPr>
              <a:t>矩阵中每个单元包含</a:t>
            </a:r>
            <a:r>
              <a:rPr lang="en-US" altLang="zh-CN" sz="3600" dirty="0">
                <a:solidFill>
                  <a:schemeClr val="tx1"/>
                </a:solidFill>
                <a:latin typeface="+mj-lt"/>
                <a:ea typeface="黑体" pitchFamily="49" charset="-122"/>
              </a:rPr>
              <a:t>4</a:t>
            </a:r>
            <a:r>
              <a:rPr lang="zh-CN" altLang="en-US" sz="3600" dirty="0">
                <a:solidFill>
                  <a:schemeClr val="tx1"/>
                </a:solidFill>
                <a:latin typeface="+mj-lt"/>
                <a:ea typeface="黑体" pitchFamily="49" charset="-122"/>
              </a:rPr>
              <a:t>个元素</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60</a:t>
            </a:fld>
            <a:endParaRPr lang="en-US" dirty="0"/>
          </a:p>
        </p:txBody>
      </p:sp>
      <p:graphicFrame>
        <p:nvGraphicFramePr>
          <p:cNvPr id="9" name="Table 8"/>
          <p:cNvGraphicFramePr>
            <a:graphicFrameLocks noGrp="1"/>
          </p:cNvGraphicFramePr>
          <p:nvPr/>
        </p:nvGraphicFramePr>
        <p:xfrm>
          <a:off x="1000100" y="2185044"/>
          <a:ext cx="7143800" cy="2071702"/>
        </p:xfrm>
        <a:graphic>
          <a:graphicData uri="http://schemas.openxmlformats.org/drawingml/2006/table">
            <a:tbl>
              <a:tblPr firstRow="1" bandRow="1">
                <a:tableStyleId>{C083E6E3-FA7D-4D7B-A595-EF9225AFEA82}</a:tableStyleId>
              </a:tblPr>
              <a:tblGrid>
                <a:gridCol w="3500462">
                  <a:extLst>
                    <a:ext uri="{9D8B030D-6E8A-4147-A177-3AD203B41FA5}">
                      <a16:colId xmlns:a16="http://schemas.microsoft.com/office/drawing/2014/main" val="20000"/>
                    </a:ext>
                  </a:extLst>
                </a:gridCol>
                <a:gridCol w="3643338">
                  <a:extLst>
                    <a:ext uri="{9D8B030D-6E8A-4147-A177-3AD203B41FA5}">
                      <a16:colId xmlns:a16="http://schemas.microsoft.com/office/drawing/2014/main" val="20001"/>
                    </a:ext>
                  </a:extLst>
                </a:gridCol>
              </a:tblGrid>
              <a:tr h="1035851">
                <a:tc>
                  <a:txBody>
                    <a:bodyPr/>
                    <a:lstStyle/>
                    <a:p>
                      <a:pPr rtl="0"/>
                      <a:r>
                        <a:rPr lang="zh-CN" altLang="en-US" sz="2200" b="0" kern="1200" baseline="0" dirty="0"/>
                        <a:t>从左上角邻居到来的开销</a:t>
                      </a:r>
                      <a:r>
                        <a:rPr lang="en-US" sz="2200" b="0" kern="1200" baseline="0" dirty="0"/>
                        <a:t> </a:t>
                      </a:r>
                      <a:r>
                        <a:rPr lang="de-DE" sz="2200" b="0" kern="1200" baseline="0" dirty="0"/>
                        <a:t>(copy </a:t>
                      </a:r>
                      <a:r>
                        <a:rPr lang="zh-CN" altLang="en-US" sz="2200" b="0" kern="1200" baseline="0" dirty="0"/>
                        <a:t>或</a:t>
                      </a:r>
                      <a:r>
                        <a:rPr lang="de-DE" sz="2200" b="0" kern="1200" baseline="0" dirty="0"/>
                        <a:t> replace)</a:t>
                      </a:r>
                      <a:endParaRPr lang="de-DE"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zh-CN" altLang="en-US" sz="2200" b="0" kern="1200" baseline="0" dirty="0"/>
                        <a:t>从上方邻居到来的代价</a:t>
                      </a:r>
                      <a:r>
                        <a:rPr lang="de-DE" sz="2200" b="0" kern="1200" baseline="0" dirty="0"/>
                        <a:t> (delete)</a:t>
                      </a:r>
                      <a:endParaRPr lang="de-DE"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35851">
                <a:tc>
                  <a:txBody>
                    <a:bodyPr/>
                    <a:lstStyle/>
                    <a:p>
                      <a:pPr rtl="0"/>
                      <a:r>
                        <a:rPr lang="zh-CN" altLang="en-US" sz="2200" kern="1200" baseline="0" dirty="0"/>
                        <a:t>从左方邻居到来的代价</a:t>
                      </a:r>
                      <a:r>
                        <a:rPr lang="en-US" sz="2200" kern="1200" baseline="0" dirty="0"/>
                        <a:t> </a:t>
                      </a:r>
                      <a:r>
                        <a:rPr lang="de-DE" sz="2200" kern="1200" baseline="0" dirty="0"/>
                        <a:t>(insert)</a:t>
                      </a:r>
                      <a:endParaRPr lang="de-DE"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zh-CN" altLang="en-US" sz="2200" kern="1200" baseline="0" dirty="0"/>
                        <a:t>上述三者之中最低的代价</a:t>
                      </a:r>
                      <a:endParaRPr lang="de-DE"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altLang="zh-CN" sz="3600" dirty="0">
                <a:solidFill>
                  <a:schemeClr val="tx1"/>
                </a:solidFill>
                <a:ea typeface="黑体" pitchFamily="49" charset="-122"/>
              </a:rPr>
              <a:t>Levenshtein</a:t>
            </a:r>
            <a:r>
              <a:rPr lang="zh-CN" altLang="en-US" sz="3600" dirty="0">
                <a:solidFill>
                  <a:schemeClr val="tx1"/>
                </a:solidFill>
                <a:ea typeface="黑体" pitchFamily="49" charset="-122"/>
              </a:rPr>
              <a:t>距离</a:t>
            </a:r>
            <a:r>
              <a:rPr lang="de-DE" altLang="zh-CN" sz="3600" dirty="0">
                <a:solidFill>
                  <a:schemeClr val="tx1"/>
                </a:solidFill>
                <a:ea typeface="黑体" pitchFamily="49" charset="-122"/>
              </a:rPr>
              <a:t>: </a:t>
            </a:r>
            <a:r>
              <a:rPr lang="zh-CN" altLang="en-US" sz="3600" dirty="0">
                <a:solidFill>
                  <a:schemeClr val="tx1"/>
                </a:solidFill>
                <a:ea typeface="黑体" pitchFamily="49" charset="-122"/>
              </a:rPr>
              <a:t>例子</a:t>
            </a:r>
            <a:endParaRPr lang="en-US" altLang="zh-CN" sz="3400" dirty="0">
              <a:solidFill>
                <a:schemeClr val="tx1"/>
              </a:solidFill>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61</a:t>
            </a:fld>
            <a:endParaRPr lang="en-US" dirty="0"/>
          </a:p>
        </p:txBody>
      </p:sp>
      <p:pic>
        <p:nvPicPr>
          <p:cNvPr id="9" name="Picture 8" descr="350.png"/>
          <p:cNvPicPr>
            <a:picLocks noChangeAspect="1"/>
          </p:cNvPicPr>
          <p:nvPr/>
        </p:nvPicPr>
        <p:blipFill>
          <a:blip r:embed="rId3" cstate="print"/>
          <a:stretch>
            <a:fillRect/>
          </a:stretch>
        </p:blipFill>
        <p:spPr>
          <a:xfrm>
            <a:off x="785786" y="1928802"/>
            <a:ext cx="6929486" cy="438867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en-US" sz="1200" dirty="0">
              <a:solidFill>
                <a:srgbClr val="898989"/>
              </a:solidFill>
              <a:latin typeface="Calibri" charset="0"/>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62</a:t>
            </a:fld>
            <a:endParaRPr lang="en-US" dirty="0"/>
          </a:p>
        </p:txBody>
      </p:sp>
      <p:pic>
        <p:nvPicPr>
          <p:cNvPr id="8" name="Picture 7" descr="342.png"/>
          <p:cNvPicPr>
            <a:picLocks noChangeAspect="1"/>
          </p:cNvPicPr>
          <p:nvPr/>
        </p:nvPicPr>
        <p:blipFill>
          <a:blip r:embed="rId3" cstate="print"/>
          <a:stretch>
            <a:fillRect/>
          </a:stretch>
        </p:blipFill>
        <p:spPr>
          <a:xfrm>
            <a:off x="714348" y="2811646"/>
            <a:ext cx="3287150" cy="2772000"/>
          </a:xfrm>
          <a:prstGeom prst="rect">
            <a:avLst/>
          </a:prstGeom>
        </p:spPr>
      </p:pic>
      <p:sp>
        <p:nvSpPr>
          <p:cNvPr id="9" name="TextBox 8"/>
          <p:cNvSpPr txBox="1"/>
          <p:nvPr/>
        </p:nvSpPr>
        <p:spPr>
          <a:xfrm>
            <a:off x="4232225" y="3031008"/>
            <a:ext cx="4320480" cy="1938992"/>
          </a:xfrm>
          <a:prstGeom prst="rect">
            <a:avLst/>
          </a:prstGeom>
          <a:noFill/>
        </p:spPr>
        <p:txBody>
          <a:bodyPr wrap="square" rtlCol="0">
            <a:spAutoFit/>
          </a:bodyPr>
          <a:lstStyle/>
          <a:p>
            <a:r>
              <a:rPr lang="en-US" altLang="zh-CN" dirty="0">
                <a:solidFill>
                  <a:schemeClr val="tx1"/>
                </a:solidFill>
                <a:ea typeface="黑体" pitchFamily="49" charset="-122"/>
              </a:rPr>
              <a:t>fast</a:t>
            </a:r>
            <a:r>
              <a:rPr lang="zh-CN" altLang="en-US" dirty="0">
                <a:solidFill>
                  <a:schemeClr val="tx1"/>
                </a:solidFill>
                <a:ea typeface="黑体" pitchFamily="49" charset="-122"/>
              </a:rPr>
              <a:t>中的</a:t>
            </a:r>
            <a:r>
              <a:rPr lang="en-US" altLang="zh-CN" dirty="0">
                <a:solidFill>
                  <a:schemeClr val="tx1"/>
                </a:solidFill>
                <a:ea typeface="黑体" pitchFamily="49" charset="-122"/>
              </a:rPr>
              <a:t>f</a:t>
            </a:r>
            <a:r>
              <a:rPr lang="zh-CN" altLang="en-US" dirty="0">
                <a:solidFill>
                  <a:schemeClr val="tx1"/>
                </a:solidFill>
                <a:ea typeface="黑体" pitchFamily="49" charset="-122"/>
              </a:rPr>
              <a:t>、</a:t>
            </a:r>
            <a:r>
              <a:rPr lang="en-US" altLang="zh-CN" dirty="0">
                <a:solidFill>
                  <a:schemeClr val="tx1"/>
                </a:solidFill>
                <a:ea typeface="黑体" pitchFamily="49" charset="-122"/>
              </a:rPr>
              <a:t>s</a:t>
            </a:r>
            <a:r>
              <a:rPr lang="zh-CN" altLang="en-US" dirty="0">
                <a:solidFill>
                  <a:schemeClr val="tx1"/>
                </a:solidFill>
                <a:ea typeface="黑体" pitchFamily="49" charset="-122"/>
              </a:rPr>
              <a:t>、</a:t>
            </a:r>
            <a:r>
              <a:rPr lang="en-US" altLang="zh-CN" dirty="0">
                <a:solidFill>
                  <a:schemeClr val="tx1"/>
                </a:solidFill>
                <a:ea typeface="黑体" pitchFamily="49" charset="-122"/>
              </a:rPr>
              <a:t>t</a:t>
            </a:r>
            <a:r>
              <a:rPr lang="zh-CN" altLang="en-US" dirty="0">
                <a:solidFill>
                  <a:schemeClr val="tx1"/>
                </a:solidFill>
                <a:ea typeface="黑体" pitchFamily="49" charset="-122"/>
              </a:rPr>
              <a:t>分别用</a:t>
            </a:r>
            <a:r>
              <a:rPr lang="en-US" altLang="zh-CN" dirty="0">
                <a:solidFill>
                  <a:schemeClr val="tx1"/>
                </a:solidFill>
                <a:ea typeface="黑体" pitchFamily="49" charset="-122"/>
              </a:rPr>
              <a:t>c</a:t>
            </a:r>
            <a:r>
              <a:rPr lang="zh-CN" altLang="en-US" dirty="0">
                <a:solidFill>
                  <a:schemeClr val="tx1"/>
                </a:solidFill>
                <a:ea typeface="黑体" pitchFamily="49" charset="-122"/>
              </a:rPr>
              <a:t>、</a:t>
            </a:r>
            <a:r>
              <a:rPr lang="en-US" altLang="zh-CN" dirty="0">
                <a:solidFill>
                  <a:schemeClr val="tx1"/>
                </a:solidFill>
                <a:ea typeface="黑体" pitchFamily="49" charset="-122"/>
              </a:rPr>
              <a:t>t</a:t>
            </a:r>
            <a:r>
              <a:rPr lang="zh-CN" altLang="en-US" dirty="0">
                <a:solidFill>
                  <a:schemeClr val="tx1"/>
                </a:solidFill>
                <a:ea typeface="黑体" pitchFamily="49" charset="-122"/>
              </a:rPr>
              <a:t>、</a:t>
            </a:r>
            <a:r>
              <a:rPr lang="en-US" altLang="zh-CN" dirty="0">
                <a:solidFill>
                  <a:schemeClr val="tx1"/>
                </a:solidFill>
                <a:ea typeface="黑体" pitchFamily="49" charset="-122"/>
              </a:rPr>
              <a:t>s</a:t>
            </a:r>
            <a:r>
              <a:rPr lang="zh-CN" altLang="en-US" dirty="0">
                <a:solidFill>
                  <a:schemeClr val="tx1"/>
                </a:solidFill>
                <a:ea typeface="黑体" pitchFamily="49" charset="-122"/>
              </a:rPr>
              <a:t>替换，即可得到</a:t>
            </a:r>
            <a:r>
              <a:rPr lang="en-US" altLang="zh-CN" dirty="0">
                <a:solidFill>
                  <a:schemeClr val="tx1"/>
                </a:solidFill>
                <a:ea typeface="黑体" pitchFamily="49" charset="-122"/>
              </a:rPr>
              <a:t>cats</a:t>
            </a:r>
            <a:r>
              <a:rPr lang="zh-CN" altLang="en-US" dirty="0">
                <a:solidFill>
                  <a:schemeClr val="tx1"/>
                </a:solidFill>
                <a:ea typeface="黑体" pitchFamily="49" charset="-122"/>
              </a:rPr>
              <a:t>，所以操作数目是</a:t>
            </a:r>
            <a:r>
              <a:rPr lang="en-US" altLang="zh-CN" dirty="0">
                <a:solidFill>
                  <a:schemeClr val="tx1"/>
                </a:solidFill>
                <a:ea typeface="黑体" pitchFamily="49" charset="-122"/>
              </a:rPr>
              <a:t>3</a:t>
            </a:r>
            <a:r>
              <a:rPr lang="zh-CN" altLang="en-US" dirty="0">
                <a:solidFill>
                  <a:schemeClr val="tx1"/>
                </a:solidFill>
                <a:ea typeface="黑体" pitchFamily="49" charset="-122"/>
              </a:rPr>
              <a:t>，没有别的方式会得到更小的操作数目，因此编辑距离是</a:t>
            </a:r>
            <a:r>
              <a:rPr lang="en-US" altLang="zh-CN" dirty="0">
                <a:solidFill>
                  <a:schemeClr val="tx1"/>
                </a:solidFill>
                <a:ea typeface="黑体" pitchFamily="49" charset="-122"/>
              </a:rPr>
              <a:t>3</a:t>
            </a:r>
            <a:r>
              <a:rPr lang="zh-CN" altLang="en-US" dirty="0">
                <a:solidFill>
                  <a:schemeClr val="tx1"/>
                </a:solidFill>
                <a:ea typeface="黑体" pitchFamily="49" charset="-122"/>
              </a:rPr>
              <a:t>。</a:t>
            </a:r>
          </a:p>
        </p:txBody>
      </p:sp>
      <p:sp>
        <p:nvSpPr>
          <p:cNvPr id="10"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altLang="zh-CN" sz="3600" dirty="0">
                <a:solidFill>
                  <a:schemeClr val="tx1"/>
                </a:solidFill>
                <a:ea typeface="黑体" pitchFamily="49" charset="-122"/>
              </a:rPr>
              <a:t>Levenshtein</a:t>
            </a:r>
            <a:r>
              <a:rPr lang="zh-CN" altLang="en-US" sz="3600" dirty="0">
                <a:solidFill>
                  <a:schemeClr val="tx1"/>
                </a:solidFill>
                <a:ea typeface="黑体" pitchFamily="49" charset="-122"/>
              </a:rPr>
              <a:t>距离</a:t>
            </a:r>
            <a:r>
              <a:rPr lang="de-DE" altLang="zh-CN" sz="3600" dirty="0">
                <a:solidFill>
                  <a:schemeClr val="tx1"/>
                </a:solidFill>
                <a:ea typeface="黑体" pitchFamily="49" charset="-122"/>
              </a:rPr>
              <a:t>: </a:t>
            </a:r>
            <a:r>
              <a:rPr lang="zh-CN" altLang="en-US" sz="3600" dirty="0">
                <a:solidFill>
                  <a:schemeClr val="tx1"/>
                </a:solidFill>
                <a:ea typeface="黑体" pitchFamily="49" charset="-122"/>
              </a:rPr>
              <a:t>例子</a:t>
            </a:r>
            <a:endParaRPr lang="en-US" altLang="zh-CN" sz="3400" dirty="0">
              <a:solidFill>
                <a:schemeClr val="tx1"/>
              </a:solidFill>
              <a:ea typeface="黑体" pitchFamily="49" charset="-122"/>
            </a:endParaRPr>
          </a:p>
        </p:txBody>
      </p:sp>
    </p:spTree>
    <p:extLst>
      <p:ext uri="{BB962C8B-B14F-4D97-AF65-F5344CB8AC3E}">
        <p14:creationId xmlns:p14="http://schemas.microsoft.com/office/powerpoint/2010/main" val="29266214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动态规划算法</a:t>
            </a:r>
            <a:r>
              <a:rPr lang="nb-NO" sz="3600" dirty="0">
                <a:solidFill>
                  <a:schemeClr val="tx1"/>
                </a:solidFill>
                <a:latin typeface="+mj-lt"/>
                <a:ea typeface="黑体" pitchFamily="49" charset="-122"/>
              </a:rPr>
              <a:t>(Cormen et al.)</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最优子结构</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最优的问题解决方案中包括子解决方案，及子问题的最优解决方案（两点最短路径问题最典型的解法就是动态规划算法）。</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重叠的子解决方案</a:t>
            </a:r>
            <a:r>
              <a:rPr lang="en-US" dirty="0">
                <a:solidFill>
                  <a:schemeClr val="tx1"/>
                </a:solidFill>
                <a:latin typeface="+mj-lt"/>
                <a:ea typeface="黑体" pitchFamily="49" charset="-122"/>
              </a:rPr>
              <a:t>Overlapping </a:t>
            </a:r>
            <a:r>
              <a:rPr lang="en-US" dirty="0" err="1">
                <a:solidFill>
                  <a:schemeClr val="tx1"/>
                </a:solidFill>
                <a:latin typeface="+mj-lt"/>
                <a:ea typeface="黑体" pitchFamily="49" charset="-122"/>
              </a:rPr>
              <a:t>subsolutions</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子解决方案中有重叠，如果采用暴力计算方法</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穷举法</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，子解决方案将会被反复计算，从而使得计算开销很大。</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编辑距离计算中的子问题</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两个前缀子串之间的编辑距离计算。</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63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带权重的编辑距离</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00808"/>
            <a:ext cx="8572560" cy="508577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思路： 对不同的字符进行操作时权重不同</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希望能更敏锐地捕捉到键盘输入的错误</a:t>
            </a:r>
            <a:r>
              <a:rPr lang="en-US" dirty="0">
                <a:solidFill>
                  <a:schemeClr val="tx1"/>
                </a:solidFill>
                <a:latin typeface="+mj-lt"/>
                <a:ea typeface="黑体" pitchFamily="49" charset="-122"/>
              </a:rPr>
              <a:t>, e.g., </a:t>
            </a:r>
            <a:r>
              <a:rPr lang="en-US" i="1" dirty="0">
                <a:solidFill>
                  <a:schemeClr val="tx1"/>
                </a:solidFill>
                <a:latin typeface="+mj-lt"/>
                <a:ea typeface="黑体" pitchFamily="49" charset="-122"/>
              </a:rPr>
              <a:t>m</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更可能被输成 </a:t>
            </a:r>
            <a:r>
              <a:rPr lang="en-US" i="1" dirty="0">
                <a:solidFill>
                  <a:schemeClr val="tx1"/>
                </a:solidFill>
                <a:latin typeface="+mj-lt"/>
                <a:ea typeface="黑体" pitchFamily="49" charset="-122"/>
              </a:rPr>
              <a:t>n</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而不是</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q</a:t>
            </a:r>
          </a:p>
          <a:p>
            <a:pPr lvl="1">
              <a:spcBef>
                <a:spcPts val="700"/>
              </a:spcBef>
              <a:buClr>
                <a:srgbClr val="336699"/>
              </a:buClr>
              <a:buFont typeface="Wingdings" pitchFamily="2" charset="2"/>
              <a:buChar char="§"/>
            </a:pPr>
            <a:endParaRPr lang="en-US" i="1"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i="1"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因此，将</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m</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替换为</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n</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的编辑距离将低于替换为</a:t>
            </a:r>
            <a:r>
              <a:rPr lang="de-DE" i="1" dirty="0">
                <a:solidFill>
                  <a:schemeClr val="tx1"/>
                </a:solidFill>
                <a:latin typeface="+mj-lt"/>
                <a:ea typeface="黑体" pitchFamily="49" charset="-122"/>
              </a:rPr>
              <a:t>q</a:t>
            </a:r>
            <a:r>
              <a:rPr lang="zh-CN" altLang="en-US" dirty="0">
                <a:solidFill>
                  <a:schemeClr val="tx1"/>
                </a:solidFill>
                <a:latin typeface="+mj-lt"/>
                <a:ea typeface="黑体" pitchFamily="49" charset="-122"/>
              </a:rPr>
              <a:t>的距离</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即前者代价小，编辑距离短</a:t>
            </a:r>
            <a:r>
              <a:rPr lang="en-US" altLang="zh-CN" dirty="0">
                <a:solidFill>
                  <a:schemeClr val="tx1"/>
                </a:solidFill>
                <a:latin typeface="+mj-lt"/>
                <a:ea typeface="黑体" pitchFamily="49" charset="-122"/>
              </a:rPr>
              <a:t>)</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也就是输入的操作代价矩阵是一个带权重的矩阵</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对上述动态规划算法进行修改便可以处理权重计算</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64</a:t>
            </a:fld>
            <a:endParaRPr lang="en-US" dirty="0"/>
          </a:p>
        </p:txBody>
      </p:sp>
      <p:pic>
        <p:nvPicPr>
          <p:cNvPr id="8" name="图片 7" descr="qwerty.gif"/>
          <p:cNvPicPr>
            <a:picLocks noChangeAspect="1"/>
          </p:cNvPicPr>
          <p:nvPr/>
        </p:nvPicPr>
        <p:blipFill>
          <a:blip r:embed="rId3" cstate="print"/>
          <a:stretch>
            <a:fillRect/>
          </a:stretch>
        </p:blipFill>
        <p:spPr>
          <a:xfrm>
            <a:off x="3635896" y="2780928"/>
            <a:ext cx="3667125" cy="18288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利用编辑距离进行拼写校正</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132856"/>
            <a:ext cx="8572560" cy="416791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给定查询词，穷举词汇表中和该查询的编辑距离</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或带权重的编辑距离</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低于某个预定值的所有单词</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求上述结果和给定的某个“正确”词表之间的交集</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将交集结果推荐给用户</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代价很大，实际当中往往通过启发式策略提高查找效率</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如：首字母相同；保证两者之间具有较长公共子串</a:t>
            </a:r>
            <a:r>
              <a:rPr lang="en-US" altLang="zh-CN" dirty="0">
                <a:solidFill>
                  <a:schemeClr val="tx1"/>
                </a:solidFill>
                <a:latin typeface="+mj-lt"/>
                <a:ea typeface="黑体" pitchFamily="49" charset="-122"/>
              </a:rPr>
              <a:t>)</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65</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课堂练习</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786058"/>
            <a:ext cx="8572560" cy="2428892"/>
          </a:xfrm>
          <a:prstGeom prst="rect">
            <a:avLst/>
          </a:prstGeom>
          <a:noFill/>
          <a:ln w="9525">
            <a:noFill/>
            <a:round/>
            <a:headEnd/>
            <a:tailEnd/>
          </a:ln>
        </p:spPr>
        <p:txBody>
          <a:bodyPr/>
          <a:lstStyle/>
          <a:p>
            <a:pPr lvl="1">
              <a:spcBef>
                <a:spcPts val="700"/>
              </a:spcBef>
              <a:buClr>
                <a:srgbClr val="336699"/>
              </a:buClr>
              <a:buSzPct val="70000"/>
              <a:buFont typeface="Calibri" pitchFamily="34" charset="0"/>
              <a:buChar char="❶"/>
            </a:pPr>
            <a:r>
              <a:rPr lang="zh-CN" altLang="en-US" dirty="0">
                <a:solidFill>
                  <a:schemeClr val="tx1"/>
                </a:solidFill>
                <a:latin typeface="+mj-lt"/>
                <a:ea typeface="黑体" pitchFamily="49" charset="-122"/>
              </a:rPr>
              <a:t>给出计算</a:t>
            </a:r>
            <a:r>
              <a:rPr lang="de-DE" altLang="zh-CN" i="1" dirty="0">
                <a:solidFill>
                  <a:schemeClr val="tx1"/>
                </a:solidFill>
                <a:ea typeface="黑体" pitchFamily="49" charset="-122"/>
              </a:rPr>
              <a:t>OSLO – SNOW </a:t>
            </a:r>
            <a:r>
              <a:rPr lang="zh-CN" altLang="en-US" dirty="0">
                <a:solidFill>
                  <a:schemeClr val="tx1"/>
                </a:solidFill>
                <a:ea typeface="黑体" pitchFamily="49" charset="-122"/>
              </a:rPr>
              <a:t>之间</a:t>
            </a:r>
            <a:r>
              <a:rPr lang="de-DE" dirty="0">
                <a:solidFill>
                  <a:schemeClr val="tx1"/>
                </a:solidFill>
                <a:latin typeface="+mj-lt"/>
                <a:ea typeface="黑体" pitchFamily="49" charset="-122"/>
              </a:rPr>
              <a:t>Levenshtein</a:t>
            </a:r>
            <a:r>
              <a:rPr lang="zh-CN" altLang="en-US" dirty="0">
                <a:solidFill>
                  <a:schemeClr val="tx1"/>
                </a:solidFill>
                <a:latin typeface="+mj-lt"/>
                <a:ea typeface="黑体" pitchFamily="49" charset="-122"/>
              </a:rPr>
              <a:t>距离的距离矩阵</a:t>
            </a:r>
            <a:endParaRPr lang="en-US" altLang="zh-CN" dirty="0">
              <a:solidFill>
                <a:schemeClr val="tx1"/>
              </a:solidFill>
              <a:latin typeface="+mj-lt"/>
              <a:ea typeface="黑体" pitchFamily="49" charset="-122"/>
            </a:endParaRPr>
          </a:p>
          <a:p>
            <a:pPr lvl="1">
              <a:spcBef>
                <a:spcPts val="700"/>
              </a:spcBef>
              <a:buClr>
                <a:srgbClr val="336699"/>
              </a:buClr>
              <a:buSzPct val="70000"/>
            </a:pPr>
            <a:endParaRPr lang="de-DE" sz="2200" dirty="0">
              <a:solidFill>
                <a:schemeClr val="tx1"/>
              </a:solidFill>
              <a:latin typeface="+mj-lt"/>
              <a:ea typeface="黑体" pitchFamily="49" charset="-122"/>
            </a:endParaRPr>
          </a:p>
          <a:p>
            <a:pPr lvl="1">
              <a:spcBef>
                <a:spcPts val="700"/>
              </a:spcBef>
              <a:buClr>
                <a:srgbClr val="336699"/>
              </a:buClr>
              <a:buSzPct val="70000"/>
              <a:buFont typeface="Calibri" pitchFamily="34" charset="0"/>
              <a:buChar char="❷"/>
            </a:pPr>
            <a:r>
              <a:rPr lang="zh-CN" altLang="en-US" dirty="0">
                <a:solidFill>
                  <a:schemeClr val="tx1"/>
                </a:solidFill>
                <a:latin typeface="+mj-lt"/>
                <a:ea typeface="黑体" pitchFamily="49" charset="-122"/>
              </a:rPr>
              <a:t>将</a:t>
            </a:r>
            <a:r>
              <a:rPr lang="de-DE" altLang="zh-CN" i="1" dirty="0">
                <a:solidFill>
                  <a:schemeClr val="tx1"/>
                </a:solidFill>
                <a:ea typeface="黑体" pitchFamily="49" charset="-122"/>
              </a:rPr>
              <a:t>cat</a:t>
            </a:r>
            <a:r>
              <a:rPr lang="zh-CN" altLang="en-US" i="1" dirty="0">
                <a:solidFill>
                  <a:schemeClr val="tx1"/>
                </a:solidFill>
                <a:ea typeface="黑体" pitchFamily="49" charset="-122"/>
              </a:rPr>
              <a:t>转</a:t>
            </a:r>
            <a:r>
              <a:rPr lang="zh-CN" altLang="en-US" dirty="0">
                <a:solidFill>
                  <a:schemeClr val="tx1"/>
                </a:solidFill>
                <a:latin typeface="+mj-lt"/>
                <a:ea typeface="黑体" pitchFamily="49" charset="-122"/>
              </a:rPr>
              <a:t>换成</a:t>
            </a:r>
            <a:r>
              <a:rPr lang="de-DE" altLang="zh-CN" i="1" dirty="0">
                <a:solidFill>
                  <a:schemeClr val="tx1"/>
                </a:solidFill>
                <a:ea typeface="黑体" pitchFamily="49" charset="-122"/>
              </a:rPr>
              <a:t>catcat</a:t>
            </a:r>
            <a:r>
              <a:rPr lang="zh-CN" altLang="en-US" dirty="0">
                <a:solidFill>
                  <a:schemeClr val="tx1"/>
                </a:solidFill>
                <a:latin typeface="+mj-lt"/>
                <a:ea typeface="黑体" pitchFamily="49" charset="-122"/>
              </a:rPr>
              <a:t>需要哪几步</a:t>
            </a:r>
            <a:r>
              <a:rPr lang="en-US" altLang="en-US" dirty="0" err="1">
                <a:solidFill>
                  <a:schemeClr val="tx1"/>
                </a:solidFill>
                <a:latin typeface="+mj-lt"/>
                <a:ea typeface="黑体" pitchFamily="49" charset="-122"/>
              </a:rPr>
              <a:t>Levenshtein</a:t>
            </a:r>
            <a:r>
              <a:rPr lang="zh-CN" altLang="en-US" dirty="0">
                <a:solidFill>
                  <a:schemeClr val="tx1"/>
                </a:solidFill>
                <a:latin typeface="+mj-lt"/>
                <a:ea typeface="黑体" pitchFamily="49" charset="-122"/>
              </a:rPr>
              <a:t>编辑操作？</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67</a:t>
            </a:fld>
            <a:endParaRPr lang="en-US" sz="1200" dirty="0">
              <a:solidFill>
                <a:srgbClr val="898989"/>
              </a:solidFill>
              <a:latin typeface="Calibri" charset="0"/>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dirty="0"/>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67</a:t>
            </a:fld>
            <a:endParaRPr lang="en-US" dirty="0"/>
          </a:p>
        </p:txBody>
      </p:sp>
      <p:pic>
        <p:nvPicPr>
          <p:cNvPr id="8" name="Picture 7" descr="355.png"/>
          <p:cNvPicPr>
            <a:picLocks noChangeAspect="1"/>
          </p:cNvPicPr>
          <p:nvPr/>
        </p:nvPicPr>
        <p:blipFill>
          <a:blip r:embed="rId3" cstate="print"/>
          <a:stretch>
            <a:fillRect/>
          </a:stretch>
        </p:blipFill>
        <p:spPr>
          <a:xfrm>
            <a:off x="142844" y="1571612"/>
            <a:ext cx="5759254"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68</a:t>
            </a:fld>
            <a:endParaRPr lang="en-US" dirty="0"/>
          </a:p>
        </p:txBody>
      </p:sp>
      <p:pic>
        <p:nvPicPr>
          <p:cNvPr id="9" name="Picture 8" descr="356.png"/>
          <p:cNvPicPr>
            <a:picLocks noChangeAspect="1"/>
          </p:cNvPicPr>
          <p:nvPr/>
        </p:nvPicPr>
        <p:blipFill>
          <a:blip r:embed="rId3" cstate="print"/>
          <a:stretch>
            <a:fillRect/>
          </a:stretch>
        </p:blipFill>
        <p:spPr>
          <a:xfrm>
            <a:off x="142843" y="1571612"/>
            <a:ext cx="5703517"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69</a:t>
            </a:fld>
            <a:endParaRPr lang="en-US" dirty="0"/>
          </a:p>
        </p:txBody>
      </p:sp>
      <p:pic>
        <p:nvPicPr>
          <p:cNvPr id="8" name="Picture 7" descr="357.png"/>
          <p:cNvPicPr>
            <a:picLocks noChangeAspect="1"/>
          </p:cNvPicPr>
          <p:nvPr/>
        </p:nvPicPr>
        <p:blipFill>
          <a:blip r:embed="rId3" cstate="print"/>
          <a:stretch>
            <a:fillRect/>
          </a:stretch>
        </p:blipFill>
        <p:spPr>
          <a:xfrm>
            <a:off x="136138" y="1571612"/>
            <a:ext cx="5789254" cy="36433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词条化中考虑的问题</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71678"/>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ea"/>
                <a:ea typeface="+mj-ea"/>
              </a:rPr>
              <a:t>词之间的边界是什么？空格？撇号还是连接符？</a:t>
            </a:r>
            <a:endParaRPr lang="en-US" altLang="zh-CN" dirty="0">
              <a:solidFill>
                <a:schemeClr val="tx1"/>
              </a:solidFill>
              <a:latin typeface="+mj-ea"/>
              <a:ea typeface="+mj-ea"/>
            </a:endParaRPr>
          </a:p>
          <a:p>
            <a:pPr lvl="1">
              <a:spcBef>
                <a:spcPts val="700"/>
              </a:spcBef>
              <a:buClr>
                <a:srgbClr val="336699"/>
              </a:buClr>
              <a:buFont typeface="Wingdings" pitchFamily="2" charset="2"/>
              <a:buChar char="§"/>
            </a:pP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上述边界不一定是真正的边界</a:t>
            </a:r>
            <a:r>
              <a:rPr lang="en-US" dirty="0">
                <a:solidFill>
                  <a:schemeClr val="tx1"/>
                </a:solidFill>
                <a:latin typeface="+mj-ea"/>
                <a:ea typeface="+mj-ea"/>
              </a:rPr>
              <a:t> (</a:t>
            </a:r>
            <a:r>
              <a:rPr lang="zh-CN" altLang="en-US" dirty="0">
                <a:solidFill>
                  <a:schemeClr val="tx1"/>
                </a:solidFill>
                <a:latin typeface="+mj-ea"/>
                <a:ea typeface="+mj-ea"/>
              </a:rPr>
              <a:t>比如</a:t>
            </a:r>
            <a:r>
              <a:rPr lang="en-US" dirty="0">
                <a:solidFill>
                  <a:schemeClr val="tx1"/>
                </a:solidFill>
                <a:latin typeface="+mj-ea"/>
                <a:ea typeface="+mj-ea"/>
              </a:rPr>
              <a:t>, </a:t>
            </a:r>
            <a:r>
              <a:rPr lang="zh-CN" altLang="en-US" dirty="0">
                <a:solidFill>
                  <a:schemeClr val="tx1"/>
                </a:solidFill>
                <a:latin typeface="+mj-ea"/>
                <a:ea typeface="+mj-ea"/>
              </a:rPr>
              <a:t>中文</a:t>
            </a:r>
            <a:r>
              <a:rPr lang="en-US" dirty="0">
                <a:solidFill>
                  <a:schemeClr val="tx1"/>
                </a:solidFill>
                <a:latin typeface="+mj-ea"/>
                <a:ea typeface="+mj-ea"/>
              </a:rPr>
              <a:t>)</a:t>
            </a:r>
          </a:p>
          <a:p>
            <a:pPr lvl="1">
              <a:spcBef>
                <a:spcPts val="700"/>
              </a:spcBef>
              <a:buClr>
                <a:srgbClr val="336699"/>
              </a:buClr>
              <a:buFont typeface="Wingdings" pitchFamily="2" charset="2"/>
              <a:buChar char="§"/>
            </a:pP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另外荷兰语、德语、瑞典语复合词中间没有空格</a:t>
            </a:r>
            <a:r>
              <a:rPr lang="en-US" dirty="0">
                <a:solidFill>
                  <a:schemeClr val="tx1"/>
                </a:solidFill>
                <a:latin typeface="+mj-ea"/>
                <a:ea typeface="+mj-ea"/>
              </a:rPr>
              <a:t> </a:t>
            </a:r>
            <a:r>
              <a:rPr lang="de-DE" dirty="0">
                <a:solidFill>
                  <a:schemeClr val="tx1"/>
                </a:solidFill>
                <a:latin typeface="Times New Roman" pitchFamily="18" charset="0"/>
                <a:ea typeface="+mj-ea"/>
                <a:cs typeface="Times New Roman" pitchFamily="18" charset="0"/>
              </a:rPr>
              <a:t>(</a:t>
            </a:r>
            <a:r>
              <a:rPr lang="de-DE" i="1" dirty="0">
                <a:solidFill>
                  <a:schemeClr val="tx1"/>
                </a:solidFill>
                <a:latin typeface="Times New Roman" pitchFamily="18" charset="0"/>
                <a:ea typeface="+mj-ea"/>
                <a:cs typeface="Times New Roman" pitchFamily="18" charset="0"/>
              </a:rPr>
              <a:t>Lebensversicherungsgesellschaftsangestellter</a:t>
            </a:r>
            <a:r>
              <a:rPr lang="de-DE" dirty="0">
                <a:solidFill>
                  <a:schemeClr val="tx1"/>
                </a:solidFill>
                <a:latin typeface="Times New Roman" pitchFamily="18" charset="0"/>
                <a:ea typeface="+mj-ea"/>
                <a:cs typeface="Times New Roman" pitchFamily="18" charset="0"/>
              </a:rPr>
              <a:t>)</a:t>
            </a:r>
            <a:endParaRPr lang="en-US" dirty="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70</a:t>
            </a:fld>
            <a:endParaRPr lang="en-US" dirty="0"/>
          </a:p>
        </p:txBody>
      </p:sp>
      <p:pic>
        <p:nvPicPr>
          <p:cNvPr id="9" name="Picture 8" descr="358.png"/>
          <p:cNvPicPr>
            <a:picLocks noChangeAspect="1"/>
          </p:cNvPicPr>
          <p:nvPr/>
        </p:nvPicPr>
        <p:blipFill>
          <a:blip r:embed="rId3" cstate="print"/>
          <a:stretch>
            <a:fillRect/>
          </a:stretch>
        </p:blipFill>
        <p:spPr>
          <a:xfrm>
            <a:off x="142845" y="1571612"/>
            <a:ext cx="5809091" cy="36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71</a:t>
            </a:fld>
            <a:endParaRPr lang="en-US" dirty="0"/>
          </a:p>
        </p:txBody>
      </p:sp>
      <p:pic>
        <p:nvPicPr>
          <p:cNvPr id="8" name="Picture 7" descr="359.png"/>
          <p:cNvPicPr>
            <a:picLocks noChangeAspect="1"/>
          </p:cNvPicPr>
          <p:nvPr/>
        </p:nvPicPr>
        <p:blipFill>
          <a:blip r:embed="rId3" cstate="print"/>
          <a:stretch>
            <a:fillRect/>
          </a:stretch>
        </p:blipFill>
        <p:spPr>
          <a:xfrm>
            <a:off x="142844" y="1571612"/>
            <a:ext cx="5726563"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72</a:t>
            </a:fld>
            <a:endParaRPr lang="en-US" dirty="0"/>
          </a:p>
        </p:txBody>
      </p:sp>
      <p:pic>
        <p:nvPicPr>
          <p:cNvPr id="9" name="Picture 8" descr="360.png"/>
          <p:cNvPicPr>
            <a:picLocks noChangeAspect="1"/>
          </p:cNvPicPr>
          <p:nvPr/>
        </p:nvPicPr>
        <p:blipFill>
          <a:blip r:embed="rId3" cstate="print"/>
          <a:stretch>
            <a:fillRect/>
          </a:stretch>
        </p:blipFill>
        <p:spPr>
          <a:xfrm>
            <a:off x="142843" y="1571612"/>
            <a:ext cx="5739428" cy="356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73</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42843" y="1571612"/>
            <a:ext cx="5750849" cy="360000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74</a:t>
            </a:fld>
            <a:endParaRPr lang="en-US" dirty="0"/>
          </a:p>
        </p:txBody>
      </p:sp>
      <p:pic>
        <p:nvPicPr>
          <p:cNvPr id="8" name="Picture 7" descr="362.png"/>
          <p:cNvPicPr>
            <a:picLocks noChangeAspect="1"/>
          </p:cNvPicPr>
          <p:nvPr/>
        </p:nvPicPr>
        <p:blipFill>
          <a:blip r:embed="rId3" cstate="print"/>
          <a:stretch>
            <a:fillRect/>
          </a:stretch>
        </p:blipFill>
        <p:spPr>
          <a:xfrm>
            <a:off x="71405" y="1571612"/>
            <a:ext cx="5850360" cy="36433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75</a:t>
            </a:fld>
            <a:endParaRPr lang="en-US" dirty="0"/>
          </a:p>
        </p:txBody>
      </p:sp>
      <p:pic>
        <p:nvPicPr>
          <p:cNvPr id="9" name="Picture 8" descr="363.png"/>
          <p:cNvPicPr>
            <a:picLocks noChangeAspect="1"/>
          </p:cNvPicPr>
          <p:nvPr/>
        </p:nvPicPr>
        <p:blipFill>
          <a:blip r:embed="rId3" cstate="print"/>
          <a:stretch>
            <a:fillRect/>
          </a:stretch>
        </p:blipFill>
        <p:spPr>
          <a:xfrm>
            <a:off x="142843" y="1571612"/>
            <a:ext cx="5850361" cy="36433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76</a:t>
            </a:fld>
            <a:endParaRPr lang="en-US" dirty="0"/>
          </a:p>
        </p:txBody>
      </p:sp>
      <p:pic>
        <p:nvPicPr>
          <p:cNvPr id="8" name="Picture 7" descr="364.png"/>
          <p:cNvPicPr>
            <a:picLocks noChangeAspect="1"/>
          </p:cNvPicPr>
          <p:nvPr/>
        </p:nvPicPr>
        <p:blipFill>
          <a:blip r:embed="rId3" cstate="print"/>
          <a:stretch>
            <a:fillRect/>
          </a:stretch>
        </p:blipFill>
        <p:spPr>
          <a:xfrm>
            <a:off x="142843" y="1571612"/>
            <a:ext cx="5743490" cy="36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77</a:t>
            </a:fld>
            <a:endParaRPr lang="en-US" dirty="0"/>
          </a:p>
        </p:txBody>
      </p:sp>
      <p:pic>
        <p:nvPicPr>
          <p:cNvPr id="9" name="Picture 8" descr="365.png"/>
          <p:cNvPicPr>
            <a:picLocks noChangeAspect="1"/>
          </p:cNvPicPr>
          <p:nvPr/>
        </p:nvPicPr>
        <p:blipFill>
          <a:blip r:embed="rId3" cstate="print"/>
          <a:stretch>
            <a:fillRect/>
          </a:stretch>
        </p:blipFill>
        <p:spPr>
          <a:xfrm>
            <a:off x="142843" y="1571612"/>
            <a:ext cx="5815269" cy="36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78</a:t>
            </a:fld>
            <a:endParaRPr lang="en-US" dirty="0"/>
          </a:p>
        </p:txBody>
      </p:sp>
      <p:pic>
        <p:nvPicPr>
          <p:cNvPr id="8" name="Picture 7" descr="366.png"/>
          <p:cNvPicPr>
            <a:picLocks noChangeAspect="1"/>
          </p:cNvPicPr>
          <p:nvPr/>
        </p:nvPicPr>
        <p:blipFill>
          <a:blip r:embed="rId3" cstate="print"/>
          <a:stretch>
            <a:fillRect/>
          </a:stretch>
        </p:blipFill>
        <p:spPr>
          <a:xfrm>
            <a:off x="71405" y="1571612"/>
            <a:ext cx="5907030" cy="36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79</a:t>
            </a:fld>
            <a:endParaRPr lang="en-US" dirty="0"/>
          </a:p>
        </p:txBody>
      </p:sp>
      <p:pic>
        <p:nvPicPr>
          <p:cNvPr id="10" name="Picture 9" descr="367.png"/>
          <p:cNvPicPr>
            <a:picLocks noChangeAspect="1"/>
          </p:cNvPicPr>
          <p:nvPr/>
        </p:nvPicPr>
        <p:blipFill>
          <a:blip r:embed="rId3" cstate="print"/>
          <a:stretch>
            <a:fillRect/>
          </a:stretch>
        </p:blipFill>
        <p:spPr>
          <a:xfrm>
            <a:off x="142843" y="1571612"/>
            <a:ext cx="5778642" cy="36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词项归一化中的问题</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词项实际上是一系列词条组成的等价类</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如何定义等价类？</a:t>
            </a:r>
            <a:endParaRPr lang="en-US"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000" dirty="0">
                <a:solidFill>
                  <a:schemeClr val="tx1"/>
                </a:solidFill>
                <a:latin typeface="Times New Roman" pitchFamily="18" charset="0"/>
                <a:ea typeface="+mj-ea"/>
                <a:cs typeface="Times New Roman" pitchFamily="18" charset="0"/>
              </a:rPr>
              <a:t>数字</a:t>
            </a:r>
            <a:r>
              <a:rPr lang="de-DE" sz="2000" dirty="0">
                <a:solidFill>
                  <a:schemeClr val="tx1"/>
                </a:solidFill>
                <a:latin typeface="Times New Roman" pitchFamily="18" charset="0"/>
                <a:ea typeface="+mj-ea"/>
                <a:cs typeface="Times New Roman" pitchFamily="18" charset="0"/>
              </a:rPr>
              <a:t> (3/20/91 vs. 20/3/91)</a:t>
            </a:r>
          </a:p>
          <a:p>
            <a:pPr lvl="2">
              <a:spcBef>
                <a:spcPts val="700"/>
              </a:spcBef>
              <a:buClr>
                <a:srgbClr val="336699"/>
              </a:buClr>
              <a:buFont typeface="Wingdings" pitchFamily="2" charset="2"/>
              <a:buChar char="§"/>
            </a:pPr>
            <a:r>
              <a:rPr lang="zh-CN" altLang="en-US" sz="2000" dirty="0">
                <a:solidFill>
                  <a:schemeClr val="tx1"/>
                </a:solidFill>
                <a:latin typeface="Times New Roman" pitchFamily="18" charset="0"/>
                <a:ea typeface="+mj-ea"/>
                <a:cs typeface="Times New Roman" pitchFamily="18" charset="0"/>
              </a:rPr>
              <a:t>大小写问题</a:t>
            </a:r>
            <a:endParaRPr lang="de-DE" sz="2000"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000" dirty="0">
                <a:solidFill>
                  <a:schemeClr val="tx1"/>
                </a:solidFill>
                <a:latin typeface="Times New Roman" pitchFamily="18" charset="0"/>
                <a:ea typeface="+mj-ea"/>
                <a:cs typeface="Times New Roman" pitchFamily="18" charset="0"/>
              </a:rPr>
              <a:t>词干还原，</a:t>
            </a:r>
            <a:r>
              <a:rPr lang="de-DE" sz="2000" dirty="0">
                <a:solidFill>
                  <a:schemeClr val="tx1"/>
                </a:solidFill>
                <a:latin typeface="Times New Roman" pitchFamily="18" charset="0"/>
                <a:ea typeface="+mj-ea"/>
                <a:cs typeface="Times New Roman" pitchFamily="18" charset="0"/>
              </a:rPr>
              <a:t>Porter</a:t>
            </a:r>
            <a:r>
              <a:rPr lang="zh-CN" altLang="en-US" sz="2000" dirty="0">
                <a:solidFill>
                  <a:schemeClr val="tx1"/>
                </a:solidFill>
                <a:latin typeface="Times New Roman" pitchFamily="18" charset="0"/>
                <a:ea typeface="+mj-ea"/>
                <a:cs typeface="Times New Roman" pitchFamily="18" charset="0"/>
              </a:rPr>
              <a:t>工具</a:t>
            </a:r>
            <a:endParaRPr lang="de-DE" sz="2000"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000" dirty="0">
                <a:solidFill>
                  <a:schemeClr val="tx1"/>
                </a:solidFill>
                <a:latin typeface="Times New Roman" pitchFamily="18" charset="0"/>
                <a:ea typeface="+mj-ea"/>
                <a:cs typeface="Times New Roman" pitchFamily="18" charset="0"/>
              </a:rPr>
              <a:t>形态分析（词形归并）</a:t>
            </a:r>
            <a:r>
              <a:rPr lang="de-DE" sz="2000" dirty="0">
                <a:solidFill>
                  <a:schemeClr val="tx1"/>
                </a:solidFill>
                <a:latin typeface="Times New Roman" pitchFamily="18" charset="0"/>
                <a:ea typeface="+mj-ea"/>
                <a:cs typeface="Times New Roman" pitchFamily="18" charset="0"/>
              </a:rPr>
              <a:t>: </a:t>
            </a:r>
            <a:r>
              <a:rPr lang="zh-CN" altLang="en-US" sz="2000" dirty="0">
                <a:solidFill>
                  <a:schemeClr val="tx1"/>
                </a:solidFill>
                <a:latin typeface="Times New Roman" pitchFamily="18" charset="0"/>
                <a:ea typeface="+mj-ea"/>
                <a:cs typeface="Times New Roman" pitchFamily="18" charset="0"/>
              </a:rPr>
              <a:t>屈折变体 </a:t>
            </a:r>
            <a:r>
              <a:rPr lang="de-DE" sz="2000" dirty="0">
                <a:solidFill>
                  <a:schemeClr val="tx1"/>
                </a:solidFill>
                <a:latin typeface="Times New Roman" pitchFamily="18" charset="0"/>
                <a:ea typeface="+mj-ea"/>
                <a:cs typeface="Times New Roman" pitchFamily="18" charset="0"/>
              </a:rPr>
              <a:t>vs. </a:t>
            </a:r>
            <a:r>
              <a:rPr lang="zh-CN" altLang="en-US" sz="2000" dirty="0">
                <a:solidFill>
                  <a:schemeClr val="tx1"/>
                </a:solidFill>
                <a:latin typeface="Times New Roman" pitchFamily="18" charset="0"/>
                <a:ea typeface="+mj-ea"/>
                <a:cs typeface="Times New Roman" pitchFamily="18" charset="0"/>
              </a:rPr>
              <a:t>派生变体</a:t>
            </a:r>
            <a:endParaRPr lang="de-DE" sz="2000"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其他语言中词项归一化的问题</a:t>
            </a:r>
            <a:endParaRPr lang="en-US"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j-ea"/>
                <a:cs typeface="Times New Roman" pitchFamily="18" charset="0"/>
              </a:rPr>
              <a:t>比英语中形态更复杂</a:t>
            </a:r>
            <a:endParaRPr lang="en-US" altLang="zh-CN" sz="2200"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j-ea"/>
                <a:cs typeface="Times New Roman" pitchFamily="18" charset="0"/>
              </a:rPr>
              <a:t>芬兰语</a:t>
            </a:r>
            <a:r>
              <a:rPr lang="en-US" sz="2200" dirty="0">
                <a:solidFill>
                  <a:schemeClr val="tx1"/>
                </a:solidFill>
                <a:latin typeface="Times New Roman" pitchFamily="18" charset="0"/>
                <a:ea typeface="+mj-ea"/>
                <a:cs typeface="Times New Roman" pitchFamily="18" charset="0"/>
              </a:rPr>
              <a:t>: </a:t>
            </a:r>
            <a:r>
              <a:rPr lang="zh-CN" altLang="en-US" sz="2200" dirty="0">
                <a:solidFill>
                  <a:schemeClr val="tx1"/>
                </a:solidFill>
                <a:latin typeface="Times New Roman" pitchFamily="18" charset="0"/>
                <a:ea typeface="+mj-ea"/>
                <a:cs typeface="Times New Roman" pitchFamily="18" charset="0"/>
              </a:rPr>
              <a:t>单个动词可能有</a:t>
            </a:r>
            <a:r>
              <a:rPr lang="en-US" sz="2200" dirty="0">
                <a:solidFill>
                  <a:schemeClr val="tx1"/>
                </a:solidFill>
                <a:latin typeface="Times New Roman" pitchFamily="18" charset="0"/>
                <a:ea typeface="+mj-ea"/>
                <a:cs typeface="Times New Roman" pitchFamily="18" charset="0"/>
              </a:rPr>
              <a:t>12,000 </a:t>
            </a:r>
            <a:r>
              <a:rPr lang="zh-CN" altLang="en-US" sz="2200" dirty="0">
                <a:solidFill>
                  <a:schemeClr val="tx1"/>
                </a:solidFill>
                <a:latin typeface="Times New Roman" pitchFamily="18" charset="0"/>
                <a:ea typeface="+mj-ea"/>
                <a:cs typeface="Times New Roman" pitchFamily="18" charset="0"/>
              </a:rPr>
              <a:t>个不同的形式</a:t>
            </a:r>
            <a:r>
              <a:rPr lang="en-US" sz="2200" dirty="0">
                <a:solidFill>
                  <a:schemeClr val="tx1"/>
                </a:solidFill>
                <a:latin typeface="Times New Roman" pitchFamily="18" charset="0"/>
                <a:ea typeface="+mj-ea"/>
                <a:cs typeface="Times New Roman" pitchFamily="18" charset="0"/>
              </a:rPr>
              <a:t>different forms</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j-ea"/>
                <a:cs typeface="Times New Roman" pitchFamily="18" charset="0"/>
              </a:rPr>
              <a:t>重音符号、元音变音问题（</a:t>
            </a:r>
            <a:r>
              <a:rPr lang="de-DE" sz="2200" dirty="0">
                <a:solidFill>
                  <a:schemeClr val="tx1"/>
                </a:solidFill>
                <a:latin typeface="Times New Roman" pitchFamily="18" charset="0"/>
                <a:ea typeface="+mj-ea"/>
                <a:cs typeface="Times New Roman" pitchFamily="18" charset="0"/>
              </a:rPr>
              <a:t>umlauts</a:t>
            </a:r>
            <a:r>
              <a:rPr lang="zh-CN" altLang="en-US" sz="2200" dirty="0">
                <a:solidFill>
                  <a:schemeClr val="tx1"/>
                </a:solidFill>
                <a:latin typeface="Times New Roman" pitchFamily="18" charset="0"/>
                <a:ea typeface="+mj-ea"/>
                <a:cs typeface="Times New Roman" pitchFamily="18" charset="0"/>
              </a:rPr>
              <a:t>，</a:t>
            </a:r>
            <a:r>
              <a:rPr lang="zh-CN" altLang="en-US" sz="2000" dirty="0">
                <a:solidFill>
                  <a:schemeClr val="tx1"/>
                </a:solidFill>
                <a:latin typeface="Times New Roman" pitchFamily="18" charset="0"/>
                <a:ea typeface="+mj-ea"/>
                <a:cs typeface="Times New Roman" pitchFamily="18" charset="0"/>
              </a:rPr>
              <a:t>由于一个音被另一个音词化而导致的变化，尤其是元音的变化）</a:t>
            </a:r>
            <a:endParaRPr lang="en-US" sz="2200" dirty="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80</a:t>
            </a:fld>
            <a:endParaRPr lang="en-US" dirty="0"/>
          </a:p>
        </p:txBody>
      </p:sp>
      <p:pic>
        <p:nvPicPr>
          <p:cNvPr id="8" name="Picture 7" descr="368.png"/>
          <p:cNvPicPr>
            <a:picLocks noChangeAspect="1"/>
          </p:cNvPicPr>
          <p:nvPr/>
        </p:nvPicPr>
        <p:blipFill>
          <a:blip r:embed="rId3" cstate="print"/>
          <a:stretch>
            <a:fillRect/>
          </a:stretch>
        </p:blipFill>
        <p:spPr>
          <a:xfrm>
            <a:off x="142844" y="1571612"/>
            <a:ext cx="5712750"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81</a:t>
            </a:fld>
            <a:endParaRPr lang="en-US" dirty="0"/>
          </a:p>
        </p:txBody>
      </p:sp>
      <p:pic>
        <p:nvPicPr>
          <p:cNvPr id="9" name="Picture 8" descr="369.png"/>
          <p:cNvPicPr>
            <a:picLocks noChangeAspect="1"/>
          </p:cNvPicPr>
          <p:nvPr/>
        </p:nvPicPr>
        <p:blipFill>
          <a:blip r:embed="rId3" cstate="print"/>
          <a:stretch>
            <a:fillRect/>
          </a:stretch>
        </p:blipFill>
        <p:spPr>
          <a:xfrm>
            <a:off x="142843" y="1571612"/>
            <a:ext cx="5743479" cy="36433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82</a:t>
            </a:fld>
            <a:endParaRPr lang="en-US" dirty="0"/>
          </a:p>
        </p:txBody>
      </p:sp>
      <p:pic>
        <p:nvPicPr>
          <p:cNvPr id="8" name="Picture 7" descr="370.png"/>
          <p:cNvPicPr>
            <a:picLocks noChangeAspect="1"/>
          </p:cNvPicPr>
          <p:nvPr/>
        </p:nvPicPr>
        <p:blipFill>
          <a:blip r:embed="rId3" cstate="print"/>
          <a:stretch>
            <a:fillRect/>
          </a:stretch>
        </p:blipFill>
        <p:spPr>
          <a:xfrm>
            <a:off x="142845" y="1571612"/>
            <a:ext cx="5716295" cy="36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83</a:t>
            </a:fld>
            <a:endParaRPr lang="en-US" dirty="0"/>
          </a:p>
        </p:txBody>
      </p:sp>
      <p:pic>
        <p:nvPicPr>
          <p:cNvPr id="9" name="Picture 8" descr="371.png"/>
          <p:cNvPicPr>
            <a:picLocks noChangeAspect="1"/>
          </p:cNvPicPr>
          <p:nvPr/>
        </p:nvPicPr>
        <p:blipFill>
          <a:blip r:embed="rId3" cstate="print"/>
          <a:stretch>
            <a:fillRect/>
          </a:stretch>
        </p:blipFill>
        <p:spPr>
          <a:xfrm>
            <a:off x="142844" y="1571612"/>
            <a:ext cx="5738083"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84</a:t>
            </a:fld>
            <a:endParaRPr lang="en-US" dirty="0"/>
          </a:p>
        </p:txBody>
      </p:sp>
      <p:pic>
        <p:nvPicPr>
          <p:cNvPr id="8" name="Picture 7" descr="372.png"/>
          <p:cNvPicPr>
            <a:picLocks noChangeAspect="1"/>
          </p:cNvPicPr>
          <p:nvPr/>
        </p:nvPicPr>
        <p:blipFill>
          <a:blip r:embed="rId3" cstate="print"/>
          <a:stretch>
            <a:fillRect/>
          </a:stretch>
        </p:blipFill>
        <p:spPr>
          <a:xfrm>
            <a:off x="142843" y="1571612"/>
            <a:ext cx="5789891" cy="36433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85</a:t>
            </a:fld>
            <a:endParaRPr lang="en-US" dirty="0"/>
          </a:p>
        </p:txBody>
      </p:sp>
      <p:pic>
        <p:nvPicPr>
          <p:cNvPr id="9" name="Picture 8" descr="373.png"/>
          <p:cNvPicPr>
            <a:picLocks noChangeAspect="1"/>
          </p:cNvPicPr>
          <p:nvPr/>
        </p:nvPicPr>
        <p:blipFill>
          <a:blip r:embed="rId3" cstate="print"/>
          <a:stretch>
            <a:fillRect/>
          </a:stretch>
        </p:blipFill>
        <p:spPr>
          <a:xfrm>
            <a:off x="71404" y="1571612"/>
            <a:ext cx="5870522" cy="367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86</a:t>
            </a:fld>
            <a:endParaRPr lang="en-US" dirty="0"/>
          </a:p>
        </p:txBody>
      </p:sp>
      <p:pic>
        <p:nvPicPr>
          <p:cNvPr id="8" name="Picture 7" descr="374.png"/>
          <p:cNvPicPr>
            <a:picLocks noChangeAspect="1"/>
          </p:cNvPicPr>
          <p:nvPr/>
        </p:nvPicPr>
        <p:blipFill>
          <a:blip r:embed="rId3" cstate="print"/>
          <a:stretch>
            <a:fillRect/>
          </a:stretch>
        </p:blipFill>
        <p:spPr>
          <a:xfrm>
            <a:off x="142845" y="1571612"/>
            <a:ext cx="5805871" cy="36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87</a:t>
            </a:fld>
            <a:endParaRPr lang="en-US" dirty="0"/>
          </a:p>
        </p:txBody>
      </p:sp>
      <p:pic>
        <p:nvPicPr>
          <p:cNvPr id="9" name="Picture 8" descr="375.png"/>
          <p:cNvPicPr>
            <a:picLocks noChangeAspect="1"/>
          </p:cNvPicPr>
          <p:nvPr/>
        </p:nvPicPr>
        <p:blipFill>
          <a:blip r:embed="rId3" cstate="print"/>
          <a:stretch>
            <a:fillRect/>
          </a:stretch>
        </p:blipFill>
        <p:spPr>
          <a:xfrm>
            <a:off x="214282" y="1571612"/>
            <a:ext cx="5676923" cy="36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88</a:t>
            </a:fld>
            <a:endParaRPr lang="en-US" dirty="0"/>
          </a:p>
        </p:txBody>
      </p:sp>
      <p:pic>
        <p:nvPicPr>
          <p:cNvPr id="8" name="Picture 7" descr="376.png"/>
          <p:cNvPicPr>
            <a:picLocks noChangeAspect="1"/>
          </p:cNvPicPr>
          <p:nvPr/>
        </p:nvPicPr>
        <p:blipFill>
          <a:blip r:embed="rId3" cstate="print"/>
          <a:stretch>
            <a:fillRect/>
          </a:stretch>
        </p:blipFill>
        <p:spPr>
          <a:xfrm>
            <a:off x="142844" y="1571612"/>
            <a:ext cx="5701302"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89</a:t>
            </a:fld>
            <a:endParaRPr lang="en-US" dirty="0"/>
          </a:p>
        </p:txBody>
      </p:sp>
      <p:pic>
        <p:nvPicPr>
          <p:cNvPr id="9" name="Picture 8" descr="377.png"/>
          <p:cNvPicPr>
            <a:picLocks noChangeAspect="1"/>
          </p:cNvPicPr>
          <p:nvPr/>
        </p:nvPicPr>
        <p:blipFill>
          <a:blip r:embed="rId3" cstate="print"/>
          <a:stretch>
            <a:fillRect/>
          </a:stretch>
        </p:blipFill>
        <p:spPr>
          <a:xfrm>
            <a:off x="142843" y="1571612"/>
            <a:ext cx="5668949"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跳表指针</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264320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9</a:t>
            </a:fld>
            <a:endParaRPr lang="en-US" dirty="0"/>
          </a:p>
        </p:txBody>
      </p:sp>
      <p:pic>
        <p:nvPicPr>
          <p:cNvPr id="8" name="Picture 7" descr="307.png"/>
          <p:cNvPicPr>
            <a:picLocks noChangeAspect="1"/>
          </p:cNvPicPr>
          <p:nvPr/>
        </p:nvPicPr>
        <p:blipFill>
          <a:blip r:embed="rId3" cstate="print"/>
          <a:stretch>
            <a:fillRect/>
          </a:stretch>
        </p:blipFill>
        <p:spPr>
          <a:xfrm>
            <a:off x="1142976" y="2143116"/>
            <a:ext cx="6143668" cy="335529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90</a:t>
            </a:fld>
            <a:endParaRPr lang="en-US" dirty="0"/>
          </a:p>
        </p:txBody>
      </p:sp>
      <p:pic>
        <p:nvPicPr>
          <p:cNvPr id="8" name="Picture 7" descr="378.png"/>
          <p:cNvPicPr>
            <a:picLocks noChangeAspect="1"/>
          </p:cNvPicPr>
          <p:nvPr/>
        </p:nvPicPr>
        <p:blipFill>
          <a:blip r:embed="rId3" cstate="print"/>
          <a:stretch>
            <a:fillRect/>
          </a:stretch>
        </p:blipFill>
        <p:spPr>
          <a:xfrm>
            <a:off x="71406" y="1571612"/>
            <a:ext cx="5797402" cy="36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91</a:t>
            </a:fld>
            <a:endParaRPr lang="en-US" dirty="0"/>
          </a:p>
        </p:txBody>
      </p:sp>
      <p:pic>
        <p:nvPicPr>
          <p:cNvPr id="9" name="Picture 8" descr="379.png"/>
          <p:cNvPicPr>
            <a:picLocks noChangeAspect="1"/>
          </p:cNvPicPr>
          <p:nvPr/>
        </p:nvPicPr>
        <p:blipFill>
          <a:blip r:embed="rId3" cstate="print"/>
          <a:stretch>
            <a:fillRect/>
          </a:stretch>
        </p:blipFill>
        <p:spPr>
          <a:xfrm>
            <a:off x="214282" y="1571612"/>
            <a:ext cx="5733692" cy="36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92</a:t>
            </a:fld>
            <a:endParaRPr lang="en-US" dirty="0"/>
          </a:p>
        </p:txBody>
      </p:sp>
      <p:pic>
        <p:nvPicPr>
          <p:cNvPr id="8" name="Picture 7" descr="380.png"/>
          <p:cNvPicPr>
            <a:picLocks noChangeAspect="1"/>
          </p:cNvPicPr>
          <p:nvPr/>
        </p:nvPicPr>
        <p:blipFill>
          <a:blip r:embed="rId3" cstate="print"/>
          <a:stretch>
            <a:fillRect/>
          </a:stretch>
        </p:blipFill>
        <p:spPr>
          <a:xfrm>
            <a:off x="214282" y="1571612"/>
            <a:ext cx="5745347" cy="36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93</a:t>
            </a:fld>
            <a:endParaRPr lang="en-US" dirty="0"/>
          </a:p>
        </p:txBody>
      </p:sp>
      <p:pic>
        <p:nvPicPr>
          <p:cNvPr id="9" name="Picture 8" descr="381.png"/>
          <p:cNvPicPr>
            <a:picLocks noChangeAspect="1"/>
          </p:cNvPicPr>
          <p:nvPr/>
        </p:nvPicPr>
        <p:blipFill>
          <a:blip r:embed="rId3" cstate="print"/>
          <a:stretch>
            <a:fillRect/>
          </a:stretch>
        </p:blipFill>
        <p:spPr>
          <a:xfrm>
            <a:off x="142844" y="1571612"/>
            <a:ext cx="5748385" cy="356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94</a:t>
            </a:fld>
            <a:endParaRPr lang="en-US" dirty="0"/>
          </a:p>
        </p:txBody>
      </p:sp>
      <p:pic>
        <p:nvPicPr>
          <p:cNvPr id="8" name="Picture 7" descr="382.png"/>
          <p:cNvPicPr>
            <a:picLocks noChangeAspect="1"/>
          </p:cNvPicPr>
          <p:nvPr/>
        </p:nvPicPr>
        <p:blipFill>
          <a:blip r:embed="rId3" cstate="print"/>
          <a:stretch>
            <a:fillRect/>
          </a:stretch>
        </p:blipFill>
        <p:spPr>
          <a:xfrm>
            <a:off x="71406" y="1571612"/>
            <a:ext cx="5951693" cy="370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95</a:t>
            </a:fld>
            <a:endParaRPr lang="en-US" dirty="0"/>
          </a:p>
        </p:txBody>
      </p:sp>
      <p:pic>
        <p:nvPicPr>
          <p:cNvPr id="9" name="Picture 8" descr="383.png"/>
          <p:cNvPicPr>
            <a:picLocks noChangeAspect="1"/>
          </p:cNvPicPr>
          <p:nvPr/>
        </p:nvPicPr>
        <p:blipFill>
          <a:blip r:embed="rId3" cstate="print"/>
          <a:stretch>
            <a:fillRect/>
          </a:stretch>
        </p:blipFill>
        <p:spPr>
          <a:xfrm>
            <a:off x="110370" y="1571612"/>
            <a:ext cx="5809091" cy="36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96</a:t>
            </a:fld>
            <a:endParaRPr lang="en-US" dirty="0"/>
          </a:p>
        </p:txBody>
      </p:sp>
      <p:pic>
        <p:nvPicPr>
          <p:cNvPr id="8" name="Picture 7" descr="384.png"/>
          <p:cNvPicPr>
            <a:picLocks noChangeAspect="1"/>
          </p:cNvPicPr>
          <p:nvPr/>
        </p:nvPicPr>
        <p:blipFill>
          <a:blip r:embed="rId3" cstate="print"/>
          <a:stretch>
            <a:fillRect/>
          </a:stretch>
        </p:blipFill>
        <p:spPr>
          <a:xfrm>
            <a:off x="142844" y="1571611"/>
            <a:ext cx="5801045" cy="3643339"/>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97</a:t>
            </a:fld>
            <a:endParaRPr lang="en-US" dirty="0"/>
          </a:p>
        </p:txBody>
      </p:sp>
      <p:pic>
        <p:nvPicPr>
          <p:cNvPr id="9" name="Picture 8" descr="385.png"/>
          <p:cNvPicPr>
            <a:picLocks noChangeAspect="1"/>
          </p:cNvPicPr>
          <p:nvPr/>
        </p:nvPicPr>
        <p:blipFill>
          <a:blip r:embed="rId3" cstate="print"/>
          <a:stretch>
            <a:fillRect/>
          </a:stretch>
        </p:blipFill>
        <p:spPr>
          <a:xfrm>
            <a:off x="214282" y="1571612"/>
            <a:ext cx="5652228" cy="360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98</a:t>
            </a:fld>
            <a:endParaRPr lang="en-US" dirty="0"/>
          </a:p>
        </p:txBody>
      </p:sp>
      <p:pic>
        <p:nvPicPr>
          <p:cNvPr id="8" name="Picture 7" descr="386.png"/>
          <p:cNvPicPr>
            <a:picLocks noChangeAspect="1"/>
          </p:cNvPicPr>
          <p:nvPr/>
        </p:nvPicPr>
        <p:blipFill>
          <a:blip r:embed="rId3" cstate="print"/>
          <a:stretch>
            <a:fillRect/>
          </a:stretch>
        </p:blipFill>
        <p:spPr>
          <a:xfrm>
            <a:off x="142845" y="1571612"/>
            <a:ext cx="5735497" cy="36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99</a:t>
            </a:fld>
            <a:endParaRPr lang="en-US" dirty="0"/>
          </a:p>
        </p:txBody>
      </p:sp>
      <p:pic>
        <p:nvPicPr>
          <p:cNvPr id="9" name="Picture 8" descr="387.png"/>
          <p:cNvPicPr>
            <a:picLocks noChangeAspect="1"/>
          </p:cNvPicPr>
          <p:nvPr/>
        </p:nvPicPr>
        <p:blipFill>
          <a:blip r:embed="rId3" cstate="print"/>
          <a:stretch>
            <a:fillRect/>
          </a:stretch>
        </p:blipFill>
        <p:spPr>
          <a:xfrm>
            <a:off x="71406" y="1571612"/>
            <a:ext cx="5805871" cy="36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演示文稿1" id="{43EC1C78-7379-43DF-B6A4-0C9F2E743FAC}" vid="{4C904B8B-3FE9-499A-ACA3-0597752562C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course-template-2019</Template>
  <TotalTime>0</TotalTime>
  <Words>5857</Words>
  <Application>Microsoft Office PowerPoint</Application>
  <PresentationFormat>全屏显示(4:3)</PresentationFormat>
  <Paragraphs>1021</Paragraphs>
  <Slides>133</Slides>
  <Notes>114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133</vt:i4>
      </vt:variant>
    </vt:vector>
  </HeadingPairs>
  <TitlesOfParts>
    <vt:vector size="142" baseType="lpstr">
      <vt:lpstr>黑体</vt:lpstr>
      <vt:lpstr>楷体</vt:lpstr>
      <vt:lpstr>宋体</vt:lpstr>
      <vt:lpstr>Arial</vt:lpstr>
      <vt:lpstr>Calibri</vt:lpstr>
      <vt:lpstr>Lucida Sans</vt:lpstr>
      <vt:lpstr>Times New Roman</vt:lpstr>
      <vt:lpstr>Wingdings</vt:lpstr>
      <vt:lpstr>course-template-2013</vt:lpstr>
      <vt:lpstr>PowerPoint 演示文稿</vt:lpstr>
      <vt:lpstr>提纲</vt:lpstr>
      <vt:lpstr>提纲</vt:lpstr>
      <vt:lpstr>上一讲内容</vt:lpstr>
      <vt:lpstr>文档</vt:lpstr>
      <vt:lpstr>PowerPoint 演示文稿</vt:lpstr>
      <vt:lpstr>PowerPoint 演示文稿</vt:lpstr>
      <vt:lpstr>PowerPoint 演示文稿</vt:lpstr>
      <vt:lpstr>PowerPoint 演示文稿</vt:lpstr>
      <vt:lpstr>PowerPoint 演示文稿</vt:lpstr>
      <vt:lpstr>PowerPoint 演示文稿</vt:lpstr>
      <vt:lpstr>位置信息索引</vt:lpstr>
      <vt:lpstr>位置信息索引</vt:lpstr>
      <vt:lpstr>位置信息索引</vt:lpstr>
      <vt:lpstr>PowerPoint 演示文稿</vt:lpstr>
      <vt:lpstr>查询 vs. 索引(迄今为止)</vt:lpstr>
      <vt:lpstr>PowerPoint 演示文稿</vt:lpstr>
      <vt:lpstr>提纲</vt:lpstr>
      <vt:lpstr>PowerPoint 演示文稿</vt:lpstr>
      <vt:lpstr>PowerPoint 演示文稿</vt:lpstr>
      <vt:lpstr>PowerPoint 演示文稿</vt:lpstr>
      <vt:lpstr>PowerPoint 演示文稿</vt:lpstr>
      <vt:lpstr>词项定位(即查词典)</vt:lpstr>
      <vt:lpstr>PowerPoint 演示文稿</vt:lpstr>
      <vt:lpstr>哈希表(散列表)</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轮排索引小结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拼写错误的查询</vt:lpstr>
      <vt:lpstr>PowerPoint 演示文稿</vt:lpstr>
      <vt:lpstr>PowerPoint 演示文稿</vt:lpstr>
      <vt:lpstr>PowerPoint 演示文稿</vt:lpstr>
      <vt:lpstr>PowerPoint 演示文稿</vt:lpstr>
      <vt:lpstr>PowerPoint 演示文稿</vt:lpstr>
      <vt:lpstr>PowerPoint 演示文稿</vt:lpstr>
      <vt:lpstr>Vladimir Iosifovich Levenshtein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前一段小结</vt:lpstr>
      <vt:lpstr>PowerPoint 演示文稿</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test</cp:lastModifiedBy>
  <cp:revision>1599</cp:revision>
  <cp:lastPrinted>2009-09-22T15:48:09Z</cp:lastPrinted>
  <dcterms:created xsi:type="dcterms:W3CDTF">2009-09-21T23:46:17Z</dcterms:created>
  <dcterms:modified xsi:type="dcterms:W3CDTF">2020-09-22T00:53:11Z</dcterms:modified>
</cp:coreProperties>
</file>