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62" r:id="rId1"/>
  </p:sldMasterIdLst>
  <p:notesMasterIdLst>
    <p:notesMasterId r:id="rId77"/>
  </p:notesMasterIdLst>
  <p:handoutMasterIdLst>
    <p:handoutMasterId r:id="rId78"/>
  </p:handoutMasterIdLst>
  <p:sldIdLst>
    <p:sldId id="256" r:id="rId2"/>
    <p:sldId id="1094" r:id="rId3"/>
    <p:sldId id="1195" r:id="rId4"/>
    <p:sldId id="1247" r:id="rId5"/>
    <p:sldId id="1196" r:id="rId6"/>
    <p:sldId id="1246" r:id="rId7"/>
    <p:sldId id="1299" r:id="rId8"/>
    <p:sldId id="1197" r:id="rId9"/>
    <p:sldId id="1198" r:id="rId10"/>
    <p:sldId id="1300" r:id="rId11"/>
    <p:sldId id="1302" r:id="rId12"/>
    <p:sldId id="1248" r:id="rId13"/>
    <p:sldId id="1301" r:id="rId14"/>
    <p:sldId id="1303" r:id="rId15"/>
    <p:sldId id="1249" r:id="rId16"/>
    <p:sldId id="1200" r:id="rId17"/>
    <p:sldId id="1479" r:id="rId18"/>
    <p:sldId id="1499" r:id="rId19"/>
    <p:sldId id="266" r:id="rId20"/>
    <p:sldId id="1202" r:id="rId21"/>
    <p:sldId id="1203" r:id="rId22"/>
    <p:sldId id="1204" r:id="rId23"/>
    <p:sldId id="1304" r:id="rId24"/>
    <p:sldId id="1205" r:id="rId25"/>
    <p:sldId id="1245" r:id="rId26"/>
    <p:sldId id="1207" r:id="rId27"/>
    <p:sldId id="1208" r:id="rId28"/>
    <p:sldId id="1209" r:id="rId29"/>
    <p:sldId id="1136" r:id="rId30"/>
    <p:sldId id="262" r:id="rId31"/>
    <p:sldId id="1210" r:id="rId32"/>
    <p:sldId id="409" r:id="rId33"/>
    <p:sldId id="410" r:id="rId34"/>
    <p:sldId id="1211" r:id="rId35"/>
    <p:sldId id="301" r:id="rId36"/>
    <p:sldId id="1212" r:id="rId37"/>
    <p:sldId id="1213" r:id="rId38"/>
    <p:sldId id="1214" r:id="rId39"/>
    <p:sldId id="1215" r:id="rId40"/>
    <p:sldId id="280" r:id="rId41"/>
    <p:sldId id="1501" r:id="rId42"/>
    <p:sldId id="264" r:id="rId43"/>
    <p:sldId id="265" r:id="rId44"/>
    <p:sldId id="1216" r:id="rId45"/>
    <p:sldId id="1490" r:id="rId46"/>
    <p:sldId id="1491" r:id="rId47"/>
    <p:sldId id="1492" r:id="rId48"/>
    <p:sldId id="1481" r:id="rId49"/>
    <p:sldId id="1493" r:id="rId50"/>
    <p:sldId id="1494" r:id="rId51"/>
    <p:sldId id="1222" r:id="rId52"/>
    <p:sldId id="1223" r:id="rId53"/>
    <p:sldId id="1224" r:id="rId54"/>
    <p:sldId id="1225" r:id="rId55"/>
    <p:sldId id="1226" r:id="rId56"/>
    <p:sldId id="1227" r:id="rId57"/>
    <p:sldId id="1228" r:id="rId58"/>
    <p:sldId id="1229" r:id="rId59"/>
    <p:sldId id="1230" r:id="rId60"/>
    <p:sldId id="1496" r:id="rId61"/>
    <p:sldId id="1498" r:id="rId62"/>
    <p:sldId id="1232" r:id="rId63"/>
    <p:sldId id="1231" r:id="rId64"/>
    <p:sldId id="1233" r:id="rId65"/>
    <p:sldId id="1234" r:id="rId66"/>
    <p:sldId id="1235" r:id="rId67"/>
    <p:sldId id="1236" r:id="rId68"/>
    <p:sldId id="1237" r:id="rId69"/>
    <p:sldId id="1238" r:id="rId70"/>
    <p:sldId id="1500" r:id="rId71"/>
    <p:sldId id="1240" r:id="rId72"/>
    <p:sldId id="1495" r:id="rId73"/>
    <p:sldId id="1250" r:id="rId74"/>
    <p:sldId id="1244" r:id="rId75"/>
    <p:sldId id="1251" r:id="rId76"/>
  </p:sldIdLst>
  <p:sldSz cx="9144000" cy="6858000" type="screen4x3"/>
  <p:notesSz cx="7315200" cy="9601200"/>
  <p:defaultTextStyle>
    <a:defPPr>
      <a:defRPr lang="en-GB"/>
    </a:defPPr>
    <a:lvl1pPr algn="l" defTabSz="448945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MS PGothic" panose="020B0600070205080204" charset="-128"/>
        <a:cs typeface="+mn-cs"/>
      </a:defRPr>
    </a:lvl1pPr>
    <a:lvl2pPr marL="742950" indent="-285750" algn="l" defTabSz="448945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MS PGothic" panose="020B0600070205080204" charset="-128"/>
        <a:cs typeface="+mn-cs"/>
      </a:defRPr>
    </a:lvl2pPr>
    <a:lvl3pPr marL="1143000" indent="-228600" algn="l" defTabSz="448945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MS PGothic" panose="020B0600070205080204" charset="-128"/>
        <a:cs typeface="+mn-cs"/>
      </a:defRPr>
    </a:lvl3pPr>
    <a:lvl4pPr marL="1600200" indent="-228600" algn="l" defTabSz="448945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MS PGothic" panose="020B0600070205080204" charset="-128"/>
        <a:cs typeface="+mn-cs"/>
      </a:defRPr>
    </a:lvl4pPr>
    <a:lvl5pPr marL="2057400" indent="-228600" algn="l" defTabSz="448945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MS PGothic" panose="020B060007020508020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MS PGothic" panose="020B060007020508020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MS PGothic" panose="020B060007020508020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 autoAdjust="0"/>
    <p:restoredTop sz="77281" autoAdjust="0"/>
  </p:normalViewPr>
  <p:slideViewPr>
    <p:cSldViewPr>
      <p:cViewPr varScale="1">
        <p:scale>
          <a:sx n="56" d="100"/>
          <a:sy n="56" d="100"/>
        </p:scale>
        <p:origin x="189" y="42"/>
      </p:cViewPr>
      <p:guideLst>
        <p:guide orient="horz" pos="2160"/>
        <p:guide pos="2846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4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ea typeface="黑体" panose="02010609060101010101" pitchFamily="49" charset="-122"/>
              </a:rPr>
              <a:t>12.10.2020</a:t>
            </a:fld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ea typeface="黑体" panose="02010609060101010101" pitchFamily="49" charset="-122"/>
              </a:rPr>
              <a:t>‹#›</a:t>
            </a:fld>
            <a:endParaRPr lang="de-DE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636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5400" tIns="47520" rIns="95400" bIns="47520" numCol="1" anchor="t" anchorCtr="0" compatLnSpc="1"/>
          <a:lstStyle/>
          <a:p>
            <a:pPr lvl="0"/>
            <a:endParaRPr lang="de-DE" noProof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5400" tIns="47520" rIns="95400" bIns="47520" numCol="1" anchor="b" anchorCtr="0" compatLnSpc="1"/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panose="020B0604020202020204" charset="-122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2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anose="02010609060101010101" pitchFamily="49" charset="-122"/>
              </a:rPr>
              <a:t>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18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7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84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778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en-US" altLang="zh-CN" dirty="0"/>
              <a:t>(1)N*L/M=400</a:t>
            </a:r>
            <a:endParaRPr lang="de-DE" dirty="0"/>
          </a:p>
          <a:p>
            <a:r>
              <a:rPr lang="de-DE" dirty="0"/>
              <a:t>(2)T/M=</a:t>
            </a:r>
            <a:r>
              <a:rPr lang="en-US" altLang="zh-CN" dirty="0"/>
              <a:t>250</a:t>
            </a:r>
          </a:p>
          <a:p>
            <a:r>
              <a:rPr lang="en-US" dirty="0"/>
              <a:t>(4)N*L=1.6</a:t>
            </a:r>
            <a:r>
              <a:rPr lang="zh-CN" altLang="en-US" dirty="0"/>
              <a:t>亿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158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63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475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126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68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3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53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79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6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02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019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729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796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zh-CN" altLang="en-US" dirty="0"/>
              <a:t>磁盘带宽</a:t>
            </a:r>
            <a:r>
              <a:rPr lang="en-US" altLang="zh-CN" dirty="0"/>
              <a:t>50MB/s</a:t>
            </a:r>
            <a:r>
              <a:rPr lang="zh-CN" altLang="en-US" dirty="0"/>
              <a:t>，数据量：</a:t>
            </a:r>
            <a:r>
              <a:rPr lang="en-US" altLang="zh-CN" dirty="0"/>
              <a:t>450TB</a:t>
            </a:r>
            <a:r>
              <a:rPr lang="zh-CN" altLang="en-US" dirty="0"/>
              <a:t>，读取需要：</a:t>
            </a:r>
            <a:r>
              <a:rPr lang="en-US" altLang="zh-CN" dirty="0"/>
              <a:t>9000000s</a:t>
            </a:r>
            <a:r>
              <a:rPr lang="zh-CN" altLang="en-US" dirty="0"/>
              <a:t>（</a:t>
            </a:r>
            <a:r>
              <a:rPr lang="en-US" altLang="zh-CN" dirty="0"/>
              <a:t>&gt;100</a:t>
            </a:r>
            <a:r>
              <a:rPr lang="zh-CN" altLang="en-US" dirty="0"/>
              <a:t>天），索引大小：</a:t>
            </a:r>
            <a:r>
              <a:rPr lang="en-US" altLang="zh-CN" dirty="0"/>
              <a:t>10^14*1/2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字节</a:t>
            </a:r>
            <a:r>
              <a:rPr lang="en-US" altLang="zh-CN" dirty="0"/>
              <a:t>=250TB</a:t>
            </a:r>
            <a:r>
              <a:rPr lang="zh-CN" altLang="en-US" dirty="0"/>
              <a:t>（假设每个文档的独立词项个数为词条数的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写盘需要：</a:t>
            </a:r>
            <a:r>
              <a:rPr lang="en-US" altLang="zh-CN" dirty="0"/>
              <a:t>5000000s(&gt;50</a:t>
            </a:r>
            <a:r>
              <a:rPr lang="zh-CN" altLang="en-US" dirty="0"/>
              <a:t>天</a:t>
            </a:r>
            <a:r>
              <a:rPr lang="en-US" altLang="zh-CN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6555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768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530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57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704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84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188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513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936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614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21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词条总数：</a:t>
            </a:r>
            <a:r>
              <a:rPr lang="en-US" altLang="zh-CN" dirty="0"/>
              <a:t>1.6</a:t>
            </a:r>
            <a:r>
              <a:rPr lang="zh-CN" altLang="en-US" dirty="0"/>
              <a:t>亿</a:t>
            </a:r>
            <a:endParaRPr lang="en-US" altLang="zh-CN" dirty="0"/>
          </a:p>
          <a:p>
            <a:r>
              <a:rPr lang="zh-CN" altLang="en-US" dirty="0"/>
              <a:t>倒排记录数：</a:t>
            </a:r>
            <a:r>
              <a:rPr lang="en-US" altLang="zh-CN" dirty="0"/>
              <a:t>1</a:t>
            </a:r>
            <a:r>
              <a:rPr lang="zh-CN" altLang="en-US" dirty="0"/>
              <a:t>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1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039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639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2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57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8193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13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570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69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739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70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0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71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zh-CN" altLang="en-US" dirty="0"/>
              <a:t>假设每</a:t>
            </a:r>
            <a:r>
              <a:rPr lang="en-US" altLang="zh-CN" dirty="0"/>
              <a:t>a</a:t>
            </a:r>
            <a:r>
              <a:rPr lang="zh-CN" altLang="en-US" dirty="0"/>
              <a:t>个倒排记录合并一次。</a:t>
            </a:r>
            <a:r>
              <a:rPr lang="en-US" altLang="zh-CN" dirty="0" err="1"/>
              <a:t>na</a:t>
            </a:r>
            <a:r>
              <a:rPr lang="en-US" altLang="zh-CN" dirty="0"/>
              <a:t>=T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3360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73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5277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74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1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55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43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dirty="0"/>
              <a:t>轮排索引 </a:t>
            </a:r>
            <a:r>
              <a:rPr lang="en-US" altLang="zh-CN" dirty="0"/>
              <a:t>vs. k-gram</a:t>
            </a:r>
            <a:r>
              <a:rPr lang="zh-CN" altLang="en-US" dirty="0"/>
              <a:t>索引</a:t>
            </a:r>
            <a:endParaRPr lang="de-DE" altLang="zh-CN" dirty="0"/>
          </a:p>
          <a:p>
            <a:pPr lvl="1"/>
            <a:r>
              <a:rPr lang="zh-CN" altLang="en-US" dirty="0"/>
              <a:t>拼写校正：</a:t>
            </a:r>
            <a:endParaRPr lang="en-US" altLang="zh-CN" dirty="0"/>
          </a:p>
          <a:p>
            <a:pPr lvl="2"/>
            <a:r>
              <a:rPr lang="zh-CN" altLang="en-US" dirty="0"/>
              <a:t>编辑距离 </a:t>
            </a:r>
            <a:r>
              <a:rPr lang="en-US" altLang="zh-CN" dirty="0"/>
              <a:t>vs. k-gram</a:t>
            </a:r>
            <a:r>
              <a:rPr lang="zh-CN" altLang="en-US" dirty="0"/>
              <a:t>相似度</a:t>
            </a:r>
            <a:endParaRPr lang="en-US" altLang="zh-CN" dirty="0"/>
          </a:p>
          <a:p>
            <a:pPr lvl="2"/>
            <a:r>
              <a:rPr lang="zh-CN" altLang="en-US" dirty="0"/>
              <a:t>词独立校正法 </a:t>
            </a:r>
            <a:r>
              <a:rPr lang="en-US" altLang="zh-CN" dirty="0"/>
              <a:t>vs. </a:t>
            </a:r>
            <a:r>
              <a:rPr lang="zh-CN" altLang="en-US" dirty="0"/>
              <a:t>上下文敏感校正法</a:t>
            </a:r>
            <a:endParaRPr lang="en-US" altLang="zh-CN" dirty="0"/>
          </a:p>
          <a:p>
            <a:pPr lvl="2"/>
            <a:r>
              <a:rPr lang="en-US" altLang="zh-CN" dirty="0" err="1"/>
              <a:t>Soundex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09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06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321" y="1600200"/>
            <a:ext cx="3897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信息检索导论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中国科学院大学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2020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年秋季课程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信息检索导论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31071" y="2438400"/>
            <a:ext cx="8358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139CB7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An Introduction to </a:t>
            </a:r>
            <a:r>
              <a:rPr lang="en-US" sz="3600" b="1" dirty="0">
                <a:solidFill>
                  <a:srgbClr val="139CB7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4437063"/>
            <a:ext cx="748883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授课人：李波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中国科学院信息工程研究所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国科大网络空间安全学院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sz="2800" dirty="0">
              <a:solidFill>
                <a:srgbClr val="FFFF00"/>
              </a:solidFill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>
                <a:latin typeface="Calibri" pitchFamily="34" charset="0"/>
              </a:rPr>
              <a:t>*改编自</a:t>
            </a:r>
            <a:r>
              <a:rPr lang="en-US" altLang="zh-CN" sz="1200" dirty="0">
                <a:latin typeface="Calibri" pitchFamily="34" charset="0"/>
              </a:rPr>
              <a:t>”An introduction to  Information retrieval”</a:t>
            </a:r>
            <a:r>
              <a:rPr lang="zh-CN" altLang="en-US" sz="1200" dirty="0">
                <a:latin typeface="Calibri" pitchFamily="34" charset="0"/>
              </a:rPr>
              <a:t>网上公开的课件，地址 </a:t>
            </a:r>
            <a:r>
              <a:rPr lang="en-US" altLang="zh-CN" sz="1200" dirty="0">
                <a:ea typeface="宋体" charset="-122"/>
              </a:rPr>
              <a:t>http://nlp.stanford.edu/IR-book/</a:t>
            </a: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898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94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5486" y="2010996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信息检索导论</a:t>
            </a:r>
            <a:endParaRPr lang="en-US" sz="4000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中国科学院大学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2019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年春季课程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《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信息检索导论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》                                                                                     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主讲人：王斌</a:t>
            </a:r>
          </a:p>
        </p:txBody>
      </p:sp>
      <p:sp>
        <p:nvSpPr>
          <p:cNvPr id="9" name="Rectangle 11"/>
          <p:cNvSpPr/>
          <p:nvPr/>
        </p:nvSpPr>
        <p:spPr>
          <a:xfrm>
            <a:off x="611560" y="2802404"/>
            <a:ext cx="8358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An Introduction</a:t>
            </a:r>
            <a:r>
              <a:rPr lang="en-US" altLang="zh-CN" sz="3600" b="1" baseline="0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 to</a:t>
            </a:r>
            <a:r>
              <a:rPr lang="en-US" altLang="zh-CN" sz="3600" b="1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374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13" y="1773238"/>
            <a:ext cx="8207375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13" y="1773238"/>
            <a:ext cx="820896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  <a:defRPr/>
            </a:pPr>
            <a:endParaRPr lang="en-US" altLang="zh-CN" dirty="0">
              <a:ea typeface="宋体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22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008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569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638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33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51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81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1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865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讲 索引构建</a:t>
            </a:r>
            <a:endParaRPr lang="en-US" altLang="zh-CN"/>
          </a:p>
          <a:p>
            <a:r>
              <a:rPr lang="en-US" altLang="zh-CN"/>
              <a:t>Index construction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028384" y="28188"/>
            <a:ext cx="1115616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altLang="zh-CN" sz="1200" dirty="0">
                <a:solidFill>
                  <a:srgbClr val="FBFCFF"/>
                </a:solidFill>
                <a:ea typeface="宋体" panose="02010600030101010101" pitchFamily="2" charset="-122"/>
              </a:rPr>
              <a:t>2020/10/12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轮排索引示意图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7" descr="326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928813"/>
            <a:ext cx="3725862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275856" y="4509120"/>
            <a:ext cx="108012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75856" y="2276872"/>
            <a:ext cx="108012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>
            <a:off x="4355976" y="2600908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5976" y="3645024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55976" y="4869160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148064" y="3429000"/>
            <a:ext cx="5760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24128" y="3429000"/>
            <a:ext cx="5760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300192" y="3429000"/>
            <a:ext cx="5760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76256" y="3429000"/>
            <a:ext cx="5760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452320" y="3429000"/>
            <a:ext cx="5760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987824" y="1988840"/>
            <a:ext cx="5472608" cy="3816424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55976" y="602128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传统倒排索引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词项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文档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3568" y="2060848"/>
            <a:ext cx="1728192" cy="3744416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3183" y="602128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轮排索引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通配查询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词项，采用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B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树来组织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/>
      <p:bldP spid="27" grpId="0" bldLvl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轮排索引使用过程</a:t>
            </a:r>
            <a:endParaRPr lang="zh-CN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通配查询加上</a:t>
            </a:r>
            <a:r>
              <a:rPr lang="en-US" altLang="zh-CN"/>
              <a:t>$</a:t>
            </a:r>
            <a:r>
              <a:rPr lang="zh-CN" altLang="zh-CN"/>
              <a:t>号后，将</a:t>
            </a:r>
            <a:r>
              <a:rPr lang="zh-CN" altLang="en-US"/>
              <a:t>通配符移到右部</a:t>
            </a:r>
          </a:p>
          <a:p>
            <a:pPr lvl="1"/>
            <a:r>
              <a:rPr lang="en-US" altLang="zh-CN" sz="2400"/>
              <a:t>hel*o --&gt; hel*o$ --&gt;o$hel*</a:t>
            </a:r>
          </a:p>
          <a:p>
            <a:pPr lvl="0"/>
            <a:r>
              <a:rPr lang="zh-CN" altLang="en-US"/>
              <a:t>在轮排索引中查找相应字符串得到相应词项集合</a:t>
            </a:r>
          </a:p>
          <a:p>
            <a:pPr lvl="1"/>
            <a:r>
              <a:rPr lang="zh-CN" altLang="zh-CN" sz="2400"/>
              <a:t>查找前缀为</a:t>
            </a:r>
            <a:r>
              <a:rPr lang="en-US" altLang="zh-CN" sz="2400"/>
              <a:t>o$hel</a:t>
            </a:r>
            <a:r>
              <a:rPr lang="zh-CN" altLang="en-US" sz="2400"/>
              <a:t>字符串</a:t>
            </a:r>
            <a:r>
              <a:rPr lang="zh-CN" altLang="zh-CN" sz="2400"/>
              <a:t>的词项集合</a:t>
            </a:r>
          </a:p>
          <a:p>
            <a:pPr lvl="0"/>
            <a:r>
              <a:rPr lang="zh-CN" altLang="en-US"/>
              <a:t>将词项对应的文档</a:t>
            </a:r>
            <a:r>
              <a:rPr lang="en-US" altLang="zh-CN"/>
              <a:t>ID</a:t>
            </a:r>
            <a:r>
              <a:rPr lang="zh-CN" altLang="en-US"/>
              <a:t>列出</a:t>
            </a:r>
          </a:p>
          <a:p>
            <a:pPr lvl="1"/>
            <a:r>
              <a:rPr lang="zh-CN" altLang="en-US"/>
              <a:t>查词项</a:t>
            </a:r>
            <a:r>
              <a:rPr lang="en-US" altLang="zh-CN"/>
              <a:t>-</a:t>
            </a:r>
            <a:r>
              <a:rPr lang="zh-CN" altLang="en-US"/>
              <a:t>文档倒排索引，将上述词项集合对应的文档</a:t>
            </a:r>
            <a:r>
              <a:rPr lang="en-US" altLang="zh-CN"/>
              <a:t>ID</a:t>
            </a:r>
            <a:r>
              <a:rPr lang="zh-CN" altLang="en-US"/>
              <a:t>取出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通配查询处理：</a:t>
            </a:r>
            <a:r>
              <a:rPr lang="en-US" altLang="zh-CN" dirty="0">
                <a:sym typeface="+mn-ea"/>
              </a:rPr>
              <a:t>k-gram</a:t>
            </a:r>
            <a:r>
              <a:rPr lang="zh-CN" altLang="en-US" dirty="0">
                <a:sym typeface="+mn-ea"/>
              </a:rPr>
              <a:t>索引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475"/>
            <a:ext cx="8229600" cy="4953000"/>
          </a:xfrm>
        </p:spPr>
        <p:txBody>
          <a:bodyPr/>
          <a:lstStyle/>
          <a:p>
            <a:pPr lvl="1"/>
            <a:r>
              <a:rPr lang="zh-CN" altLang="en-US" dirty="0"/>
              <a:t>枚举一个词项中所有连续的</a:t>
            </a:r>
            <a:r>
              <a:rPr lang="en-US" altLang="zh-CN" dirty="0"/>
              <a:t>k</a:t>
            </a:r>
            <a:r>
              <a:rPr lang="zh-CN" altLang="en-US" dirty="0"/>
              <a:t>个字符构成</a:t>
            </a:r>
            <a:r>
              <a:rPr lang="en-US" altLang="zh-CN" dirty="0"/>
              <a:t>k-gram </a:t>
            </a:r>
            <a:r>
              <a:rPr lang="zh-CN" altLang="en-US" dirty="0"/>
              <a:t>。</a:t>
            </a:r>
            <a:endParaRPr lang="de-DE" altLang="zh-CN" dirty="0"/>
          </a:p>
          <a:p>
            <a:pPr lvl="2"/>
            <a:r>
              <a:rPr lang="de-DE" altLang="zh-CN" dirty="0"/>
              <a:t>2-gram</a:t>
            </a:r>
            <a:r>
              <a:rPr lang="zh-CN" altLang="de-DE" dirty="0"/>
              <a:t>称为二元组</a:t>
            </a:r>
            <a:r>
              <a:rPr lang="en-US" altLang="zh-CN" dirty="0"/>
              <a:t>(</a:t>
            </a:r>
            <a:r>
              <a:rPr lang="de-DE" altLang="zh-CN" dirty="0"/>
              <a:t>bigram)</a:t>
            </a:r>
          </a:p>
          <a:p>
            <a:pPr lvl="1"/>
            <a:r>
              <a:rPr lang="zh-CN" altLang="en-US" dirty="0"/>
              <a:t>例子</a:t>
            </a:r>
            <a:r>
              <a:rPr lang="en-US" altLang="zh-CN" dirty="0"/>
              <a:t>: April is the cruelest month: $a </a:t>
            </a:r>
            <a:r>
              <a:rPr lang="en-US" altLang="zh-CN" dirty="0" err="1"/>
              <a:t>ap</a:t>
            </a:r>
            <a:r>
              <a:rPr lang="en-US" altLang="zh-CN" dirty="0"/>
              <a:t> pr </a:t>
            </a:r>
            <a:r>
              <a:rPr lang="en-US" altLang="zh-CN" dirty="0" err="1"/>
              <a:t>ri</a:t>
            </a:r>
            <a:r>
              <a:rPr lang="en-US" altLang="zh-CN" dirty="0"/>
              <a:t> </a:t>
            </a:r>
            <a:r>
              <a:rPr lang="en-US" altLang="zh-CN" dirty="0" err="1"/>
              <a:t>il</a:t>
            </a:r>
            <a:r>
              <a:rPr lang="en-US" altLang="zh-CN" dirty="0"/>
              <a:t> l$ $</a:t>
            </a:r>
            <a:r>
              <a:rPr lang="en-US" altLang="zh-CN" dirty="0" err="1"/>
              <a:t>i</a:t>
            </a:r>
            <a:r>
              <a:rPr lang="en-US" altLang="zh-CN" dirty="0"/>
              <a:t> is s$ $t </a:t>
            </a:r>
            <a:r>
              <a:rPr lang="en-US" altLang="zh-CN" dirty="0" err="1"/>
              <a:t>th</a:t>
            </a:r>
            <a:r>
              <a:rPr lang="en-US" altLang="zh-CN" dirty="0"/>
              <a:t> he e$ $c </a:t>
            </a:r>
            <a:r>
              <a:rPr lang="en-US" altLang="zh-CN" dirty="0" err="1"/>
              <a:t>cr</a:t>
            </a:r>
            <a:r>
              <a:rPr lang="en-US" altLang="zh-CN" dirty="0"/>
              <a:t> </a:t>
            </a:r>
            <a:r>
              <a:rPr lang="en-US" altLang="zh-CN" dirty="0" err="1"/>
              <a:t>ru</a:t>
            </a:r>
            <a:r>
              <a:rPr lang="en-US" altLang="zh-CN" dirty="0"/>
              <a:t> </a:t>
            </a:r>
            <a:r>
              <a:rPr lang="en-US" altLang="zh-CN" dirty="0" err="1"/>
              <a:t>ue</a:t>
            </a:r>
            <a:r>
              <a:rPr lang="en-US" altLang="zh-CN" dirty="0"/>
              <a:t> el le </a:t>
            </a:r>
            <a:r>
              <a:rPr lang="en-US" altLang="zh-CN" dirty="0" err="1"/>
              <a:t>es</a:t>
            </a:r>
            <a:r>
              <a:rPr lang="en-US" altLang="zh-CN" dirty="0"/>
              <a:t> </a:t>
            </a:r>
            <a:r>
              <a:rPr lang="en-US" altLang="zh-CN" dirty="0" err="1"/>
              <a:t>st</a:t>
            </a:r>
            <a:r>
              <a:rPr lang="en-US" altLang="zh-CN" dirty="0"/>
              <a:t> t$ $m </a:t>
            </a:r>
            <a:r>
              <a:rPr lang="de-DE" altLang="zh-CN" dirty="0"/>
              <a:t>mo on nt h$</a:t>
            </a:r>
          </a:p>
          <a:p>
            <a:pPr lvl="2"/>
            <a:r>
              <a:rPr lang="zh-CN" altLang="en-US" dirty="0"/>
              <a:t>同前面一样，</a:t>
            </a:r>
            <a:r>
              <a:rPr lang="en-US" altLang="zh-CN" dirty="0"/>
              <a:t>$ </a:t>
            </a:r>
            <a:r>
              <a:rPr lang="zh-CN" altLang="en-US" dirty="0"/>
              <a:t>是一个特殊字符</a:t>
            </a:r>
            <a:endParaRPr lang="en-US" altLang="zh-CN" dirty="0"/>
          </a:p>
          <a:p>
            <a:pPr lvl="1"/>
            <a:r>
              <a:rPr lang="zh-CN" altLang="en-US" dirty="0"/>
              <a:t>构建一个倒排索引，此时词典部分是所有的</a:t>
            </a:r>
            <a:r>
              <a:rPr lang="en-US" altLang="zh-CN" dirty="0"/>
              <a:t>2-gram</a:t>
            </a:r>
            <a:r>
              <a:rPr lang="zh-CN" altLang="en-US" dirty="0"/>
              <a:t>，倒排记录表部分是包含某个</a:t>
            </a:r>
            <a:r>
              <a:rPr lang="en-US" altLang="zh-CN" dirty="0"/>
              <a:t>2-gram</a:t>
            </a:r>
            <a:r>
              <a:rPr lang="zh-CN" altLang="en-US" dirty="0"/>
              <a:t>的所有词项</a:t>
            </a:r>
          </a:p>
          <a:p>
            <a:pPr lvl="1"/>
            <a:r>
              <a:rPr lang="zh-CN" altLang="en-US" dirty="0"/>
              <a:t>相当于对词项再构建一个倒排索引</a:t>
            </a:r>
            <a:r>
              <a:rPr lang="en-US" altLang="zh-CN" dirty="0"/>
              <a:t>(</a:t>
            </a:r>
            <a:r>
              <a:rPr lang="zh-CN" altLang="en-US" dirty="0"/>
              <a:t>二级索引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k-gram</a:t>
            </a:r>
            <a:r>
              <a:rPr lang="zh-CN" altLang="en-US" dirty="0"/>
              <a:t>索引示意图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13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275856" y="4291950"/>
            <a:ext cx="108012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held</a:t>
            </a:r>
          </a:p>
        </p:txBody>
      </p:sp>
      <p:sp>
        <p:nvSpPr>
          <p:cNvPr id="11" name="矩形 10"/>
          <p:cNvSpPr/>
          <p:nvPr/>
        </p:nvSpPr>
        <p:spPr>
          <a:xfrm>
            <a:off x="3275856" y="2276872"/>
            <a:ext cx="108012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>
            <a:off x="4355976" y="2600908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5976" y="3645024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148064" y="3429000"/>
            <a:ext cx="5760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24128" y="3429000"/>
            <a:ext cx="5760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300192" y="3429000"/>
            <a:ext cx="5760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76256" y="3429000"/>
            <a:ext cx="5760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452320" y="3429000"/>
            <a:ext cx="57606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05455" y="1988820"/>
            <a:ext cx="5472430" cy="3917315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24556" y="620543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传统倒排索引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词项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文档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3260" y="2060575"/>
            <a:ext cx="3837940" cy="3744595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7470" y="6021288"/>
            <a:ext cx="38164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k-gram</a:t>
            </a:r>
            <a:r>
              <a:rPr lang="zh-CN" altLang="en-US" dirty="0">
                <a:solidFill>
                  <a:schemeClr val="tx1"/>
                </a:solidFill>
              </a:rPr>
              <a:t>索引 </a:t>
            </a:r>
            <a:r>
              <a:rPr lang="en-US" altLang="zh-CN" dirty="0">
                <a:solidFill>
                  <a:schemeClr val="tx1"/>
                </a:solidFill>
              </a:rPr>
              <a:t>(k-gram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词项，本质上是一种倒排索引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5856" y="3284617"/>
            <a:ext cx="108012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7001" y="2381012"/>
            <a:ext cx="108012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$he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7636" y="3230642"/>
            <a:ext cx="108012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07636" y="4991497"/>
            <a:ext cx="108012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lo$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7001" y="4110752"/>
            <a:ext cx="108012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cxnSp>
        <p:nvCxnSpPr>
          <p:cNvPr id="14" name="直接箭头连接符 13"/>
          <p:cNvCxnSpPr>
            <a:endCxn id="6" idx="1"/>
          </p:cNvCxnSpPr>
          <p:nvPr/>
        </p:nvCxnSpPr>
        <p:spPr>
          <a:xfrm>
            <a:off x="2087880" y="3555365"/>
            <a:ext cx="1188085" cy="10610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75856" y="5156820"/>
            <a:ext cx="108012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</a:t>
            </a:r>
          </a:p>
        </p:txBody>
      </p:sp>
      <p:cxnSp>
        <p:nvCxnSpPr>
          <p:cNvPr id="34" name="曲线连接符 33"/>
          <p:cNvCxnSpPr>
            <a:stCxn id="6" idx="3"/>
            <a:endCxn id="3" idx="2"/>
          </p:cNvCxnSpPr>
          <p:nvPr/>
        </p:nvCxnSpPr>
        <p:spPr>
          <a:xfrm flipH="1" flipV="1">
            <a:off x="3816350" y="3933190"/>
            <a:ext cx="539750" cy="683260"/>
          </a:xfrm>
          <a:prstGeom prst="curvedConnector4">
            <a:avLst>
              <a:gd name="adj1" fmla="val -44118"/>
              <a:gd name="adj2" fmla="val 73699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3" idx="3"/>
            <a:endCxn id="30" idx="1"/>
          </p:cNvCxnSpPr>
          <p:nvPr/>
        </p:nvCxnSpPr>
        <p:spPr>
          <a:xfrm flipH="1">
            <a:off x="3275965" y="3609340"/>
            <a:ext cx="1080135" cy="1871980"/>
          </a:xfrm>
          <a:prstGeom prst="curvedConnector5">
            <a:avLst>
              <a:gd name="adj1" fmla="val -22046"/>
              <a:gd name="adj2" fmla="val 82666"/>
              <a:gd name="adj3" fmla="val 122046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1"/>
          </p:cNvCxnSpPr>
          <p:nvPr/>
        </p:nvCxnSpPr>
        <p:spPr>
          <a:xfrm flipV="1">
            <a:off x="2087245" y="2601595"/>
            <a:ext cx="1188720" cy="1833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1" idx="3"/>
            <a:endCxn id="3" idx="0"/>
          </p:cNvCxnSpPr>
          <p:nvPr/>
        </p:nvCxnSpPr>
        <p:spPr>
          <a:xfrm flipH="1">
            <a:off x="3816350" y="2601595"/>
            <a:ext cx="539750" cy="683260"/>
          </a:xfrm>
          <a:prstGeom prst="curvedConnector4">
            <a:avLst>
              <a:gd name="adj1" fmla="val -44118"/>
              <a:gd name="adj2" fmla="val 736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/>
      <p:bldP spid="27" grpId="0" bldLvl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k-gram</a:t>
            </a:r>
            <a:r>
              <a:rPr lang="zh-CN" altLang="en-US" dirty="0"/>
              <a:t>索引使用过程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通配查询加上</a:t>
            </a:r>
            <a:r>
              <a:rPr lang="en-US" altLang="zh-CN" dirty="0"/>
              <a:t>$</a:t>
            </a:r>
            <a:r>
              <a:rPr lang="zh-CN" altLang="zh-CN" dirty="0"/>
              <a:t>号后，将查询转换成布尔查询</a:t>
            </a:r>
            <a:endParaRPr lang="zh-CN" altLang="en-US" dirty="0"/>
          </a:p>
          <a:p>
            <a:pPr lvl="1"/>
            <a:r>
              <a:rPr lang="en-US" altLang="zh-CN" sz="2400" dirty="0" err="1"/>
              <a:t>hel</a:t>
            </a:r>
            <a:r>
              <a:rPr lang="en-US" altLang="zh-CN" sz="2400" dirty="0"/>
              <a:t>*o --&gt; $</a:t>
            </a:r>
            <a:r>
              <a:rPr lang="en-US" altLang="zh-CN" sz="2400" dirty="0" err="1"/>
              <a:t>hel</a:t>
            </a:r>
            <a:r>
              <a:rPr lang="en-US" altLang="zh-CN" sz="2400" dirty="0"/>
              <a:t>*o$ --&gt; $h AND he AND el AND o$ </a:t>
            </a:r>
          </a:p>
          <a:p>
            <a:pPr lvl="0"/>
            <a:r>
              <a:rPr lang="zh-CN" altLang="en-US" dirty="0"/>
              <a:t>在</a:t>
            </a:r>
            <a:r>
              <a:rPr lang="en-US" altLang="zh-CN" dirty="0"/>
              <a:t>k-gram</a:t>
            </a:r>
            <a:r>
              <a:rPr lang="zh-CN" altLang="en-US" dirty="0"/>
              <a:t>索引中查找满足上述布尔表达式的词项集合</a:t>
            </a:r>
          </a:p>
          <a:p>
            <a:pPr lvl="1"/>
            <a:r>
              <a:rPr lang="zh-CN" altLang="zh-CN" sz="2400" dirty="0"/>
              <a:t>分别找出</a:t>
            </a:r>
            <a:r>
              <a:rPr lang="en-US" altLang="zh-CN" sz="2400" dirty="0"/>
              <a:t>$h</a:t>
            </a:r>
            <a:r>
              <a:rPr lang="zh-CN" altLang="zh-CN" sz="2400" dirty="0"/>
              <a:t>、</a:t>
            </a:r>
            <a:r>
              <a:rPr lang="en-US" altLang="zh-CN" sz="2400" dirty="0"/>
              <a:t>he</a:t>
            </a:r>
            <a:r>
              <a:rPr lang="zh-CN" altLang="zh-CN" sz="2400" dirty="0"/>
              <a:t>、</a:t>
            </a:r>
            <a:r>
              <a:rPr lang="en-US" altLang="zh-CN" sz="2400" dirty="0"/>
              <a:t>el</a:t>
            </a:r>
            <a:r>
              <a:rPr lang="zh-CN" altLang="zh-CN" sz="2400" dirty="0"/>
              <a:t>和</a:t>
            </a:r>
            <a:r>
              <a:rPr lang="en-US" altLang="zh-CN" sz="2400" dirty="0"/>
              <a:t>o$</a:t>
            </a:r>
            <a:r>
              <a:rPr lang="zh-CN" altLang="zh-CN" sz="2400" dirty="0"/>
              <a:t>对应的词项集合，求交集</a:t>
            </a:r>
          </a:p>
          <a:p>
            <a:pPr lvl="0"/>
            <a:r>
              <a:rPr lang="zh-CN" altLang="en-US" dirty="0"/>
              <a:t>进行后过滤</a:t>
            </a:r>
          </a:p>
          <a:p>
            <a:pPr lvl="1"/>
            <a:r>
              <a:rPr lang="zh-CN" altLang="en-US" dirty="0"/>
              <a:t>将上述词项集合中的每个词项和原始查询进行匹配，将不满足原始查询的词项去掉</a:t>
            </a:r>
          </a:p>
          <a:p>
            <a:pPr lvl="0"/>
            <a:r>
              <a:rPr lang="zh-CN" altLang="en-US" dirty="0"/>
              <a:t>将上述词项集合对应的文档</a:t>
            </a:r>
            <a:r>
              <a:rPr lang="en-US" altLang="zh-CN" dirty="0"/>
              <a:t>ID</a:t>
            </a:r>
            <a:r>
              <a:rPr lang="zh-CN" altLang="en-US" dirty="0"/>
              <a:t>取出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基于编辑距离的拼写校正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0185" y="1768475"/>
            <a:ext cx="8229600" cy="4358005"/>
          </a:xfrm>
        </p:spPr>
        <p:txBody>
          <a:bodyPr/>
          <a:lstStyle/>
          <a:p>
            <a:pPr lvl="1"/>
            <a:r>
              <a:rPr lang="zh-CN" altLang="en-US" dirty="0"/>
              <a:t>给定查询词，穷举词汇表中和该查询的编辑距离</a:t>
            </a:r>
            <a:r>
              <a:rPr lang="en-US" altLang="zh-CN" dirty="0"/>
              <a:t>(</a:t>
            </a:r>
            <a:r>
              <a:rPr lang="zh-CN" altLang="en-US" dirty="0"/>
              <a:t>或带权重的编辑聚类</a:t>
            </a:r>
            <a:r>
              <a:rPr lang="en-US" altLang="zh-CN" dirty="0"/>
              <a:t>)</a:t>
            </a:r>
            <a:r>
              <a:rPr lang="zh-CN" altLang="en-US" dirty="0"/>
              <a:t>低于某个预定值的所有单词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求上述结果和给定的某个“正确”词表之间的交集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将交集结果推荐给用户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代价很大，实际当中往往通过启发式策略提高查找效率</a:t>
            </a:r>
            <a:r>
              <a:rPr lang="en-US" altLang="zh-CN" dirty="0"/>
              <a:t>(</a:t>
            </a:r>
            <a:r>
              <a:rPr lang="zh-CN" altLang="en-US" dirty="0"/>
              <a:t>如：首字母相同；保证两者之间具有较长公共子串</a:t>
            </a:r>
            <a:r>
              <a:rPr lang="en-US" altLang="zh-CN" dirty="0"/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4344" y="-33655"/>
            <a:ext cx="885828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Levenshtein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编辑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距离计算</a:t>
            </a:r>
            <a:endParaRPr lang="en-US" sz="3400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 descr="4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630" y="1777036"/>
            <a:ext cx="8377461" cy="371477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868144" y="2132856"/>
            <a:ext cx="1008112" cy="7200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(i-1,j-1)</a:t>
            </a:r>
          </a:p>
        </p:txBody>
      </p:sp>
      <p:sp>
        <p:nvSpPr>
          <p:cNvPr id="15" name="矩形 14"/>
          <p:cNvSpPr/>
          <p:nvPr/>
        </p:nvSpPr>
        <p:spPr>
          <a:xfrm>
            <a:off x="6876256" y="2132856"/>
            <a:ext cx="1008112" cy="7200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(i-1,j)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68144" y="2852936"/>
            <a:ext cx="1008112" cy="5760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(i,j-1)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76256" y="2852936"/>
            <a:ext cx="1008112" cy="5760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i,j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6700520" y="2700020"/>
            <a:ext cx="391795" cy="29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7596505" y="2708910"/>
            <a:ext cx="0" cy="288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6732270" y="3357245"/>
            <a:ext cx="4324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D6A80CB-D6A7-4369-98C7-E4ADE78E9D30}"/>
              </a:ext>
            </a:extLst>
          </p:cNvPr>
          <p:cNvSpPr/>
          <p:nvPr/>
        </p:nvSpPr>
        <p:spPr>
          <a:xfrm>
            <a:off x="6196441" y="322823"/>
            <a:ext cx="1215614" cy="7812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Copy 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Replace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8BED7E-3027-435F-9A26-EF972DEC54E2}"/>
              </a:ext>
            </a:extLst>
          </p:cNvPr>
          <p:cNvSpPr/>
          <p:nvPr/>
        </p:nvSpPr>
        <p:spPr>
          <a:xfrm>
            <a:off x="7380312" y="322824"/>
            <a:ext cx="1215614" cy="7812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delete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7FFCE8-5445-4E93-8B74-55FE32301A92}"/>
              </a:ext>
            </a:extLst>
          </p:cNvPr>
          <p:cNvSpPr/>
          <p:nvPr/>
        </p:nvSpPr>
        <p:spPr>
          <a:xfrm>
            <a:off x="6196441" y="1100292"/>
            <a:ext cx="1215614" cy="6249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insert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77C1D0-10F2-404F-84A8-EB71FB669C02}"/>
              </a:ext>
            </a:extLst>
          </p:cNvPr>
          <p:cNvSpPr/>
          <p:nvPr/>
        </p:nvSpPr>
        <p:spPr>
          <a:xfrm>
            <a:off x="7388834" y="1100292"/>
            <a:ext cx="1215614" cy="6249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MIN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5992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31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6717" y="2367690"/>
            <a:ext cx="6947690" cy="23574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7720" y="4869160"/>
            <a:ext cx="850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命中至少两个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2-gram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的词项：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aboard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boardroom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border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7771" y="1798935"/>
            <a:ext cx="850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查询“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ea typeface="+mn-ea"/>
              </a:rPr>
              <a:t>bord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”的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2-gram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索引：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4748" y="5768240"/>
            <a:ext cx="22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J(A,B)= |A∩B|/|A∪B|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52389" y="5539010"/>
            <a:ext cx="3096345" cy="10602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q=</a:t>
            </a:r>
            <a:r>
              <a:rPr lang="en-US" altLang="zh-CN" dirty="0" err="1"/>
              <a:t>bord</a:t>
            </a:r>
            <a:r>
              <a:rPr lang="en-US" altLang="zh-CN" dirty="0"/>
              <a:t>, t=boardroom</a:t>
            </a:r>
          </a:p>
        </p:txBody>
      </p:sp>
      <p:sp>
        <p:nvSpPr>
          <p:cNvPr id="4" name="右箭头 3"/>
          <p:cNvSpPr/>
          <p:nvPr/>
        </p:nvSpPr>
        <p:spPr>
          <a:xfrm>
            <a:off x="6300192" y="5847655"/>
            <a:ext cx="576064" cy="4616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20272" y="5805264"/>
            <a:ext cx="182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J=2/8+3-2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2C3634A3-415C-4C4A-9AD6-18F29148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89" y="-33655"/>
            <a:ext cx="888164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</a:t>
            </a:r>
            <a:r>
              <a:rPr lang="en-US" sz="34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-gram</a:t>
            </a:r>
            <a:r>
              <a:rPr lang="zh-CN" altLang="en-US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索引的拼写校正</a:t>
            </a:r>
            <a:endParaRPr lang="en-US" sz="3400" i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0738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倒排索引技术小结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1043608" y="1912364"/>
            <a:ext cx="1944216" cy="63777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布尔查询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43608" y="2776460"/>
            <a:ext cx="1944216" cy="63777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短语查询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43608" y="3712564"/>
            <a:ext cx="1944216" cy="63777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邻近式查询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32040" y="1773977"/>
            <a:ext cx="2520280" cy="63777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基本倒排索引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916380" y="2636912"/>
            <a:ext cx="2520280" cy="63777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双词索引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914544" y="3608306"/>
            <a:ext cx="2520280" cy="63777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位置倒排索引</a:t>
            </a:r>
          </a:p>
        </p:txBody>
      </p: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 flipV="1">
            <a:off x="2987824" y="2092866"/>
            <a:ext cx="1944216" cy="13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8" idx="1"/>
          </p:cNvCxnSpPr>
          <p:nvPr/>
        </p:nvCxnSpPr>
        <p:spPr>
          <a:xfrm flipV="1">
            <a:off x="2987824" y="2955801"/>
            <a:ext cx="1928556" cy="13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9" idx="1"/>
          </p:cNvCxnSpPr>
          <p:nvPr/>
        </p:nvCxnSpPr>
        <p:spPr>
          <a:xfrm>
            <a:off x="2987824" y="3095349"/>
            <a:ext cx="1926720" cy="831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9" idx="1"/>
          </p:cNvCxnSpPr>
          <p:nvPr/>
        </p:nvCxnSpPr>
        <p:spPr>
          <a:xfrm flipV="1">
            <a:off x="2987824" y="3927195"/>
            <a:ext cx="1926720" cy="104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88315" y="4673407"/>
            <a:ext cx="1944216" cy="63777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通配符检索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088315" y="5743550"/>
            <a:ext cx="1944216" cy="63777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拼写矫正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932040" y="4509120"/>
            <a:ext cx="2520280" cy="63777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轮排索引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932040" y="5373318"/>
            <a:ext cx="2520280" cy="63777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k-gram</a:t>
            </a:r>
            <a:r>
              <a:rPr lang="zh-CN" altLang="en-US" dirty="0"/>
              <a:t>索引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932040" y="6148374"/>
            <a:ext cx="2520280" cy="63777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编辑距离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032531" y="4828009"/>
            <a:ext cx="19285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1" idx="1"/>
          </p:cNvCxnSpPr>
          <p:nvPr/>
        </p:nvCxnSpPr>
        <p:spPr>
          <a:xfrm>
            <a:off x="3032531" y="4852748"/>
            <a:ext cx="1899509" cy="839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1" idx="1"/>
          </p:cNvCxnSpPr>
          <p:nvPr/>
        </p:nvCxnSpPr>
        <p:spPr>
          <a:xfrm flipV="1">
            <a:off x="3032531" y="5692207"/>
            <a:ext cx="1899509" cy="230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2" idx="1"/>
          </p:cNvCxnSpPr>
          <p:nvPr/>
        </p:nvCxnSpPr>
        <p:spPr>
          <a:xfrm>
            <a:off x="2987824" y="6047712"/>
            <a:ext cx="1944216" cy="419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0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倒排索引技术小结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42988"/>
              </p:ext>
            </p:extLst>
          </p:nvPr>
        </p:nvGraphicFramePr>
        <p:xfrm>
          <a:off x="2939156" y="3527256"/>
          <a:ext cx="12827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retrieved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helpful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for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you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everyone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72138"/>
              </p:ext>
            </p:extLst>
          </p:nvPr>
        </p:nvGraphicFramePr>
        <p:xfrm>
          <a:off x="4615556" y="352725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31584"/>
              </p:ext>
            </p:extLst>
          </p:nvPr>
        </p:nvGraphicFramePr>
        <p:xfrm>
          <a:off x="5529956" y="352725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68654"/>
              </p:ext>
            </p:extLst>
          </p:nvPr>
        </p:nvGraphicFramePr>
        <p:xfrm>
          <a:off x="4615556" y="390825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12516"/>
              </p:ext>
            </p:extLst>
          </p:nvPr>
        </p:nvGraphicFramePr>
        <p:xfrm>
          <a:off x="4615556" y="428925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43596"/>
              </p:ext>
            </p:extLst>
          </p:nvPr>
        </p:nvGraphicFramePr>
        <p:xfrm>
          <a:off x="4615556" y="467025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68234"/>
              </p:ext>
            </p:extLst>
          </p:nvPr>
        </p:nvGraphicFramePr>
        <p:xfrm>
          <a:off x="5529956" y="467025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25267"/>
              </p:ext>
            </p:extLst>
          </p:nvPr>
        </p:nvGraphicFramePr>
        <p:xfrm>
          <a:off x="4615556" y="505125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2671"/>
              </p:ext>
            </p:extLst>
          </p:nvPr>
        </p:nvGraphicFramePr>
        <p:xfrm>
          <a:off x="5529956" y="505125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28219"/>
              </p:ext>
            </p:extLst>
          </p:nvPr>
        </p:nvGraphicFramePr>
        <p:xfrm>
          <a:off x="4615556" y="543225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73618"/>
              </p:ext>
            </p:extLst>
          </p:nvPr>
        </p:nvGraphicFramePr>
        <p:xfrm>
          <a:off x="5529956" y="5432256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69693"/>
              </p:ext>
            </p:extLst>
          </p:nvPr>
        </p:nvGraphicFramePr>
        <p:xfrm>
          <a:off x="4615556" y="575801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18308"/>
              </p:ext>
            </p:extLst>
          </p:nvPr>
        </p:nvGraphicFramePr>
        <p:xfrm>
          <a:off x="4615556" y="6139011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9" idx="1"/>
          </p:cNvCxnSpPr>
          <p:nvPr/>
        </p:nvCxnSpPr>
        <p:spPr>
          <a:xfrm flipV="1">
            <a:off x="4234556" y="366917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5225156" y="366917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34556" y="4060656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34556" y="4441656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234556" y="4822656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34556" y="5203656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4556" y="5584656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234556" y="5889456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234556" y="6270456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31252" y="4815226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31252" y="5214134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246492" y="5595134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83768" y="3100536"/>
            <a:ext cx="19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15556" y="3086337"/>
            <a:ext cx="176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Postings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9552" y="1713582"/>
            <a:ext cx="4380804" cy="1386954"/>
            <a:chOff x="179512" y="1425550"/>
            <a:chExt cx="4380804" cy="1386954"/>
          </a:xfrm>
        </p:grpSpPr>
        <p:sp>
          <p:nvSpPr>
            <p:cNvPr id="5" name="TextBox 4"/>
            <p:cNvSpPr txBox="1"/>
            <p:nvPr/>
          </p:nvSpPr>
          <p:spPr>
            <a:xfrm>
              <a:off x="179512" y="1425550"/>
              <a:ext cx="4380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容错式检索（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lec3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） ：</a:t>
              </a:r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e.g., 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通配符查询，拼写校正</a:t>
              </a:r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2"/>
              <a:endCxn id="47" idx="0"/>
            </p:cNvCxnSpPr>
            <p:nvPr/>
          </p:nvCxnSpPr>
          <p:spPr>
            <a:xfrm>
              <a:off x="2369914" y="2071881"/>
              <a:ext cx="777416" cy="7406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703440" y="1774557"/>
            <a:ext cx="4117032" cy="1274544"/>
            <a:chOff x="4343400" y="1486525"/>
            <a:chExt cx="4693096" cy="1599812"/>
          </a:xfrm>
        </p:grpSpPr>
        <p:sp>
          <p:nvSpPr>
            <p:cNvPr id="41" name="TextBox 40"/>
            <p:cNvSpPr txBox="1"/>
            <p:nvPr/>
          </p:nvSpPr>
          <p:spPr>
            <a:xfrm>
              <a:off x="4343400" y="1486525"/>
              <a:ext cx="4693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跳表、临近检索（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lec2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）：</a:t>
              </a:r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e.g., 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短语查询</a:t>
              </a:r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>
              <a:cxnSpLocks/>
              <a:endCxn id="48" idx="0"/>
            </p:cNvCxnSpPr>
            <p:nvPr/>
          </p:nvCxnSpPr>
          <p:spPr>
            <a:xfrm flipH="1">
              <a:off x="5496174" y="2598444"/>
              <a:ext cx="274066" cy="487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❻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动态索引构建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本讲内容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9850" y="1816728"/>
            <a:ext cx="8786842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两种索引构建算法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BSBI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简单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SPIMI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de-DE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更符合实际情况</a:t>
            </a:r>
            <a:r>
              <a:rPr lang="de-DE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分布式索引构建</a:t>
            </a:r>
            <a:r>
              <a:rPr lang="de-DE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de-DE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MapReduce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动态索引构建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如何随着文档集变化更新索引</a:t>
            </a:r>
            <a:endParaRPr lang="en-US" sz="28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21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❻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动态索引构建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48610" y="3873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硬件基础知识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14587" y="1971987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信息检索系统中的很多设计上的决策取决于硬件限制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首先简单介绍本课程中需要用到的硬件知识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硬件基础知识</a:t>
            </a:r>
            <a:r>
              <a:rPr lang="en-US" altLang="zh-CN" sz="3600" dirty="0"/>
              <a:t>(2)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23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55784"/>
            <a:ext cx="7344816" cy="48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63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08522" y="-27384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硬件基础知识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23172" y="1428736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在内存中访问数据会比从硬盘访问数据快很多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倍左右的差距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硬盘寻道时间是闲置时间：磁头在定位时不发生数据传输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为优化从磁盘到内存的传送时间，一个大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块的传输会比多个小块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非连续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的传输速度快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硬盘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I/O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是基于块的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读写时是整块进行的。块大小：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8KB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256 KB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不等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系统的服务器的典型配置是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10~100GB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）级别的内存，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级的硬盘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容错处理的代价非常昂贵：采用多台普通机器会比一台提供容错的机器的价格更便宜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36514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一些统计数据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(2008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76383"/>
              </p:ext>
            </p:extLst>
          </p:nvPr>
        </p:nvGraphicFramePr>
        <p:xfrm>
          <a:off x="380990" y="1754190"/>
          <a:ext cx="8405852" cy="2685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64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值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4">
                <a:tc>
                  <a:txBody>
                    <a:bodyPr/>
                    <a:lstStyle/>
                    <a:p>
                      <a:r>
                        <a:rPr lang="de-DE" sz="2000" dirty="0"/>
                        <a:t>s</a:t>
                      </a:r>
                    </a:p>
                    <a:p>
                      <a:r>
                        <a:rPr lang="de-DE" sz="2000" dirty="0"/>
                        <a:t>b</a:t>
                      </a:r>
                    </a:p>
                    <a:p>
                      <a:endParaRPr lang="de-DE" sz="2000" dirty="0"/>
                    </a:p>
                    <a:p>
                      <a:r>
                        <a:rPr lang="en-US" altLang="zh-CN" sz="2000" dirty="0"/>
                        <a:t>p</a:t>
                      </a:r>
                      <a:endParaRPr lang="de-DE" sz="2000" dirty="0"/>
                    </a:p>
                    <a:p>
                      <a:endParaRPr lang="de-DE" sz="20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baseline="0" dirty="0"/>
                        <a:t>平均寻道时间</a:t>
                      </a:r>
                      <a:endParaRPr lang="en-US" altLang="zh-CN" sz="2000" kern="1200" baseline="0" dirty="0"/>
                    </a:p>
                    <a:p>
                      <a:r>
                        <a:rPr lang="zh-CN" altLang="en-US" sz="2000" kern="1200" baseline="0" dirty="0"/>
                        <a:t>每个字节的传输时间</a:t>
                      </a:r>
                      <a:endParaRPr lang="en-US" sz="2000" kern="1200" baseline="0" dirty="0"/>
                    </a:p>
                    <a:p>
                      <a:r>
                        <a:rPr lang="zh-CN" altLang="en-US" sz="2000" kern="1200" baseline="0" dirty="0"/>
                        <a:t>处理器时钟频率</a:t>
                      </a:r>
                      <a:endParaRPr lang="en-US" sz="2000" kern="1200" baseline="0" dirty="0"/>
                    </a:p>
                    <a:p>
                      <a:r>
                        <a:rPr lang="zh-CN" altLang="en-US" sz="2000" kern="1200" baseline="0" dirty="0"/>
                        <a:t>底层操作时间</a:t>
                      </a:r>
                      <a:r>
                        <a:rPr lang="en-US" sz="2000" kern="1200" baseline="0" dirty="0"/>
                        <a:t> (e.g., </a:t>
                      </a:r>
                      <a:r>
                        <a:rPr lang="zh-CN" altLang="en-US" sz="2000" kern="1200" baseline="0" dirty="0"/>
                        <a:t>如</a:t>
                      </a:r>
                      <a:r>
                        <a:rPr lang="en-US" altLang="zh-CN" sz="2000" kern="1200" baseline="0" dirty="0"/>
                        <a:t>word</a:t>
                      </a:r>
                      <a:r>
                        <a:rPr lang="zh-CN" altLang="en-US" sz="2000" kern="1200" baseline="0" dirty="0"/>
                        <a:t>的比较和交换</a:t>
                      </a:r>
                      <a:r>
                        <a:rPr lang="en-US" sz="2000" kern="1200" baseline="0" dirty="0"/>
                        <a:t>)</a:t>
                      </a:r>
                    </a:p>
                    <a:p>
                      <a:endParaRPr lang="en-US" sz="2000" kern="1200" baseline="0" dirty="0"/>
                    </a:p>
                    <a:p>
                      <a:r>
                        <a:rPr lang="zh-CN" altLang="en-US" sz="2000" kern="1200" baseline="0" dirty="0"/>
                        <a:t>内存大小</a:t>
                      </a:r>
                      <a:endParaRPr lang="en-US" altLang="zh-CN" sz="2000" kern="1200" baseline="0" dirty="0"/>
                    </a:p>
                    <a:p>
                      <a:r>
                        <a:rPr lang="zh-CN" altLang="en-US" sz="2000" kern="1200" baseline="0" dirty="0"/>
                        <a:t>磁盘大小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/>
                        <a:t>5 ms = 5 × 10</a:t>
                      </a:r>
                      <a:r>
                        <a:rPr lang="en-US" sz="2000" kern="1200" baseline="30000" dirty="0"/>
                        <a:t>−3 </a:t>
                      </a:r>
                      <a:r>
                        <a:rPr lang="en-US" sz="2000" kern="1200" baseline="0" dirty="0"/>
                        <a:t>s</a:t>
                      </a:r>
                    </a:p>
                    <a:p>
                      <a:r>
                        <a:rPr lang="en-US" sz="2000" kern="1200" baseline="0" dirty="0"/>
                        <a:t>0.02 </a:t>
                      </a:r>
                      <a:r>
                        <a:rPr lang="en-US" sz="2000" kern="1200" baseline="0" dirty="0" err="1"/>
                        <a:t>μs</a:t>
                      </a:r>
                      <a:r>
                        <a:rPr lang="en-US" sz="2000" kern="1200" baseline="0" dirty="0"/>
                        <a:t> = 2 × 10</a:t>
                      </a:r>
                      <a:r>
                        <a:rPr lang="en-US" sz="2000" kern="1200" baseline="30000" dirty="0"/>
                        <a:t>−8 </a:t>
                      </a:r>
                      <a:r>
                        <a:rPr lang="en-US" sz="2000" kern="1200" baseline="0" dirty="0"/>
                        <a:t>s</a:t>
                      </a:r>
                    </a:p>
                    <a:p>
                      <a:r>
                        <a:rPr lang="en-US" sz="2000" kern="1200" baseline="0" dirty="0"/>
                        <a:t>10</a:t>
                      </a:r>
                      <a:r>
                        <a:rPr lang="en-US" sz="2000" kern="1200" baseline="30000" dirty="0"/>
                        <a:t>9</a:t>
                      </a:r>
                      <a:r>
                        <a:rPr lang="en-US" sz="2000" kern="1200" baseline="0" dirty="0"/>
                        <a:t> s</a:t>
                      </a:r>
                      <a:r>
                        <a:rPr lang="en-US" sz="2000" kern="1200" baseline="30000" dirty="0"/>
                        <a:t>−1</a:t>
                      </a:r>
                    </a:p>
                    <a:p>
                      <a:r>
                        <a:rPr lang="en-US" sz="2000" kern="1200" baseline="0" dirty="0"/>
                        <a:t>0.01 </a:t>
                      </a:r>
                      <a:r>
                        <a:rPr lang="en-US" sz="2000" kern="1200" baseline="0" dirty="0" err="1"/>
                        <a:t>μs</a:t>
                      </a:r>
                      <a:r>
                        <a:rPr lang="en-US" sz="2000" kern="1200" baseline="0" dirty="0"/>
                        <a:t> = 10</a:t>
                      </a:r>
                      <a:r>
                        <a:rPr lang="en-US" sz="2000" kern="1200" baseline="30000" dirty="0"/>
                        <a:t>−8 </a:t>
                      </a:r>
                      <a:r>
                        <a:rPr lang="en-US" sz="2000" kern="1200" baseline="0" dirty="0"/>
                        <a:t>s</a:t>
                      </a:r>
                    </a:p>
                    <a:p>
                      <a:endParaRPr lang="en-US" sz="2000" kern="1200" baseline="0" dirty="0"/>
                    </a:p>
                    <a:p>
                      <a:r>
                        <a:rPr lang="zh-CN" altLang="en-US" sz="2000" kern="1200" baseline="0" dirty="0"/>
                        <a:t>几</a:t>
                      </a:r>
                      <a:r>
                        <a:rPr lang="en-US" sz="2000" kern="1200" baseline="0" dirty="0"/>
                        <a:t>GB</a:t>
                      </a:r>
                    </a:p>
                    <a:p>
                      <a:r>
                        <a:rPr lang="en-US" sz="2000" kern="1200" baseline="0" dirty="0"/>
                        <a:t>1 TB</a:t>
                      </a:r>
                      <a:r>
                        <a:rPr lang="zh-CN" altLang="en-US" sz="2000" kern="1200" baseline="0" dirty="0"/>
                        <a:t>或更多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Reuters 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RCV1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语料库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344897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莎士比亚全集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规模较小（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10MB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），用来构建索引不能说明问题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本讲使用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Reuters RCV1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文档集来介绍可扩展的索引构建技术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路透社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1995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1996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年一年的英语新闻报道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3937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一篇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Reuters RCV1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文档的样例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91416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7" descr="4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857364"/>
            <a:ext cx="7786742" cy="39793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28595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Reuters RCV1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语料库的统计信息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149080"/>
            <a:ext cx="8429684" cy="22390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课堂练习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</a:p>
          <a:p>
            <a:pPr marL="457200" indent="-457200"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一个词项的平均出现次数是多少？即一个词项平均对应几个词条？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marL="457200" indent="-457200"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每个词项的平均倒排记录数目是多少？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marL="457200" indent="-457200">
              <a:buAutoNum type="arabicParenBoth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每个词条字节数为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4.5 vs.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每个词项平均字节数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7.5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，为什么有这样的区别？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marL="457200" indent="-457200">
              <a:buAutoNum type="arabicParenBoth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带位置信息索引的倒排记录数目是多少？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70499"/>
              </p:ext>
            </p:extLst>
          </p:nvPr>
        </p:nvGraphicFramePr>
        <p:xfrm>
          <a:off x="428595" y="1785926"/>
          <a:ext cx="8143932" cy="228601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1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16">
                <a:tc>
                  <a:txBody>
                    <a:bodyPr/>
                    <a:lstStyle/>
                    <a:p>
                      <a:r>
                        <a:rPr lang="de-DE" sz="2000" b="0" i="1" kern="1200" baseline="0" dirty="0"/>
                        <a:t>N</a:t>
                      </a:r>
                    </a:p>
                    <a:p>
                      <a:r>
                        <a:rPr lang="nl-NL" sz="2000" b="0" i="1" kern="1200" baseline="0" dirty="0"/>
                        <a:t>L </a:t>
                      </a:r>
                    </a:p>
                    <a:p>
                      <a:r>
                        <a:rPr lang="en-US" sz="2000" b="0" i="1" kern="1200" baseline="0" dirty="0"/>
                        <a:t>M</a:t>
                      </a:r>
                    </a:p>
                    <a:p>
                      <a:endParaRPr lang="en-US" sz="2000" b="0" i="1" kern="1200" baseline="0" dirty="0"/>
                    </a:p>
                    <a:p>
                      <a:endParaRPr lang="en-US" sz="2000" b="0" i="1" kern="1200" baseline="0" dirty="0"/>
                    </a:p>
                    <a:p>
                      <a:endParaRPr lang="en-US" sz="2000" b="0" i="1" kern="1200" baseline="0" dirty="0"/>
                    </a:p>
                    <a:p>
                      <a:r>
                        <a:rPr lang="de-DE" sz="2000" b="0" i="1" kern="1200" baseline="0" dirty="0"/>
                        <a:t>T</a:t>
                      </a:r>
                      <a:endParaRPr lang="de-DE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kern="1200" baseline="0" dirty="0"/>
                        <a:t>文档数目</a:t>
                      </a:r>
                      <a:endParaRPr lang="de-DE" sz="2000" b="0" kern="1200" baseline="0" dirty="0"/>
                    </a:p>
                    <a:p>
                      <a:r>
                        <a:rPr lang="zh-CN" altLang="en-US" sz="2000" b="0" kern="1200" baseline="0" dirty="0"/>
                        <a:t>每篇文档的词条数目</a:t>
                      </a:r>
                      <a:endParaRPr lang="nl-NL" sz="2000" b="0" kern="1200" baseline="0" dirty="0"/>
                    </a:p>
                    <a:p>
                      <a:r>
                        <a:rPr lang="zh-CN" altLang="en-US" sz="2000" b="0" kern="1200" baseline="0" dirty="0"/>
                        <a:t>词项数目</a:t>
                      </a:r>
                      <a:r>
                        <a:rPr lang="en-US" sz="2000" b="0" kern="1200" baseline="0" dirty="0"/>
                        <a:t>(= </a:t>
                      </a:r>
                      <a:r>
                        <a:rPr lang="zh-CN" altLang="en-US" sz="2000" b="0" kern="1200" baseline="0" dirty="0"/>
                        <a:t>词类数目</a:t>
                      </a:r>
                      <a:r>
                        <a:rPr lang="en-US" sz="2000" b="0" kern="1200" baseline="0" dirty="0"/>
                        <a:t>)</a:t>
                      </a:r>
                    </a:p>
                    <a:p>
                      <a:r>
                        <a:rPr lang="zh-CN" altLang="en-US" sz="2000" b="0" kern="1200" baseline="0" dirty="0"/>
                        <a:t>每个词条的字节数</a:t>
                      </a:r>
                      <a:r>
                        <a:rPr lang="en-US" sz="2000" b="0" kern="1200" baseline="0" dirty="0"/>
                        <a:t> (</a:t>
                      </a:r>
                      <a:r>
                        <a:rPr lang="zh-CN" altLang="en-US" sz="2000" b="0" kern="1200" baseline="0" dirty="0"/>
                        <a:t>含空格和标点</a:t>
                      </a:r>
                      <a:r>
                        <a:rPr lang="en-US" sz="2000" b="0" kern="1200" baseline="0" dirty="0"/>
                        <a:t>)</a:t>
                      </a:r>
                    </a:p>
                    <a:p>
                      <a:r>
                        <a:rPr lang="zh-CN" altLang="en-US" sz="2000" b="0" kern="1200" baseline="0" dirty="0"/>
                        <a:t>每个词条的字节数</a:t>
                      </a:r>
                      <a:r>
                        <a:rPr lang="en-US" sz="2000" b="0" kern="1200" baseline="0" dirty="0"/>
                        <a:t> (</a:t>
                      </a:r>
                      <a:r>
                        <a:rPr lang="zh-CN" altLang="en-US" sz="2000" b="0" kern="1200" baseline="0" dirty="0"/>
                        <a:t>不含空格和标点</a:t>
                      </a:r>
                      <a:r>
                        <a:rPr lang="en-US" sz="2000" b="0" kern="1200" baseline="0" dirty="0"/>
                        <a:t>)</a:t>
                      </a:r>
                    </a:p>
                    <a:p>
                      <a:r>
                        <a:rPr lang="zh-CN" altLang="en-US" sz="2000" b="0" kern="1200" baseline="0" dirty="0"/>
                        <a:t>每个词项的字节数</a:t>
                      </a:r>
                      <a:endParaRPr lang="en-US" sz="2000" b="0" kern="1200" baseline="0" dirty="0"/>
                    </a:p>
                    <a:p>
                      <a:r>
                        <a:rPr lang="zh-CN" altLang="en-US" sz="2000" b="0" kern="1200" baseline="0" dirty="0"/>
                        <a:t>无位置信息索引中的倒排记录数目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/>
                        <a:t>800,000</a:t>
                      </a:r>
                    </a:p>
                    <a:p>
                      <a:r>
                        <a:rPr lang="nl-NL" sz="2000" b="0" kern="1200" baseline="0" dirty="0"/>
                        <a:t>200</a:t>
                      </a:r>
                    </a:p>
                    <a:p>
                      <a:r>
                        <a:rPr lang="en-US" sz="2000" b="0" kern="1200" baseline="0" dirty="0"/>
                        <a:t>400,000</a:t>
                      </a:r>
                    </a:p>
                    <a:p>
                      <a:r>
                        <a:rPr lang="en-US" sz="2000" b="0" kern="1200" baseline="0" dirty="0"/>
                        <a:t> 6</a:t>
                      </a:r>
                    </a:p>
                    <a:p>
                      <a:r>
                        <a:rPr lang="en-US" sz="2000" b="0" kern="1200" baseline="0" dirty="0"/>
                        <a:t>4.5</a:t>
                      </a:r>
                    </a:p>
                    <a:p>
                      <a:r>
                        <a:rPr lang="en-US" sz="2000" b="0" kern="1200" baseline="0" dirty="0"/>
                        <a:t>7.5</a:t>
                      </a:r>
                    </a:p>
                    <a:p>
                      <a:r>
                        <a:rPr lang="de-DE" sz="2000" b="0" kern="1200" baseline="0" dirty="0"/>
                        <a:t>100,000,000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48610" y="-33655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目标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构建倒排索引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29</a:t>
            </a:fld>
            <a:endParaRPr lang="en-US" dirty="0"/>
          </a:p>
        </p:txBody>
      </p:sp>
      <p:pic>
        <p:nvPicPr>
          <p:cNvPr id="9" name="Picture 8" descr="1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084" y="2428868"/>
            <a:ext cx="8402196" cy="3329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910" y="5786455"/>
            <a:ext cx="78581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词典 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						         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倒排记录表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endParaRPr lang="de-DE" sz="2800" dirty="0"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❻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动态索引构建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倒排索引的结构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字典</a:t>
            </a:r>
            <a:r>
              <a:rPr lang="en-US" altLang="en-US" dirty="0"/>
              <a:t>: </a:t>
            </a:r>
            <a:r>
              <a:rPr lang="zh-CN" altLang="en-US" dirty="0"/>
              <a:t>空间不算太大</a:t>
            </a:r>
            <a:endParaRPr lang="en-US" altLang="en-US" dirty="0"/>
          </a:p>
          <a:p>
            <a:pPr lvl="1"/>
            <a:r>
              <a:rPr lang="zh-CN" altLang="en-US" dirty="0"/>
              <a:t>快速随机访问性能要求高</a:t>
            </a:r>
            <a:endParaRPr lang="en-US" altLang="en-US" dirty="0"/>
          </a:p>
          <a:p>
            <a:pPr lvl="1"/>
            <a:r>
              <a:rPr lang="zh-CN" altLang="en-US" dirty="0"/>
              <a:t>需常驻内存</a:t>
            </a:r>
            <a:endParaRPr lang="en-US" altLang="en-US" dirty="0"/>
          </a:p>
          <a:p>
            <a:pPr lvl="2"/>
            <a:r>
              <a:rPr lang="zh-CN" altLang="en-US" dirty="0"/>
              <a:t>哈希表</a:t>
            </a:r>
            <a:r>
              <a:rPr lang="en-US" altLang="zh-CN" dirty="0"/>
              <a:t>/B-</a:t>
            </a:r>
            <a:r>
              <a:rPr lang="zh-CN" altLang="en-US" dirty="0"/>
              <a:t>树</a:t>
            </a:r>
            <a:r>
              <a:rPr lang="en-US" altLang="zh-CN" dirty="0"/>
              <a:t>/</a:t>
            </a:r>
            <a:r>
              <a:rPr lang="en-US" altLang="zh-CN" dirty="0" err="1"/>
              <a:t>trie</a:t>
            </a:r>
            <a:endParaRPr lang="en-US" altLang="en-US" dirty="0"/>
          </a:p>
          <a:p>
            <a:r>
              <a:rPr lang="zh-CN" altLang="en-US" dirty="0"/>
              <a:t>倒排表：空间巨大</a:t>
            </a:r>
            <a:endParaRPr lang="en-US" altLang="en-US" dirty="0"/>
          </a:p>
          <a:p>
            <a:pPr lvl="1"/>
            <a:r>
              <a:rPr lang="zh-CN" altLang="en-US" dirty="0"/>
              <a:t>存储在磁盘</a:t>
            </a:r>
            <a:endParaRPr lang="en-US" altLang="en-US" dirty="0"/>
          </a:p>
          <a:p>
            <a:pPr lvl="1"/>
            <a:r>
              <a:rPr lang="zh-CN" altLang="en-US" dirty="0"/>
              <a:t>通常是顺序访问</a:t>
            </a:r>
            <a:endParaRPr lang="en-US" altLang="en-US" dirty="0"/>
          </a:p>
          <a:p>
            <a:pPr lvl="1"/>
            <a:r>
              <a:rPr lang="zh-CN" altLang="en-US" dirty="0"/>
              <a:t>包含</a:t>
            </a:r>
            <a:r>
              <a:rPr lang="en-US" altLang="en-US" dirty="0" err="1"/>
              <a:t>docID</a:t>
            </a:r>
            <a:r>
              <a:rPr lang="zh-CN" altLang="en-US" dirty="0"/>
              <a:t>、词频、位置信息等</a:t>
            </a:r>
            <a:endParaRPr lang="en-US" altLang="en-US" dirty="0"/>
          </a:p>
          <a:p>
            <a:pPr lvl="1"/>
            <a:r>
              <a:rPr lang="zh-CN" altLang="en-US" dirty="0"/>
              <a:t>需要进行压缩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716016" y="2828835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“</a:t>
            </a:r>
            <a:r>
              <a:rPr lang="en-US" sz="2400" b="1" i="1" dirty="0">
                <a:solidFill>
                  <a:srgbClr val="FF0000"/>
                </a:solidFill>
              </a:rPr>
              <a:t>Key data structure underlying modern IR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- Christopher D. Manning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31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❻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动态索引构建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16309C9-A631-414E-9259-E179E49B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1" y="1752600"/>
            <a:ext cx="4896470" cy="157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latin typeface="+mn-ea"/>
              </a:rPr>
              <a:t>第一步：对每篇文档，解析文档内容，抽取单词，生成单词</a:t>
            </a:r>
            <a:r>
              <a:rPr lang="en-US" altLang="zh-CN" sz="2200" dirty="0">
                <a:latin typeface="+mn-ea"/>
              </a:rPr>
              <a:t>-</a:t>
            </a:r>
            <a:r>
              <a:rPr lang="zh-CN" altLang="en-US" sz="2200" dirty="0">
                <a:latin typeface="+mn-ea"/>
              </a:rPr>
              <a:t>文档</a:t>
            </a:r>
            <a:r>
              <a:rPr lang="en-US" altLang="zh-CN" sz="2200" dirty="0">
                <a:latin typeface="+mn-ea"/>
              </a:rPr>
              <a:t>ID</a:t>
            </a:r>
            <a:r>
              <a:rPr lang="zh-CN" altLang="en-US" sz="2200" dirty="0">
                <a:latin typeface="+mn-ea"/>
              </a:rPr>
              <a:t>对</a:t>
            </a:r>
            <a:endParaRPr lang="en-US" altLang="zh-CN" sz="2200" dirty="0">
              <a:latin typeface="+mn-ea"/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E4EC987A-A2E9-424B-A2FA-4A8D921F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38600"/>
            <a:ext cx="2743200" cy="2133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 did enact Julius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Caesar I was killed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i' the Capitol;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Brutus killed me.</a:t>
            </a:r>
          </a:p>
        </p:txBody>
      </p:sp>
      <p:sp>
        <p:nvSpPr>
          <p:cNvPr id="1029" name="Text Box 1028">
            <a:extLst>
              <a:ext uri="{FF2B5EF4-FFF2-40B4-BE49-F238E27FC236}">
                <a16:creationId xmlns:a16="http://schemas.microsoft.com/office/drawing/2014/main" id="{965351DD-762B-45A0-B330-EAC68E335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Doc 1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E110D49-741D-4017-9872-85CC0906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38600"/>
            <a:ext cx="31242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So let it be with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Caesar. The noble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Brutus hath told you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Caesar was ambitious</a:t>
            </a:r>
          </a:p>
        </p:txBody>
      </p:sp>
      <p:sp>
        <p:nvSpPr>
          <p:cNvPr id="1031" name="Text Box 1030">
            <a:extLst>
              <a:ext uri="{FF2B5EF4-FFF2-40B4-BE49-F238E27FC236}">
                <a16:creationId xmlns:a16="http://schemas.microsoft.com/office/drawing/2014/main" id="{C2C05054-8655-4531-8AB8-49C8BD460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Doc 2</a:t>
            </a:r>
          </a:p>
        </p:txBody>
      </p:sp>
      <p:sp>
        <p:nvSpPr>
          <p:cNvPr id="1345543" name="Line 1031">
            <a:extLst>
              <a:ext uri="{FF2B5EF4-FFF2-40B4-BE49-F238E27FC236}">
                <a16:creationId xmlns:a16="http://schemas.microsoft.com/office/drawing/2014/main" id="{B28EF412-9615-4DF8-8269-BC355C4DD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-65" charset="0"/>
              <a:ea typeface="Arial Unicode MS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FD1FB54-7211-493A-BD44-CB2341738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/>
          <a:lstStyle/>
          <a:p>
            <a:r>
              <a:rPr lang="zh-CN" altLang="en-US" sz="2800" dirty="0"/>
              <a:t>第一讲中介绍的基于排序的索引构建方法</a:t>
            </a:r>
            <a:r>
              <a:rPr lang="en-US" altLang="zh-CN" sz="2800" dirty="0"/>
              <a:t>: </a:t>
            </a:r>
            <a:r>
              <a:rPr lang="zh-CN" altLang="en-US" sz="2800" dirty="0"/>
              <a:t>在内存中对倒排记录表进行排序</a:t>
            </a:r>
            <a:endParaRPr lang="en-US" altLang="zh-CN" sz="2800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A4439067-A925-43E0-AC03-EB4637697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997379"/>
              </p:ext>
            </p:extLst>
          </p:nvPr>
        </p:nvGraphicFramePr>
        <p:xfrm>
          <a:off x="7391400" y="1628800"/>
          <a:ext cx="1624013" cy="515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Worksheet" r:id="rId3" imgW="1324356" imgH="5724754" progId="Excel.Sheet.8">
                  <p:embed/>
                </p:oleObj>
              </mc:Choice>
              <mc:Fallback>
                <p:oleObj name="Worksheet" r:id="rId3" imgW="1324356" imgH="5724754" progId="Excel.Sheet.8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A4439067-A925-43E0-AC03-EB4637697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28800"/>
                        <a:ext cx="1624013" cy="5152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072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Line 1026">
            <a:extLst>
              <a:ext uri="{FF2B5EF4-FFF2-40B4-BE49-F238E27FC236}">
                <a16:creationId xmlns:a16="http://schemas.microsoft.com/office/drawing/2014/main" id="{01AAC6CC-17BA-4A6A-94C3-7C194DA3E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955515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4A093B94-81CB-4EE6-B7DC-1A1D84A08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004288"/>
              </p:ext>
            </p:extLst>
          </p:nvPr>
        </p:nvGraphicFramePr>
        <p:xfrm>
          <a:off x="5410200" y="1486953"/>
          <a:ext cx="1535113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Worksheet" r:id="rId3" imgW="1362456" imgH="5724754" progId="Excel.Sheet.8">
                  <p:embed/>
                </p:oleObj>
              </mc:Choice>
              <mc:Fallback>
                <p:oleObj name="Worksheet" r:id="rId3" imgW="1362456" imgH="5724754" progId="Excel.Shee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4A093B94-81CB-4EE6-B7DC-1A1D84A08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86953"/>
                        <a:ext cx="1535113" cy="498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59482F9D-8BFD-4312-AB7A-9B363EBE0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70075"/>
              </p:ext>
            </p:extLst>
          </p:nvPr>
        </p:nvGraphicFramePr>
        <p:xfrm>
          <a:off x="7467600" y="1484784"/>
          <a:ext cx="1352550" cy="497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Worksheet" r:id="rId5" imgW="1343254" imgH="5724754" progId="Excel.Sheet.8">
                  <p:embed/>
                </p:oleObj>
              </mc:Choice>
              <mc:Fallback>
                <p:oleObj name="Worksheet" r:id="rId5" imgW="1343254" imgH="5724754" progId="Excel.Sheet.8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59482F9D-8BFD-4312-AB7A-9B363EBE0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484784"/>
                        <a:ext cx="1352550" cy="4977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1030">
            <a:extLst>
              <a:ext uri="{FF2B5EF4-FFF2-40B4-BE49-F238E27FC236}">
                <a16:creationId xmlns:a16="http://schemas.microsoft.com/office/drawing/2014/main" id="{891AF1A4-C3E5-482B-B2E0-8BA0DF4395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4191000" cy="4876800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+mn-ea"/>
              </a:rPr>
              <a:t>第二步：所有文档都解析完成后，按照词项进行排序，生成倒排索引</a:t>
            </a:r>
            <a:endParaRPr lang="en-US" altLang="zh-CN" sz="2200" dirty="0">
              <a:latin typeface="+mn-ea"/>
            </a:endParaRPr>
          </a:p>
        </p:txBody>
      </p:sp>
      <p:sp>
        <p:nvSpPr>
          <p:cNvPr id="2055" name="AutoShape 1031">
            <a:extLst>
              <a:ext uri="{FF2B5EF4-FFF2-40B4-BE49-F238E27FC236}">
                <a16:creationId xmlns:a16="http://schemas.microsoft.com/office/drawing/2014/main" id="{35D9C614-A7FC-4640-8835-9DAE7209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3059269"/>
            <a:ext cx="4336603" cy="1240869"/>
          </a:xfrm>
          <a:prstGeom prst="upArrowCallout">
            <a:avLst>
              <a:gd name="adj1" fmla="val 92397"/>
              <a:gd name="adj2" fmla="val 9238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重点在该步的排序操作：</a:t>
            </a:r>
            <a:endParaRPr lang="en-US" altLang="zh-CN" dirty="0">
              <a:latin typeface="+mn-ea"/>
              <a:ea typeface="+mn-ea"/>
            </a:endParaRPr>
          </a:p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需要对</a:t>
            </a:r>
            <a:r>
              <a:rPr lang="en-US" altLang="zh-CN" dirty="0">
                <a:latin typeface="+mn-ea"/>
                <a:ea typeface="+mn-ea"/>
              </a:rPr>
              <a:t>100M</a:t>
            </a:r>
            <a:r>
              <a:rPr lang="zh-CN" altLang="en-US" dirty="0">
                <a:latin typeface="+mn-ea"/>
                <a:ea typeface="+mn-ea"/>
              </a:rPr>
              <a:t>个项进行排序！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056" name="TextBox 4">
            <a:extLst>
              <a:ext uri="{FF2B5EF4-FFF2-40B4-BE49-F238E27FC236}">
                <a16:creationId xmlns:a16="http://schemas.microsoft.com/office/drawing/2014/main" id="{B575D9AE-5298-425D-9292-368C20B6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4.2</a:t>
            </a:r>
          </a:p>
        </p:txBody>
      </p:sp>
      <p:sp>
        <p:nvSpPr>
          <p:cNvPr id="13" name="Rectangle 1032">
            <a:extLst>
              <a:ext uri="{FF2B5EF4-FFF2-40B4-BE49-F238E27FC236}">
                <a16:creationId xmlns:a16="http://schemas.microsoft.com/office/drawing/2014/main" id="{736905E7-B88D-4C63-8CA6-5ED32F303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/>
          <a:lstStyle/>
          <a:p>
            <a:r>
              <a:rPr lang="zh-CN" altLang="en-US" sz="2800" dirty="0"/>
              <a:t>第一讲中介绍的基于排序的索引构建方法</a:t>
            </a:r>
            <a:r>
              <a:rPr lang="en-US" altLang="zh-CN" sz="2800" dirty="0"/>
              <a:t>: </a:t>
            </a:r>
            <a:r>
              <a:rPr lang="zh-CN" altLang="en-US" sz="2800" dirty="0"/>
              <a:t>在内存中对倒排记录表进行排序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99870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254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基于排序的索引构建方法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02930" y="1435721"/>
            <a:ext cx="8535322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在构建索引时，每次分析一篇文档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对于每个词项而言，其倒排记录表不到最后一篇文档都是不完整的。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那么能否在最后排序之前将前面产生的倒排记录表全部放在内存中？</a:t>
            </a:r>
            <a:endParaRPr lang="de-DE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答案显然是否定的，特别是对大规模的文档集来说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如果每条倒排记录占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10–12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个字节，那么对于大规模语料，需要更大的存储空间</a:t>
            </a:r>
            <a:endParaRPr lang="de-DE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以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RCV1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为例，</a:t>
            </a:r>
            <a:r>
              <a:rPr lang="en-US" i="1" dirty="0">
                <a:solidFill>
                  <a:schemeClr val="tx1"/>
                </a:solidFill>
                <a:latin typeface="+mn-ea"/>
                <a:ea typeface="+mn-ea"/>
              </a:rPr>
              <a:t>T 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= 100,000,000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，这些倒排记录表倒是可以放在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2010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年的一台典型配置的计算机的内存中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但是这种基于内存的索引构建方法显然无法扩展到大规模文档集上</a:t>
            </a:r>
            <a:endParaRPr lang="de-DE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因此，需要在磁盘上存储中间结果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8929"/>
            <a:r>
              <a:rPr sz="2109" spc="143" dirty="0">
                <a:solidFill>
                  <a:srgbClr val="FFFFFF"/>
                </a:solidFill>
                <a:latin typeface="Calibri"/>
                <a:cs typeface="Calibri"/>
              </a:rPr>
              <a:t>BSBI</a:t>
            </a:r>
            <a:endParaRPr sz="2109" dirty="0">
              <a:latin typeface="Calibri"/>
              <a:cs typeface="Calibri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B926764-CB9F-4473-B672-73F929B0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2219325"/>
            <a:ext cx="8220075" cy="4333875"/>
          </a:xfrm>
        </p:spPr>
        <p:txBody>
          <a:bodyPr/>
          <a:lstStyle/>
          <a:p>
            <a:pPr marL="8929"/>
            <a:r>
              <a:rPr lang="en-US" altLang="zh-CN" sz="2400" spc="21" dirty="0">
                <a:cs typeface="Times New Roman" panose="02020603050405020304" pitchFamily="18" charset="0"/>
              </a:rPr>
              <a:t>N=100,000,000</a:t>
            </a:r>
            <a:r>
              <a:rPr lang="zh-CN" altLang="en-US" sz="2400" spc="21" dirty="0">
                <a:cs typeface="Times New Roman" panose="02020603050405020304" pitchFamily="18" charset="0"/>
              </a:rPr>
              <a:t>个记录</a:t>
            </a:r>
            <a:endParaRPr lang="en-US" altLang="zh-CN" sz="2400" spc="193" dirty="0">
              <a:cs typeface="Times New Roman" panose="02020603050405020304" pitchFamily="18" charset="0"/>
            </a:endParaRPr>
          </a:p>
          <a:p>
            <a:pPr marL="8929"/>
            <a:r>
              <a:rPr lang="zh-CN" altLang="en-US" sz="2400" spc="197" dirty="0">
                <a:cs typeface="Times New Roman" panose="02020603050405020304" pitchFamily="18" charset="0"/>
              </a:rPr>
              <a:t>排序比较次数：</a:t>
            </a:r>
            <a:r>
              <a:rPr lang="en-US" altLang="zh-CN" sz="2400" spc="197" dirty="0">
                <a:cs typeface="Times New Roman" panose="02020603050405020304" pitchFamily="18" charset="0"/>
              </a:rPr>
              <a:t>Nlog</a:t>
            </a:r>
            <a:r>
              <a:rPr lang="en-US" altLang="zh-CN" sz="2400" spc="197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400" spc="197" dirty="0">
                <a:cs typeface="Times New Roman" panose="02020603050405020304" pitchFamily="18" charset="0"/>
              </a:rPr>
              <a:t>(N) </a:t>
            </a:r>
            <a:r>
              <a:rPr lang="en-US" altLang="zh-CN" sz="2400" spc="214" dirty="0">
                <a:cs typeface="Times New Roman" panose="02020603050405020304" pitchFamily="18" charset="0"/>
              </a:rPr>
              <a:t>= </a:t>
            </a:r>
            <a:r>
              <a:rPr lang="en-US" altLang="zh-CN" sz="2400" spc="28" dirty="0">
                <a:cs typeface="Times New Roman" panose="02020603050405020304" pitchFamily="18" charset="0"/>
              </a:rPr>
              <a:t>2,657,542,475.91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8929"/>
            <a:r>
              <a:rPr lang="zh-CN" altLang="en-US" sz="2400" spc="25" dirty="0">
                <a:cs typeface="Times New Roman" panose="02020603050405020304" pitchFamily="18" charset="0"/>
              </a:rPr>
              <a:t>每次比较操作需要进行两次磁盘</a:t>
            </a:r>
            <a:r>
              <a:rPr lang="en-US" altLang="zh-CN" sz="2400" spc="25" dirty="0">
                <a:cs typeface="Times New Roman" panose="02020603050405020304" pitchFamily="18" charset="0"/>
              </a:rPr>
              <a:t>seek</a:t>
            </a:r>
            <a:r>
              <a:rPr lang="zh-CN" altLang="en-US" sz="2400" spc="25" dirty="0">
                <a:cs typeface="Times New Roman" panose="02020603050405020304" pitchFamily="18" charset="0"/>
              </a:rPr>
              <a:t>操作（</a:t>
            </a:r>
            <a:r>
              <a:rPr lang="en-US" altLang="zh-CN" sz="2400" spc="25" dirty="0">
                <a:cs typeface="Times New Roman" panose="02020603050405020304" pitchFamily="18" charset="0"/>
              </a:rPr>
              <a:t>5ms</a:t>
            </a:r>
            <a:r>
              <a:rPr lang="zh-CN" altLang="en-US" sz="2400" spc="25" dirty="0">
                <a:cs typeface="Times New Roman" panose="02020603050405020304" pitchFamily="18" charset="0"/>
              </a:rPr>
              <a:t>），共需：</a:t>
            </a:r>
            <a:r>
              <a:rPr lang="en-US" altLang="zh-CN" sz="2400" spc="7" dirty="0">
                <a:cs typeface="Times New Roman" panose="02020603050405020304" pitchFamily="18" charset="0"/>
              </a:rPr>
              <a:t>13,287,712.38 </a:t>
            </a:r>
            <a:r>
              <a:rPr lang="en-US" altLang="zh-CN" sz="2400" spc="295" dirty="0">
                <a:cs typeface="Times New Roman" panose="02020603050405020304" pitchFamily="18" charset="0"/>
              </a:rPr>
              <a:t>x</a:t>
            </a:r>
            <a:r>
              <a:rPr lang="en-US" altLang="zh-CN" sz="2400" spc="-281" dirty="0">
                <a:cs typeface="Times New Roman" panose="02020603050405020304" pitchFamily="18" charset="0"/>
              </a:rPr>
              <a:t> </a:t>
            </a:r>
            <a:r>
              <a:rPr lang="en-US" altLang="zh-CN" sz="2400" spc="25" dirty="0">
                <a:cs typeface="Times New Roman" panose="02020603050405020304" pitchFamily="18" charset="0"/>
              </a:rPr>
              <a:t>2 </a:t>
            </a:r>
            <a:r>
              <a:rPr lang="zh-CN" altLang="en-US" sz="2400" spc="25" dirty="0">
                <a:cs typeface="Times New Roman" panose="02020603050405020304" pitchFamily="18" charset="0"/>
              </a:rPr>
              <a:t>秒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408979" lvl="1"/>
            <a:r>
              <a:rPr lang="en-US" altLang="zh-CN" spc="214" dirty="0">
                <a:cs typeface="Times New Roman" panose="02020603050405020304" pitchFamily="18" charset="0"/>
              </a:rPr>
              <a:t>= </a:t>
            </a:r>
            <a:r>
              <a:rPr lang="en-US" altLang="zh-CN" sz="2000" spc="42" dirty="0">
                <a:cs typeface="Times New Roman" panose="02020603050405020304" pitchFamily="18" charset="0"/>
              </a:rPr>
              <a:t>26,575,424.76</a:t>
            </a:r>
            <a:r>
              <a:rPr lang="en-US" altLang="zh-CN" sz="2000" spc="345" dirty="0">
                <a:cs typeface="Times New Roman" panose="02020603050405020304" pitchFamily="18" charset="0"/>
              </a:rPr>
              <a:t> </a:t>
            </a:r>
            <a:r>
              <a:rPr lang="en-US" altLang="zh-CN" sz="2000" spc="243" dirty="0">
                <a:cs typeface="Times New Roman" panose="02020603050405020304" pitchFamily="18" charset="0"/>
              </a:rPr>
              <a:t>seconds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408979" lvl="1"/>
            <a:r>
              <a:rPr lang="en-US" altLang="zh-CN" sz="2000" spc="214" dirty="0">
                <a:cs typeface="Times New Roman" panose="02020603050405020304" pitchFamily="18" charset="0"/>
              </a:rPr>
              <a:t>= </a:t>
            </a:r>
            <a:r>
              <a:rPr lang="en-US" altLang="zh-CN" sz="2000" spc="42" dirty="0">
                <a:cs typeface="Times New Roman" panose="02020603050405020304" pitchFamily="18" charset="0"/>
              </a:rPr>
              <a:t>442,923.75</a:t>
            </a:r>
            <a:r>
              <a:rPr lang="en-US" altLang="zh-CN" sz="2000" spc="340" dirty="0">
                <a:cs typeface="Times New Roman" panose="02020603050405020304" pitchFamily="18" charset="0"/>
              </a:rPr>
              <a:t> </a:t>
            </a:r>
            <a:r>
              <a:rPr lang="en-US" altLang="zh-CN" sz="2000" spc="134" dirty="0">
                <a:cs typeface="Times New Roman" panose="02020603050405020304" pitchFamily="18" charset="0"/>
              </a:rPr>
              <a:t>minutes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408979" lvl="1"/>
            <a:r>
              <a:rPr lang="en-US" altLang="zh-CN" sz="2000" spc="214" dirty="0">
                <a:cs typeface="Times New Roman" panose="02020603050405020304" pitchFamily="18" charset="0"/>
              </a:rPr>
              <a:t>= </a:t>
            </a:r>
            <a:r>
              <a:rPr lang="en-US" altLang="zh-CN" sz="2000" spc="42" dirty="0">
                <a:cs typeface="Times New Roman" panose="02020603050405020304" pitchFamily="18" charset="0"/>
              </a:rPr>
              <a:t>7,382.06</a:t>
            </a:r>
            <a:r>
              <a:rPr lang="en-US" altLang="zh-CN" sz="2000" spc="313" dirty="0">
                <a:cs typeface="Times New Roman" panose="02020603050405020304" pitchFamily="18" charset="0"/>
              </a:rPr>
              <a:t> </a:t>
            </a:r>
            <a:r>
              <a:rPr lang="en-US" altLang="zh-CN" sz="2000" spc="148" dirty="0">
                <a:cs typeface="Times New Roman" panose="02020603050405020304" pitchFamily="18" charset="0"/>
              </a:rPr>
              <a:t>hours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408979" lvl="1"/>
            <a:r>
              <a:rPr lang="en-US" altLang="zh-CN" sz="2000" spc="214" dirty="0">
                <a:cs typeface="Times New Roman" panose="02020603050405020304" pitchFamily="18" charset="0"/>
              </a:rPr>
              <a:t>= </a:t>
            </a:r>
            <a:r>
              <a:rPr lang="en-US" altLang="zh-CN" sz="2000" spc="42" dirty="0">
                <a:cs typeface="Times New Roman" panose="02020603050405020304" pitchFamily="18" charset="0"/>
              </a:rPr>
              <a:t>307.59</a:t>
            </a:r>
            <a:r>
              <a:rPr lang="en-US" altLang="zh-CN" sz="2000" spc="305" dirty="0">
                <a:cs typeface="Times New Roman" panose="02020603050405020304" pitchFamily="18" charset="0"/>
              </a:rPr>
              <a:t> </a:t>
            </a:r>
            <a:r>
              <a:rPr lang="en-US" altLang="zh-CN" sz="2000" spc="257" dirty="0">
                <a:cs typeface="Times New Roman" panose="02020603050405020304" pitchFamily="18" charset="0"/>
              </a:rPr>
              <a:t>days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408979" lvl="1"/>
            <a:r>
              <a:rPr lang="en-US" altLang="zh-CN" sz="2000" spc="214" dirty="0">
                <a:cs typeface="Times New Roman" panose="02020603050405020304" pitchFamily="18" charset="0"/>
              </a:rPr>
              <a:t>= </a:t>
            </a:r>
            <a:r>
              <a:rPr lang="en-US" altLang="zh-CN" sz="2000" spc="165" dirty="0">
                <a:cs typeface="Times New Roman" panose="02020603050405020304" pitchFamily="18" charset="0"/>
              </a:rPr>
              <a:t>84% of </a:t>
            </a:r>
            <a:r>
              <a:rPr lang="en-US" altLang="zh-CN" sz="2000" spc="200" dirty="0">
                <a:cs typeface="Times New Roman" panose="02020603050405020304" pitchFamily="18" charset="0"/>
              </a:rPr>
              <a:t>a</a:t>
            </a:r>
            <a:r>
              <a:rPr lang="en-US" altLang="zh-CN" sz="2000" spc="211" dirty="0">
                <a:cs typeface="Times New Roman" panose="02020603050405020304" pitchFamily="18" charset="0"/>
              </a:rPr>
              <a:t> </a:t>
            </a:r>
            <a:r>
              <a:rPr lang="en-US" altLang="zh-CN" sz="2000" spc="190" dirty="0">
                <a:cs typeface="Times New Roman" panose="02020603050405020304" pitchFamily="18" charset="0"/>
              </a:rPr>
              <a:t>year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408979" lvl="1"/>
            <a:r>
              <a:rPr lang="en-US" altLang="zh-CN" sz="2000" spc="214" dirty="0">
                <a:cs typeface="Times New Roman" panose="02020603050405020304" pitchFamily="18" charset="0"/>
              </a:rPr>
              <a:t>= </a:t>
            </a:r>
            <a:r>
              <a:rPr lang="en-US" altLang="zh-CN" sz="2000" spc="105" dirty="0">
                <a:cs typeface="Times New Roman" panose="02020603050405020304" pitchFamily="18" charset="0"/>
              </a:rPr>
              <a:t>1% </a:t>
            </a:r>
            <a:r>
              <a:rPr lang="en-US" altLang="zh-CN" sz="2000" spc="165" dirty="0">
                <a:cs typeface="Times New Roman" panose="02020603050405020304" pitchFamily="18" charset="0"/>
              </a:rPr>
              <a:t>of </a:t>
            </a:r>
            <a:r>
              <a:rPr lang="en-US" altLang="zh-CN" sz="2000" spc="179" dirty="0">
                <a:cs typeface="Times New Roman" panose="02020603050405020304" pitchFamily="18" charset="0"/>
              </a:rPr>
              <a:t>your</a:t>
            </a:r>
            <a:r>
              <a:rPr lang="en-US" altLang="zh-CN" sz="2000" spc="264" dirty="0">
                <a:cs typeface="Times New Roman" panose="02020603050405020304" pitchFamily="18" charset="0"/>
              </a:rPr>
              <a:t> </a:t>
            </a:r>
            <a:r>
              <a:rPr lang="en-US" altLang="zh-CN" sz="2000" spc="91" dirty="0">
                <a:cs typeface="Times New Roman" panose="02020603050405020304" pitchFamily="18" charset="0"/>
              </a:rPr>
              <a:t>life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434B92ED-BCB9-491F-97F2-CFD658783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-209550"/>
            <a:ext cx="8510618" cy="152797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是否在磁盘上采用同样的算法？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08430E-8CAB-4620-89D6-AC7FD6071C1C}"/>
              </a:ext>
            </a:extLst>
          </p:cNvPr>
          <p:cNvSpPr/>
          <p:nvPr/>
        </p:nvSpPr>
        <p:spPr>
          <a:xfrm>
            <a:off x="555309" y="1556792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9"/>
            <a:r>
              <a:rPr lang="en-US" altLang="zh-CN" sz="3200" b="1" spc="176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Reuters RCV1</a:t>
            </a:r>
            <a:r>
              <a:rPr lang="zh-CN" altLang="en-US" sz="3200" b="1" spc="176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索引创建需要多少时间？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44624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是否在磁盘上采用同样的算法？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328614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能否使用前面同样的算法，但是是在磁盘而不是内存中完成排序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不可能，这是因为对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n-ea"/>
                <a:ea typeface="+mn-ea"/>
              </a:rPr>
              <a:t>T 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= 100,000,000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条记录在磁盘上进行那个排序需要太多的磁盘寻道过程</a:t>
            </a:r>
            <a:r>
              <a:rPr lang="de-DE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需要一个外部排序算法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19100" y="75565"/>
            <a:ext cx="868206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外部排序算法中磁盘寻道次数很少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4235932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需要对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= 100,000,000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条无位置信息的倒排记录进行排序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每条倒排记录需要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(4+4+4: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termID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docID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</a:t>
            </a:r>
            <a:r>
              <a:rPr lang="de-DE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定义一个能够包含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10,000,000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条上述倒排记录的数据块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这个数据块很容易放入内存中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(12*10M=120M)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RCV1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个数据块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算法的基本思路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对每个块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倒排记录累积到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10,000,000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(ii)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在内存中排序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de-DE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(iii)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写回磁盘</a:t>
            </a:r>
            <a:endParaRPr lang="de-DE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最后将所有的块合并成一个大的有序的倒排索引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37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44624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两个块的合并过程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28614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045" y="1857142"/>
            <a:ext cx="7155222" cy="414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5842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基于排序的分块索引构建算法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BSBI(</a:t>
            </a:r>
            <a:r>
              <a:rPr lang="de-DE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Blocked Sort-Based Indexing</a:t>
            </a:r>
            <a:r>
              <a:rPr lang="en-US" altLang="de-DE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286388"/>
            <a:ext cx="8572560" cy="71438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该算法中有一个关键部分就是确定块的大小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 descr="4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345" y="1802371"/>
            <a:ext cx="6181139" cy="29125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上一讲内容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词典的数据结构：</a:t>
            </a:r>
            <a:endParaRPr lang="en-US" altLang="zh-CN" dirty="0"/>
          </a:p>
          <a:p>
            <a:pPr lvl="1"/>
            <a:r>
              <a:rPr lang="zh-CN" altLang="en-US" dirty="0"/>
              <a:t>哈希表 </a:t>
            </a:r>
            <a:r>
              <a:rPr lang="en-US" altLang="zh-CN" dirty="0"/>
              <a:t>vs. </a:t>
            </a:r>
            <a:r>
              <a:rPr lang="zh-CN" altLang="en-US" dirty="0"/>
              <a:t>树结构</a:t>
            </a:r>
            <a:endParaRPr lang="en-US" altLang="zh-CN" dirty="0"/>
          </a:p>
          <a:p>
            <a:r>
              <a:rPr lang="zh-CN" altLang="en-US" dirty="0"/>
              <a:t>容错式检索</a:t>
            </a:r>
            <a:r>
              <a:rPr lang="en-US" altLang="zh-CN" dirty="0"/>
              <a:t>(Tolerant retrieval):</a:t>
            </a:r>
          </a:p>
          <a:p>
            <a:pPr lvl="1"/>
            <a:r>
              <a:rPr lang="zh-CN" altLang="en-US" dirty="0"/>
              <a:t>通配查询：包含通配符*的查询</a:t>
            </a:r>
            <a:endParaRPr lang="en-US" altLang="zh-CN" dirty="0"/>
          </a:p>
          <a:p>
            <a:pPr lvl="2"/>
            <a:r>
              <a:rPr lang="zh-CN" altLang="en-US" dirty="0"/>
              <a:t>轮排索引 </a:t>
            </a:r>
            <a:r>
              <a:rPr lang="en-US" altLang="zh-CN" dirty="0"/>
              <a:t>vs. k-gram</a:t>
            </a:r>
            <a:r>
              <a:rPr lang="zh-CN" altLang="en-US" dirty="0"/>
              <a:t>索引</a:t>
            </a:r>
            <a:endParaRPr lang="de-DE" altLang="zh-CN" dirty="0"/>
          </a:p>
          <a:p>
            <a:pPr lvl="1"/>
            <a:r>
              <a:rPr lang="zh-CN" altLang="en-US" dirty="0"/>
              <a:t>拼写校正：</a:t>
            </a:r>
            <a:endParaRPr lang="en-US" altLang="zh-CN" dirty="0"/>
          </a:p>
          <a:p>
            <a:pPr lvl="2"/>
            <a:r>
              <a:rPr lang="zh-CN" altLang="en-US" dirty="0"/>
              <a:t>编辑距离 </a:t>
            </a:r>
            <a:r>
              <a:rPr lang="en-US" altLang="zh-CN" dirty="0"/>
              <a:t>vs. k-gram</a:t>
            </a:r>
            <a:r>
              <a:rPr lang="zh-CN" altLang="en-US" dirty="0"/>
              <a:t>相似度</a:t>
            </a:r>
            <a:endParaRPr lang="en-US" altLang="zh-CN" dirty="0"/>
          </a:p>
          <a:p>
            <a:pPr lvl="2"/>
            <a:r>
              <a:rPr lang="zh-CN" altLang="en-US" dirty="0"/>
              <a:t>词独立校正法 </a:t>
            </a:r>
            <a:r>
              <a:rPr lang="en-US" altLang="zh-CN" dirty="0"/>
              <a:t>vs. </a:t>
            </a:r>
            <a:r>
              <a:rPr lang="zh-CN" altLang="en-US" dirty="0"/>
              <a:t>上下文敏感校正法</a:t>
            </a:r>
            <a:endParaRPr lang="en-US" altLang="zh-CN" dirty="0"/>
          </a:p>
          <a:p>
            <a:pPr lvl="2"/>
            <a:r>
              <a:rPr lang="en-US" altLang="zh-CN" dirty="0" err="1"/>
              <a:t>Soundex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8929"/>
            <a:r>
              <a:rPr sz="2109" spc="143" dirty="0">
                <a:solidFill>
                  <a:srgbClr val="FFFFFF"/>
                </a:solidFill>
                <a:latin typeface="Calibri"/>
                <a:cs typeface="Calibri"/>
              </a:rPr>
              <a:t>BSBI </a:t>
            </a:r>
            <a:r>
              <a:rPr sz="2109" spc="-25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2109" spc="172" dirty="0">
                <a:solidFill>
                  <a:srgbClr val="FFFFFF"/>
                </a:solidFill>
                <a:latin typeface="Calibri"/>
                <a:cs typeface="Calibri"/>
              </a:rPr>
              <a:t>Block </a:t>
            </a:r>
            <a:r>
              <a:rPr sz="2109" spc="165" dirty="0">
                <a:solidFill>
                  <a:srgbClr val="FFFFFF"/>
                </a:solidFill>
                <a:latin typeface="Calibri"/>
                <a:cs typeface="Calibri"/>
              </a:rPr>
              <a:t>sort-based</a:t>
            </a:r>
            <a:r>
              <a:rPr sz="2109" spc="-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9" spc="193" dirty="0">
                <a:solidFill>
                  <a:srgbClr val="FFFFFF"/>
                </a:solidFill>
                <a:latin typeface="Calibri"/>
                <a:cs typeface="Calibri"/>
              </a:rPr>
              <a:t>indexing</a:t>
            </a:r>
            <a:endParaRPr sz="2109">
              <a:latin typeface="Calibri"/>
              <a:cs typeface="Calibri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C61CD4A-C09E-4FAB-BC68-559E094B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53000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时间复杂度是</a:t>
            </a:r>
            <a:r>
              <a:rPr lang="en-US" altLang="zh-CN" dirty="0"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cs typeface="Times New Roman" panose="02020603050405020304" pitchFamily="18" charset="0"/>
              </a:rPr>
              <a:t>TlogT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zh-CN" altLang="en-US" dirty="0">
                <a:cs typeface="Times New Roman" panose="02020603050405020304" pitchFamily="18" charset="0"/>
              </a:rPr>
              <a:t>是词项</a:t>
            </a:r>
            <a:r>
              <a:rPr lang="en-US" altLang="zh-CN" dirty="0">
                <a:cs typeface="Times New Roman" panose="02020603050405020304" pitchFamily="18" charset="0"/>
              </a:rPr>
              <a:t>-</a:t>
            </a:r>
            <a:r>
              <a:rPr lang="zh-CN" altLang="en-US" dirty="0">
                <a:cs typeface="Times New Roman" panose="02020603050405020304" pitchFamily="18" charset="0"/>
              </a:rPr>
              <a:t>文档</a:t>
            </a:r>
            <a:r>
              <a:rPr lang="en-US" altLang="zh-CN" dirty="0"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cs typeface="Times New Roman" panose="02020603050405020304" pitchFamily="18" charset="0"/>
              </a:rPr>
              <a:t>对的个数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RCV1</a:t>
            </a:r>
            <a:r>
              <a:rPr lang="zh-CN" altLang="en-US" dirty="0">
                <a:cs typeface="Times New Roman" panose="02020603050405020304" pitchFamily="18" charset="0"/>
              </a:rPr>
              <a:t>的索引构建时间是多少？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分成</a:t>
            </a:r>
            <a:r>
              <a:rPr lang="en-US" altLang="zh-CN" dirty="0"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cs typeface="Times New Roman" panose="02020603050405020304" pitchFamily="18" charset="0"/>
              </a:rPr>
              <a:t>个数据块，每个块的</a:t>
            </a:r>
            <a:r>
              <a:rPr lang="en-US" altLang="zh-CN" i="1" dirty="0">
                <a:cs typeface="Times New Roman" panose="02020603050405020304" pitchFamily="18" charset="0"/>
              </a:rPr>
              <a:t>N’</a:t>
            </a:r>
            <a:r>
              <a:rPr lang="en-US" altLang="zh-CN" dirty="0">
                <a:cs typeface="Times New Roman" panose="02020603050405020304" pitchFamily="18" charset="0"/>
              </a:rPr>
              <a:t> = 10,000,000</a:t>
            </a: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比较次数：</a:t>
            </a:r>
            <a:r>
              <a:rPr lang="en-US" altLang="zh-CN" dirty="0"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cs typeface="Times New Roman" panose="02020603050405020304" pitchFamily="18" charset="0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 N’log2N’=2325349666.4</a:t>
            </a: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每次比较开销</a:t>
            </a:r>
            <a:r>
              <a:rPr lang="en-US" altLang="zh-CN" dirty="0">
                <a:cs typeface="Times New Roman" panose="02020603050405020304" pitchFamily="18" charset="0"/>
              </a:rPr>
              <a:t>(10e-8 sec) =23</a:t>
            </a:r>
            <a:r>
              <a:rPr lang="zh-CN" altLang="en-US" dirty="0">
                <a:cs typeface="Times New Roman" panose="02020603050405020304" pitchFamily="18" charset="0"/>
              </a:rPr>
              <a:t>秒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实际上，</a:t>
            </a:r>
            <a:r>
              <a:rPr lang="en-US" altLang="zh-CN" dirty="0" err="1">
                <a:cs typeface="Times New Roman" panose="02020603050405020304" pitchFamily="18" charset="0"/>
              </a:rPr>
              <a:t>ParseNextBlock</a:t>
            </a:r>
            <a:r>
              <a:rPr lang="zh-CN" altLang="en-US" dirty="0">
                <a:cs typeface="Times New Roman" panose="02020603050405020304" pitchFamily="18" charset="0"/>
              </a:rPr>
              <a:t>占用了大部分时间</a:t>
            </a:r>
          </a:p>
          <a:p>
            <a:r>
              <a:rPr lang="zh-CN" altLang="en-US" dirty="0">
                <a:cs typeface="Times New Roman" panose="02020603050405020304" pitchFamily="18" charset="0"/>
              </a:rPr>
              <a:t>然后是</a:t>
            </a:r>
            <a:r>
              <a:rPr lang="en-US" altLang="zh-CN" dirty="0" err="1">
                <a:cs typeface="Times New Roman" panose="02020603050405020304" pitchFamily="18" charset="0"/>
              </a:rPr>
              <a:t>MergingBlocks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同样是因为磁盘寻道延迟 </a:t>
            </a:r>
            <a:r>
              <a:rPr lang="en-US" altLang="zh-CN" dirty="0"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cs typeface="Times New Roman" panose="02020603050405020304" pitchFamily="18" charset="0"/>
              </a:rPr>
              <a:t>内存访问延迟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A53286F-256C-4792-B6A1-7A6C22F7F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0" y="5842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BSBI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算法分析</a:t>
            </a:r>
            <a:endParaRPr lang="en-US" altLang="de-DE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553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318B8-A350-43D2-AFC5-0CCBC250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BSBI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算法分析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53870-14C8-4FE4-A12D-95C3989E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2E4AD-8163-44C6-9761-C603889A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41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1C2888-2CFE-4C2A-8B50-7B95F29E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804982"/>
            <a:ext cx="7294389" cy="2505503"/>
          </a:xfrm>
          <a:prstGeom prst="rect">
            <a:avLst/>
          </a:prstGeom>
        </p:spPr>
      </p:pic>
      <p:pic>
        <p:nvPicPr>
          <p:cNvPr id="8" name="Picture 7" descr="425.png">
            <a:extLst>
              <a:ext uri="{FF2B5EF4-FFF2-40B4-BE49-F238E27FC236}">
                <a16:creationId xmlns:a16="http://schemas.microsoft.com/office/drawing/2014/main" id="{825FF1A6-32EB-42D1-8B2B-D53125893B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45" y="1600200"/>
            <a:ext cx="4287663" cy="20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37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BSBI</a:t>
            </a:r>
            <a:r>
              <a:rPr lang="zh-CN" altLang="en-US" sz="3600" dirty="0"/>
              <a:t>索引构建过程总结</a:t>
            </a:r>
            <a:endParaRPr lang="en-US" altLang="en-US" sz="3600" dirty="0"/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467600" y="2021919"/>
            <a:ext cx="1219200" cy="2000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>
                <a:solidFill>
                  <a:schemeClr val="tx1"/>
                </a:solidFill>
              </a:rPr>
              <a:t>Term Lexicon: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l"/>
            <a:r>
              <a:rPr lang="en-US" altLang="en-US" sz="1600" b="1" dirty="0">
                <a:solidFill>
                  <a:schemeClr val="tx1"/>
                </a:solidFill>
              </a:rPr>
              <a:t>1 the</a:t>
            </a:r>
          </a:p>
          <a:p>
            <a:pPr algn="l"/>
            <a:r>
              <a:rPr lang="en-US" altLang="en-US" sz="1600" b="1" dirty="0">
                <a:solidFill>
                  <a:schemeClr val="tx1"/>
                </a:solidFill>
              </a:rPr>
              <a:t>2 cold</a:t>
            </a:r>
          </a:p>
          <a:p>
            <a:pPr algn="l"/>
            <a:r>
              <a:rPr lang="en-US" altLang="en-US" sz="1600" b="1" dirty="0">
                <a:solidFill>
                  <a:schemeClr val="tx1"/>
                </a:solidFill>
              </a:rPr>
              <a:t>3 days</a:t>
            </a:r>
          </a:p>
          <a:p>
            <a:pPr algn="l"/>
            <a:r>
              <a:rPr lang="en-US" altLang="en-US" sz="1600" b="1" dirty="0">
                <a:solidFill>
                  <a:schemeClr val="tx1"/>
                </a:solidFill>
              </a:rPr>
              <a:t>4 a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7467600" y="4356318"/>
            <a:ext cx="12192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b="1" dirty="0" err="1">
                <a:solidFill>
                  <a:schemeClr val="tx1"/>
                </a:solidFill>
              </a:rPr>
              <a:t>DocID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algn="l"/>
            <a:r>
              <a:rPr lang="en-US" altLang="en-US" sz="1800" b="1" dirty="0">
                <a:solidFill>
                  <a:schemeClr val="tx1"/>
                </a:solidFill>
              </a:rPr>
              <a:t>Lexicon:</a:t>
            </a:r>
          </a:p>
          <a:p>
            <a:pPr algn="l"/>
            <a:r>
              <a:rPr lang="en-US" altLang="en-US" sz="1600" b="1" dirty="0">
                <a:solidFill>
                  <a:schemeClr val="tx1"/>
                </a:solidFill>
              </a:rPr>
              <a:t>1 doc1</a:t>
            </a:r>
          </a:p>
          <a:p>
            <a:pPr algn="l"/>
            <a:r>
              <a:rPr lang="en-US" altLang="en-US" sz="1600" b="1" dirty="0">
                <a:solidFill>
                  <a:schemeClr val="tx1"/>
                </a:solidFill>
              </a:rPr>
              <a:t>2 doc2</a:t>
            </a:r>
          </a:p>
          <a:p>
            <a:pPr algn="l"/>
            <a:r>
              <a:rPr lang="en-US" altLang="en-US" sz="1600" b="1" dirty="0">
                <a:solidFill>
                  <a:schemeClr val="tx1"/>
                </a:solidFill>
              </a:rPr>
              <a:t>3 doc3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008" y="2061167"/>
            <a:ext cx="1361612" cy="3866558"/>
            <a:chOff x="64008" y="1801813"/>
            <a:chExt cx="1361612" cy="4125912"/>
          </a:xfrm>
        </p:grpSpPr>
        <p:sp>
          <p:nvSpPr>
            <p:cNvPr id="249862" name="Text Box 6"/>
            <p:cNvSpPr txBox="1">
              <a:spLocks noChangeArrowheads="1"/>
            </p:cNvSpPr>
            <p:nvPr/>
          </p:nvSpPr>
          <p:spPr bwMode="auto">
            <a:xfrm rot="16200000">
              <a:off x="114022" y="4061890"/>
              <a:ext cx="91563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6000" dirty="0">
                  <a:solidFill>
                    <a:schemeClr val="tx1"/>
                  </a:solidFill>
                </a:rPr>
                <a:t>...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800" y="1801813"/>
              <a:ext cx="1120820" cy="4125912"/>
              <a:chOff x="304800" y="1801813"/>
              <a:chExt cx="1120820" cy="4125912"/>
            </a:xfrm>
          </p:grpSpPr>
          <p:sp>
            <p:nvSpPr>
              <p:cNvPr id="249859" name="AutoShape 3"/>
              <p:cNvSpPr>
                <a:spLocks noChangeArrowheads="1"/>
              </p:cNvSpPr>
              <p:nvPr/>
            </p:nvSpPr>
            <p:spPr bwMode="auto">
              <a:xfrm>
                <a:off x="628650" y="22701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860" name="AutoShape 4"/>
              <p:cNvSpPr>
                <a:spLocks noChangeArrowheads="1"/>
              </p:cNvSpPr>
              <p:nvPr/>
            </p:nvSpPr>
            <p:spPr bwMode="auto">
              <a:xfrm>
                <a:off x="628650" y="33369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861" name="AutoShape 5"/>
              <p:cNvSpPr>
                <a:spLocks noChangeArrowheads="1"/>
              </p:cNvSpPr>
              <p:nvPr/>
            </p:nvSpPr>
            <p:spPr bwMode="auto">
              <a:xfrm>
                <a:off x="609600" y="5546725"/>
                <a:ext cx="304800" cy="3810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865" name="Text Box 9"/>
              <p:cNvSpPr txBox="1">
                <a:spLocks noChangeArrowheads="1"/>
              </p:cNvSpPr>
              <p:nvPr/>
            </p:nvSpPr>
            <p:spPr bwMode="auto">
              <a:xfrm>
                <a:off x="430213" y="1801813"/>
                <a:ext cx="79701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>
                    <a:solidFill>
                      <a:schemeClr val="tx1"/>
                    </a:solidFill>
                  </a:rPr>
                  <a:t>doc1</a:t>
                </a:r>
              </a:p>
            </p:txBody>
          </p:sp>
          <p:sp>
            <p:nvSpPr>
              <p:cNvPr id="249866" name="Text Box 10"/>
              <p:cNvSpPr txBox="1">
                <a:spLocks noChangeArrowheads="1"/>
              </p:cNvSpPr>
              <p:nvPr/>
            </p:nvSpPr>
            <p:spPr bwMode="auto">
              <a:xfrm>
                <a:off x="430213" y="2868613"/>
                <a:ext cx="79701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>
                    <a:solidFill>
                      <a:schemeClr val="tx1"/>
                    </a:solidFill>
                  </a:rPr>
                  <a:t>doc2</a:t>
                </a:r>
              </a:p>
            </p:txBody>
          </p:sp>
          <p:sp>
            <p:nvSpPr>
              <p:cNvPr id="249867" name="Text Box 11"/>
              <p:cNvSpPr txBox="1">
                <a:spLocks noChangeArrowheads="1"/>
              </p:cNvSpPr>
              <p:nvPr/>
            </p:nvSpPr>
            <p:spPr bwMode="auto">
              <a:xfrm>
                <a:off x="304800" y="5105400"/>
                <a:ext cx="112082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>
                    <a:solidFill>
                      <a:schemeClr val="tx1"/>
                    </a:solidFill>
                  </a:rPr>
                  <a:t>doc300</a:t>
                </a:r>
              </a:p>
            </p:txBody>
          </p:sp>
        </p:grpSp>
      </p:grpSp>
      <p:grpSp>
        <p:nvGrpSpPr>
          <p:cNvPr id="249868" name="Group 12"/>
          <p:cNvGrpSpPr>
            <a:grpSpLocks/>
          </p:cNvGrpSpPr>
          <p:nvPr/>
        </p:nvGrpSpPr>
        <p:grpSpPr bwMode="auto">
          <a:xfrm>
            <a:off x="1042988" y="1547481"/>
            <a:ext cx="2498725" cy="5108795"/>
            <a:chOff x="561" y="760"/>
            <a:chExt cx="1574" cy="3434"/>
          </a:xfrm>
        </p:grpSpPr>
        <p:grpSp>
          <p:nvGrpSpPr>
            <p:cNvPr id="249869" name="Group 13"/>
            <p:cNvGrpSpPr>
              <a:grpSpLocks/>
            </p:cNvGrpSpPr>
            <p:nvPr/>
          </p:nvGrpSpPr>
          <p:grpSpPr bwMode="auto">
            <a:xfrm>
              <a:off x="561" y="760"/>
              <a:ext cx="1574" cy="3033"/>
              <a:chOff x="561" y="760"/>
              <a:chExt cx="1574" cy="3033"/>
            </a:xfrm>
          </p:grpSpPr>
          <p:sp>
            <p:nvSpPr>
              <p:cNvPr id="249870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248"/>
                <a:ext cx="775" cy="2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&lt;1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,1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,3&gt;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&lt;2,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,2&gt;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&lt;3,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,1&gt;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... 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&lt;1,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,2&gt;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&lt;3,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,3&gt;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&lt;4,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,5&gt;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l"/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&lt;1,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300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,3&gt;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&lt;3,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300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,1&gt;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sp>
            <p:nvSpPr>
              <p:cNvPr id="249871" name="AutoShape 1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872" name="AutoShape 16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873" name="AutoShape 17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874" name="Line 18"/>
              <p:cNvSpPr>
                <a:spLocks noChangeShapeType="1"/>
              </p:cNvSpPr>
              <p:nvPr/>
            </p:nvSpPr>
            <p:spPr bwMode="auto">
              <a:xfrm flipH="1" flipV="1">
                <a:off x="1008" y="1968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875" name="Line 19"/>
              <p:cNvSpPr>
                <a:spLocks noChangeShapeType="1"/>
              </p:cNvSpPr>
              <p:nvPr/>
            </p:nvSpPr>
            <p:spPr bwMode="auto">
              <a:xfrm flipH="1" flipV="1">
                <a:off x="1008" y="283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876" name="Text Box 20"/>
              <p:cNvSpPr txBox="1">
                <a:spLocks noChangeArrowheads="1"/>
              </p:cNvSpPr>
              <p:nvPr/>
            </p:nvSpPr>
            <p:spPr bwMode="auto">
              <a:xfrm>
                <a:off x="561" y="760"/>
                <a:ext cx="157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chemeClr val="tx1"/>
                    </a:solidFill>
                  </a:rPr>
                  <a:t>Sort by </a:t>
                </a:r>
                <a:r>
                  <a:rPr lang="en-US" altLang="en-US" sz="1800" dirty="0" err="1">
                    <a:solidFill>
                      <a:schemeClr val="tx1"/>
                    </a:solidFill>
                  </a:rPr>
                  <a:t>docId,termID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877" name="Line 21"/>
              <p:cNvSpPr>
                <a:spLocks noChangeShapeType="1"/>
              </p:cNvSpPr>
              <p:nvPr/>
            </p:nvSpPr>
            <p:spPr bwMode="auto">
              <a:xfrm flipH="1">
                <a:off x="1296" y="920"/>
                <a:ext cx="13" cy="32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581" y="3925"/>
              <a:ext cx="153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文档解析</a:t>
              </a:r>
              <a:endParaRPr lang="en-US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9879" name="Group 23"/>
          <p:cNvGrpSpPr>
            <a:grpSpLocks/>
          </p:cNvGrpSpPr>
          <p:nvPr/>
        </p:nvGrpSpPr>
        <p:grpSpPr bwMode="auto">
          <a:xfrm>
            <a:off x="2971802" y="1772816"/>
            <a:ext cx="2076451" cy="4870763"/>
            <a:chOff x="1776" y="912"/>
            <a:chExt cx="1308" cy="3274"/>
          </a:xfrm>
        </p:grpSpPr>
        <p:grpSp>
          <p:nvGrpSpPr>
            <p:cNvPr id="249880" name="Group 24"/>
            <p:cNvGrpSpPr>
              <a:grpSpLocks/>
            </p:cNvGrpSpPr>
            <p:nvPr/>
          </p:nvGrpSpPr>
          <p:grpSpPr bwMode="auto">
            <a:xfrm>
              <a:off x="1776" y="912"/>
              <a:ext cx="1308" cy="2881"/>
              <a:chOff x="1776" y="912"/>
              <a:chExt cx="1308" cy="2881"/>
            </a:xfrm>
          </p:grpSpPr>
          <p:sp>
            <p:nvSpPr>
              <p:cNvPr id="249881" name="Text Box 25"/>
              <p:cNvSpPr txBox="1">
                <a:spLocks noChangeArrowheads="1"/>
              </p:cNvSpPr>
              <p:nvPr/>
            </p:nvSpPr>
            <p:spPr bwMode="auto">
              <a:xfrm>
                <a:off x="2160" y="1248"/>
                <a:ext cx="773" cy="2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,1,3&gt;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,2,2&gt;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,1,2&gt;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,4,3&gt;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...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,5,3&gt;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,6,2&gt;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l"/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algn="l"/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,299,3&gt;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en-US" sz="1600" b="1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,300,1&gt;</a:t>
                </a:r>
              </a:p>
              <a:p>
                <a:pPr algn="l"/>
                <a:r>
                  <a:rPr lang="en-US" altLang="en-US" sz="16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sp>
            <p:nvSpPr>
              <p:cNvPr id="249882" name="Line 2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7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883" name="AutoShape 27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’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884" name="Line 2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885" name="AutoShape 29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336" cy="114"/>
              </a:xfrm>
              <a:prstGeom prst="rightArrow">
                <a:avLst>
                  <a:gd name="adj1" fmla="val 50000"/>
                  <a:gd name="adj2" fmla="val 7368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886" name="Text Box 30"/>
              <p:cNvSpPr txBox="1">
                <a:spLocks noChangeArrowheads="1"/>
              </p:cNvSpPr>
              <p:nvPr/>
            </p:nvSpPr>
            <p:spPr bwMode="auto">
              <a:xfrm>
                <a:off x="1962" y="912"/>
                <a:ext cx="11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>
                    <a:solidFill>
                      <a:schemeClr val="tx1"/>
                    </a:solidFill>
                  </a:rPr>
                  <a:t>Sort by </a:t>
                </a:r>
                <a:r>
                  <a:rPr lang="en-US" altLang="en-US" sz="1800" dirty="0" err="1">
                    <a:solidFill>
                      <a:schemeClr val="tx1"/>
                    </a:solidFill>
                  </a:rPr>
                  <a:t>termId</a:t>
                </a:r>
                <a:endParaRPr lang="en-US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887" name="Line 31"/>
              <p:cNvSpPr>
                <a:spLocks noChangeShapeType="1"/>
              </p:cNvSpPr>
              <p:nvPr/>
            </p:nvSpPr>
            <p:spPr bwMode="auto">
              <a:xfrm>
                <a:off x="2304" y="1095"/>
                <a:ext cx="0" cy="15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9888" name="Rectangle 32"/>
            <p:cNvSpPr>
              <a:spLocks noChangeArrowheads="1"/>
            </p:cNvSpPr>
            <p:nvPr/>
          </p:nvSpPr>
          <p:spPr bwMode="auto">
            <a:xfrm>
              <a:off x="2153" y="3917"/>
              <a:ext cx="76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局部排序</a:t>
              </a:r>
              <a:endParaRPr lang="en-US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9908" name="Group 52"/>
          <p:cNvGrpSpPr>
            <a:grpSpLocks/>
          </p:cNvGrpSpPr>
          <p:nvPr/>
        </p:nvGrpSpPr>
        <p:grpSpPr bwMode="auto">
          <a:xfrm>
            <a:off x="4860032" y="1786205"/>
            <a:ext cx="2974975" cy="4857373"/>
            <a:chOff x="2880" y="921"/>
            <a:chExt cx="1874" cy="3265"/>
          </a:xfrm>
        </p:grpSpPr>
        <p:grpSp>
          <p:nvGrpSpPr>
            <p:cNvPr id="249889" name="Group 33"/>
            <p:cNvGrpSpPr>
              <a:grpSpLocks/>
            </p:cNvGrpSpPr>
            <p:nvPr/>
          </p:nvGrpSpPr>
          <p:grpSpPr bwMode="auto">
            <a:xfrm>
              <a:off x="2880" y="1248"/>
              <a:ext cx="1579" cy="2938"/>
              <a:chOff x="2880" y="1248"/>
              <a:chExt cx="1579" cy="2938"/>
            </a:xfrm>
          </p:grpSpPr>
          <p:grpSp>
            <p:nvGrpSpPr>
              <p:cNvPr id="249890" name="Group 34"/>
              <p:cNvGrpSpPr>
                <a:grpSpLocks/>
              </p:cNvGrpSpPr>
              <p:nvPr/>
            </p:nvGrpSpPr>
            <p:grpSpPr bwMode="auto">
              <a:xfrm>
                <a:off x="2880" y="1248"/>
                <a:ext cx="1549" cy="2545"/>
                <a:chOff x="2880" y="1248"/>
                <a:chExt cx="1549" cy="2545"/>
              </a:xfrm>
            </p:grpSpPr>
            <p:sp>
              <p:nvSpPr>
                <p:cNvPr id="2498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08" y="1248"/>
                  <a:ext cx="1021" cy="25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en-US" sz="1600" b="1" dirty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en-US" sz="1600" dirty="0">
                      <a:solidFill>
                        <a:schemeClr val="tx1"/>
                      </a:solidFill>
                    </a:rPr>
                    <a:t>,1,3&gt;</a:t>
                  </a:r>
                </a:p>
                <a:p>
                  <a:pPr algn="l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en-US" sz="1600" b="1" dirty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en-US" sz="1600" dirty="0">
                      <a:solidFill>
                        <a:schemeClr val="tx1"/>
                      </a:solidFill>
                    </a:rPr>
                    <a:t>,2,2&gt;</a:t>
                  </a:r>
                </a:p>
                <a:p>
                  <a:pPr algn="l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en-US" sz="1600" b="1" dirty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en-US" sz="1600" dirty="0">
                      <a:solidFill>
                        <a:schemeClr val="tx1"/>
                      </a:solidFill>
                    </a:rPr>
                    <a:t>,5,2&gt;</a:t>
                  </a:r>
                </a:p>
                <a:p>
                  <a:pPr algn="l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en-US" sz="1600" b="1" dirty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en-US" sz="1600" dirty="0">
                      <a:solidFill>
                        <a:schemeClr val="tx1"/>
                      </a:solidFill>
                    </a:rPr>
                    <a:t>,6,3&gt;</a:t>
                  </a:r>
                </a:p>
                <a:p>
                  <a:pPr algn="l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...</a:t>
                  </a:r>
                </a:p>
                <a:p>
                  <a:pPr algn="l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en-US" sz="1600" b="1" dirty="0">
                      <a:solidFill>
                        <a:schemeClr val="tx1"/>
                      </a:solidFill>
                    </a:rPr>
                    <a:t>1</a:t>
                  </a:r>
                  <a:r>
                    <a:rPr lang="en-US" altLang="en-US" sz="1600" dirty="0">
                      <a:solidFill>
                        <a:schemeClr val="tx1"/>
                      </a:solidFill>
                    </a:rPr>
                    <a:t>,300,3&gt;</a:t>
                  </a:r>
                </a:p>
                <a:p>
                  <a:pPr algn="l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en-US" sz="1600" b="1" dirty="0">
                      <a:solidFill>
                        <a:schemeClr val="tx1"/>
                      </a:solidFill>
                    </a:rPr>
                    <a:t>2</a:t>
                  </a:r>
                  <a:r>
                    <a:rPr lang="en-US" altLang="en-US" sz="1600" dirty="0">
                      <a:solidFill>
                        <a:schemeClr val="tx1"/>
                      </a:solidFill>
                    </a:rPr>
                    <a:t>,1,2&gt;</a:t>
                  </a:r>
                </a:p>
                <a:p>
                  <a:pPr algn="l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l"/>
                  <a:endParaRPr lang="en-US" altLang="en-US" sz="1600" dirty="0">
                    <a:solidFill>
                      <a:schemeClr val="tx1"/>
                    </a:solidFill>
                  </a:endParaRPr>
                </a:p>
                <a:p>
                  <a:pPr algn="l"/>
                  <a:endParaRPr lang="en-US" altLang="en-US" sz="1600" dirty="0">
                    <a:solidFill>
                      <a:schemeClr val="tx1"/>
                    </a:solidFill>
                  </a:endParaRPr>
                </a:p>
                <a:p>
                  <a:pPr algn="l"/>
                  <a:endParaRPr lang="en-US" altLang="en-US" sz="1600" dirty="0">
                    <a:solidFill>
                      <a:schemeClr val="tx1"/>
                    </a:solidFill>
                  </a:endParaRPr>
                </a:p>
                <a:p>
                  <a:pPr algn="l"/>
                  <a:endParaRPr lang="en-US" altLang="en-US" sz="1600" dirty="0">
                    <a:solidFill>
                      <a:schemeClr val="tx1"/>
                    </a:solidFill>
                  </a:endParaRPr>
                </a:p>
                <a:p>
                  <a:pPr algn="l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en-US" sz="1600" b="1" dirty="0">
                      <a:solidFill>
                        <a:schemeClr val="tx1"/>
                      </a:solidFill>
                    </a:rPr>
                    <a:t>5000</a:t>
                  </a:r>
                  <a:r>
                    <a:rPr lang="en-US" altLang="en-US" sz="1600" dirty="0">
                      <a:solidFill>
                        <a:schemeClr val="tx1"/>
                      </a:solidFill>
                    </a:rPr>
                    <a:t>,299,1&gt;</a:t>
                  </a:r>
                </a:p>
                <a:p>
                  <a:pPr algn="l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en-US" sz="1600" b="1" dirty="0">
                      <a:solidFill>
                        <a:schemeClr val="tx1"/>
                      </a:solidFill>
                    </a:rPr>
                    <a:t>5000</a:t>
                  </a:r>
                  <a:r>
                    <a:rPr lang="en-US" altLang="en-US" sz="1600" dirty="0">
                      <a:solidFill>
                        <a:schemeClr val="tx1"/>
                      </a:solidFill>
                    </a:rPr>
                    <a:t>,300,1&gt;</a:t>
                  </a:r>
                </a:p>
                <a:p>
                  <a:pPr algn="l"/>
                  <a:r>
                    <a:rPr lang="en-US" altLang="en-US" sz="1600" dirty="0">
                      <a:solidFill>
                        <a:schemeClr val="tx1"/>
                      </a:solidFill>
                    </a:rPr>
                    <a:t>...</a:t>
                  </a:r>
                </a:p>
              </p:txBody>
            </p:sp>
            <p:sp>
              <p:nvSpPr>
                <p:cNvPr id="249892" name="AutoShape 36"/>
                <p:cNvSpPr>
                  <a:spLocks noChangeArrowheads="1"/>
                </p:cNvSpPr>
                <p:nvPr/>
              </p:nvSpPr>
              <p:spPr bwMode="auto">
                <a:xfrm>
                  <a:off x="3068" y="2486"/>
                  <a:ext cx="336" cy="114"/>
                </a:xfrm>
                <a:prstGeom prst="rightArrow">
                  <a:avLst>
                    <a:gd name="adj1" fmla="val 50000"/>
                    <a:gd name="adj2" fmla="val 7368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893" name="AutoShape 37"/>
                <p:cNvSpPr>
                  <a:spLocks/>
                </p:cNvSpPr>
                <p:nvPr/>
              </p:nvSpPr>
              <p:spPr bwMode="auto">
                <a:xfrm>
                  <a:off x="2880" y="1430"/>
                  <a:ext cx="144" cy="2227"/>
                </a:xfrm>
                <a:prstGeom prst="rightBrace">
                  <a:avLst>
                    <a:gd name="adj1" fmla="val 141667"/>
                    <a:gd name="adj2" fmla="val 50000"/>
                  </a:avLst>
                </a:prstGeom>
                <a:solidFill>
                  <a:schemeClr val="bg1"/>
                </a:solidFill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9894" name="Rectangle 38"/>
              <p:cNvSpPr>
                <a:spLocks noChangeArrowheads="1"/>
              </p:cNvSpPr>
              <p:nvPr/>
            </p:nvSpPr>
            <p:spPr bwMode="auto">
              <a:xfrm>
                <a:off x="3441" y="3917"/>
                <a:ext cx="101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归并排序</a:t>
                </a:r>
                <a:endParaRPr lang="en-US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9895" name="AutoShape 39"/>
            <p:cNvSpPr>
              <a:spLocks/>
            </p:cNvSpPr>
            <p:nvPr/>
          </p:nvSpPr>
          <p:spPr bwMode="auto">
            <a:xfrm>
              <a:off x="3264" y="1299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9906" name="Rectangle 50"/>
            <p:cNvSpPr>
              <a:spLocks noChangeArrowheads="1"/>
            </p:cNvSpPr>
            <p:nvPr/>
          </p:nvSpPr>
          <p:spPr bwMode="auto">
            <a:xfrm>
              <a:off x="3164" y="921"/>
              <a:ext cx="15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chemeClr val="tx1"/>
                  </a:solidFill>
                </a:rPr>
                <a:t>All info about term 1</a:t>
              </a:r>
            </a:p>
          </p:txBody>
        </p:sp>
        <p:sp>
          <p:nvSpPr>
            <p:cNvPr id="249907" name="Freeform 51"/>
            <p:cNvSpPr>
              <a:spLocks/>
            </p:cNvSpPr>
            <p:nvPr/>
          </p:nvSpPr>
          <p:spPr bwMode="auto">
            <a:xfrm rot="21232571">
              <a:off x="3072" y="1135"/>
              <a:ext cx="264" cy="689"/>
            </a:xfrm>
            <a:custGeom>
              <a:avLst/>
              <a:gdLst>
                <a:gd name="T0" fmla="*/ 416 w 416"/>
                <a:gd name="T1" fmla="*/ 0 h 720"/>
                <a:gd name="T2" fmla="*/ 32 w 416"/>
                <a:gd name="T3" fmla="*/ 336 h 720"/>
                <a:gd name="T4" fmla="*/ 224 w 416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" h="720">
                  <a:moveTo>
                    <a:pt x="416" y="0"/>
                  </a:moveTo>
                  <a:cubicBezTo>
                    <a:pt x="240" y="108"/>
                    <a:pt x="64" y="216"/>
                    <a:pt x="32" y="336"/>
                  </a:cubicBezTo>
                  <a:cubicBezTo>
                    <a:pt x="0" y="456"/>
                    <a:pt x="112" y="588"/>
                    <a:pt x="224" y="720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87640" y="1340768"/>
            <a:ext cx="6780904" cy="868830"/>
            <a:chOff x="2590800" y="1340768"/>
            <a:chExt cx="6877744" cy="792832"/>
          </a:xfrm>
        </p:grpSpPr>
        <p:sp>
          <p:nvSpPr>
            <p:cNvPr id="2" name="TextBox 1"/>
            <p:cNvSpPr txBox="1"/>
            <p:nvPr/>
          </p:nvSpPr>
          <p:spPr>
            <a:xfrm>
              <a:off x="3372546" y="1340768"/>
              <a:ext cx="6095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&lt;Tuple&gt;: &lt;</a:t>
              </a:r>
              <a:r>
                <a:rPr lang="en-US" sz="2000" b="1" dirty="0" err="1">
                  <a:solidFill>
                    <a:schemeClr val="tx1"/>
                  </a:solidFill>
                </a:rPr>
                <a:t>termID</a:t>
              </a:r>
              <a:r>
                <a:rPr lang="en-US" sz="2000" b="1" dirty="0">
                  <a:solidFill>
                    <a:schemeClr val="tx1"/>
                  </a:solidFill>
                </a:rPr>
                <a:t>, </a:t>
              </a:r>
              <a:r>
                <a:rPr lang="en-US" sz="2000" b="1" dirty="0" err="1">
                  <a:solidFill>
                    <a:schemeClr val="tx1"/>
                  </a:solidFill>
                </a:rPr>
                <a:t>docID</a:t>
              </a:r>
              <a:r>
                <a:rPr lang="en-US" sz="2000" b="1" dirty="0">
                  <a:solidFill>
                    <a:schemeClr val="tx1"/>
                  </a:solidFill>
                </a:rPr>
                <a:t>, count&gt;</a:t>
              </a:r>
            </a:p>
          </p:txBody>
        </p:sp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H="1">
              <a:off x="2590800" y="1568568"/>
              <a:ext cx="914401" cy="565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480171" y="2412614"/>
            <a:ext cx="987426" cy="1217661"/>
            <a:chOff x="6480647" y="2499677"/>
            <a:chExt cx="993304" cy="1295996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H="1" flipV="1">
              <a:off x="6480647" y="2499677"/>
              <a:ext cx="986953" cy="3689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H="1">
              <a:off x="6554111" y="2884488"/>
              <a:ext cx="919840" cy="9111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 animBg="1"/>
      <p:bldP spid="2498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BSBI</a:t>
            </a:r>
            <a:r>
              <a:rPr lang="zh-CN" altLang="en-US" dirty="0"/>
              <a:t>索引构建过程总结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挑战</a:t>
            </a:r>
            <a:endParaRPr lang="en-US" altLang="zh-CN" dirty="0"/>
          </a:p>
          <a:p>
            <a:pPr lvl="1"/>
            <a:r>
              <a:rPr lang="zh-CN" altLang="en-US" dirty="0"/>
              <a:t>文档大小超过内存大小</a:t>
            </a:r>
            <a:endParaRPr lang="en-US" dirty="0"/>
          </a:p>
          <a:p>
            <a:r>
              <a:rPr lang="zh-CN" altLang="en-US" dirty="0"/>
              <a:t>关键步骤</a:t>
            </a:r>
            <a:endParaRPr lang="en-US" dirty="0"/>
          </a:p>
          <a:p>
            <a:pPr lvl="1"/>
            <a:r>
              <a:rPr lang="zh-CN" altLang="en-US" dirty="0"/>
              <a:t>局部排序</a:t>
            </a:r>
            <a:r>
              <a:rPr lang="en-US" dirty="0"/>
              <a:t>: </a:t>
            </a:r>
            <a:r>
              <a:rPr lang="zh-CN" altLang="en-US" dirty="0"/>
              <a:t>按</a:t>
            </a:r>
            <a:r>
              <a:rPr lang="en-US" dirty="0" err="1"/>
              <a:t>termID</a:t>
            </a:r>
            <a:r>
              <a:rPr lang="zh-CN" altLang="en-US" dirty="0"/>
              <a:t>排序</a:t>
            </a:r>
            <a:endParaRPr lang="en-US" dirty="0"/>
          </a:p>
          <a:p>
            <a:pPr lvl="1"/>
            <a:r>
              <a:rPr lang="zh-CN" altLang="en-US" dirty="0"/>
              <a:t>全局归并排序</a:t>
            </a:r>
            <a:endParaRPr lang="en-US" dirty="0"/>
          </a:p>
          <a:p>
            <a:pPr lvl="2"/>
            <a:r>
              <a:rPr lang="zh-CN" altLang="en-US" dirty="0"/>
              <a:t>同时保持</a:t>
            </a:r>
            <a:r>
              <a:rPr lang="en-US" altLang="zh-CN" dirty="0" err="1"/>
              <a:t>docID</a:t>
            </a:r>
            <a:r>
              <a:rPr lang="zh-CN" altLang="en-US" dirty="0"/>
              <a:t>顺序：为了后续倒排表的合并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32832" y="2228671"/>
            <a:ext cx="355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solidFill>
                  <a:srgbClr val="FF0000"/>
                </a:solidFill>
                <a:latin typeface="+mn-ea"/>
                <a:ea typeface="+mn-ea"/>
              </a:rPr>
              <a:t>该方法可以实现在单节点上构建大规模语料索引！</a:t>
            </a:r>
            <a:endParaRPr lang="en-US" altLang="zh-CN" b="1" i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b="1" i="1" dirty="0">
                <a:solidFill>
                  <a:srgbClr val="FF0000"/>
                </a:solidFill>
                <a:latin typeface="+mn-ea"/>
                <a:ea typeface="+mn-ea"/>
              </a:rPr>
              <a:t>同样适用</a:t>
            </a:r>
            <a:r>
              <a:rPr lang="en-US" b="1" i="1" dirty="0">
                <a:solidFill>
                  <a:srgbClr val="FF0000"/>
                </a:solidFill>
                <a:latin typeface="+mn-ea"/>
                <a:ea typeface="+mn-ea"/>
              </a:rPr>
              <a:t>MapReduce!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44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❻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动态索引构建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-84929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基于排序的分块索引构建算法的问题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42527" y="1844824"/>
            <a:ext cx="8701473" cy="46321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BSBI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很简单，但存在以下问题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通常需要专门的数据结构将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映射成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termID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要求该映射全部在内存中放下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对于大规模文档集来说，词项集合是动态变化的，实际大小也难以保证可以全部存在内存中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此外，文档解析过程，需要缓存大量（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DodcID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）中间元素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实际上，倒排记录表可以直接采用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term,docID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方式而不是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termID,docID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. 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但是此时中间文件将会变得很大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9631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81434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内存式单遍扫描索引构建算法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SPIMI</a:t>
            </a:r>
          </a:p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Single-pass in-memory indexing</a:t>
            </a:r>
            <a:r>
              <a:rPr lang="en-US" alt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86949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关键思想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对每个块都产生一个独立的词典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不需要在块之间共享全局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的映射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关键思想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按照词项出现的先后顺序分别构建索引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中间过程无需按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term/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排序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基于上述思想可以对每个块生成一个完整的倒排索引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这些独立的索引最后合并成一个大索引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8851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4953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SPIMI-Invert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 descr="4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785926"/>
            <a:ext cx="7811868" cy="4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4944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SPIMI</a:t>
            </a:r>
            <a:r>
              <a:rPr lang="zh-CN" altLang="en-US" dirty="0"/>
              <a:t>与</a:t>
            </a:r>
            <a:r>
              <a:rPr lang="en-US" altLang="zh-CN" dirty="0"/>
              <a:t>BSBI</a:t>
            </a:r>
            <a:r>
              <a:rPr lang="zh-CN" altLang="en-US" dirty="0"/>
              <a:t>的对比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SPIMI</a:t>
            </a:r>
            <a:r>
              <a:rPr lang="zh-CN" altLang="en-US" dirty="0">
                <a:cs typeface="Times New Roman" panose="02020603050405020304" pitchFamily="18" charset="0"/>
              </a:rPr>
              <a:t>直接将倒排记录加到倒排表中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BSBI</a:t>
            </a:r>
            <a:r>
              <a:rPr lang="zh-CN" altLang="en-US" dirty="0">
                <a:cs typeface="Times New Roman" panose="02020603050405020304" pitchFamily="18" charset="0"/>
              </a:rPr>
              <a:t>首先收集（</a:t>
            </a:r>
            <a:r>
              <a:rPr lang="en-US" altLang="zh-CN" dirty="0" err="1">
                <a:cs typeface="Times New Roman" panose="02020603050405020304" pitchFamily="18" charset="0"/>
              </a:rPr>
              <a:t>TermID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cs typeface="Times New Roman" panose="02020603050405020304" pitchFamily="18" charset="0"/>
              </a:rPr>
              <a:t>DodcID</a:t>
            </a:r>
            <a:r>
              <a:rPr lang="zh-CN" altLang="en-US" dirty="0">
                <a:cs typeface="Times New Roman" panose="02020603050405020304" pitchFamily="18" charset="0"/>
              </a:rPr>
              <a:t>）元素对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然后按</a:t>
            </a:r>
            <a:r>
              <a:rPr lang="en-US" altLang="zh-CN" dirty="0" err="1">
                <a:cs typeface="Times New Roman" panose="02020603050405020304" pitchFamily="18" charset="0"/>
              </a:rPr>
              <a:t>TermID</a:t>
            </a:r>
            <a:r>
              <a:rPr lang="zh-CN" altLang="en-US" dirty="0">
                <a:cs typeface="Times New Roman" panose="02020603050405020304" pitchFamily="18" charset="0"/>
              </a:rPr>
              <a:t>排序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然后再合并到倒排表中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SPIMI</a:t>
            </a:r>
            <a:r>
              <a:rPr lang="zh-CN" altLang="en-US" dirty="0">
                <a:cs typeface="Times New Roman" panose="02020603050405020304" pitchFamily="18" charset="0"/>
              </a:rPr>
              <a:t>的倒排表是动态变化的，所以中间过程无需按</a:t>
            </a:r>
            <a:r>
              <a:rPr lang="en-US" altLang="zh-CN" dirty="0">
                <a:cs typeface="Times New Roman" panose="02020603050405020304" pitchFamily="18" charset="0"/>
              </a:rPr>
              <a:t>term</a:t>
            </a:r>
            <a:r>
              <a:rPr lang="zh-CN" altLang="en-US" dirty="0">
                <a:cs typeface="Times New Roman" panose="02020603050405020304" pitchFamily="18" charset="0"/>
              </a:rPr>
              <a:t>进行排序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cs typeface="Times New Roman" panose="02020603050405020304" pitchFamily="18" charset="0"/>
              </a:rPr>
              <a:t>term</a:t>
            </a:r>
            <a:r>
              <a:rPr lang="zh-CN" altLang="en-US" dirty="0">
                <a:cs typeface="Times New Roman" panose="02020603050405020304" pitchFamily="18" charset="0"/>
              </a:rPr>
              <a:t>只存储一次，更节省内存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复杂度为：</a:t>
            </a:r>
            <a:r>
              <a:rPr lang="en-US" altLang="zh-CN" dirty="0">
                <a:cs typeface="Times New Roman" panose="02020603050405020304" pitchFamily="18" charset="0"/>
              </a:rPr>
              <a:t>O</a:t>
            </a:r>
            <a:r>
              <a:rPr lang="zh-CN" altLang="en-US" dirty="0"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cs typeface="Times New Roman" panose="02020603050405020304" pitchFamily="18" charset="0"/>
              </a:rPr>
              <a:t>T</a:t>
            </a:r>
            <a:r>
              <a:rPr lang="zh-CN" altLang="en-US" dirty="0">
                <a:cs typeface="Times New Roman" panose="02020603050405020304" pitchFamily="18" charset="0"/>
              </a:rPr>
              <a:t>）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6659" y="2192648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如果使用压缩，</a:t>
            </a:r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</a:rPr>
              <a:t>SPIMI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将更加高效</a:t>
            </a:r>
            <a:endParaRPr 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词项的压缩</a:t>
            </a:r>
            <a:endParaRPr lang="de-DE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倒排记录表的压缩</a:t>
            </a:r>
            <a:endParaRPr lang="de-DE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参见下一讲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49</a:t>
            </a:fld>
            <a:endParaRPr lang="en-US" dirty="0"/>
          </a:p>
        </p:txBody>
      </p:sp>
      <p:sp>
        <p:nvSpPr>
          <p:cNvPr id="9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SPIMI</a:t>
            </a:r>
            <a:r>
              <a:rPr lang="zh-CN" altLang="en-US" dirty="0"/>
              <a:t>与</a:t>
            </a:r>
            <a:r>
              <a:rPr lang="en-US" altLang="zh-CN" dirty="0"/>
              <a:t>BSBI</a:t>
            </a:r>
            <a:r>
              <a:rPr lang="zh-CN" altLang="en-US" dirty="0"/>
              <a:t>的对比</a:t>
            </a:r>
          </a:p>
        </p:txBody>
      </p:sp>
    </p:spTree>
    <p:extLst>
      <p:ext uri="{BB962C8B-B14F-4D97-AF65-F5344CB8AC3E}">
        <p14:creationId xmlns:p14="http://schemas.microsoft.com/office/powerpoint/2010/main" val="11004692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45085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采用定长数组法存储词典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4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7" y="2214554"/>
            <a:ext cx="4941131" cy="20717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8662" y="4429132"/>
            <a:ext cx="692948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空间消耗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       20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字节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4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字节  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       4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字节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4127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台机器下采用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方法对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Google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级规模数据构建索引的时间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50</a:t>
            </a:fld>
            <a:endParaRPr lang="en-US" dirty="0"/>
          </a:p>
        </p:txBody>
      </p:sp>
      <p:pic>
        <p:nvPicPr>
          <p:cNvPr id="8" name="Picture 7" descr="4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571612"/>
            <a:ext cx="5748228" cy="49121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8627CF8-D476-4995-8D97-B3D0AA10D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453" y="1670557"/>
            <a:ext cx="4198045" cy="14419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A3551D-F7C9-4885-A014-C55D906FF81A}"/>
              </a:ext>
            </a:extLst>
          </p:cNvPr>
          <p:cNvSpPr txBox="1"/>
          <p:nvPr/>
        </p:nvSpPr>
        <p:spPr>
          <a:xfrm>
            <a:off x="8388424" y="1916832"/>
            <a:ext cx="8640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&gt;100</a:t>
            </a:r>
            <a:r>
              <a:rPr lang="zh-CN" altLang="en-US" sz="1100" dirty="0">
                <a:solidFill>
                  <a:srgbClr val="FF0000"/>
                </a:solidFill>
              </a:rPr>
              <a:t>天</a:t>
            </a:r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zh-CN" altLang="en-US" sz="1100" dirty="0">
                <a:solidFill>
                  <a:srgbClr val="FF0000"/>
                </a:solidFill>
              </a:rPr>
              <a:t>？</a:t>
            </a:r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&gt;50</a:t>
            </a:r>
            <a:r>
              <a:rPr lang="zh-CN" altLang="en-US" sz="1100" dirty="0">
                <a:solidFill>
                  <a:srgbClr val="FF0000"/>
                </a:solidFill>
              </a:rPr>
              <a:t>天</a:t>
            </a:r>
            <a:endParaRPr lang="en-US" altLang="zh-CN" sz="1100" dirty="0">
              <a:solidFill>
                <a:srgbClr val="FF0000"/>
              </a:solidFill>
            </a:endParaRPr>
          </a:p>
          <a:p>
            <a:r>
              <a:rPr lang="en-US" altLang="zh-CN" sz="1100" dirty="0">
                <a:solidFill>
                  <a:srgbClr val="FF0000"/>
                </a:solidFill>
              </a:rPr>
              <a:t>&gt;50</a:t>
            </a:r>
            <a:r>
              <a:rPr lang="zh-CN" altLang="en-US" sz="1100" dirty="0">
                <a:solidFill>
                  <a:srgbClr val="FF0000"/>
                </a:solidFill>
              </a:rPr>
              <a:t>天*</a:t>
            </a:r>
            <a:r>
              <a:rPr lang="en-US" altLang="zh-CN" sz="1100" dirty="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1100" dirty="0">
                <a:solidFill>
                  <a:srgbClr val="FF0000"/>
                </a:solidFill>
              </a:rPr>
              <a:t>？</a:t>
            </a:r>
            <a:endParaRPr lang="en-US" altLang="zh-CN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39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51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❻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动态索引构建</a:t>
            </a: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3624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分布式索引构建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37147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数据级别的数据建立索引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(don’t try this at home!):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必须使用分布式计算机集群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单台机器都是有可能出现故障的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可能突然慢下来或者失效，不可事先预知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如何使用一批机器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53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9720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Google </a:t>
            </a:r>
            <a:r>
              <a:rPr lang="zh-CN" altLang="en-US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数据中心</a:t>
            </a:r>
            <a:r>
              <a:rPr lang="de-DE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(2007 estimates; Gartner)</a:t>
            </a:r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500174"/>
            <a:ext cx="8572560" cy="47371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一些数字：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Google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数据中心主要都是普通机器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数据中心均采用分布式架构，在世界各地分布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万台服务器，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万个处理器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核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Google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分钟装入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100,000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个服务器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每年的支出大概是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2-2.5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亿美元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这可能是世界上计算能力的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10%!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单机故障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vs.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多机故障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在一个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个节点组成的无容错系统中，每个节点的正常运行概率为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99.9%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，那么整个系统的运行出错概率是多少？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答案</a:t>
            </a:r>
            <a:r>
              <a:rPr lang="de-DE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de-DE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(0.999)</a:t>
            </a:r>
            <a:r>
              <a:rPr lang="de-DE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1000</a:t>
            </a:r>
            <a:r>
              <a:rPr lang="de-DE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=63%</a:t>
            </a: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假定一台服务器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年后会失效，那么对于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万台服务器，机器失效的平均间隔大概是多少？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答案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</a:t>
            </a:r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4127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分布式索引构建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92895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维持一台主节点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(Master)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来指挥索引构建任务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这台主节点被认为是安全的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将索引划分成多组并行任务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主节点将把每个任务分配给某个缓冲池中的空闲机器来执行</a:t>
            </a:r>
            <a:endParaRPr lang="en-US" sz="8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4127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并行任务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357430"/>
            <a:ext cx="8786874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34919" y="2213285"/>
            <a:ext cx="8786874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两类并行任务分配给两类机器：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分析器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de-DE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Parser)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倒排器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de-DE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Inverter)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将输入的文档集分片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split)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对应于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BSBI/SPIMI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算法中的块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每个数据片都是一个文档子集</a:t>
            </a:r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3048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分析器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(Parser)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786874" cy="335758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主节点将一个数据片分配给一台空闲的分析器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分析器一次读一篇文档然后输出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(term,docID)-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分析器将这些对又分成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个词项分区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每个分区按照词项首字母进行划分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E.g., a-f, g-p, q-z (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这里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3)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56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倒排器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Inverter)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07504" y="2060848"/>
            <a:ext cx="8786874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倒排器收集对应某一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(e.g., a-f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所有的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term,docID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即倒排记录表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排序并写进倒排记录表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57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数据流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48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58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844824"/>
            <a:ext cx="7579584" cy="38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2349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MapReduce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857364"/>
            <a:ext cx="8786874" cy="39479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刚才介绍的索引构建过程实际上是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的一个实例</a:t>
            </a:r>
            <a:endParaRPr lang="de-DE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(2004)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是一个鲁棒的简单分布式计算框架，其思想最早由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Google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提出，一个著名的开源实现是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Hadoop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用户不需要关心分布式计算相关的实现细节</a:t>
            </a:r>
            <a:endParaRPr lang="de-DE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Google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索引构建系统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(ca. 2002)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由多个步骤组成，每个步骤都采用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实现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59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支持词典查找的两种数据结构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哈希表：</a:t>
            </a:r>
            <a:endParaRPr lang="en-US" altLang="zh-CN" dirty="0"/>
          </a:p>
          <a:p>
            <a:pPr lvl="1"/>
            <a:r>
              <a:rPr lang="zh-CN" altLang="en-US" dirty="0"/>
              <a:t>定位速度快，常数时间</a:t>
            </a:r>
            <a:endParaRPr lang="en-US" altLang="zh-CN" dirty="0"/>
          </a:p>
          <a:p>
            <a:pPr lvl="1"/>
            <a:r>
              <a:rPr lang="zh-CN" altLang="en-US" dirty="0"/>
              <a:t>不易支持动态变化的词典</a:t>
            </a:r>
            <a:endParaRPr lang="en-US" altLang="zh-CN" dirty="0"/>
          </a:p>
          <a:p>
            <a:pPr lvl="1"/>
            <a:r>
              <a:rPr lang="zh-CN" altLang="en-US" dirty="0"/>
              <a:t>不支持前缀查询</a:t>
            </a:r>
            <a:endParaRPr lang="en-US" altLang="zh-CN" dirty="0"/>
          </a:p>
          <a:p>
            <a:r>
              <a:rPr lang="zh-CN" altLang="en-US" dirty="0"/>
              <a:t>树结构：二叉树、</a:t>
            </a:r>
            <a:r>
              <a:rPr lang="en-US" altLang="zh-CN" dirty="0"/>
              <a:t>B-</a:t>
            </a:r>
            <a:r>
              <a:rPr lang="zh-CN" altLang="en-US" dirty="0"/>
              <a:t>树等等</a:t>
            </a:r>
            <a:endParaRPr lang="en-US" altLang="zh-CN" dirty="0"/>
          </a:p>
          <a:p>
            <a:pPr lvl="1"/>
            <a:r>
              <a:rPr lang="zh-CN" altLang="en-US" dirty="0"/>
              <a:t>定位速度为对数时间</a:t>
            </a:r>
            <a:endParaRPr lang="en-US" altLang="zh-CN" dirty="0"/>
          </a:p>
          <a:p>
            <a:pPr lvl="1"/>
            <a:r>
              <a:rPr lang="zh-CN" altLang="en-US" dirty="0"/>
              <a:t>二叉</a:t>
            </a:r>
            <a:r>
              <a:rPr lang="en-US" altLang="zh-CN" dirty="0"/>
              <a:t>(</a:t>
            </a:r>
            <a:r>
              <a:rPr lang="zh-CN" altLang="en-US" dirty="0"/>
              <a:t>平衡</a:t>
            </a:r>
            <a:r>
              <a:rPr lang="en-US" altLang="zh-CN" dirty="0"/>
              <a:t>)</a:t>
            </a:r>
            <a:r>
              <a:rPr lang="zh-CN" altLang="en-US" dirty="0"/>
              <a:t>树支持动态变化，但是重排代价大。</a:t>
            </a:r>
            <a:r>
              <a:rPr lang="en-US" altLang="zh-CN" dirty="0"/>
              <a:t>B-</a:t>
            </a:r>
            <a:r>
              <a:rPr lang="zh-CN" altLang="en-US" dirty="0"/>
              <a:t>树能够缓解该问题</a:t>
            </a:r>
            <a:endParaRPr lang="en-US" altLang="zh-CN" dirty="0"/>
          </a:p>
          <a:p>
            <a:pPr lvl="1"/>
            <a:r>
              <a:rPr lang="zh-CN" altLang="en-US" dirty="0"/>
              <a:t>支持前缀查询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的索引构建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cs typeface="Times New Roman" panose="02020603050405020304" pitchFamily="18" charset="0"/>
              </a:rPr>
              <a:t>函数的功能：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map: input → list(k, v)     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reduce: (</a:t>
            </a:r>
            <a:r>
              <a:rPr lang="en-US" altLang="zh-CN" dirty="0" err="1">
                <a:cs typeface="Times New Roman" panose="02020603050405020304" pitchFamily="18" charset="0"/>
              </a:rPr>
              <a:t>k,list</a:t>
            </a:r>
            <a:r>
              <a:rPr lang="en-US" altLang="zh-CN" dirty="0">
                <a:cs typeface="Times New Roman" panose="02020603050405020304" pitchFamily="18" charset="0"/>
              </a:rPr>
              <a:t>(v)) → output</a:t>
            </a:r>
          </a:p>
          <a:p>
            <a:r>
              <a:rPr lang="zh-CN" altLang="en-US" dirty="0">
                <a:cs typeface="Times New Roman" panose="02020603050405020304" pitchFamily="18" charset="0"/>
              </a:rPr>
              <a:t>如何应用在索引创建过程中：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map: collection → list(</a:t>
            </a:r>
            <a:r>
              <a:rPr lang="en-US" altLang="zh-CN" dirty="0" err="1">
                <a:cs typeface="Times New Roman" panose="02020603050405020304" pitchFamily="18" charset="0"/>
              </a:rPr>
              <a:t>termID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cs typeface="Times New Roman" panose="02020603050405020304" pitchFamily="18" charset="0"/>
              </a:rPr>
              <a:t>docID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reduce: (&lt;termID1, list(</a:t>
            </a:r>
            <a:r>
              <a:rPr lang="en-US" altLang="zh-CN" dirty="0" err="1">
                <a:cs typeface="Times New Roman" panose="02020603050405020304" pitchFamily="18" charset="0"/>
              </a:rPr>
              <a:t>docID</a:t>
            </a:r>
            <a:r>
              <a:rPr lang="en-US" altLang="zh-CN" dirty="0">
                <a:cs typeface="Times New Roman" panose="02020603050405020304" pitchFamily="18" charset="0"/>
              </a:rPr>
              <a:t>)&gt;, &lt;termID2, list(</a:t>
            </a:r>
            <a:r>
              <a:rPr lang="en-US" altLang="zh-CN" dirty="0" err="1">
                <a:cs typeface="Times New Roman" panose="02020603050405020304" pitchFamily="18" charset="0"/>
              </a:rPr>
              <a:t>docID</a:t>
            </a:r>
            <a:r>
              <a:rPr lang="en-US" altLang="zh-CN" dirty="0">
                <a:cs typeface="Times New Roman" panose="02020603050405020304" pitchFamily="18" charset="0"/>
              </a:rPr>
              <a:t>)&gt;, …) → (postings list1, postings list2, …)</a:t>
            </a:r>
          </a:p>
          <a:p>
            <a:pPr>
              <a:spcBef>
                <a:spcPts val="700"/>
              </a:spcBef>
              <a:buClr>
                <a:srgbClr val="336699"/>
              </a:buClr>
            </a:pPr>
            <a:endParaRPr lang="en-US" altLang="zh-CN" sz="8800" dirty="0">
              <a:cs typeface="Times New Roman" panose="02020603050405020304" pitchFamily="18" charset="0"/>
            </a:endParaRPr>
          </a:p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94928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zh-CN" altLang="en-US" dirty="0">
                <a:cs typeface="Times New Roman" panose="02020603050405020304" pitchFamily="18" charset="0"/>
              </a:rPr>
              <a:t>输入：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d1 : C came, C </a:t>
            </a:r>
            <a:r>
              <a:rPr lang="en-US" altLang="zh-CN" dirty="0" err="1">
                <a:cs typeface="Times New Roman" panose="02020603050405020304" pitchFamily="18" charset="0"/>
              </a:rPr>
              <a:t>c’ed</a:t>
            </a:r>
            <a:r>
              <a:rPr lang="en-US" altLang="zh-CN" dirty="0"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d2 : C died. 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Map</a:t>
            </a:r>
            <a:r>
              <a:rPr lang="en-US" altLang="zh-CN" sz="2400" dirty="0"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&lt;C,d1&gt;, &lt;came,d1&gt;, &lt;C,d1&gt;, &lt;</a:t>
            </a:r>
            <a:r>
              <a:rPr lang="en-US" altLang="zh-CN" dirty="0" err="1">
                <a:cs typeface="Times New Roman" panose="02020603050405020304" pitchFamily="18" charset="0"/>
              </a:rPr>
              <a:t>c’ed</a:t>
            </a:r>
            <a:r>
              <a:rPr lang="en-US" altLang="zh-CN" dirty="0">
                <a:cs typeface="Times New Roman" panose="02020603050405020304" pitchFamily="18" charset="0"/>
              </a:rPr>
              <a:t>, d1&gt;, &lt;C, d2&gt;, &lt;died,d2&gt;</a:t>
            </a:r>
          </a:p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Reduce: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(&lt;C,(d1,d2,d1)&gt;, &lt;died,(d2)&gt;, &lt;came,(d1)&gt;, &lt;</a:t>
            </a:r>
            <a:r>
              <a:rPr lang="en-US" altLang="zh-CN" dirty="0" err="1">
                <a:cs typeface="Times New Roman" panose="02020603050405020304" pitchFamily="18" charset="0"/>
              </a:rPr>
              <a:t>c’ed</a:t>
            </a:r>
            <a:r>
              <a:rPr lang="en-US" altLang="zh-CN" dirty="0">
                <a:cs typeface="Times New Roman" panose="02020603050405020304" pitchFamily="18" charset="0"/>
              </a:rPr>
              <a:t>,(d1)&gt;)  →  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(&lt;C,(d1:2,d2:1)&gt;, &lt;died,(d2:1)&gt;, &lt;came,(d1:1)&gt;, &lt;</a:t>
            </a:r>
            <a:r>
              <a:rPr lang="en-US" altLang="zh-CN" dirty="0" err="1">
                <a:cs typeface="Times New Roman" panose="02020603050405020304" pitchFamily="18" charset="0"/>
              </a:rPr>
              <a:t>c’ed</a:t>
            </a:r>
            <a:r>
              <a:rPr lang="en-US" altLang="zh-CN" dirty="0">
                <a:cs typeface="Times New Roman" panose="02020603050405020304" pitchFamily="18" charset="0"/>
              </a:rPr>
              <a:t>,(d1:1)&gt;)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9pPr>
          </a:lstStyle>
          <a:p>
            <a:pPr eaLnBrk="1" hangingPunct="1"/>
            <a:fld id="{B554ED1F-18E5-441D-A901-2A7B61CF5AEA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17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的索引构建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624091-2899-4054-8842-1165A4CAF3B3}"/>
              </a:ext>
            </a:extLst>
          </p:cNvPr>
          <p:cNvSpPr txBox="1"/>
          <p:nvPr/>
        </p:nvSpPr>
        <p:spPr>
          <a:xfrm>
            <a:off x="5508104" y="2474086"/>
            <a:ext cx="2962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阶段输出有多少个</a:t>
            </a:r>
            <a:r>
              <a:rPr lang="en-US" altLang="zh-CN" dirty="0">
                <a:solidFill>
                  <a:schemeClr val="tx1"/>
                </a:solidFill>
              </a:rPr>
              <a:t>k-v</a:t>
            </a:r>
            <a:r>
              <a:rPr lang="zh-CN" altLang="en-US" dirty="0">
                <a:solidFill>
                  <a:schemeClr val="tx1"/>
                </a:solidFill>
              </a:rPr>
              <a:t>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09C079-40C2-402E-BB6A-31B2499305DA}"/>
              </a:ext>
            </a:extLst>
          </p:cNvPr>
          <p:cNvSpPr txBox="1"/>
          <p:nvPr/>
        </p:nvSpPr>
        <p:spPr>
          <a:xfrm>
            <a:off x="5405264" y="5830996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Reduce</a:t>
            </a:r>
            <a:r>
              <a:rPr lang="zh-CN" altLang="en-US" dirty="0">
                <a:solidFill>
                  <a:schemeClr val="tx1"/>
                </a:solidFill>
              </a:rPr>
              <a:t>阶段输出的倒排记录数有多少个？</a:t>
            </a:r>
          </a:p>
        </p:txBody>
      </p:sp>
    </p:spTree>
    <p:extLst>
      <p:ext uri="{BB962C8B-B14F-4D97-AF65-F5344CB8AC3E}">
        <p14:creationId xmlns:p14="http://schemas.microsoft.com/office/powerpoint/2010/main" val="899546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课堂练习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786874" cy="337411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主节点机传给分析器的任务描述包含什么信息？</a:t>
            </a:r>
            <a:endParaRPr lang="de-DE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任务完成后，分析器给主节点机的回传报告中会包含哪些信息？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主节点机传给倒排器的任务描述包含什么信息？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任务完成后，倒排器给主节点机的回传报告中会包含哪些信息？</a:t>
            </a:r>
            <a:endParaRPr lang="en-US" sz="9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62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63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-8493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的索引构建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>
                <a:cs typeface="Times New Roman" panose="02020603050405020304" pitchFamily="18" charset="0"/>
              </a:rPr>
              <a:t>上面的索引构建只是一个步骤，实现了按词项分割的索引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>
                <a:cs typeface="Times New Roman" panose="02020603050405020304" pitchFamily="18" charset="0"/>
              </a:rPr>
              <a:t>另一个步骤：将按词项分割的索引转换成按文档分割的索引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按词项分割</a:t>
            </a:r>
            <a:r>
              <a:rPr lang="en-US" altLang="zh-CN" dirty="0"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cs typeface="Times New Roman" panose="02020603050405020304" pitchFamily="18" charset="0"/>
              </a:rPr>
              <a:t>每个节点处理一部分词项索引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按文档分割</a:t>
            </a:r>
            <a:r>
              <a:rPr lang="en-US" altLang="zh-CN" dirty="0"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cs typeface="Times New Roman" panose="02020603050405020304" pitchFamily="18" charset="0"/>
              </a:rPr>
              <a:t>每个节点处理一部分文档集合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哪种分割方式更好？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大多数搜索引擎使用文档分割索引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具有更好的负载均衡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63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64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BSBI</a:t>
            </a: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SPIMI</a:t>
            </a: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分布式索引构建</a:t>
            </a:r>
            <a:endParaRPr lang="en-US" sz="3200" dirty="0">
              <a:solidFill>
                <a:srgbClr val="BDD3E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❻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动态索引构建</a:t>
            </a:r>
            <a:endParaRPr lang="en-US" sz="3200" dirty="0">
              <a:solidFill>
                <a:srgbClr val="3366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44495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动态索引构建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786874" cy="294491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到目前为止，我们都假定文档集是静态的。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实际中假设很少成立：文档会增加、删除和修改。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这也意味着词典和倒排记录表必须要动态更新。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65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动态索引构建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最简单的方法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9512" y="1744488"/>
            <a:ext cx="8786874" cy="435771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主索引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(Main index)+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辅助索引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(Auxiliary index)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在磁盘上维护一个大的主索引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(Main index)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新文档放入内存中较小的辅助索引中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同时搜索两个索引，然后合并结果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定期将辅助索引合并到主索引中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删除的处理：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采用无效位向量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de-DE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Invalidation bit-vector)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来表示删除的文档</a:t>
            </a:r>
            <a:endParaRPr lang="de-DE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利用该维向量过滤返回的结果，以去掉已删除文档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66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77820" y="2159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主辅索引合并中的问题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8828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合并过于频繁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合并时如果正好在搜索，那么搜索的性能将很低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实际上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如果每个倒排记录表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对应一个词项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都采用一个单独的文件来存储的话，那么将辅助索引合并到主索引的代价并没有那么高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此时合并等同于一个简单的添加操作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但是这样做将需要大量的文件，效率显然不高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如果没有特别说明，本讲后面都假定索引是一个大文件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现实当中常常介于上述两者之间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例如：将大的倒排记录表分割成多个独立的文件，将多个小倒排记录表存放在一个文件当中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……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67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17825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对数合并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Logarithmic merge)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73884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对数合并算法能够缓解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随时间增长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索引合并的开销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用户并不感觉到响应时间上有明显延迟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维护一系列索引，其中每个索引是前一个索引的两倍大小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将最小的索引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置于内存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其他更大的索引 </a:t>
            </a:r>
            <a:r>
              <a:rPr lang="nb-NO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nb-NO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nb-NO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nb-NO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nb-NO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nb-NO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nb-NO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. . . 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置于磁盘</a:t>
            </a:r>
            <a:endParaRPr lang="nb-NO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变得太大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(&gt;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则将它作为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写到磁盘中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不存在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或者和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合并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已经存在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，并将合并结果作为</a:t>
            </a:r>
            <a:r>
              <a:rPr lang="de-DE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de-DE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写到磁盘中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不存在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，或者和</a:t>
            </a:r>
            <a:r>
              <a:rPr lang="de-DE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de-DE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合并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已经存在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，依此类推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……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68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对数合并算法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69</a:t>
            </a:fld>
            <a:endParaRPr lang="en-US" dirty="0"/>
          </a:p>
        </p:txBody>
      </p:sp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35771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pic>
        <p:nvPicPr>
          <p:cNvPr id="8" name="Picture 7" descr="4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714488"/>
            <a:ext cx="6643734" cy="46674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  <a:r>
              <a:rPr lang="en-US" altLang="zh-CN" dirty="0"/>
              <a:t>(</a:t>
            </a:r>
            <a:r>
              <a:rPr lang="zh-CN" altLang="en-US" dirty="0"/>
              <a:t>散列表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84168" y="1844824"/>
            <a:ext cx="1440160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6084168" y="2492896"/>
            <a:ext cx="1440160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6084168" y="3140968"/>
            <a:ext cx="1440160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168" y="3789040"/>
            <a:ext cx="1440160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8" y="4437112"/>
            <a:ext cx="1440160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挖掘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580" y="1759456"/>
            <a:ext cx="4536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哈希函数，输入词项，输出正整数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通常是地址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f(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信息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)=18, f(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数据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)=19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                  f(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挖掘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)=19</a:t>
            </a:r>
          </a:p>
          <a:p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060848"/>
            <a:ext cx="7920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18</a:t>
            </a:r>
          </a:p>
          <a:p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19</a:t>
            </a:r>
          </a:p>
          <a:p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20</a:t>
            </a:r>
          </a:p>
          <a:p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21</a:t>
            </a:r>
          </a:p>
          <a:p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22</a:t>
            </a:r>
            <a:endParaRPr lang="zh-CN" altLang="en-US" sz="20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cxnSp>
        <p:nvCxnSpPr>
          <p:cNvPr id="24" name="形状 23"/>
          <p:cNvCxnSpPr>
            <a:stCxn id="6" idx="3"/>
          </p:cNvCxnSpPr>
          <p:nvPr/>
        </p:nvCxnSpPr>
        <p:spPr>
          <a:xfrm>
            <a:off x="7524328" y="2816932"/>
            <a:ext cx="504056" cy="20522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452320" y="48691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70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课堂练习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786874" cy="337411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n=2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≤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对对数合并算法进行逐步模拟。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画出第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T=2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个词条被处理时，所参与合并的索引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,…,I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475656" y="331946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231F20"/>
                </a:solidFill>
                <a:latin typeface="Palatino-Italic"/>
              </a:rPr>
              <a:t>k T</a:t>
            </a:r>
            <a:r>
              <a:rPr lang="nn-NO" altLang="zh-CN" i="1" dirty="0">
                <a:solidFill>
                  <a:srgbClr val="231F20"/>
                </a:solidFill>
                <a:latin typeface="Palatino-Italic"/>
              </a:rPr>
              <a:t> I</a:t>
            </a:r>
            <a:r>
              <a:rPr lang="nn-NO" altLang="zh-CN" sz="800" dirty="0">
                <a:solidFill>
                  <a:srgbClr val="231F20"/>
                </a:solidFill>
                <a:latin typeface="Palatino-Roman"/>
              </a:rPr>
              <a:t>3     </a:t>
            </a:r>
            <a:r>
              <a:rPr lang="nn-NO" altLang="zh-CN" i="1" dirty="0">
                <a:solidFill>
                  <a:srgbClr val="231F20"/>
                </a:solidFill>
                <a:latin typeface="Palatino-Italic"/>
              </a:rPr>
              <a:t>I</a:t>
            </a:r>
            <a:r>
              <a:rPr lang="nn-NO" altLang="zh-CN" sz="800" dirty="0">
                <a:solidFill>
                  <a:srgbClr val="231F20"/>
                </a:solidFill>
                <a:latin typeface="Palatino-Roman"/>
              </a:rPr>
              <a:t>2    </a:t>
            </a:r>
            <a:r>
              <a:rPr lang="nn-NO" altLang="zh-CN" i="1" dirty="0">
                <a:solidFill>
                  <a:srgbClr val="231F20"/>
                </a:solidFill>
                <a:latin typeface="Palatino-Italic"/>
              </a:rPr>
              <a:t>I</a:t>
            </a:r>
            <a:r>
              <a:rPr lang="nn-NO" altLang="zh-CN" sz="800" dirty="0">
                <a:solidFill>
                  <a:srgbClr val="231F20"/>
                </a:solidFill>
                <a:latin typeface="Palatino-Roman"/>
              </a:rPr>
              <a:t>1     </a:t>
            </a:r>
            <a:r>
              <a:rPr lang="nn-NO" altLang="zh-CN" i="1" dirty="0">
                <a:solidFill>
                  <a:srgbClr val="231F20"/>
                </a:solidFill>
                <a:latin typeface="Palatino-Italic"/>
              </a:rPr>
              <a:t>I</a:t>
            </a:r>
            <a:r>
              <a:rPr lang="nn-NO" altLang="zh-CN" sz="800" dirty="0">
                <a:solidFill>
                  <a:srgbClr val="231F20"/>
                </a:solidFill>
                <a:latin typeface="Palatino-Roman"/>
              </a:rPr>
              <a:t>0</a:t>
            </a:r>
            <a:br>
              <a:rPr lang="nn-NO" altLang="zh-CN" sz="800" dirty="0">
                <a:solidFill>
                  <a:srgbClr val="231F20"/>
                </a:solidFill>
                <a:latin typeface="Palatino-Roman"/>
              </a:rPr>
            </a:br>
            <a:r>
              <a:rPr lang="nn-NO" altLang="zh-CN" dirty="0">
                <a:solidFill>
                  <a:srgbClr val="231F20"/>
                </a:solidFill>
                <a:latin typeface="Palatino-Roman"/>
              </a:rPr>
              <a:t>1 2 0  0  0  0</a:t>
            </a:r>
            <a:br>
              <a:rPr lang="nn-NO" altLang="zh-CN" dirty="0">
                <a:solidFill>
                  <a:srgbClr val="231F20"/>
                </a:solidFill>
                <a:latin typeface="Palatino-Roman"/>
              </a:rPr>
            </a:br>
            <a:r>
              <a:rPr lang="nn-NO" altLang="zh-CN" dirty="0">
                <a:solidFill>
                  <a:srgbClr val="231F20"/>
                </a:solidFill>
                <a:latin typeface="Palatino-Roman"/>
              </a:rPr>
              <a:t>2 4 0  0  0  1</a:t>
            </a:r>
            <a:br>
              <a:rPr lang="nn-NO" altLang="zh-CN" dirty="0">
                <a:solidFill>
                  <a:srgbClr val="231F20"/>
                </a:solidFill>
                <a:latin typeface="Palatino-Roman"/>
              </a:rPr>
            </a:br>
            <a:r>
              <a:rPr lang="nn-NO" altLang="zh-CN" dirty="0">
                <a:solidFill>
                  <a:srgbClr val="231F20"/>
                </a:solidFill>
                <a:latin typeface="Palatino-Roman"/>
              </a:rPr>
              <a:t>3 6 0  0  1  0</a:t>
            </a:r>
            <a:r>
              <a:rPr lang="nn-NO" altLang="zh-CN" dirty="0"/>
              <a:t> </a:t>
            </a:r>
            <a:br>
              <a:rPr lang="nn-NO" altLang="zh-CN" dirty="0"/>
            </a:b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1979712" y="3356992"/>
            <a:ext cx="0" cy="1584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75656" y="3717032"/>
            <a:ext cx="23762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1755"/>
          <a:stretch/>
        </p:blipFill>
        <p:spPr>
          <a:xfrm>
            <a:off x="5494518" y="3419858"/>
            <a:ext cx="1885950" cy="28822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80112" y="335699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65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71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94025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对数合并的复杂度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571612"/>
            <a:ext cx="8786874" cy="435771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索引数目的上界为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(log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是所有倒排记录的个数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因此，查询处理时需要合并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(log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个索引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索引构建时间为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log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这是因为每个倒排记录需要合并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(log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辅助索引方式：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索引构建时间为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，因为每次合并都需要处理每个倒排记录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假定每个辅助索引的大小为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lang="de-DE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因此，对数合并的复杂度比辅助索引方式要低一个数量级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 descr="4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4581128"/>
            <a:ext cx="5328010" cy="432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动态索引构建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zh-CN" altLang="en-US" dirty="0">
                <a:cs typeface="Times New Roman" panose="02020603050405020304" pitchFamily="18" charset="0"/>
              </a:rPr>
              <a:t>：辅助索引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将新增文档的索引保存在内存中</a:t>
            </a:r>
            <a:endParaRPr lang="en-US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当内存中的辅助索引大小超过阈值，与磁盘上的主索引合并</a:t>
            </a:r>
            <a:endParaRPr lang="en-US" dirty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cs typeface="Times New Roman" panose="02020603050405020304" pitchFamily="18" charset="0"/>
              </a:rPr>
              <a:t>增加了</a:t>
            </a:r>
            <a:r>
              <a:rPr lang="en-US" altLang="zh-CN" dirty="0"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cs typeface="Times New Roman" panose="02020603050405020304" pitchFamily="18" charset="0"/>
              </a:rPr>
              <a:t>操作开销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对数合并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cs typeface="Times New Roman" panose="02020603050405020304" pitchFamily="18" charset="0"/>
              </a:rPr>
              <a:t>在磁盘上存储多个辅助索引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：周期性重建索引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大型搜索引擎通常的做法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2413-24D7-4386-9BA0-B9E8B375D28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73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11560" y="-33338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本讲内容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两种索引构建算法</a:t>
            </a:r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BSBI</a:t>
            </a:r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(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简单</a:t>
            </a:r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SPIMI</a:t>
            </a:r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de-DE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更符合实际情况</a:t>
            </a:r>
            <a:r>
              <a:rPr lang="de-DE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分布式索引构建</a:t>
            </a:r>
            <a:r>
              <a:rPr lang="de-DE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: MapReduce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动态索引构建</a:t>
            </a:r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如何随着文档集变化更新索引</a:t>
            </a:r>
            <a:endParaRPr lang="en-US" sz="28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73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74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3845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参考资料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214554"/>
            <a:ext cx="8643998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信息检索导论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》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章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Dean and </a:t>
            </a:r>
            <a:r>
              <a:rPr lang="en-US" altLang="zh-CN" sz="2200" dirty="0" err="1">
                <a:solidFill>
                  <a:schemeClr val="tx1"/>
                </a:solidFill>
                <a:ea typeface="黑体" panose="02010609060101010101" pitchFamily="49" charset="-122"/>
              </a:rPr>
              <a:t>Ghemawat</a:t>
            </a: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de-DE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(2004) </a:t>
            </a:r>
            <a:r>
              <a:rPr lang="zh-CN" altLang="en-US" sz="2200" dirty="0">
                <a:solidFill>
                  <a:schemeClr val="tx1"/>
                </a:solidFill>
                <a:ea typeface="黑体" panose="02010609060101010101" pitchFamily="49" charset="-122"/>
              </a:rPr>
              <a:t>有关</a:t>
            </a:r>
            <a:r>
              <a:rPr lang="en-US" sz="22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MapReduce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的原作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Heinz and </a:t>
            </a:r>
            <a:r>
              <a:rPr lang="en-US" altLang="zh-CN" sz="2200" dirty="0" err="1">
                <a:solidFill>
                  <a:schemeClr val="tx1"/>
                </a:solidFill>
                <a:ea typeface="黑体" panose="02010609060101010101" pitchFamily="49" charset="-122"/>
              </a:rPr>
              <a:t>Zobel</a:t>
            </a: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 (2003) </a:t>
            </a:r>
            <a:r>
              <a:rPr lang="zh-CN" altLang="en-US" sz="2200" dirty="0">
                <a:solidFill>
                  <a:schemeClr val="tx1"/>
                </a:solidFill>
                <a:ea typeface="黑体" panose="02010609060101010101" pitchFamily="49" charset="-122"/>
              </a:rPr>
              <a:t>有关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SPIMI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的原作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YouTube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视频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Google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数据中心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74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有待补充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75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B-</a:t>
            </a:r>
            <a:r>
              <a:rPr lang="zh-CN" altLang="en-US"/>
              <a:t>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8</a:t>
            </a:fld>
            <a:endParaRPr lang="en-US" dirty="0"/>
          </a:p>
        </p:txBody>
      </p:sp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pic>
        <p:nvPicPr>
          <p:cNvPr id="9" name="Picture 8" descr="4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2500306"/>
            <a:ext cx="7893606" cy="30718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2159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通配查询处理：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轮排索引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95115" y="2106295"/>
            <a:ext cx="4170045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查询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X,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在轮排索引中查找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X$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字符串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X*,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查找以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$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为前缀的字符串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*X,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查找以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X$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为前缀的字符串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*X*,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查找以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为前缀的字符串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X*Y,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查找以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Y$X</a:t>
            </a:r>
            <a:r>
              <a:rPr lang="zh-CN" alt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为前缀的字符串</a:t>
            </a:r>
          </a:p>
        </p:txBody>
      </p:sp>
      <p:pic>
        <p:nvPicPr>
          <p:cNvPr id="10" name="Picture 9" descr="4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106302"/>
            <a:ext cx="3500462" cy="40373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urse-template-2013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43EC1C78-7379-43DF-B6A4-0C9F2E743FAC}" vid="{4C904B8B-3FE9-499A-ACA3-0597752562C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course-template-2019</Template>
  <TotalTime>0</TotalTime>
  <Words>4580</Words>
  <Application>Microsoft Office PowerPoint</Application>
  <PresentationFormat>全屏显示(4:3)</PresentationFormat>
  <Paragraphs>799</Paragraphs>
  <Slides>75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7" baseType="lpstr">
      <vt:lpstr>Palatino-Italic</vt:lpstr>
      <vt:lpstr>Palatino-Roman</vt:lpstr>
      <vt:lpstr>黑体</vt:lpstr>
      <vt:lpstr>楷体</vt:lpstr>
      <vt:lpstr>宋体</vt:lpstr>
      <vt:lpstr>Arial</vt:lpstr>
      <vt:lpstr>Calibri</vt:lpstr>
      <vt:lpstr>Lucida Sans</vt:lpstr>
      <vt:lpstr>Times New Roman</vt:lpstr>
      <vt:lpstr>Wingdings</vt:lpstr>
      <vt:lpstr>course-template-2013</vt:lpstr>
      <vt:lpstr>Worksheet</vt:lpstr>
      <vt:lpstr>PowerPoint 演示文稿</vt:lpstr>
      <vt:lpstr>提纲</vt:lpstr>
      <vt:lpstr>提纲</vt:lpstr>
      <vt:lpstr>上一讲内容</vt:lpstr>
      <vt:lpstr>PowerPoint 演示文稿</vt:lpstr>
      <vt:lpstr>支持词典查找的两种数据结构</vt:lpstr>
      <vt:lpstr>哈希表(散列表)</vt:lpstr>
      <vt:lpstr>B-树</vt:lpstr>
      <vt:lpstr>PowerPoint 演示文稿</vt:lpstr>
      <vt:lpstr>轮排索引示意图</vt:lpstr>
      <vt:lpstr>轮排索引使用过程</vt:lpstr>
      <vt:lpstr>通配查询处理：k-gram索引</vt:lpstr>
      <vt:lpstr>k-gram索引示意图</vt:lpstr>
      <vt:lpstr>k-gram索引使用过程</vt:lpstr>
      <vt:lpstr>基于编辑距离的拼写校正</vt:lpstr>
      <vt:lpstr>PowerPoint 演示文稿</vt:lpstr>
      <vt:lpstr>PowerPoint 演示文稿</vt:lpstr>
      <vt:lpstr>倒排索引技术小结</vt:lpstr>
      <vt:lpstr>倒排索引技术小结</vt:lpstr>
      <vt:lpstr>PowerPoint 演示文稿</vt:lpstr>
      <vt:lpstr>提纲</vt:lpstr>
      <vt:lpstr>PowerPoint 演示文稿</vt:lpstr>
      <vt:lpstr>硬件基础知识(2)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倒排索引的结构</vt:lpstr>
      <vt:lpstr>提纲</vt:lpstr>
      <vt:lpstr>第一讲中介绍的基于排序的索引构建方法: 在内存中对倒排记录表进行排序</vt:lpstr>
      <vt:lpstr>第一讲中介绍的基于排序的索引构建方法: 在内存中对倒排记录表进行排序</vt:lpstr>
      <vt:lpstr>PowerPoint 演示文稿</vt:lpstr>
      <vt:lpstr>BSBI</vt:lpstr>
      <vt:lpstr>PowerPoint 演示文稿</vt:lpstr>
      <vt:lpstr>PowerPoint 演示文稿</vt:lpstr>
      <vt:lpstr>PowerPoint 演示文稿</vt:lpstr>
      <vt:lpstr>PowerPoint 演示文稿</vt:lpstr>
      <vt:lpstr>BSBI - Block sort-based indexing</vt:lpstr>
      <vt:lpstr>BSBI算法分析</vt:lpstr>
      <vt:lpstr>BSBI索引构建过程总结</vt:lpstr>
      <vt:lpstr>BSBI索引构建过程总结</vt:lpstr>
      <vt:lpstr>提纲</vt:lpstr>
      <vt:lpstr>PowerPoint 演示文稿</vt:lpstr>
      <vt:lpstr>PowerPoint 演示文稿</vt:lpstr>
      <vt:lpstr>PowerPoint 演示文稿</vt:lpstr>
      <vt:lpstr>SPIMI与BSBI的对比</vt:lpstr>
      <vt:lpstr>SPIMI与BSBI的对比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对数合并算法</vt:lpstr>
      <vt:lpstr>PowerPoint 演示文稿</vt:lpstr>
      <vt:lpstr>PowerPoint 演示文稿</vt:lpstr>
      <vt:lpstr>动态索引构建</vt:lpstr>
      <vt:lpstr>PowerPoint 演示文稿</vt:lpstr>
      <vt:lpstr>PowerPoint 演示文稿</vt:lpstr>
      <vt:lpstr>课后练习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test</cp:lastModifiedBy>
  <cp:revision>1527</cp:revision>
  <cp:lastPrinted>2009-09-22T15:48:00Z</cp:lastPrinted>
  <dcterms:created xsi:type="dcterms:W3CDTF">2009-09-21T23:46:00Z</dcterms:created>
  <dcterms:modified xsi:type="dcterms:W3CDTF">2020-10-12T04:56:26Z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