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9" r:id="rId1"/>
  </p:sldMasterIdLst>
  <p:notesMasterIdLst>
    <p:notesMasterId r:id="rId99"/>
  </p:notesMasterIdLst>
  <p:handoutMasterIdLst>
    <p:handoutMasterId r:id="rId100"/>
  </p:handoutMasterIdLst>
  <p:sldIdLst>
    <p:sldId id="256" r:id="rId2"/>
    <p:sldId id="1094" r:id="rId3"/>
    <p:sldId id="1246" r:id="rId4"/>
    <p:sldId id="409" r:id="rId5"/>
    <p:sldId id="410" r:id="rId6"/>
    <p:sldId id="1305" r:id="rId7"/>
    <p:sldId id="1248" r:id="rId8"/>
    <p:sldId id="1250" r:id="rId9"/>
    <p:sldId id="1498" r:id="rId10"/>
    <p:sldId id="1231" r:id="rId11"/>
    <p:sldId id="1251" r:id="rId12"/>
    <p:sldId id="1316" r:id="rId13"/>
    <p:sldId id="1253" r:id="rId14"/>
    <p:sldId id="1254" r:id="rId15"/>
    <p:sldId id="270" r:id="rId16"/>
    <p:sldId id="271" r:id="rId17"/>
    <p:sldId id="274" r:id="rId18"/>
    <p:sldId id="275" r:id="rId19"/>
    <p:sldId id="278" r:id="rId20"/>
    <p:sldId id="279" r:id="rId21"/>
    <p:sldId id="291" r:id="rId22"/>
    <p:sldId id="292" r:id="rId23"/>
    <p:sldId id="277" r:id="rId24"/>
    <p:sldId id="293" r:id="rId25"/>
    <p:sldId id="294" r:id="rId26"/>
    <p:sldId id="299" r:id="rId27"/>
    <p:sldId id="296" r:id="rId28"/>
    <p:sldId id="297" r:id="rId29"/>
    <p:sldId id="298" r:id="rId30"/>
    <p:sldId id="300" r:id="rId31"/>
    <p:sldId id="301" r:id="rId32"/>
    <p:sldId id="1309" r:id="rId33"/>
    <p:sldId id="1255" r:id="rId34"/>
    <p:sldId id="1256" r:id="rId35"/>
    <p:sldId id="1257" r:id="rId36"/>
    <p:sldId id="1258" r:id="rId37"/>
    <p:sldId id="1306" r:id="rId38"/>
    <p:sldId id="1259" r:id="rId39"/>
    <p:sldId id="1260" r:id="rId40"/>
    <p:sldId id="1261" r:id="rId41"/>
    <p:sldId id="1310" r:id="rId42"/>
    <p:sldId id="1263" r:id="rId43"/>
    <p:sldId id="1264" r:id="rId44"/>
    <p:sldId id="1265" r:id="rId45"/>
    <p:sldId id="1499" r:id="rId46"/>
    <p:sldId id="1266" r:id="rId47"/>
    <p:sldId id="1267" r:id="rId48"/>
    <p:sldId id="1281" r:id="rId49"/>
    <p:sldId id="1269" r:id="rId50"/>
    <p:sldId id="1270" r:id="rId51"/>
    <p:sldId id="1271" r:id="rId52"/>
    <p:sldId id="1272" r:id="rId53"/>
    <p:sldId id="1273" r:id="rId54"/>
    <p:sldId id="1274" r:id="rId55"/>
    <p:sldId id="1311" r:id="rId56"/>
    <p:sldId id="1276" r:id="rId57"/>
    <p:sldId id="1277" r:id="rId58"/>
    <p:sldId id="1312" r:id="rId59"/>
    <p:sldId id="1279" r:id="rId60"/>
    <p:sldId id="1280" r:id="rId61"/>
    <p:sldId id="1282" r:id="rId62"/>
    <p:sldId id="1283" r:id="rId63"/>
    <p:sldId id="1284" r:id="rId64"/>
    <p:sldId id="1285" r:id="rId65"/>
    <p:sldId id="302" r:id="rId66"/>
    <p:sldId id="303" r:id="rId67"/>
    <p:sldId id="1286" r:id="rId68"/>
    <p:sldId id="1287" r:id="rId69"/>
    <p:sldId id="1288" r:id="rId70"/>
    <p:sldId id="1289" r:id="rId71"/>
    <p:sldId id="1290" r:id="rId72"/>
    <p:sldId id="1291" r:id="rId73"/>
    <p:sldId id="1292" r:id="rId74"/>
    <p:sldId id="1293" r:id="rId75"/>
    <p:sldId id="1294" r:id="rId76"/>
    <p:sldId id="1295" r:id="rId77"/>
    <p:sldId id="1313" r:id="rId78"/>
    <p:sldId id="1297" r:id="rId79"/>
    <p:sldId id="1298" r:id="rId80"/>
    <p:sldId id="1299" r:id="rId81"/>
    <p:sldId id="1302" r:id="rId82"/>
    <p:sldId id="308" r:id="rId83"/>
    <p:sldId id="309" r:id="rId84"/>
    <p:sldId id="1317" r:id="rId85"/>
    <p:sldId id="311" r:id="rId86"/>
    <p:sldId id="1318" r:id="rId87"/>
    <p:sldId id="314" r:id="rId88"/>
    <p:sldId id="315" r:id="rId89"/>
    <p:sldId id="316" r:id="rId90"/>
    <p:sldId id="317" r:id="rId91"/>
    <p:sldId id="318" r:id="rId92"/>
    <p:sldId id="1319" r:id="rId93"/>
    <p:sldId id="1307" r:id="rId94"/>
    <p:sldId id="1304" r:id="rId95"/>
    <p:sldId id="1314" r:id="rId96"/>
    <p:sldId id="273" r:id="rId97"/>
    <p:sldId id="1308" r:id="rId98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81564" autoAdjust="0"/>
  </p:normalViewPr>
  <p:slideViewPr>
    <p:cSldViewPr>
      <p:cViewPr varScale="1">
        <p:scale>
          <a:sx n="59" d="100"/>
          <a:sy n="59" d="100"/>
        </p:scale>
        <p:origin x="987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latin typeface="Arial" pitchFamily="34" charset="0"/>
                <a:ea typeface="黑体" pitchFamily="49" charset="-122"/>
              </a:rPr>
              <a:pPr>
                <a:defRPr/>
              </a:pPr>
              <a:t>22.09.2020</a:t>
            </a:fld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latin typeface="Arial" pitchFamily="34" charset="0"/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87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latin typeface="Arial" pitchFamily="34" charset="0"/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62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10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7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48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34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82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391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8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960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26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094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82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3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327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785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26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289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067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301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304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61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781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85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61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010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940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502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457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14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426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 dirty="0"/>
              <a:t>算法是从低</a:t>
            </a:r>
            <a:r>
              <a:rPr lang="en-US" altLang="zh-CN" dirty="0"/>
              <a:t>7</a:t>
            </a:r>
            <a:r>
              <a:rPr lang="zh-CN" altLang="en-US" dirty="0"/>
              <a:t>位到高</a:t>
            </a:r>
            <a:r>
              <a:rPr lang="en-US" altLang="zh-CN" dirty="0"/>
              <a:t>7</a:t>
            </a:r>
            <a:r>
              <a:rPr lang="zh-CN" altLang="en-US" dirty="0"/>
              <a:t>位进行处理的。理解上是在补齐</a:t>
            </a:r>
            <a:r>
              <a:rPr lang="en-US" altLang="zh-CN" dirty="0"/>
              <a:t>7</a:t>
            </a:r>
            <a:r>
              <a:rPr lang="zh-CN" altLang="en-US" dirty="0"/>
              <a:t>位个整数倍后，按高</a:t>
            </a:r>
            <a:r>
              <a:rPr lang="en-US" altLang="zh-CN" dirty="0"/>
              <a:t>7</a:t>
            </a:r>
            <a:r>
              <a:rPr lang="zh-CN" altLang="en-US" dirty="0"/>
              <a:t>位到低</a:t>
            </a:r>
            <a:r>
              <a:rPr lang="en-US" altLang="zh-CN" dirty="0"/>
              <a:t>7</a:t>
            </a:r>
            <a:r>
              <a:rPr lang="zh-CN" altLang="en-US" dirty="0"/>
              <a:t>位进行处理。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259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92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839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84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695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483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591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8671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4812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399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991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49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93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187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94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75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1075" cy="3594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词条总数：</a:t>
            </a:r>
            <a:r>
              <a:rPr lang="en-US" altLang="zh-CN" dirty="0"/>
              <a:t>1.6</a:t>
            </a:r>
            <a:r>
              <a:rPr lang="zh-CN" altLang="en-US" dirty="0"/>
              <a:t>亿</a:t>
            </a:r>
            <a:endParaRPr lang="en-US" altLang="zh-CN" dirty="0"/>
          </a:p>
          <a:p>
            <a:r>
              <a:rPr lang="zh-CN" altLang="en-US" dirty="0"/>
              <a:t>倒排记录数：</a:t>
            </a:r>
            <a:r>
              <a:rPr lang="en-US" altLang="zh-CN" dirty="0"/>
              <a:t>1</a:t>
            </a:r>
            <a:r>
              <a:rPr lang="zh-CN" altLang="en-US" dirty="0"/>
              <a:t>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655445CD-BE69-4A95-B1A9-CC7D8B1B04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6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96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27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51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21" y="1600200"/>
            <a:ext cx="3897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信息检索导论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中国科学院大学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2020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年秋季课程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信息检索导论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》                                    </a:t>
            </a:r>
            <a:r>
              <a:rPr lang="zh-CN" altLang="en-US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更新时间：</a:t>
            </a:r>
            <a:r>
              <a:rPr lang="en-US" altLang="zh-CN" sz="14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31071" y="2438400"/>
            <a:ext cx="835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An Introduction to </a:t>
            </a:r>
            <a:r>
              <a:rPr lang="en-US" sz="3600" b="1" dirty="0">
                <a:solidFill>
                  <a:srgbClr val="139CB7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4437063"/>
            <a:ext cx="748883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授课人：李波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中国科学院信息工程研究所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国科大网络空间安全学院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  <a:p>
            <a:pPr algn="ctr">
              <a:defRPr/>
            </a:pPr>
            <a:endParaRPr lang="en-US" altLang="zh-CN" sz="2800" dirty="0">
              <a:solidFill>
                <a:srgbClr val="FFFF00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Calibri" pitchFamily="34" charset="0"/>
              </a:rPr>
              <a:t>*改编自</a:t>
            </a:r>
            <a:r>
              <a:rPr lang="en-US" altLang="zh-CN" sz="1200" dirty="0">
                <a:latin typeface="Calibri" pitchFamily="34" charset="0"/>
              </a:rPr>
              <a:t>”An introduction to  Information retrieval”</a:t>
            </a:r>
            <a:r>
              <a:rPr lang="zh-CN" altLang="en-US" sz="1200" dirty="0">
                <a:latin typeface="Calibri" pitchFamily="34" charset="0"/>
              </a:rPr>
              <a:t>网上公开的课件，地址 </a:t>
            </a:r>
            <a:r>
              <a:rPr lang="en-US" altLang="zh-CN" sz="1200" dirty="0">
                <a:ea typeface="宋体" charset="-122"/>
              </a:rPr>
              <a:t>http://nlp.stanford.edu/IR-book/</a:t>
            </a: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93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5486" y="2010996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信息检索导论</a:t>
            </a:r>
            <a:endParaRPr lang="en-US" sz="4000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中国科学院大学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2019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年春季课程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信息检索导论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</a:rPr>
              <a:t>》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611560" y="2802404"/>
            <a:ext cx="835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An Introduction</a:t>
            </a:r>
            <a:r>
              <a:rPr lang="en-US" altLang="zh-CN" sz="3600" b="1" baseline="0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 to</a:t>
            </a:r>
            <a:r>
              <a:rPr lang="en-US" altLang="zh-CN" sz="36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139CB7"/>
                </a:solidFill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515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3760" y="1073908"/>
            <a:ext cx="7396479" cy="141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0" y="5472070"/>
            <a:ext cx="9143999" cy="138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34949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28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34949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60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34949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6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313" y="1773238"/>
            <a:ext cx="8207375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13" y="1773238"/>
            <a:ext cx="820896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endParaRPr lang="en-US" altLang="zh-CN" dirty="0">
              <a:ea typeface="宋体" charset="-122"/>
            </a:endParaRPr>
          </a:p>
          <a:p>
            <a:pPr marL="457200" indent="-457200">
              <a:buFont typeface="+mj-ea"/>
              <a:buAutoNum type="circleNumDbPlain"/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753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现代信息检索</a:t>
            </a:r>
            <a:endParaRPr lang="en-US" sz="1600" i="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4619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649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26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47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632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022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charset="-128"/>
              </a:rPr>
              <a:t>信息检索导论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59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9" r:id="rId9"/>
    <p:sldLayoutId id="2147483780" r:id="rId10"/>
    <p:sldLayoutId id="2147483782" r:id="rId11"/>
    <p:sldLayoutId id="2147483783" r:id="rId12"/>
    <p:sldLayoutId id="2147483784" r:id="rId1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lectures.net/wsdm09_dean_cblirs/" TargetMode="External"/><Relationship Id="rId2" Type="http://schemas.openxmlformats.org/officeDocument/2006/relationships/hyperlink" Target="http://research.google.com/people/jeff/WSDM09-keynote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索引压缩</a:t>
            </a:r>
            <a:endParaRPr lang="en-US" altLang="zh-CN" dirty="0"/>
          </a:p>
          <a:p>
            <a:r>
              <a:rPr lang="en-US" altLang="zh-CN" dirty="0"/>
              <a:t>Index compression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00" y="28188"/>
            <a:ext cx="1066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200" dirty="0">
                <a:solidFill>
                  <a:srgbClr val="FBFCFF"/>
                </a:solidFill>
                <a:latin typeface="Arial" pitchFamily="34" charset="0"/>
                <a:ea typeface="宋体" charset="-122"/>
              </a:rPr>
              <a:t>2020/9/22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的索引构建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cs typeface="Times New Roman" panose="02020603050405020304" pitchFamily="18" charset="0"/>
              </a:rPr>
              <a:t>上面的索引构建只是一个步骤，实现了按词项分割的索引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cs typeface="Times New Roman" panose="02020603050405020304" pitchFamily="18" charset="0"/>
              </a:rPr>
              <a:t>另一个步骤：将按词项分割的索引转换成按文档分割的索引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按词项分割</a:t>
            </a:r>
            <a:r>
              <a:rPr lang="en-US" altLang="zh-CN" dirty="0"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cs typeface="Times New Roman" panose="02020603050405020304" pitchFamily="18" charset="0"/>
              </a:rPr>
              <a:t>每个节点处理一部分词项索引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按文档分割</a:t>
            </a:r>
            <a:r>
              <a:rPr lang="en-US" altLang="zh-CN" dirty="0"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cs typeface="Times New Roman" panose="02020603050405020304" pitchFamily="18" charset="0"/>
              </a:rPr>
              <a:t>每个节点处理一部分文档集合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>
                <a:cs typeface="Times New Roman" panose="02020603050405020304" pitchFamily="18" charset="0"/>
              </a:rPr>
              <a:t>哪种分割方式更好？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大多数搜索引擎使用文档分割索引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具有更好的负载均衡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31084" y="2646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动态索引构建：最简单的方法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66803" y="1844824"/>
            <a:ext cx="8572560" cy="33123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在磁盘上维护一个大的主索引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(Main index)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新文档放入内存中较小的辅助索引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(Auxiliary index)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同时搜索两个索引，然后合并结果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定期将辅助索引合并到主索引中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0886C-0AAC-4DCF-A15F-2139C714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5C94F-7446-4F78-8233-DEBB0748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能否应用于动态</a:t>
            </a:r>
            <a:r>
              <a:rPr lang="en-US" altLang="zh-CN" dirty="0"/>
              <a:t>/</a:t>
            </a:r>
            <a:r>
              <a:rPr lang="zh-CN" altLang="en-US" dirty="0"/>
              <a:t>实时索引构建？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E5A91-D197-4058-8C38-FBCBBF2A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7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112698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本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讲内容</a:t>
            </a:r>
            <a:endParaRPr lang="en-US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4685385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信息检索中进行压缩的动机</a:t>
            </a:r>
            <a:endParaRPr lang="de-DE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词项统计量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词项在整个文档集中如何分布？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倒排索引中词典部分如何压缩？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倒排索引中倒排记录表部分如何压缩？</a:t>
            </a:r>
            <a:endParaRPr lang="de-DE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5896872" cy="319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10"/>
            <a:ext cx="9144000" cy="685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R="541655" algn="r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6</a:t>
            </a:r>
          </a:p>
        </p:txBody>
      </p:sp>
      <p:sp>
        <p:nvSpPr>
          <p:cNvPr id="3" name="object 3"/>
          <p:cNvSpPr/>
          <p:nvPr/>
        </p:nvSpPr>
        <p:spPr>
          <a:xfrm>
            <a:off x="186689" y="6550300"/>
            <a:ext cx="1828800" cy="14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0"/>
            <a:ext cx="9143640" cy="6856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BE159F-ACF3-4F2A-98E8-093A12A94181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6231DFBC-2454-451B-9C42-04D7F724382E}" type="slidenum">
              <a:rPr lang="en-US" sz="120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r"/>
              <a:t>15</a:t>
            </a:fld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2015" algn="l"/>
              </a:tabLst>
            </a:pPr>
            <a:r>
              <a:rPr spc="-5" dirty="0"/>
              <a:t>Google</a:t>
            </a:r>
            <a:r>
              <a:rPr lang="zh-CN" altLang="en-US" spc="-5" dirty="0"/>
              <a:t>的规模</a:t>
            </a:r>
            <a:endParaRPr sz="44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B4D440B-B599-41A8-B063-504C2109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全球最大规模的商业</a:t>
            </a:r>
            <a:r>
              <a:rPr lang="en-US" altLang="zh-CN" dirty="0"/>
              <a:t>PC</a:t>
            </a:r>
            <a:r>
              <a:rPr lang="zh-CN" altLang="en-US" dirty="0"/>
              <a:t>服务器集群</a:t>
            </a:r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1,000,000</a:t>
            </a:r>
            <a:r>
              <a:rPr lang="zh-CN" altLang="en-US" dirty="0"/>
              <a:t>台服务器</a:t>
            </a:r>
          </a:p>
          <a:p>
            <a:r>
              <a:rPr lang="zh-CN" altLang="en-US" dirty="0"/>
              <a:t>索引的网页规模超过</a:t>
            </a:r>
            <a:r>
              <a:rPr lang="en-US" altLang="zh-CN" dirty="0"/>
              <a:t>xx*10</a:t>
            </a:r>
            <a:r>
              <a:rPr lang="zh-CN" altLang="en-US" dirty="0"/>
              <a:t>亿</a:t>
            </a:r>
          </a:p>
          <a:p>
            <a:pPr lvl="1"/>
            <a:r>
              <a:rPr lang="zh-CN" altLang="en-US" dirty="0"/>
              <a:t>发现网页超过</a:t>
            </a:r>
            <a:r>
              <a:rPr lang="en-US" altLang="zh-CN" dirty="0"/>
              <a:t>1</a:t>
            </a:r>
            <a:r>
              <a:rPr lang="zh-CN" altLang="en-US" dirty="0"/>
              <a:t>万亿，但并不是所有的都建立索引</a:t>
            </a:r>
            <a:endParaRPr lang="en-US" altLang="zh-CN" dirty="0"/>
          </a:p>
          <a:p>
            <a:r>
              <a:rPr lang="zh-CN" altLang="en-US" dirty="0"/>
              <a:t>查询性能：</a:t>
            </a:r>
            <a:endParaRPr lang="en-US" altLang="zh-CN" dirty="0"/>
          </a:p>
          <a:p>
            <a:pPr lvl="1"/>
            <a:r>
              <a:rPr lang="zh-CN" altLang="en-US" dirty="0"/>
              <a:t>每天处理</a:t>
            </a:r>
            <a:r>
              <a:rPr lang="en-US" altLang="zh-CN" dirty="0"/>
              <a:t>2</a:t>
            </a:r>
            <a:r>
              <a:rPr lang="zh-CN" altLang="en-US" dirty="0"/>
              <a:t>亿次搜索请求，平均在</a:t>
            </a:r>
            <a:r>
              <a:rPr lang="en-US" altLang="zh-CN" dirty="0"/>
              <a:t>0.2</a:t>
            </a:r>
            <a:r>
              <a:rPr lang="zh-CN" altLang="en-US" dirty="0"/>
              <a:t>秒返回结果（</a:t>
            </a:r>
            <a:r>
              <a:rPr lang="en-US" altLang="zh-CN" dirty="0"/>
              <a:t>2003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如果索引不压缩，</a:t>
            </a:r>
            <a:r>
              <a:rPr lang="en-US" altLang="zh-CN" dirty="0"/>
              <a:t>Google</a:t>
            </a:r>
            <a:r>
              <a:rPr lang="zh-CN" altLang="en-US" dirty="0"/>
              <a:t>的查询响应时间是多少？</a:t>
            </a:r>
          </a:p>
          <a:p>
            <a:endParaRPr lang="zh-CN" alt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CFABFD-9F42-4E57-BC36-667153B4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1698551"/>
            <a:ext cx="822960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0" marR="5080" indent="-755650">
              <a:lnSpc>
                <a:spcPts val="5010"/>
              </a:lnSpc>
            </a:pPr>
            <a:r>
              <a:rPr sz="4300" spc="-5" dirty="0"/>
              <a:t>Q1: </a:t>
            </a:r>
            <a:r>
              <a:rPr lang="en-US" altLang="zh-CN" sz="4300" spc="-5" dirty="0"/>
              <a:t>100</a:t>
            </a:r>
            <a:r>
              <a:rPr lang="zh-CN" altLang="en-US" sz="4300" spc="-5" dirty="0"/>
              <a:t>亿网页的大小是多少字节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899592" y="3625432"/>
            <a:ext cx="26435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buChar char="•"/>
              <a:tabLst>
                <a:tab pos="351155" algn="l"/>
                <a:tab pos="351790" algn="l"/>
              </a:tabLst>
            </a:pPr>
            <a:r>
              <a:rPr lang="zh-CN" altLang="en-US" sz="3200" spc="-5" dirty="0">
                <a:solidFill>
                  <a:schemeClr val="tx1"/>
                </a:solidFill>
                <a:latin typeface="Arial"/>
                <a:cs typeface="Arial"/>
              </a:rPr>
              <a:t>仅考虑文本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7944" y="3009879"/>
            <a:ext cx="87552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chemeClr val="tx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77D0D20-380D-4994-BBB8-FE18A2AB1269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网页规模</a:t>
            </a:r>
            <a:endParaRPr spc="-5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E6A0B-4B4C-4744-A444-956FBB79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约</a:t>
            </a:r>
            <a:r>
              <a:rPr lang="en-US" altLang="zh-CN" dirty="0"/>
              <a:t>100</a:t>
            </a:r>
            <a:r>
              <a:rPr lang="zh-CN" altLang="en-US" dirty="0"/>
              <a:t>亿网页</a:t>
            </a:r>
            <a:endParaRPr lang="en-US" altLang="zh-CN" dirty="0"/>
          </a:p>
          <a:p>
            <a:r>
              <a:rPr lang="zh-CN" altLang="en-US" dirty="0"/>
              <a:t>每个网页平均包含</a:t>
            </a:r>
            <a:r>
              <a:rPr lang="en-US" altLang="zh-CN" dirty="0"/>
              <a:t>500</a:t>
            </a:r>
            <a:r>
              <a:rPr lang="zh-CN" altLang="en-US" dirty="0"/>
              <a:t>个词条</a:t>
            </a:r>
            <a:r>
              <a:rPr lang="en-US" altLang="zh-CN" dirty="0"/>
              <a:t>(ClueWeb09: ~900)</a:t>
            </a:r>
          </a:p>
          <a:p>
            <a:r>
              <a:rPr lang="zh-CN" altLang="en-US" dirty="0"/>
              <a:t>每个词条长度为</a:t>
            </a:r>
            <a:r>
              <a:rPr lang="en-US" altLang="zh-CN" dirty="0"/>
              <a:t>5</a:t>
            </a:r>
            <a:r>
              <a:rPr lang="zh-CN" altLang="en-US" dirty="0"/>
              <a:t>个字符</a:t>
            </a:r>
            <a:endParaRPr lang="en-US" altLang="zh-CN" dirty="0"/>
          </a:p>
          <a:p>
            <a:r>
              <a:rPr lang="zh-CN" altLang="en-US" dirty="0"/>
              <a:t>存储这些网页需要：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en-US" altLang="zh-CN" baseline="30000" dirty="0"/>
              <a:t>10 </a:t>
            </a:r>
            <a:r>
              <a:rPr lang="en-US" altLang="zh-CN" dirty="0"/>
              <a:t> x 500 x 6	~ 30 TB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EF9A4CD-9ABD-4ED4-99AD-5F3269E5383E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640" y="4087620"/>
            <a:ext cx="684564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2590"/>
              </a:spcBef>
              <a:buChar char="•"/>
              <a:tabLst>
                <a:tab pos="351155" algn="l"/>
                <a:tab pos="351790" algn="l"/>
              </a:tabLst>
            </a:pPr>
            <a:r>
              <a:rPr lang="zh-CN" altLang="en-US" sz="3200" spc="-5" dirty="0">
                <a:solidFill>
                  <a:schemeClr val="tx1"/>
                </a:solidFill>
                <a:latin typeface="Arial"/>
                <a:cs typeface="Arial"/>
              </a:rPr>
              <a:t>如何估算</a:t>
            </a:r>
            <a:r>
              <a:rPr sz="3200" spc="-5" dirty="0">
                <a:solidFill>
                  <a:schemeClr val="tx1"/>
                </a:solidFill>
                <a:latin typeface="Arial"/>
                <a:cs typeface="Arial"/>
              </a:rPr>
              <a:t>?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550" y="3536590"/>
            <a:ext cx="59055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latin typeface="Arial"/>
                <a:cs typeface="Arial"/>
              </a:rPr>
              <a:t>?</a:t>
            </a:r>
            <a:endParaRPr sz="8000">
              <a:latin typeface="Arial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2703AB7-B16F-4961-90B2-EE2CC661FCD6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C43AD22-B468-4D4A-8168-BA49D07219D1}"/>
              </a:ext>
            </a:extLst>
          </p:cNvPr>
          <p:cNvSpPr txBox="1">
            <a:spLocks/>
          </p:cNvSpPr>
          <p:nvPr/>
        </p:nvSpPr>
        <p:spPr bwMode="auto">
          <a:xfrm>
            <a:off x="749300" y="1844824"/>
            <a:ext cx="8229600" cy="128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黑体" pitchFamily="49" charset="-122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marL="768350" marR="5080" indent="-755650">
              <a:lnSpc>
                <a:spcPts val="5010"/>
              </a:lnSpc>
            </a:pPr>
            <a:r>
              <a:rPr lang="en-US" altLang="zh-CN" sz="4300" spc="-5" dirty="0"/>
              <a:t>Q2: </a:t>
            </a:r>
            <a:r>
              <a:rPr lang="zh-CN" altLang="en-US" sz="4300" spc="-5" dirty="0"/>
              <a:t>扫描一遍这</a:t>
            </a:r>
            <a:r>
              <a:rPr lang="en-US" altLang="zh-CN" sz="4300" spc="-5" dirty="0"/>
              <a:t>30TB</a:t>
            </a:r>
            <a:r>
              <a:rPr lang="zh-CN" altLang="en-US" sz="4300" spc="-5" dirty="0"/>
              <a:t>数据需要多少时间？</a:t>
            </a:r>
            <a:endParaRPr lang="zh-CN" altLang="en-US" sz="4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97885" algn="l"/>
                <a:tab pos="4267835" algn="l"/>
                <a:tab pos="6100445" algn="l"/>
              </a:tabLst>
            </a:pPr>
            <a:r>
              <a:rPr lang="zh-CN" altLang="en-US" spc="10" dirty="0"/>
              <a:t>搜索</a:t>
            </a:r>
            <a:r>
              <a:rPr lang="en-US" altLang="zh-CN" spc="10" dirty="0"/>
              <a:t>30TB</a:t>
            </a:r>
            <a:r>
              <a:rPr lang="zh-CN" altLang="en-US" spc="10" dirty="0"/>
              <a:t>数据需要多长时间？</a:t>
            </a:r>
            <a:endParaRPr spc="1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717D8F2-7DEE-4833-A1A9-823B53B2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需要一块大容量硬盘</a:t>
            </a:r>
            <a:endParaRPr lang="en-US" altLang="zh-CN" dirty="0"/>
          </a:p>
          <a:p>
            <a:pPr lvl="1"/>
            <a:r>
              <a:rPr lang="zh-CN" altLang="en-US" dirty="0"/>
              <a:t>大小</a:t>
            </a:r>
            <a:r>
              <a:rPr lang="en-US" altLang="zh-CN" dirty="0"/>
              <a:t>: 30 TB ??</a:t>
            </a:r>
          </a:p>
          <a:p>
            <a:pPr lvl="1"/>
            <a:r>
              <a:rPr lang="zh-CN" altLang="en-US" dirty="0"/>
              <a:t>硬盘传输速度：</a:t>
            </a:r>
            <a:r>
              <a:rPr lang="en-US" altLang="zh-CN" dirty="0"/>
              <a:t>100 MB/s</a:t>
            </a:r>
          </a:p>
          <a:p>
            <a:r>
              <a:rPr lang="zh-CN" altLang="en-US" dirty="0"/>
              <a:t>顺序扫描所需的时间：</a:t>
            </a:r>
            <a:endParaRPr lang="en-US" altLang="zh-CN" dirty="0"/>
          </a:p>
          <a:p>
            <a:pPr lvl="1"/>
            <a:r>
              <a:rPr lang="en-US" altLang="zh-CN" dirty="0"/>
              <a:t> 300,000 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/>
            <a:r>
              <a:rPr lang="zh-CN" altLang="en-US" dirty="0"/>
              <a:t>响应</a:t>
            </a:r>
            <a:r>
              <a:rPr lang="en-US" altLang="zh-CN" dirty="0"/>
              <a:t>1</a:t>
            </a:r>
            <a:r>
              <a:rPr lang="zh-CN" altLang="en-US" dirty="0"/>
              <a:t>个请求，需要</a:t>
            </a:r>
            <a:r>
              <a:rPr lang="en-US" altLang="zh-CN" dirty="0"/>
              <a:t>3.5</a:t>
            </a:r>
            <a:r>
              <a:rPr lang="zh-CN" altLang="en-US" dirty="0"/>
              <a:t>天</a:t>
            </a:r>
            <a:endParaRPr lang="en-US" altLang="zh-CN" dirty="0"/>
          </a:p>
          <a:p>
            <a:r>
              <a:rPr lang="zh-CN" altLang="en-US" dirty="0"/>
              <a:t>如何查询更快？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476E09-4DE1-4016-94C3-59D9B5DD1255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8659" y="6277250"/>
            <a:ext cx="27876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86940" algn="l"/>
              </a:tabLst>
            </a:pPr>
            <a:r>
              <a:rPr lang="zh-CN" altLang="en-US" spc="5" dirty="0"/>
              <a:t>倒排索引</a:t>
            </a:r>
            <a:endParaRPr spc="-5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BD9C50F-ADE0-44F2-ABF5-DC0A1E9D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2667000" y="129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600" y="1296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Picture 8">
            <a:extLst>
              <a:ext uri="{FF2B5EF4-FFF2-40B4-BE49-F238E27FC236}">
                <a16:creationId xmlns:a16="http://schemas.microsoft.com/office/drawing/2014/main" id="{247147D4-E79F-4636-8B16-52FF53BB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2" y="1959768"/>
            <a:ext cx="8402637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9">
            <a:extLst>
              <a:ext uri="{FF2B5EF4-FFF2-40B4-BE49-F238E27FC236}">
                <a16:creationId xmlns:a16="http://schemas.microsoft.com/office/drawing/2014/main" id="{152DDAF9-A442-4A86-B38B-42EE8CA0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7" y="5209381"/>
            <a:ext cx="7967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ea typeface="Arial Unicode MS" pitchFamily="34" charset="-122"/>
              </a:rPr>
              <a:t>词典</a:t>
            </a:r>
            <a:r>
              <a:rPr lang="en-US" altLang="zh-CN">
                <a:ea typeface="Arial Unicode MS" pitchFamily="34" charset="-122"/>
              </a:rPr>
              <a:t>(dictionary)            </a:t>
            </a:r>
            <a:r>
              <a:rPr lang="zh-CN" altLang="en-US">
                <a:ea typeface="Arial Unicode MS" pitchFamily="34" charset="-122"/>
              </a:rPr>
              <a:t>倒排记录表</a:t>
            </a:r>
            <a:r>
              <a:rPr lang="en-US" altLang="zh-CN">
                <a:ea typeface="Arial Unicode MS" pitchFamily="34" charset="-122"/>
              </a:rPr>
              <a:t>( postings) </a:t>
            </a:r>
            <a:endParaRPr lang="de-DE" altLang="zh-CN">
              <a:ea typeface="Arial Unicode MS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3490" y="2725060"/>
            <a:ext cx="929640" cy="198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800" dirty="0">
                <a:solidFill>
                  <a:schemeClr val="tx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9525" y="1772816"/>
            <a:ext cx="7324923" cy="650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0" marR="5080" indent="-1695450">
              <a:lnSpc>
                <a:spcPct val="104000"/>
              </a:lnSpc>
              <a:tabLst>
                <a:tab pos="3397250" algn="l"/>
              </a:tabLst>
            </a:pPr>
            <a:r>
              <a:rPr sz="4400" spc="-10" dirty="0">
                <a:solidFill>
                  <a:schemeClr val="tx1"/>
                </a:solidFill>
                <a:latin typeface="Arial"/>
                <a:cs typeface="Arial"/>
              </a:rPr>
              <a:t>Q3:</a:t>
            </a:r>
            <a:r>
              <a:rPr sz="44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zh-CN" altLang="en-US" sz="4400" spc="-5" dirty="0">
                <a:solidFill>
                  <a:schemeClr val="tx1"/>
                </a:solidFill>
                <a:latin typeface="Arial"/>
                <a:cs typeface="Arial"/>
              </a:rPr>
              <a:t>估算一下倒排索引的大小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DF61ABA-E540-4521-97A3-87FE26C8708F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忽略如下因素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939B605-6DFF-44D6-806A-89AB1AFC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文本统计信息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词频</a:t>
            </a:r>
          </a:p>
          <a:p>
            <a:pPr lvl="1"/>
            <a:r>
              <a:rPr lang="zh-CN" altLang="en-US" dirty="0"/>
              <a:t>文档频率等</a:t>
            </a:r>
          </a:p>
          <a:p>
            <a:endParaRPr lang="en-US" altLang="zh-CN" dirty="0"/>
          </a:p>
          <a:p>
            <a:r>
              <a:rPr lang="zh-CN" altLang="en-US" dirty="0"/>
              <a:t>超链接统计信息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链入</a:t>
            </a:r>
            <a:r>
              <a:rPr lang="en-US" altLang="zh-CN" dirty="0"/>
              <a:t>/</a:t>
            </a:r>
            <a:r>
              <a:rPr lang="zh-CN" altLang="en-US" dirty="0"/>
              <a:t>链出信息</a:t>
            </a:r>
          </a:p>
          <a:p>
            <a:pPr lvl="1"/>
            <a:r>
              <a:rPr lang="zh-CN" altLang="en-US" dirty="0"/>
              <a:t>锚文本等</a:t>
            </a:r>
          </a:p>
          <a:p>
            <a:endParaRPr lang="zh-CN" altLang="en-US" dirty="0"/>
          </a:p>
          <a:p>
            <a:r>
              <a:rPr lang="zh-CN" altLang="en-US" dirty="0"/>
              <a:t>词项位置信息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CDE08F-954B-4A2C-9C98-ECE3925BA80B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倒排索引大小估算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F92063-83BA-42BE-BC0F-C07A07A1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倒排记录的大小</a:t>
            </a:r>
            <a:r>
              <a:rPr lang="en-US" altLang="zh-CN" dirty="0"/>
              <a:t>(</a:t>
            </a:r>
            <a:r>
              <a:rPr lang="zh-CN" altLang="en-US" dirty="0"/>
              <a:t>词项</a:t>
            </a:r>
            <a:r>
              <a:rPr lang="en-US" altLang="zh-CN" dirty="0"/>
              <a:t>-</a:t>
            </a:r>
            <a:r>
              <a:rPr lang="zh-CN" altLang="en-US" dirty="0"/>
              <a:t>文档对</a:t>
            </a:r>
            <a:r>
              <a:rPr lang="en-US" altLang="zh-CN" dirty="0"/>
              <a:t>):</a:t>
            </a:r>
          </a:p>
          <a:p>
            <a:pPr lvl="1"/>
            <a:r>
              <a:rPr lang="zh-CN" altLang="en-US" dirty="0"/>
              <a:t>文档数目</a:t>
            </a:r>
            <a:r>
              <a:rPr lang="en-US" altLang="zh-CN" dirty="0"/>
              <a:t>: ~10</a:t>
            </a:r>
            <a:r>
              <a:rPr lang="en-US" altLang="zh-CN" baseline="30000" dirty="0"/>
              <a:t>10</a:t>
            </a:r>
            <a:endParaRPr lang="en-US" altLang="zh-CN" dirty="0"/>
          </a:p>
          <a:p>
            <a:r>
              <a:rPr lang="zh-CN" altLang="en-US" dirty="0"/>
              <a:t>每个文档中出现的独立词项数目（文档词条数为</a:t>
            </a:r>
            <a:r>
              <a:rPr lang="en-US" altLang="zh-CN" dirty="0"/>
              <a:t>500</a:t>
            </a:r>
            <a:r>
              <a:rPr lang="zh-CN" altLang="en-US" dirty="0"/>
              <a:t>）：</a:t>
            </a:r>
            <a:r>
              <a:rPr lang="en-US" altLang="zh-CN" dirty="0"/>
              <a:t> ~250</a:t>
            </a:r>
          </a:p>
          <a:p>
            <a:r>
              <a:rPr lang="zh-CN" altLang="en-US" dirty="0"/>
              <a:t>每个倒排记录项需要</a:t>
            </a:r>
            <a:r>
              <a:rPr lang="en-US" altLang="zh-CN" dirty="0"/>
              <a:t>5</a:t>
            </a:r>
            <a:r>
              <a:rPr lang="zh-CN" altLang="en-US" dirty="0"/>
              <a:t>字节（为什么？）</a:t>
            </a:r>
            <a:endParaRPr lang="en-US" altLang="zh-CN" dirty="0"/>
          </a:p>
          <a:p>
            <a:r>
              <a:rPr lang="zh-CN" altLang="en-US" dirty="0"/>
              <a:t>倒排表大小：</a:t>
            </a:r>
            <a:r>
              <a:rPr lang="en-US" altLang="zh-CN" dirty="0"/>
              <a:t>10</a:t>
            </a:r>
            <a:r>
              <a:rPr lang="en-US" altLang="zh-CN" baseline="30000" dirty="0"/>
              <a:t>10</a:t>
            </a:r>
            <a:r>
              <a:rPr lang="en-US" altLang="zh-CN" dirty="0"/>
              <a:t> x 250 x 5 = 12.5 TB</a:t>
            </a:r>
          </a:p>
          <a:p>
            <a:r>
              <a:rPr lang="zh-CN" altLang="en-US" dirty="0"/>
              <a:t>倒排表的大小约为数据大小的</a:t>
            </a:r>
            <a:r>
              <a:rPr lang="en-US" altLang="zh-CN" dirty="0"/>
              <a:t>50%</a:t>
            </a:r>
          </a:p>
          <a:p>
            <a:endParaRPr lang="zh-CN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1028280-1098-4213-A77B-40816BE3F2B8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倒排索引大小估算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DC030-AC92-48A3-9C7A-76498558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词项数量：</a:t>
            </a:r>
            <a:r>
              <a:rPr lang="en-US" altLang="zh-CN" dirty="0"/>
              <a:t>10</a:t>
            </a:r>
            <a:r>
              <a:rPr lang="en-US" altLang="zh-CN" baseline="30000" dirty="0"/>
              <a:t>8</a:t>
            </a:r>
          </a:p>
          <a:p>
            <a:pPr lvl="1"/>
            <a:r>
              <a:rPr lang="zh-CN" altLang="en-US" dirty="0"/>
              <a:t>平均长度</a:t>
            </a:r>
            <a:r>
              <a:rPr lang="en-US" altLang="zh-CN" dirty="0"/>
              <a:t>6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加上词频、倒排记录的指针，需要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字典表大小：</a:t>
            </a:r>
            <a:r>
              <a:rPr lang="en-US" altLang="zh-CN" dirty="0"/>
              <a:t>10</a:t>
            </a:r>
            <a:r>
              <a:rPr lang="en-US" altLang="zh-CN" baseline="30000" dirty="0"/>
              <a:t>8</a:t>
            </a:r>
            <a:r>
              <a:rPr lang="en-US" altLang="zh-CN" dirty="0"/>
              <a:t> x 14 = 1.4 GB</a:t>
            </a:r>
          </a:p>
          <a:p>
            <a:pPr lvl="1"/>
            <a:r>
              <a:rPr lang="zh-CN" altLang="en-US" dirty="0"/>
              <a:t>相对倒排记录来说小得多</a:t>
            </a:r>
            <a:r>
              <a:rPr lang="en-US" altLang="zh-CN" dirty="0"/>
              <a:t> (0.01 %)</a:t>
            </a:r>
          </a:p>
          <a:p>
            <a:endParaRPr lang="zh-CN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7C13BB-3738-4238-A35B-DE69010390C3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77E3DC0-C410-4EC8-8BF8-FB53A495BD18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B1A5E7B-B161-4D6E-B672-72FAE8E15E9E}"/>
              </a:ext>
            </a:extLst>
          </p:cNvPr>
          <p:cNvSpPr txBox="1"/>
          <p:nvPr/>
        </p:nvSpPr>
        <p:spPr>
          <a:xfrm>
            <a:off x="1043608" y="1513412"/>
            <a:ext cx="7324923" cy="2058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-1695450" algn="ctr">
              <a:lnSpc>
                <a:spcPct val="104000"/>
              </a:lnSpc>
              <a:tabLst>
                <a:tab pos="3397250" algn="l"/>
              </a:tabLst>
            </a:pPr>
            <a:r>
              <a:rPr sz="4400" spc="-10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lang="en-US" altLang="zh-CN" sz="4400" spc="-1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sz="4400" spc="-1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44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zh-CN" altLang="en-US" sz="4400" spc="-5" dirty="0">
                <a:solidFill>
                  <a:schemeClr val="tx1"/>
                </a:solidFill>
                <a:latin typeface="Arial"/>
                <a:cs typeface="Arial"/>
              </a:rPr>
              <a:t>使用倒排索引查询“</a:t>
            </a:r>
            <a:r>
              <a:rPr lang="en-US" altLang="zh-CN" sz="4400" spc="-5" dirty="0">
                <a:solidFill>
                  <a:schemeClr val="tx1"/>
                </a:solidFill>
                <a:latin typeface="Arial"/>
                <a:cs typeface="Arial"/>
              </a:rPr>
              <a:t>information retrieval</a:t>
            </a:r>
            <a:r>
              <a:rPr lang="zh-CN" altLang="en-US" sz="4400" spc="-5" dirty="0">
                <a:solidFill>
                  <a:schemeClr val="tx1"/>
                </a:solidFill>
                <a:latin typeface="Arial"/>
                <a:cs typeface="Arial"/>
              </a:rPr>
              <a:t>”需要多长时间？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C11E6B7-2928-412B-BAC5-5F7EB0911037}"/>
              </a:ext>
            </a:extLst>
          </p:cNvPr>
          <p:cNvSpPr txBox="1"/>
          <p:nvPr/>
        </p:nvSpPr>
        <p:spPr>
          <a:xfrm>
            <a:off x="548958" y="4209545"/>
            <a:ext cx="8046084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buChar char="•"/>
              <a:tabLst>
                <a:tab pos="351155" algn="l"/>
                <a:tab pos="351790" algn="l"/>
              </a:tabLst>
            </a:pPr>
            <a:r>
              <a:rPr lang="zh-CN" altLang="en-US" sz="3200" spc="-5" dirty="0">
                <a:solidFill>
                  <a:schemeClr val="tx1"/>
                </a:solidFill>
                <a:latin typeface="Arial"/>
                <a:cs typeface="Arial"/>
              </a:rPr>
              <a:t>假设两个词项的选择率：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0"/>
              </a:spcBef>
              <a:buChar char="–"/>
              <a:tabLst>
                <a:tab pos="75184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tx1"/>
                </a:solidFill>
                <a:latin typeface="Arial"/>
                <a:cs typeface="Arial"/>
              </a:rPr>
              <a:t>nformation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在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10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亿（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10</a:t>
            </a:r>
            <a:r>
              <a:rPr lang="en-US" altLang="zh-CN" sz="2800" spc="-5" baseline="30000" dirty="0">
                <a:solidFill>
                  <a:schemeClr val="tx1"/>
                </a:solidFill>
                <a:latin typeface="Arial"/>
                <a:cs typeface="Arial"/>
              </a:rPr>
              <a:t>9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）个网页中出现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</a:tabLst>
            </a:pPr>
            <a:r>
              <a:rPr sz="2800" spc="-5" dirty="0">
                <a:solidFill>
                  <a:schemeClr val="tx1"/>
                </a:solidFill>
                <a:latin typeface="Arial"/>
                <a:cs typeface="Arial"/>
              </a:rPr>
              <a:t>retrieval 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在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千万（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10</a:t>
            </a:r>
            <a:r>
              <a:rPr lang="en-US" altLang="zh-CN" sz="2800" spc="-5" baseline="3000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）个网页中出现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查询处理流程（</a:t>
            </a:r>
            <a:r>
              <a:rPr lang="en-US" altLang="zh-CN" spc="-5" dirty="0"/>
              <a:t>1</a:t>
            </a:r>
            <a:r>
              <a:rPr lang="zh-CN" altLang="en-US" spc="-5" dirty="0"/>
              <a:t>）</a:t>
            </a:r>
            <a:endParaRPr spc="-5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C57CC6C-0405-43C0-8227-B2F08F89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每个词项的倒排记录是升序的整数序列</a:t>
            </a:r>
          </a:p>
          <a:p>
            <a:pPr lvl="1"/>
            <a:r>
              <a:rPr lang="zh-CN" altLang="en-US" dirty="0"/>
              <a:t>两个倒排记录的合并时间与两个整数序列的长度之和成正比</a:t>
            </a:r>
          </a:p>
          <a:p>
            <a:endParaRPr lang="zh-CN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79D8E4-D79B-4AC4-8D15-BEE375D4465C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查询处理（</a:t>
            </a:r>
            <a:r>
              <a:rPr lang="en-US" altLang="zh-CN" spc="-5" dirty="0"/>
              <a:t>2</a:t>
            </a:r>
            <a:r>
              <a:rPr lang="zh-CN" altLang="en-US" spc="-5" dirty="0"/>
              <a:t>）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CCEC0E-F9B3-4E5A-BD95-0429383F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查询通常被认为是合取查询</a:t>
            </a:r>
            <a:endParaRPr lang="en-US" altLang="zh-CN" dirty="0"/>
          </a:p>
          <a:p>
            <a:r>
              <a:rPr lang="zh-CN" altLang="en-US" dirty="0"/>
              <a:t>查询请求：</a:t>
            </a:r>
            <a:r>
              <a:rPr lang="en-US" altLang="zh-CN" dirty="0"/>
              <a:t>information retrieval</a:t>
            </a:r>
            <a:r>
              <a:rPr lang="zh-CN" altLang="en-US" dirty="0"/>
              <a:t>实际上是</a:t>
            </a:r>
            <a:endParaRPr lang="en-US" altLang="zh-CN" dirty="0"/>
          </a:p>
          <a:p>
            <a:pPr lvl="1"/>
            <a:r>
              <a:rPr lang="en-US" altLang="zh-CN" dirty="0"/>
              <a:t>information AND retrieval</a:t>
            </a:r>
          </a:p>
          <a:p>
            <a:r>
              <a:rPr lang="zh-CN" altLang="en-US" dirty="0"/>
              <a:t>假设</a:t>
            </a:r>
            <a:endParaRPr lang="en-US" altLang="zh-CN" dirty="0"/>
          </a:p>
          <a:p>
            <a:pPr lvl="1"/>
            <a:r>
              <a:rPr lang="en-US" altLang="zh-CN" dirty="0"/>
              <a:t>[&lt;retrieval; 7; [2, 23, 81, 98, 121, 126, 139]&gt;</a:t>
            </a:r>
          </a:p>
          <a:p>
            <a:pPr lvl="1"/>
            <a:r>
              <a:rPr lang="en-US" altLang="zh-CN" dirty="0"/>
              <a:t>[&lt;information; 9; [1, 14, 23, 45, 46, 84, 98, 111, 120]&gt;</a:t>
            </a:r>
          </a:p>
          <a:p>
            <a:r>
              <a:rPr lang="zh-CN" altLang="en-US" dirty="0"/>
              <a:t>两个倒排记录表的交集：</a:t>
            </a:r>
            <a:endParaRPr lang="en-US" altLang="zh-CN" dirty="0"/>
          </a:p>
          <a:p>
            <a:pPr lvl="1"/>
            <a:r>
              <a:rPr lang="en-US" altLang="zh-CN" dirty="0"/>
              <a:t>[23, 98]</a:t>
            </a:r>
          </a:p>
          <a:p>
            <a:endParaRPr lang="zh-CN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8B728F9-D9B3-4928-8A4D-EE1F1881F6F1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查询处理流程（</a:t>
            </a:r>
            <a:r>
              <a:rPr lang="en-US" altLang="zh-CN" spc="-5" dirty="0"/>
              <a:t>3</a:t>
            </a:r>
            <a:r>
              <a:rPr lang="zh-CN" altLang="en-US" spc="-5" dirty="0"/>
              <a:t>）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027090-EAD0-4A92-B249-36E5D6C9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回顾一下布尔模型？</a:t>
            </a:r>
            <a:endParaRPr lang="en-US" altLang="zh-CN" dirty="0"/>
          </a:p>
          <a:p>
            <a:r>
              <a:rPr lang="zh-CN" altLang="en-US" dirty="0"/>
              <a:t>对倒排记录求交集、并集和补集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information OR retrieval</a:t>
            </a:r>
          </a:p>
          <a:p>
            <a:pPr lvl="1"/>
            <a:r>
              <a:rPr lang="en-US" altLang="zh-CN" dirty="0"/>
              <a:t>[&lt;retrieval; 7; [2, 23, 81, 98, 121, 126, 139]&gt;</a:t>
            </a:r>
          </a:p>
          <a:p>
            <a:pPr lvl="1"/>
            <a:r>
              <a:rPr lang="en-US" altLang="zh-CN" dirty="0"/>
              <a:t>[&lt;information; 9; [1, 14, 23, 45, 46, 84, 98, 111, 120]&gt;</a:t>
            </a:r>
          </a:p>
          <a:p>
            <a:r>
              <a:rPr lang="zh-CN" altLang="en-US" dirty="0"/>
              <a:t>两个倒排记录表的并集：</a:t>
            </a:r>
            <a:endParaRPr lang="en-US" altLang="zh-CN" dirty="0"/>
          </a:p>
          <a:p>
            <a:pPr lvl="1"/>
            <a:r>
              <a:rPr lang="en-US" altLang="zh-CN" dirty="0"/>
              <a:t>[1, 2, 14, 23, 45, 46, 81, 84, 98, 111, 120, 121, 126, 139]</a:t>
            </a:r>
          </a:p>
          <a:p>
            <a:endParaRPr lang="zh-CN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9152A05-2A83-4FB9-A4CA-AEF600BBE8CF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alt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alt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alt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alt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查询处理流程（</a:t>
            </a:r>
            <a:r>
              <a:rPr lang="en-US" altLang="zh-CN" spc="-5" dirty="0"/>
              <a:t>4</a:t>
            </a:r>
            <a:r>
              <a:rPr lang="zh-CN" altLang="en-US" spc="-5" dirty="0"/>
              <a:t>）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D8C1C-4F6D-47AB-8B6D-2B7BFB80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估算每个词项的选择率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information</a:t>
            </a:r>
            <a:r>
              <a:rPr lang="zh-CN" altLang="en-US" dirty="0"/>
              <a:t>出现在</a:t>
            </a:r>
            <a:r>
              <a:rPr lang="en-US" altLang="zh-CN" dirty="0"/>
              <a:t>10</a:t>
            </a:r>
            <a:r>
              <a:rPr lang="en-US" altLang="zh-CN" baseline="30000" dirty="0"/>
              <a:t>9</a:t>
            </a:r>
            <a:r>
              <a:rPr lang="zh-CN" altLang="en-US" dirty="0"/>
              <a:t>个网页中</a:t>
            </a:r>
            <a:endParaRPr lang="en-US" altLang="zh-CN" dirty="0"/>
          </a:p>
          <a:p>
            <a:pPr lvl="1"/>
            <a:r>
              <a:rPr lang="en-US" altLang="zh-CN" dirty="0"/>
              <a:t>Retrieval</a:t>
            </a:r>
            <a:r>
              <a:rPr lang="zh-CN" altLang="en-US" dirty="0"/>
              <a:t>出现在</a:t>
            </a:r>
            <a:r>
              <a:rPr lang="en-US" altLang="zh-CN" dirty="0"/>
              <a:t>10</a:t>
            </a:r>
            <a:r>
              <a:rPr lang="en-US" altLang="zh-CN" baseline="30000" dirty="0"/>
              <a:t>7</a:t>
            </a:r>
            <a:r>
              <a:rPr lang="zh-CN" altLang="en-US" dirty="0"/>
              <a:t>个网页中</a:t>
            </a:r>
            <a:endParaRPr lang="en-US" altLang="zh-CN" dirty="0"/>
          </a:p>
          <a:p>
            <a:r>
              <a:rPr lang="zh-CN" altLang="en-US" dirty="0"/>
              <a:t>倒排记录表的大小（每个</a:t>
            </a:r>
            <a:r>
              <a:rPr lang="en-US" altLang="zh-CN" dirty="0" err="1"/>
              <a:t>docid</a:t>
            </a:r>
            <a:r>
              <a:rPr lang="zh-CN" altLang="en-US" dirty="0"/>
              <a:t>占</a:t>
            </a:r>
            <a:r>
              <a:rPr lang="en-US" altLang="zh-CN" dirty="0"/>
              <a:t>5</a:t>
            </a:r>
            <a:r>
              <a:rPr lang="zh-CN" altLang="en-US" dirty="0"/>
              <a:t>字节）</a:t>
            </a:r>
            <a:endParaRPr lang="en-US" altLang="zh-CN" dirty="0"/>
          </a:p>
          <a:p>
            <a:pPr lvl="1"/>
            <a:r>
              <a:rPr lang="en-US" altLang="zh-CN" dirty="0"/>
              <a:t>information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en-US" altLang="zh-CN" baseline="30000" dirty="0"/>
              <a:t>9 </a:t>
            </a:r>
            <a:r>
              <a:rPr lang="en-US" altLang="zh-CN" dirty="0"/>
              <a:t>* 5B = 5 GB</a:t>
            </a:r>
          </a:p>
          <a:p>
            <a:pPr lvl="1"/>
            <a:r>
              <a:rPr lang="en-US" altLang="zh-CN" dirty="0"/>
              <a:t>retrieval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en-US" altLang="zh-CN" baseline="30000" dirty="0"/>
              <a:t>7 </a:t>
            </a:r>
            <a:r>
              <a:rPr lang="en-US" altLang="zh-CN" dirty="0"/>
              <a:t>* 5B = 50 MB</a:t>
            </a:r>
          </a:p>
          <a:p>
            <a:r>
              <a:rPr lang="zh-CN" altLang="en-US" dirty="0"/>
              <a:t>磁盘读取倒排记录的时间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50</a:t>
            </a:r>
            <a:r>
              <a:rPr lang="zh-CN" altLang="en-US" dirty="0"/>
              <a:t>秒读取</a:t>
            </a:r>
            <a:r>
              <a:rPr lang="en-US" altLang="zh-CN" dirty="0"/>
              <a:t>information + 0.5</a:t>
            </a:r>
            <a:r>
              <a:rPr lang="zh-CN" altLang="en-US" dirty="0"/>
              <a:t>秒读取</a:t>
            </a:r>
            <a:r>
              <a:rPr lang="en-US" altLang="zh-CN" dirty="0"/>
              <a:t>retrieval</a:t>
            </a:r>
          </a:p>
          <a:p>
            <a:r>
              <a:rPr lang="zh-CN" altLang="en-US" dirty="0"/>
              <a:t>忽略</a:t>
            </a:r>
            <a:r>
              <a:rPr lang="en-US" altLang="zh-CN" dirty="0"/>
              <a:t>CPU</a:t>
            </a:r>
            <a:r>
              <a:rPr lang="zh-CN" altLang="en-US" dirty="0"/>
              <a:t>耗时和磁盘延迟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40E7E4-7B11-48E0-AD69-B5BE67EC2496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查询处理流程（</a:t>
            </a:r>
            <a:r>
              <a:rPr lang="en-US" altLang="zh-CN" spc="-5" dirty="0"/>
              <a:t>5</a:t>
            </a:r>
            <a:r>
              <a:rPr lang="zh-CN" altLang="en-US" spc="-5" dirty="0"/>
              <a:t>）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A494C-328E-41C1-A275-704BF425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查询响应时间由</a:t>
            </a:r>
            <a:r>
              <a:rPr lang="en-US" altLang="zh-CN" dirty="0"/>
              <a:t>3</a:t>
            </a:r>
            <a:r>
              <a:rPr lang="zh-CN" altLang="en-US" dirty="0"/>
              <a:t>天降低到</a:t>
            </a:r>
            <a:r>
              <a:rPr lang="en-US" altLang="zh-CN" dirty="0"/>
              <a:t>50.5</a:t>
            </a:r>
            <a:r>
              <a:rPr lang="zh-CN" altLang="en-US" dirty="0"/>
              <a:t>秒！</a:t>
            </a:r>
            <a:endParaRPr lang="en-US" altLang="zh-CN" dirty="0"/>
          </a:p>
          <a:p>
            <a:r>
              <a:rPr lang="en-US" altLang="zh-CN" dirty="0"/>
              <a:t>:-)</a:t>
            </a:r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... </a:t>
            </a:r>
            <a:r>
              <a:rPr lang="zh-CN" altLang="en-US" dirty="0"/>
              <a:t>仍然太慢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:-(</a:t>
            </a:r>
          </a:p>
          <a:p>
            <a:endParaRPr lang="zh-CN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0DE5BE6-C06F-4724-B051-AA4913F679E5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什么是压缩？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将长编码串用短编码串来代替</a:t>
            </a:r>
            <a:endParaRPr lang="en-US" altLang="zh-CN" dirty="0"/>
          </a:p>
          <a:p>
            <a:pPr lvl="1"/>
            <a:r>
              <a:rPr lang="en-US" altLang="zh-CN" dirty="0"/>
              <a:t>111111111111111111</a:t>
            </a:r>
            <a:r>
              <a:rPr lang="en-US" altLang="zh-CN" dirty="0">
                <a:sym typeface="Wingdings" pitchFamily="2" charset="2"/>
              </a:rPr>
              <a:t> 18</a:t>
            </a:r>
            <a:r>
              <a:rPr lang="zh-CN" altLang="en-US" dirty="0">
                <a:sym typeface="Wingdings" pitchFamily="2" charset="2"/>
              </a:rPr>
              <a:t>个</a:t>
            </a:r>
            <a:r>
              <a:rPr lang="en-US" altLang="zh-CN" dirty="0">
                <a:sym typeface="Wingdings" pitchFamily="2" charset="2"/>
              </a:rPr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-38889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为什么要压缩</a:t>
            </a:r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 (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一般意义上而言</a:t>
            </a:r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572560" cy="3301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减少磁盘空间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节省开销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增加内存缓存内容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加快速度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加快从磁盘到内存的数据传输速度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de-D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同样加快速度</a:t>
            </a:r>
            <a:r>
              <a:rPr lang="de-D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读压缩数据到内存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在内存中解压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比直接读入未压缩数据要快很多</a:t>
            </a:r>
            <a:endParaRPr lang="de-DE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前提</a:t>
            </a:r>
            <a:r>
              <a:rPr lang="de-DE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解压速度很快</a:t>
            </a:r>
            <a:endParaRPr lang="de-DE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本讲我们介绍的解压算法的速度都很快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为什么在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IR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中需要压缩</a:t>
            </a:r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572560" cy="46674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首先，需要考虑词典的存储空间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词典压缩的主要动机</a:t>
            </a:r>
            <a:r>
              <a:rPr lang="en-US" sz="2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使之能够尽量放入内存中</a:t>
            </a:r>
            <a:endParaRPr lang="en-US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其次，对于倒排记录表而言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动机</a:t>
            </a:r>
            <a:r>
              <a:rPr lang="en-US" sz="2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减少磁盘存储空间，减少从磁盘读入内存的时间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注意</a:t>
            </a:r>
            <a:r>
              <a:rPr lang="en-US" sz="2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大型搜索引擎将相当比例的倒排记录表都放入内存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接下来，将介绍词典压缩和倒排记录表压缩的多种机制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22368" y="396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有损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36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Lossy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vs. 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无损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(Lossless)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572560" cy="3376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有损压缩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丢弃一些信息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前面讲到的很多常用的预处理步骤可以看成是有损压缩</a:t>
            </a:r>
            <a:r>
              <a:rPr lang="de-DE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统一小写</a:t>
            </a:r>
            <a:r>
              <a:rPr lang="en-US" sz="22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去除停用词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sz="2200" dirty="0">
                <a:solidFill>
                  <a:schemeClr val="tx1"/>
                </a:solidFill>
                <a:latin typeface="+mn-ea"/>
                <a:ea typeface="+mn-ea"/>
              </a:rPr>
              <a:t> Porter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词干还原</a:t>
            </a:r>
            <a:r>
              <a:rPr lang="en-US" sz="22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去掉数字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无损压缩</a:t>
            </a:r>
            <a:r>
              <a:rPr lang="en-US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所有信息都保留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索引压缩中通常都使用无损压缩</a:t>
            </a:r>
            <a:endParaRPr lang="en-US" sz="2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词典压缩和倒排记录表压缩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词典压缩中词典的大小即词汇表的大小是关键</a:t>
            </a:r>
            <a:endParaRPr lang="en-US" altLang="zh-CN" dirty="0"/>
          </a:p>
          <a:p>
            <a:pPr lvl="1"/>
            <a:r>
              <a:rPr lang="zh-CN" altLang="en-US" dirty="0"/>
              <a:t>能否预测词典的大小？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倒排记录表压缩中词项的分布情况是关键</a:t>
            </a:r>
            <a:endParaRPr lang="en-US" altLang="zh-CN" dirty="0"/>
          </a:p>
          <a:p>
            <a:pPr lvl="1"/>
            <a:r>
              <a:rPr lang="zh-CN" altLang="en-US" dirty="0"/>
              <a:t>能否对词项的分布进行估计？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引入词项统计量对上述进行估计，引出两个经验法则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24324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对文档集建模：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Reuters 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B05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9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68895"/>
              </p:ext>
            </p:extLst>
          </p:nvPr>
        </p:nvGraphicFramePr>
        <p:xfrm>
          <a:off x="683568" y="2118220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0" i="1" kern="1200" baseline="0" dirty="0">
                          <a:latin typeface="Times New Roman" pitchFamily="18" charset="0"/>
                        </a:rPr>
                        <a:t>N</a:t>
                      </a:r>
                    </a:p>
                    <a:p>
                      <a:r>
                        <a:rPr lang="nl-NL" sz="2000" b="0" i="1" kern="1200" baseline="0" dirty="0">
                          <a:latin typeface="Times New Roman" pitchFamily="18" charset="0"/>
                        </a:rPr>
                        <a:t>L </a:t>
                      </a:r>
                    </a:p>
                    <a:p>
                      <a:r>
                        <a:rPr lang="en-US" sz="2000" b="0" i="1" kern="1200" baseline="0" dirty="0">
                          <a:latin typeface="Times New Roman" pitchFamily="18" charset="0"/>
                        </a:rPr>
                        <a:t>M</a:t>
                      </a:r>
                    </a:p>
                    <a:p>
                      <a:endParaRPr lang="en-US" sz="2000" b="0" i="1" kern="1200" baseline="0" dirty="0">
                        <a:latin typeface="Times New Roman" pitchFamily="18" charset="0"/>
                      </a:endParaRPr>
                    </a:p>
                    <a:p>
                      <a:endParaRPr lang="en-US" sz="2000" b="0" i="1" kern="1200" baseline="0" dirty="0">
                        <a:latin typeface="Times New Roman" pitchFamily="18" charset="0"/>
                      </a:endParaRPr>
                    </a:p>
                    <a:p>
                      <a:endParaRPr lang="en-US" sz="2000" b="0" i="1" kern="1200" baseline="0" dirty="0">
                        <a:latin typeface="Times New Roman" pitchFamily="18" charset="0"/>
                      </a:endParaRPr>
                    </a:p>
                    <a:p>
                      <a:r>
                        <a:rPr lang="de-DE" sz="2000" b="0" i="1" kern="1200" baseline="0" dirty="0">
                          <a:latin typeface="Times New Roman" pitchFamily="18" charset="0"/>
                        </a:rPr>
                        <a:t>T</a:t>
                      </a:r>
                      <a:endParaRPr lang="de-DE" sz="2000" b="0" i="1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文档数目</a:t>
                      </a:r>
                      <a:endParaRPr lang="de-DE" sz="2000" b="0" kern="1200" baseline="0" dirty="0">
                        <a:latin typeface="Times New Roman" pitchFamily="18" charset="0"/>
                      </a:endParaRPr>
                    </a:p>
                    <a:p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每篇文档的词条数目</a:t>
                      </a:r>
                      <a:endParaRPr lang="nl-NL" sz="2000" b="0" kern="1200" baseline="0" dirty="0">
                        <a:latin typeface="Times New Roman" pitchFamily="18" charset="0"/>
                      </a:endParaRPr>
                    </a:p>
                    <a:p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词项数目</a:t>
                      </a:r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(= </a:t>
                      </a:r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词类数目</a:t>
                      </a:r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每个词条的字节数</a:t>
                      </a:r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 (</a:t>
                      </a:r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含空格和标点</a:t>
                      </a:r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每个词条的字节数</a:t>
                      </a:r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 (</a:t>
                      </a:r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不含空格和标点</a:t>
                      </a:r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)</a:t>
                      </a:r>
                    </a:p>
                    <a:p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每个词项的字节数</a:t>
                      </a:r>
                      <a:endParaRPr lang="en-US" sz="2000" b="0" kern="1200" baseline="0" dirty="0">
                        <a:latin typeface="Times New Roman" pitchFamily="18" charset="0"/>
                      </a:endParaRPr>
                    </a:p>
                    <a:p>
                      <a:r>
                        <a:rPr lang="zh-CN" altLang="en-US" sz="2000" b="0" kern="1200" baseline="0" dirty="0">
                          <a:latin typeface="Times New Roman" pitchFamily="18" charset="0"/>
                        </a:rPr>
                        <a:t>无位置信息索引中的倒排记录数目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>
                          <a:latin typeface="Times New Roman" pitchFamily="18" charset="0"/>
                        </a:rPr>
                        <a:t>800,000</a:t>
                      </a:r>
                    </a:p>
                    <a:p>
                      <a:r>
                        <a:rPr lang="nl-NL" sz="2000" b="0" kern="1200" baseline="0" dirty="0">
                          <a:latin typeface="Times New Roman" pitchFamily="18" charset="0"/>
                        </a:rPr>
                        <a:t>200</a:t>
                      </a:r>
                    </a:p>
                    <a:p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400,000</a:t>
                      </a:r>
                    </a:p>
                    <a:p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 6</a:t>
                      </a:r>
                    </a:p>
                    <a:p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4.5</a:t>
                      </a:r>
                    </a:p>
                    <a:p>
                      <a:r>
                        <a:rPr lang="en-US" sz="2000" b="0" kern="1200" baseline="0" dirty="0">
                          <a:latin typeface="Times New Roman" pitchFamily="18" charset="0"/>
                        </a:rPr>
                        <a:t>7.5</a:t>
                      </a:r>
                    </a:p>
                    <a:p>
                      <a:r>
                        <a:rPr lang="de-DE" sz="2000" b="0" kern="1200" baseline="0" dirty="0">
                          <a:latin typeface="Times New Roman" pitchFamily="18" charset="0"/>
                        </a:rPr>
                        <a:t>100,000,000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预处理的效果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286256"/>
            <a:ext cx="8429684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B05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51992"/>
          </a:xfrm>
        </p:spPr>
        <p:txBody>
          <a:bodyPr/>
          <a:lstStyle/>
          <a:p>
            <a:r>
              <a:rPr lang="zh-CN" altLang="en-US" dirty="0"/>
              <a:t>不同词条化方法得到的未压缩索引大小是多少？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91" y="1984423"/>
            <a:ext cx="8978205" cy="30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16309C9-A631-414E-9259-E179E49B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1" y="1752600"/>
            <a:ext cx="4896470" cy="157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+mn-ea"/>
              </a:rPr>
              <a:t>第一步：对每篇文档，解析文档内容，抽取单词，生成单词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文档</a:t>
            </a:r>
            <a:r>
              <a:rPr lang="en-US" altLang="zh-CN" sz="2200" dirty="0">
                <a:latin typeface="+mn-ea"/>
              </a:rPr>
              <a:t>ID</a:t>
            </a:r>
            <a:r>
              <a:rPr lang="zh-CN" altLang="en-US" sz="2200" dirty="0">
                <a:latin typeface="+mn-ea"/>
              </a:rPr>
              <a:t>对</a:t>
            </a:r>
            <a:endParaRPr lang="en-US" altLang="zh-CN" sz="2200" dirty="0">
              <a:latin typeface="+mn-ea"/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E4EC987A-A2E9-424B-A2FA-4A8D921F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2743200" cy="2133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 did enact Julius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Caesar I was killed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i' the Capitol;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Brutus killed me.</a:t>
            </a:r>
          </a:p>
        </p:txBody>
      </p:sp>
      <p:sp>
        <p:nvSpPr>
          <p:cNvPr id="1029" name="Text Box 1028">
            <a:extLst>
              <a:ext uri="{FF2B5EF4-FFF2-40B4-BE49-F238E27FC236}">
                <a16:creationId xmlns:a16="http://schemas.microsoft.com/office/drawing/2014/main" id="{965351DD-762B-45A0-B330-EAC68E33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Doc 1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E110D49-741D-4017-9872-85CC0906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31242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So let it be with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Caesar. The noble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Brutus hath told you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Caesar was ambitious</a:t>
            </a:r>
          </a:p>
        </p:txBody>
      </p:sp>
      <p:sp>
        <p:nvSpPr>
          <p:cNvPr id="1031" name="Text Box 1030">
            <a:extLst>
              <a:ext uri="{FF2B5EF4-FFF2-40B4-BE49-F238E27FC236}">
                <a16:creationId xmlns:a16="http://schemas.microsoft.com/office/drawing/2014/main" id="{C2C05054-8655-4531-8AB8-49C8BD46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Doc 2</a:t>
            </a:r>
          </a:p>
        </p:txBody>
      </p:sp>
      <p:sp>
        <p:nvSpPr>
          <p:cNvPr id="1345543" name="Line 1031">
            <a:extLst>
              <a:ext uri="{FF2B5EF4-FFF2-40B4-BE49-F238E27FC236}">
                <a16:creationId xmlns:a16="http://schemas.microsoft.com/office/drawing/2014/main" id="{B28EF412-9615-4DF8-8269-BC355C4DD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-65" charset="0"/>
              <a:ea typeface="Arial Unicode MS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FD1FB54-7211-493A-BD44-CB2341738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/>
          <a:lstStyle/>
          <a:p>
            <a:r>
              <a:rPr lang="zh-CN" altLang="en-US" sz="2800" dirty="0"/>
              <a:t>第一讲中介绍的索引构建</a:t>
            </a:r>
            <a:r>
              <a:rPr lang="en-US" altLang="zh-CN" sz="2800" dirty="0"/>
              <a:t>: </a:t>
            </a:r>
            <a:r>
              <a:rPr lang="zh-CN" altLang="en-US" sz="2800" dirty="0"/>
              <a:t>在内存中对倒排记录表进行排序</a:t>
            </a:r>
            <a:r>
              <a:rPr lang="en-US" altLang="zh-CN" sz="2800" dirty="0"/>
              <a:t>(</a:t>
            </a:r>
            <a:r>
              <a:rPr lang="zh-CN" altLang="en-US" sz="2800" dirty="0"/>
              <a:t>基于排序的索引构建方法</a:t>
            </a:r>
            <a:r>
              <a:rPr lang="en-US" altLang="zh-CN" sz="2800" dirty="0"/>
              <a:t>)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A4439067-A925-43E0-AC03-EB4637697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628800"/>
          <a:ext cx="1624013" cy="515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3" imgW="1324356" imgH="5724754" progId="Excel.Sheet.8">
                  <p:embed/>
                </p:oleObj>
              </mc:Choice>
              <mc:Fallback>
                <p:oleObj name="Worksheet" r:id="rId3" imgW="1324356" imgH="5724754" progId="Excel.Sheet.8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A4439067-A925-43E0-AC03-EB4637697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28800"/>
                        <a:ext cx="1624013" cy="5152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072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第一个问题：词汇表有多大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即词项数目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46651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即有多少不同的单词数目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首先，能否假设这个数目存在一个上界？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不能：对于长度为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的单词，有大约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≈ 10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种可能的单词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实际上，词汇表大小会随着文档集的大小增长而增长！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Heaps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定律</a:t>
            </a:r>
            <a:r>
              <a:rPr lang="de-DE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de-DE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de-DE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de-DE" b="1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kT</a:t>
            </a:r>
            <a:r>
              <a:rPr lang="de-DE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是词汇表大小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是文档集的大小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所有词条的个数，即所有文档大小之和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的一个经典取值是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30 ≤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100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≈ 0.5.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Heaps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定律在对数空间下是线性的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这也是在对数空间下两者之间最简单的关系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经验规律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Reuters RCV1</a:t>
            </a:r>
            <a:r>
              <a:rPr lang="zh-CN" altLang="en-US" dirty="0"/>
              <a:t>上的</a:t>
            </a:r>
            <a:r>
              <a:rPr lang="en-US" altLang="zh-CN" dirty="0"/>
              <a:t>Heaps</a:t>
            </a:r>
            <a:r>
              <a:rPr lang="zh-CN" altLang="en-US" dirty="0"/>
              <a:t>定律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953000"/>
          </a:xfrm>
        </p:spPr>
        <p:txBody>
          <a:bodyPr/>
          <a:lstStyle/>
          <a:p>
            <a:r>
              <a:rPr lang="zh-CN" altLang="en-US" sz="2400" dirty="0"/>
              <a:t>词汇表大小</a:t>
            </a:r>
            <a:r>
              <a:rPr lang="en-US" altLang="zh-CN" sz="2400" i="1" dirty="0"/>
              <a:t>M </a:t>
            </a:r>
            <a:r>
              <a:rPr lang="zh-CN" altLang="en-US" sz="2400" dirty="0"/>
              <a:t>是文档集规模</a:t>
            </a:r>
            <a:r>
              <a:rPr lang="en-US" altLang="zh-CN" sz="2400" i="1" dirty="0"/>
              <a:t>T</a:t>
            </a:r>
            <a:r>
              <a:rPr lang="zh-CN" altLang="en-US" sz="2400" dirty="0"/>
              <a:t>的一个函数</a:t>
            </a:r>
            <a:endParaRPr lang="en-US" altLang="zh-CN" sz="2400" dirty="0"/>
          </a:p>
          <a:p>
            <a:r>
              <a:rPr lang="zh-CN" altLang="en-US" sz="2400" dirty="0"/>
              <a:t>图中通过最小二乘法拟合出的直线方程为：</a:t>
            </a:r>
            <a:endParaRPr lang="en-US" altLang="zh-CN" sz="2400" dirty="0"/>
          </a:p>
          <a:p>
            <a:pPr>
              <a:buNone/>
            </a:pPr>
            <a:r>
              <a:rPr lang="de-DE" altLang="zh-CN" sz="2400" dirty="0"/>
              <a:t>    log</a:t>
            </a:r>
            <a:r>
              <a:rPr lang="de-DE" altLang="zh-CN" sz="2400" baseline="-25000" dirty="0"/>
              <a:t>10</a:t>
            </a:r>
            <a:r>
              <a:rPr lang="de-DE" altLang="zh-CN" sz="2400" i="1" dirty="0"/>
              <a:t>M</a:t>
            </a:r>
            <a:r>
              <a:rPr lang="de-DE" altLang="zh-CN" sz="2400" dirty="0"/>
              <a:t> =</a:t>
            </a:r>
          </a:p>
          <a:p>
            <a:pPr>
              <a:buNone/>
            </a:pPr>
            <a:r>
              <a:rPr lang="en-US" altLang="zh-CN" sz="2400" dirty="0"/>
              <a:t>    0.49 ∗ log</a:t>
            </a:r>
            <a:r>
              <a:rPr lang="en-US" altLang="zh-CN" sz="2400" baseline="-25000" dirty="0"/>
              <a:t>10</a:t>
            </a:r>
            <a:r>
              <a:rPr lang="en-US" altLang="zh-CN" sz="2400" i="1" dirty="0"/>
              <a:t>T</a:t>
            </a:r>
            <a:r>
              <a:rPr lang="en-US" altLang="zh-CN" sz="2400" dirty="0"/>
              <a:t> + 1.64</a:t>
            </a:r>
          </a:p>
          <a:p>
            <a:endParaRPr lang="en-US" altLang="zh-CN" sz="2400" dirty="0"/>
          </a:p>
          <a:p>
            <a:r>
              <a:rPr lang="zh-CN" altLang="en-US" sz="2400" dirty="0"/>
              <a:t>于是有：</a:t>
            </a:r>
            <a:endParaRPr lang="en-US" altLang="zh-CN" sz="2400" dirty="0"/>
          </a:p>
          <a:p>
            <a:r>
              <a:rPr lang="de-DE" altLang="zh-CN" sz="2400" dirty="0">
                <a:cs typeface="Times New Roman" pitchFamily="18" charset="0"/>
              </a:rPr>
              <a:t>	</a:t>
            </a:r>
            <a:r>
              <a:rPr lang="de-DE" altLang="zh-CN" sz="2400" i="1" dirty="0">
                <a:cs typeface="Times New Roman" pitchFamily="18" charset="0"/>
              </a:rPr>
              <a:t>M</a:t>
            </a:r>
            <a:r>
              <a:rPr lang="de-DE" altLang="zh-CN" sz="2400" dirty="0">
                <a:cs typeface="Times New Roman" pitchFamily="18" charset="0"/>
              </a:rPr>
              <a:t> = 10</a:t>
            </a:r>
            <a:r>
              <a:rPr lang="de-DE" altLang="zh-CN" sz="2400" baseline="30000" dirty="0">
                <a:cs typeface="Times New Roman" pitchFamily="18" charset="0"/>
              </a:rPr>
              <a:t>1.64</a:t>
            </a:r>
            <a:r>
              <a:rPr lang="de-DE" altLang="zh-CN" sz="2400" i="1" dirty="0">
                <a:cs typeface="Times New Roman" pitchFamily="18" charset="0"/>
              </a:rPr>
              <a:t>T</a:t>
            </a:r>
            <a:r>
              <a:rPr lang="de-DE" altLang="zh-CN" sz="2400" baseline="30000" dirty="0">
                <a:cs typeface="Times New Roman" pitchFamily="18" charset="0"/>
              </a:rPr>
              <a:t>0.49</a:t>
            </a:r>
          </a:p>
          <a:p>
            <a:r>
              <a:rPr lang="en-US" altLang="zh-CN" sz="2400" dirty="0">
                <a:cs typeface="Times New Roman" pitchFamily="18" charset="0"/>
              </a:rPr>
              <a:t>	</a:t>
            </a:r>
            <a:r>
              <a:rPr lang="en-US" altLang="zh-CN" sz="2400" i="1" dirty="0">
                <a:cs typeface="Times New Roman" pitchFamily="18" charset="0"/>
              </a:rPr>
              <a:t>k</a:t>
            </a:r>
            <a:r>
              <a:rPr lang="en-US" altLang="zh-CN" sz="2400" dirty="0">
                <a:cs typeface="Times New Roman" pitchFamily="18" charset="0"/>
              </a:rPr>
              <a:t> = 10</a:t>
            </a:r>
            <a:r>
              <a:rPr lang="en-US" altLang="zh-CN" sz="2400" baseline="30000" dirty="0">
                <a:cs typeface="Times New Roman" pitchFamily="18" charset="0"/>
              </a:rPr>
              <a:t>1.64</a:t>
            </a:r>
            <a:r>
              <a:rPr lang="en-US" altLang="zh-CN" sz="2400" dirty="0">
                <a:cs typeface="Times New Roman" pitchFamily="18" charset="0"/>
              </a:rPr>
              <a:t> ≈ 44</a:t>
            </a:r>
            <a:endParaRPr lang="en-US" altLang="zh-CN" dirty="0">
              <a:cs typeface="Times New Roman" pitchFamily="18" charset="0"/>
            </a:endParaRPr>
          </a:p>
          <a:p>
            <a:r>
              <a:rPr lang="de-DE" altLang="zh-CN" i="1" dirty="0">
                <a:cs typeface="Times New Roman" pitchFamily="18" charset="0"/>
              </a:rPr>
              <a:t> b </a:t>
            </a:r>
            <a:r>
              <a:rPr lang="de-DE" altLang="zh-CN" dirty="0">
                <a:cs typeface="Times New Roman" pitchFamily="18" charset="0"/>
              </a:rPr>
              <a:t>= 0.49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7" descr="5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4646198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33338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拟合  </a:t>
            </a:r>
            <a:r>
              <a:rPr lang="en-US" altLang="zh-CN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vs. 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真实</a:t>
            </a:r>
            <a:endParaRPr lang="en-US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4784" y="2132856"/>
            <a:ext cx="8572560" cy="2583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对于前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1,000,020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个词条，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根据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Heaps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定律预计将有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38,323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个词项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		44 × 1,000,020</a:t>
            </a:r>
            <a:r>
              <a:rPr lang="de-DE" baseline="30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0.49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≈ 38,323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实际的词项数目为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38,365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，和预测值非常接近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经验上的观察结果表明，一般情况下拟合度还是非常高的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33338"/>
            <a:ext cx="7056784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课堂练习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3624" y="1712208"/>
            <a:ext cx="8286808" cy="41650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在容许拼写错误或者对拼写错误自动纠错的情况下，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Heaps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定律的效果如何？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计算词汇表大小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M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观察一个网页集合，你会发现在前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10000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个词条中有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3000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个不同的词项，在前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1000000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个词条中有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30000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个不同的词项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假定某搜索引擎索引了总共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20,000,000,000	 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(2 × 10</a:t>
            </a:r>
            <a:r>
              <a:rPr lang="de-DE" sz="2200" baseline="30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个网页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平均每个网页包含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个词条</a:t>
            </a:r>
            <a:endParaRPr lang="de-DE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那么按照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Heaps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定律，被索引的文档集的词汇表大小是多少？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50C50E-A7AE-4AD1-8E53-E5489E89162F}"/>
              </a:ext>
            </a:extLst>
          </p:cNvPr>
          <p:cNvSpPr/>
          <p:nvPr/>
        </p:nvSpPr>
        <p:spPr>
          <a:xfrm>
            <a:off x="2286000" y="56484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de-DE" altLang="zh-CN" dirty="0">
                <a:solidFill>
                  <a:schemeClr val="tx1"/>
                </a:solidFill>
              </a:rPr>
              <a:t>	M = 44 </a:t>
            </a:r>
            <a:r>
              <a:rPr lang="zh-CN" altLang="en-US" dirty="0">
                <a:solidFill>
                  <a:schemeClr val="tx1"/>
                </a:solidFill>
              </a:rPr>
              <a:t>* </a:t>
            </a:r>
            <a:r>
              <a:rPr lang="de-DE" altLang="zh-CN" dirty="0">
                <a:solidFill>
                  <a:schemeClr val="tx1"/>
                </a:solidFill>
              </a:rPr>
              <a:t>T</a:t>
            </a:r>
            <a:r>
              <a:rPr lang="de-DE" altLang="zh-CN" baseline="30000" dirty="0">
                <a:solidFill>
                  <a:schemeClr val="tx1"/>
                </a:solidFill>
              </a:rPr>
              <a:t>0.49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33676" y="1858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第二个问题：词项的分布如何？</a:t>
            </a:r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Zipf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572560" cy="4500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Heaps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定律告诉我们随着文档集规模的增长词项的增长情况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但是我们还需要知道在文档集中有多少高频词项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vs.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低频词项。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在自然语言中，有一些极高频词项，有大量极低频的罕见词项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Zipf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常见的词项的频率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cf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i="1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1/</a:t>
            </a:r>
            <a:r>
              <a:rPr lang="de-DE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成正比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cf</a:t>
            </a:r>
            <a:r>
              <a:rPr lang="en-US" i="1" baseline="-250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是文档集频率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(collection frequency)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</a:t>
            </a:r>
            <a:r>
              <a:rPr lang="en-US" altLang="zh-CN" i="1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在所有文档中出现的次数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不是出现该词项的文档数目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509120"/>
            <a:ext cx="904621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65DE5-9604-46E0-94C6-6CE3943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Zipf</a:t>
            </a:r>
            <a:r>
              <a:rPr lang="zh-CN" altLang="en-US" dirty="0"/>
              <a:t>定律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BACDB-FC43-4E80-B387-4EDF5DD5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EBD73-194D-430F-8CFA-436A0544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B22621-2BF0-446C-8D61-013192FE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2" y="1457065"/>
            <a:ext cx="7384876" cy="4780247"/>
          </a:xfrm>
          <a:prstGeom prst="rect">
            <a:avLst/>
          </a:prstGeom>
        </p:spPr>
      </p:pic>
      <p:sp>
        <p:nvSpPr>
          <p:cNvPr id="6" name="TextBox 40">
            <a:extLst>
              <a:ext uri="{FF2B5EF4-FFF2-40B4-BE49-F238E27FC236}">
                <a16:creationId xmlns:a16="http://schemas.microsoft.com/office/drawing/2014/main" id="{CA5FF82E-F135-45DD-8923-DF716A2C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5575"/>
            <a:ext cx="349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 dirty="0"/>
              <a:t>*本页借用了</a:t>
            </a:r>
            <a:r>
              <a:rPr lang="en-US" altLang="zh-CN" sz="1400" dirty="0"/>
              <a:t>Ronan Cummins</a:t>
            </a:r>
            <a:r>
              <a:rPr lang="zh-CN" altLang="en-US" sz="1400" dirty="0"/>
              <a:t>的课件</a:t>
            </a:r>
          </a:p>
        </p:txBody>
      </p:sp>
    </p:spTree>
    <p:extLst>
      <p:ext uri="{BB962C8B-B14F-4D97-AF65-F5344CB8AC3E}">
        <p14:creationId xmlns:p14="http://schemas.microsoft.com/office/powerpoint/2010/main" val="2555310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94161" y="28575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Zipf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定律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000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Zipf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定律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i="1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常见的词项的频率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cf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和</a:t>
            </a:r>
            <a:r>
              <a:rPr lang="de-DE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1/</a:t>
            </a:r>
            <a:r>
              <a:rPr lang="de-DE" altLang="zh-CN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de-DE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成正比</a:t>
            </a:r>
            <a:endParaRPr lang="de-DE" altLang="zh-CN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cf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是文档频率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(collection frequency):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词项</a:t>
            </a:r>
            <a:r>
              <a:rPr lang="en-US" altLang="zh-CN" i="1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i="1" baseline="-25000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在所有文档中出现的次数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不是出现该词项的文档数目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df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)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于是，如果最常见的词项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the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出现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cf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次，那么第二常见的词项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of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出现次数为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   	               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. . 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第三常见的词项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and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出现次数为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另一种表示方式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cf</a:t>
            </a:r>
            <a:r>
              <a:rPr lang="de-DE" i="1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 </a:t>
            </a:r>
            <a:r>
              <a:rPr lang="de-DE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ci</a:t>
            </a:r>
            <a:r>
              <a:rPr lang="de-DE" i="1" baseline="30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log cf</a:t>
            </a:r>
            <a:r>
              <a:rPr lang="de-DE" i="1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= log </a:t>
            </a:r>
            <a:r>
              <a:rPr lang="de-DE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+</a:t>
            </a:r>
            <a:r>
              <a:rPr lang="de-DE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log </a:t>
            </a:r>
            <a:r>
              <a:rPr lang="de-DE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(</a:t>
            </a:r>
            <a:r>
              <a:rPr lang="de-DE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= −1)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幂定律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(power law)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的一个实例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7" descr="5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916832"/>
            <a:ext cx="904621" cy="504000"/>
          </a:xfrm>
          <a:prstGeom prst="rect">
            <a:avLst/>
          </a:prstGeom>
        </p:spPr>
      </p:pic>
      <p:pic>
        <p:nvPicPr>
          <p:cNvPr id="10" name="Picture 9" descr="5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573016"/>
            <a:ext cx="1740001" cy="468000"/>
          </a:xfrm>
          <a:prstGeom prst="rect">
            <a:avLst/>
          </a:prstGeom>
        </p:spPr>
      </p:pic>
      <p:pic>
        <p:nvPicPr>
          <p:cNvPr id="11" name="Picture 10" descr="523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077072"/>
            <a:ext cx="126225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892943" y="-41266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Reuters RCV1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</a:t>
            </a:r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Zipf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定律的体现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203569" y="2190720"/>
            <a:ext cx="3571900" cy="347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拟合度不是非常高，但是最重要的是如下关键性发现：高频词项很少，低频罕见词项很多</a:t>
            </a:r>
            <a:endParaRPr lang="en-US" dirty="0">
              <a:solidFill>
                <a:srgbClr val="0070C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9" name="Picture 8" descr="5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643050"/>
            <a:ext cx="4857784" cy="45744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55576" y="548679"/>
            <a:ext cx="7128792" cy="8910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9512" y="2060848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一般而言，相对于倒排记录表，词典所占空间较小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但是我们想将词典放入内存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另外，满足一些特定领域特定应用的需要，如手机、机载计算机上的应用或要求快速启动等需求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因此，压缩词典相当重要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1026">
            <a:extLst>
              <a:ext uri="{FF2B5EF4-FFF2-40B4-BE49-F238E27FC236}">
                <a16:creationId xmlns:a16="http://schemas.microsoft.com/office/drawing/2014/main" id="{01AAC6CC-17BA-4A6A-94C3-7C194DA3E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955515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4A093B94-81CB-4EE6-B7DC-1A1D84A08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486953"/>
          <a:ext cx="1535113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3" imgW="1362456" imgH="5724754" progId="Excel.Sheet.8">
                  <p:embed/>
                </p:oleObj>
              </mc:Choice>
              <mc:Fallback>
                <p:oleObj name="Worksheet" r:id="rId3" imgW="1362456" imgH="5724754" progId="Excel.Shee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4A093B94-81CB-4EE6-B7DC-1A1D84A08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86953"/>
                        <a:ext cx="1535113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59482F9D-8BFD-4312-AB7A-9B363EBE0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1484784"/>
          <a:ext cx="1352550" cy="497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5" imgW="1343254" imgH="5724754" progId="Excel.Sheet.8">
                  <p:embed/>
                </p:oleObj>
              </mc:Choice>
              <mc:Fallback>
                <p:oleObj name="Worksheet" r:id="rId5" imgW="1343254" imgH="5724754" progId="Excel.Sheet.8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59482F9D-8BFD-4312-AB7A-9B363EBE0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484784"/>
                        <a:ext cx="1352550" cy="497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1030">
            <a:extLst>
              <a:ext uri="{FF2B5EF4-FFF2-40B4-BE49-F238E27FC236}">
                <a16:creationId xmlns:a16="http://schemas.microsoft.com/office/drawing/2014/main" id="{891AF1A4-C3E5-482B-B2E0-8BA0DF4395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4191000" cy="4876800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+mn-ea"/>
              </a:rPr>
              <a:t>第二步：所有文档都解析完成后，按照词项进行排序，生成倒排索引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055" name="AutoShape 1031">
            <a:extLst>
              <a:ext uri="{FF2B5EF4-FFF2-40B4-BE49-F238E27FC236}">
                <a16:creationId xmlns:a16="http://schemas.microsoft.com/office/drawing/2014/main" id="{35D9C614-A7FC-4640-8835-9DAE7209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059269"/>
            <a:ext cx="4336603" cy="1240869"/>
          </a:xfrm>
          <a:prstGeom prst="upArrowCallout">
            <a:avLst>
              <a:gd name="adj1" fmla="val 92397"/>
              <a:gd name="adj2" fmla="val 92380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重点在该步的排序操作：</a:t>
            </a:r>
            <a:endParaRPr lang="en-US" altLang="zh-CN" dirty="0">
              <a:latin typeface="+mn-ea"/>
              <a:ea typeface="+mn-ea"/>
            </a:endParaRPr>
          </a:p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需要对</a:t>
            </a:r>
            <a:r>
              <a:rPr lang="en-US" altLang="zh-CN" dirty="0">
                <a:latin typeface="+mn-ea"/>
                <a:ea typeface="+mn-ea"/>
              </a:rPr>
              <a:t>100M</a:t>
            </a:r>
            <a:r>
              <a:rPr lang="zh-CN" altLang="en-US" dirty="0">
                <a:latin typeface="+mn-ea"/>
                <a:ea typeface="+mn-ea"/>
              </a:rPr>
              <a:t>个项进行排序！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056" name="TextBox 4">
            <a:extLst>
              <a:ext uri="{FF2B5EF4-FFF2-40B4-BE49-F238E27FC236}">
                <a16:creationId xmlns:a16="http://schemas.microsoft.com/office/drawing/2014/main" id="{B575D9AE-5298-425D-9292-368C20B6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BFCFF"/>
                </a:solidFill>
              </a:rPr>
              <a:t>Sec. 4.2</a:t>
            </a:r>
          </a:p>
        </p:txBody>
      </p:sp>
      <p:sp>
        <p:nvSpPr>
          <p:cNvPr id="13" name="Rectangle 1032">
            <a:extLst>
              <a:ext uri="{FF2B5EF4-FFF2-40B4-BE49-F238E27FC236}">
                <a16:creationId xmlns:a16="http://schemas.microsoft.com/office/drawing/2014/main" id="{736905E7-B88D-4C63-8CA6-5ED32F303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/>
          <a:lstStyle/>
          <a:p>
            <a:r>
              <a:rPr lang="zh-CN" altLang="en-US" sz="2800" dirty="0"/>
              <a:t>第一讲中介绍的索引构建</a:t>
            </a:r>
            <a:r>
              <a:rPr lang="en-US" altLang="zh-CN" sz="2800" dirty="0"/>
              <a:t>: </a:t>
            </a:r>
            <a:r>
              <a:rPr lang="zh-CN" altLang="en-US" sz="2800" dirty="0"/>
              <a:t>在内存中对倒排记录表进行排序</a:t>
            </a:r>
            <a:r>
              <a:rPr lang="en-US" altLang="zh-CN" sz="2800" dirty="0"/>
              <a:t>(</a:t>
            </a:r>
            <a:r>
              <a:rPr lang="zh-CN" altLang="en-US" sz="2800" dirty="0"/>
              <a:t>基于排序的索引构建方法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870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55576" y="-982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回顾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定长数组方式下的词典存储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3864488"/>
            <a:ext cx="7593491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																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空间需求：    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20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    4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           4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</a:t>
            </a:r>
            <a:r>
              <a:rPr lang="nb-NO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Reuters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语料</a:t>
            </a:r>
            <a:r>
              <a:rPr lang="nb-NO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(20+4+4)*400,000 = 11.2 MB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988840"/>
            <a:ext cx="6631405" cy="235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定长方式的不足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9512" y="1916832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大量存储空间被浪费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即使是长度为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的词项，我们也分配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不能处理长度大于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字节的词项，如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HYDROCHLOROFLUOROCARBONS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SUPERCALIFRAGILISTICEXPIALIDOCIOUS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而英语中每个词项的平均长度为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个字符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能否对每个词项平均只使用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个字节来存储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?</a:t>
            </a:r>
            <a:endParaRPr lang="en-US" sz="8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41578" y="466858"/>
            <a:ext cx="9144000" cy="867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将整部词典看成单一字符串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de-DE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Dictionary as a string)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8331267" cy="422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00002" y="-30051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单一字符串方式下的空间消耗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每个词项的词项频率需要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每个词项指向倒排记录表的指针需要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每个词项平均需要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指向字符串的指针需要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个字节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400000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个位置需要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log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*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400000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&lt; 24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位来表示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空间消耗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400,000 × (4 +4 +3 + 8) = 7.6MB  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而定长数组方式需要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11.2MB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en-US" sz="8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11560" y="-35994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单一字符串方式下按块存储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8318258" cy="399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按块存储下的空间消耗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如果不按块存储，则每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个词项指针将占据空间</a:t>
            </a:r>
            <a:r>
              <a:rPr lang="en-US" altLang="zh-CN" sz="2400" dirty="0"/>
              <a:t>4 × 3=12B</a:t>
            </a:r>
          </a:p>
          <a:p>
            <a:endParaRPr lang="en-US" altLang="zh-CN" sz="2400" dirty="0"/>
          </a:p>
          <a:p>
            <a:r>
              <a:rPr lang="zh-CN" altLang="en-US" sz="2400" dirty="0"/>
              <a:t>现在按块存储，假设块大小</a:t>
            </a:r>
            <a:r>
              <a:rPr lang="en-US" altLang="zh-CN" sz="2400" dirty="0"/>
              <a:t>k=4</a:t>
            </a:r>
            <a:r>
              <a:rPr lang="zh-CN" altLang="en-US" sz="2400" dirty="0"/>
              <a:t>，此时每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个词项只需要保留</a:t>
            </a:r>
            <a:r>
              <a:rPr lang="en-US" altLang="zh-CN" sz="2400" dirty="0"/>
              <a:t>1</a:t>
            </a:r>
            <a:r>
              <a:rPr lang="zh-CN" altLang="en-US" sz="2400" dirty="0"/>
              <a:t>个词项指针，但是同时需要增加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个字节来表示每个词项的长度，此时每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个词项需要</a:t>
            </a:r>
            <a:r>
              <a:rPr lang="en-US" altLang="zh-CN" sz="2400" dirty="0"/>
              <a:t>3+4=7B</a:t>
            </a:r>
          </a:p>
          <a:p>
            <a:endParaRPr lang="en-US" altLang="zh-CN" sz="2400" dirty="0"/>
          </a:p>
          <a:p>
            <a:r>
              <a:rPr lang="zh-CN" altLang="en-US" sz="2400" dirty="0"/>
              <a:t>因此，每</a:t>
            </a:r>
            <a:r>
              <a:rPr lang="en-US" altLang="zh-CN" sz="2400" dirty="0"/>
              <a:t>4</a:t>
            </a:r>
            <a:r>
              <a:rPr lang="zh-CN" altLang="en-US" sz="2400" dirty="0"/>
              <a:t>个词项将节省</a:t>
            </a:r>
            <a:r>
              <a:rPr lang="en-US" altLang="zh-CN" sz="2400" dirty="0"/>
              <a:t>12-7=5B</a:t>
            </a:r>
          </a:p>
          <a:p>
            <a:endParaRPr lang="en-US" altLang="zh-CN" sz="2400" dirty="0"/>
          </a:p>
          <a:p>
            <a:r>
              <a:rPr lang="zh-CN" altLang="en-US" sz="2400" dirty="0"/>
              <a:t>于是，整个词典空间将节省</a:t>
            </a:r>
            <a:r>
              <a:rPr lang="en-US" altLang="zh-CN" sz="2400" dirty="0"/>
              <a:t>40,000/4*5B=0.5MB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最终的词典空间将从</a:t>
            </a:r>
            <a:r>
              <a:rPr lang="en-US" altLang="zh-CN" sz="2400" dirty="0"/>
              <a:t>7.6MB</a:t>
            </a:r>
            <a:r>
              <a:rPr lang="zh-CN" altLang="en-US" sz="2400" dirty="0"/>
              <a:t>压缩至</a:t>
            </a:r>
            <a:r>
              <a:rPr lang="en-US" altLang="zh-CN" sz="2400" dirty="0"/>
              <a:t>7.1MB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899592" y="1858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不采用块存储方式下的词项查找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7" descr="5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138" y="1785926"/>
            <a:ext cx="3657738" cy="4335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14348" y="-94674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采用块存储方式下的词项查找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稍慢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9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9" name="Picture 8" descr="5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571744"/>
            <a:ext cx="7358114" cy="18128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8686"/>
            <a:ext cx="8229600" cy="1143000"/>
          </a:xfrm>
        </p:spPr>
        <p:txBody>
          <a:bodyPr/>
          <a:lstStyle/>
          <a:p>
            <a:r>
              <a:rPr lang="zh-CN" altLang="en-US" dirty="0"/>
              <a:t>前端编码</a:t>
            </a:r>
            <a:r>
              <a:rPr lang="en-US" altLang="zh-CN" dirty="0"/>
              <a:t>(</a:t>
            </a:r>
            <a:r>
              <a:rPr lang="de-DE" altLang="zh-CN" dirty="0"/>
              <a:t>Front coding)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00487"/>
            <a:ext cx="7776864" cy="4004777"/>
          </a:xfrm>
        </p:spPr>
        <p:txBody>
          <a:bodyPr/>
          <a:lstStyle/>
          <a:p>
            <a:r>
              <a:rPr lang="zh-CN" altLang="en-US" dirty="0"/>
              <a:t>       每个块当中</a:t>
            </a:r>
            <a:r>
              <a:rPr lang="en-US" altLang="zh-CN" dirty="0"/>
              <a:t> (k = 4)</a:t>
            </a:r>
            <a:r>
              <a:rPr lang="zh-CN" altLang="en-US" dirty="0"/>
              <a:t>，会有公共前缀</a:t>
            </a:r>
            <a:r>
              <a:rPr lang="en-US" altLang="zh-CN" dirty="0"/>
              <a:t> . . .</a:t>
            </a:r>
          </a:p>
          <a:p>
            <a:r>
              <a:rPr lang="pt-BR" altLang="zh-CN" dirty="0"/>
              <a:t>	8 a u t o m a t a 8 a u t o m a t e 9 a u t o m a t i c 10 a u t o m a t i o n</a:t>
            </a:r>
          </a:p>
          <a:p>
            <a:r>
              <a:rPr lang="de-DE" altLang="zh-CN" dirty="0"/>
              <a:t>								⇓</a:t>
            </a:r>
          </a:p>
          <a:p>
            <a:r>
              <a:rPr lang="en-US" altLang="zh-CN" dirty="0"/>
              <a:t>   			. . . </a:t>
            </a:r>
            <a:r>
              <a:rPr lang="zh-CN" altLang="en-US" dirty="0"/>
              <a:t>可以采用前端编码方式继续压缩</a:t>
            </a:r>
            <a:endParaRPr lang="en-US" altLang="zh-CN" dirty="0"/>
          </a:p>
          <a:p>
            <a:r>
              <a:rPr lang="pt-BR" altLang="zh-CN" dirty="0"/>
              <a:t>			8 a u t o m a t ∗ a 1 ⋄ e 2 ⋄ i c 3 ⋄ i o 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altLang="zh-CN" sz="34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Reuters RCV1</a:t>
            </a:r>
            <a:r>
              <a:rPr lang="zh-CN" altLang="en-US" sz="3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anose="02020603050405020304" pitchFamily="18" charset="0"/>
              </a:rPr>
              <a:t>词典压缩情况总表</a:t>
            </a:r>
            <a:endParaRPr lang="en-US" sz="3400" dirty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483" y="2276872"/>
            <a:ext cx="8820472" cy="18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7791" y="-33338"/>
            <a:ext cx="762554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基于排序的分块索引构建算法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BSBI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970" y="1916832"/>
            <a:ext cx="7155222" cy="414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AEE1663-6DC8-4180-B4D0-F98E42DC748E}"/>
              </a:ext>
            </a:extLst>
          </p:cNvPr>
          <p:cNvSpPr/>
          <p:nvPr/>
        </p:nvSpPr>
        <p:spPr>
          <a:xfrm>
            <a:off x="206223" y="4091560"/>
            <a:ext cx="341632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时间复杂度是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TlogT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是词项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文档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对的个数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11560" y="-9524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课堂练习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3351" y="2060848"/>
            <a:ext cx="828680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哪些前缀应该用于前端编码？需要在哪些方面有所权衡？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输入</a:t>
            </a: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词项列表，即词汇表</a:t>
            </a:r>
            <a:endParaRPr lang="en-US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输出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用于前端编码的前缀列表</a:t>
            </a:r>
            <a:endParaRPr lang="en-US" sz="209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Times New Roman" pitchFamily="18" charset="0"/>
                <a:ea typeface="黑体" pitchFamily="49" charset="-122"/>
              </a:rPr>
              <a:t>词典压缩</a:t>
            </a:r>
            <a:endParaRPr lang="en-US" sz="3200" dirty="0">
              <a:solidFill>
                <a:srgbClr val="BDD3E9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200" dirty="0">
              <a:solidFill>
                <a:srgbClr val="33669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44001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倒排记录表压缩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79512" y="1988840"/>
            <a:ext cx="8286808" cy="40924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倒排记录表空间远大于词典，至少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倍以上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压缩关键：对每条倒排记录进行压缩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目前每条倒排记录表中存放的是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Reuters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(800,000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篇文档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当每个</a:t>
            </a:r>
            <a:r>
              <a:rPr lang="en-US" altLang="zh-CN" dirty="0" err="1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docID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可以采用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字节（即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位）整数来表示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当然，我们也可以采用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log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800,000 ≈ 19.6 &lt; 20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位来表示每个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我们的压缩目标是： 压缩后每个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用到的位数远小于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比特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11560" y="-68654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关键思想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存储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间隔而不是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本身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每个倒排记录表中的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docID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是从低到高排序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例子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COMPUTER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283154, 283159, 283202,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存储间隔能够降低开销：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283159-283154=5, </a:t>
            </a:r>
            <a:r>
              <a:rPr lang="de-DE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283202-283159=43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于是可以顺序存储间隔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第一个不是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间隔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COMPUTER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283154, 5, 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43, . . .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高频词项的间隔较小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因此，可以对这些间隔采用小于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比特的存储方式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对间隔编码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85828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302" y="2287963"/>
            <a:ext cx="7632848" cy="22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0BE48A6F-44C0-49FB-8886-32C13550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对间隔编码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FC9201-3206-4D76-80F0-2048AE68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由存储</a:t>
            </a:r>
            <a:r>
              <a:rPr lang="en-US" altLang="zh-CN" dirty="0"/>
              <a:t>doc-id</a:t>
            </a:r>
            <a:r>
              <a:rPr lang="zh-CN" altLang="en-US" dirty="0"/>
              <a:t>列表：</a:t>
            </a:r>
            <a:endParaRPr lang="en-US" altLang="zh-CN" dirty="0"/>
          </a:p>
          <a:p>
            <a:pPr lvl="1"/>
            <a:r>
              <a:rPr lang="en-US" altLang="zh-CN" dirty="0"/>
              <a:t>[&lt;retrieval; 7; [2, 23, 81, 98, 121, 126, 180]&gt;</a:t>
            </a:r>
          </a:p>
          <a:p>
            <a:r>
              <a:rPr lang="zh-CN" altLang="en-US" dirty="0"/>
              <a:t>改为存储间隔的列表</a:t>
            </a:r>
            <a:endParaRPr lang="en-US" altLang="zh-CN" dirty="0"/>
          </a:p>
          <a:p>
            <a:pPr lvl="1"/>
            <a:r>
              <a:rPr lang="en-US" altLang="zh-CN" dirty="0"/>
              <a:t> [&lt;retrieval; 7; [2, 21, 58, 17, 23, 5, 54]&gt;</a:t>
            </a:r>
          </a:p>
          <a:p>
            <a:endParaRPr lang="en-US" altLang="zh-CN" dirty="0"/>
          </a:p>
          <a:p>
            <a:r>
              <a:rPr lang="zh-CN" altLang="en-US" dirty="0"/>
              <a:t>没有信息损失</a:t>
            </a:r>
            <a:endParaRPr lang="en-US" altLang="zh-CN" dirty="0"/>
          </a:p>
          <a:p>
            <a:r>
              <a:rPr lang="zh-CN" altLang="en-US" dirty="0"/>
              <a:t>总是从头处理倒排记录表，解码简单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A29DEE38-1414-40B9-915A-DF7156B9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0F268A0-6E6A-4683-BD98-AC1634D6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对间隔编码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1BAC486-AEB4-486B-9B4E-8E7E335D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存在的问题？</a:t>
            </a:r>
            <a:endParaRPr lang="en-US" altLang="zh-CN" dirty="0"/>
          </a:p>
          <a:p>
            <a:pPr lvl="1"/>
            <a:r>
              <a:rPr lang="zh-CN" altLang="en-US" dirty="0"/>
              <a:t>间隔的最大值取决于索引的网页总数</a:t>
            </a:r>
            <a:endParaRPr lang="en-US" altLang="zh-CN" dirty="0"/>
          </a:p>
          <a:p>
            <a:pPr lvl="1"/>
            <a:r>
              <a:rPr lang="zh-CN" altLang="en-US" dirty="0"/>
              <a:t>不频繁词项的间隔较少</a:t>
            </a:r>
            <a:r>
              <a:rPr lang="en-US" altLang="zh-CN" dirty="0"/>
              <a:t>/</a:t>
            </a:r>
            <a:r>
              <a:rPr lang="zh-CN" altLang="en-US" dirty="0"/>
              <a:t>值较大</a:t>
            </a:r>
            <a:endParaRPr lang="en-US" altLang="zh-CN" dirty="0"/>
          </a:p>
          <a:p>
            <a:pPr lvl="1"/>
            <a:r>
              <a:rPr lang="zh-CN" altLang="en-US" dirty="0"/>
              <a:t>频繁词项的间隔较多</a:t>
            </a:r>
            <a:r>
              <a:rPr lang="en-US" altLang="zh-CN" dirty="0"/>
              <a:t>/</a:t>
            </a:r>
            <a:r>
              <a:rPr lang="zh-CN" altLang="en-US" dirty="0"/>
              <a:t>值较小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：对间隔进行变长编码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0A139233-D251-4B86-A375-A91BD91EA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44068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变长编码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1844824"/>
            <a:ext cx="8143932" cy="43805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目标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ARACHNOCENTRIC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及其他罕见词项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对每个间隔仍然使用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比特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对于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THE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及其他高频词项，每个间隔仅仅使用很少的比特位来编码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为了实现上述目标，需要设计一个变长编码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de-DE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variable length encoding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可变长编码对于小间隔采用短编码而对于长间隔采用长编码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41358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可变字节</a:t>
            </a:r>
            <a:r>
              <a:rPr lang="de-DE" altLang="zh-CN" sz="36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(VB)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码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79342" y="1769721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被很多商用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研究系统所采用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变长编码及对齐敏感性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指匹配时按字节对齐还是按照位对齐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的简单且不错的混合产物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设定一个专用位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高位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作为延续位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continuation bit)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如果间隔表示少于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位，那么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置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，将间隔编入一个字节的后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位中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否则：将高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位放入当前字节中，并将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置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 0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剩下的位数采用同样的方法进行处理，最后一个字节的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置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（表示结束）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将当前二进制按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的整数倍补齐位数（高位补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从高到低编码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VB 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编码的例子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71775"/>
            <a:ext cx="8993263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内存式单遍扫描索引构建算法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SPIMI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7E1AAB3-F489-468F-AEA5-32DA7E9F0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4" y="2071678"/>
            <a:ext cx="8572560" cy="286949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关键思想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对每个块都产生一个独立的词典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不需要在块之间共享全局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的映射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关键思想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按照词项出现的先后顺序分别构建索引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中间过程无需按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term/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termID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排序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基于上述思想可以对每个块生成一个完整的倒排索引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这些独立的索引最后合并成一个大索引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时间复杂度：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VB 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编码算法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9" name="Picture 8" descr="5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839" y="1928802"/>
            <a:ext cx="8451879" cy="2556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491900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 mod 128 = 2  --&gt; bytes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b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 div 128 = 1, 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preappend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b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于是循环结束有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bytes=[1,2]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算法最后一步，是在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bytes[length(bytes)]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上加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VB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编码的解码算法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8" name="Picture 7" descr="5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857364"/>
            <a:ext cx="6563646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11560" y="5575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其它编码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143932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除字节外，还可以采用不同的对齐单位：比如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(word)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位及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(nibble)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等等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如果有很多很小的间隔，那么采用可变字节码会浪费很多空间，而此时采用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位为单位将会节省空间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最近一些工作采用了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位的方式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参考讲义末尾的参考材料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21668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700808"/>
            <a:ext cx="814393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另外一种变长编码是基于位的编码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编码是其中最出名的一种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首先，在介绍</a:t>
            </a: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编码之前先介绍一元码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(unary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code)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一元码：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</a:t>
            </a:r>
            <a:r>
              <a:rPr lang="pt-BR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n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表示成</a:t>
            </a:r>
            <a:r>
              <a:rPr lang="pt-BR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pt-BR" sz="22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pt-BR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个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和最后一个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0</a:t>
            </a:r>
            <a:endParaRPr lang="pt-BR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比如：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3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的一元码是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40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的一元码是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de-DE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11111111111111111111111111111111111111110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70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的一元码是：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1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11111111111111111111111111111111111111111111111111111111111111111111110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22242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将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表示成长度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(length)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和偏移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(offset)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两部分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偏移对应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的二进制编码，只不过将首部的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去掉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例如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13 → 1101 → 101 =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偏移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长度部分给出的是偏移的位数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比如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G=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13 (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偏移为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101),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长度部分为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长度部分采用一元编码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1110.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于是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编码就是将长度部分和偏移部分两者联接起来得到的结果。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编码的例子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4000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0225"/>
            <a:ext cx="91821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55576" y="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课堂练习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35450" y="2204864"/>
            <a:ext cx="8358246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130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的可变字节码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130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</a:t>
            </a:r>
            <a:endParaRPr lang="en-US" sz="6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l-GR" altLang="zh-CN" dirty="0"/>
              <a:t>ϒ</a:t>
            </a:r>
            <a:r>
              <a:rPr lang="zh-CN" altLang="en-US" dirty="0"/>
              <a:t>编码的长度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68475"/>
            <a:ext cx="8229600" cy="4953000"/>
          </a:xfrm>
        </p:spPr>
        <p:txBody>
          <a:bodyPr/>
          <a:lstStyle/>
          <a:p>
            <a:r>
              <a:rPr lang="zh-CN" altLang="en-US" dirty="0"/>
              <a:t>偏移部分是</a:t>
            </a:r>
            <a:r>
              <a:rPr lang="en-US" altLang="zh-CN" dirty="0"/>
              <a:t> ⌊log</a:t>
            </a:r>
            <a:r>
              <a:rPr lang="en-US" altLang="zh-CN" baseline="-25000" dirty="0"/>
              <a:t>2</a:t>
            </a:r>
            <a:r>
              <a:rPr lang="en-US" altLang="zh-CN" dirty="0"/>
              <a:t>G⌋ </a:t>
            </a:r>
            <a:r>
              <a:rPr lang="zh-CN" altLang="en-US" dirty="0"/>
              <a:t>比特位</a:t>
            </a:r>
            <a:endParaRPr lang="en-US" altLang="zh-CN" dirty="0"/>
          </a:p>
          <a:p>
            <a:r>
              <a:rPr lang="zh-CN" altLang="en-US" dirty="0"/>
              <a:t>长度部分需要</a:t>
            </a:r>
            <a:r>
              <a:rPr lang="en-US" altLang="zh-CN" dirty="0"/>
              <a:t> ⌊ log</a:t>
            </a:r>
            <a:r>
              <a:rPr lang="en-US" altLang="zh-CN" baseline="-25000" dirty="0"/>
              <a:t>2</a:t>
            </a:r>
            <a:r>
              <a:rPr lang="en-US" altLang="zh-CN" dirty="0"/>
              <a:t>G⌋ + 1 </a:t>
            </a:r>
            <a:r>
              <a:rPr lang="zh-CN" altLang="en-US" dirty="0"/>
              <a:t>比特位</a:t>
            </a:r>
            <a:endParaRPr lang="en-US" altLang="zh-CN" dirty="0"/>
          </a:p>
          <a:p>
            <a:r>
              <a:rPr lang="zh-CN" altLang="en-US" dirty="0"/>
              <a:t>因此，全部编码需要</a:t>
            </a:r>
            <a:r>
              <a:rPr lang="en-US" altLang="zh-CN" dirty="0"/>
              <a:t>2⌊ log</a:t>
            </a:r>
            <a:r>
              <a:rPr lang="en-US" altLang="zh-CN" baseline="-25000" dirty="0"/>
              <a:t>2</a:t>
            </a:r>
            <a:r>
              <a:rPr lang="en-US" altLang="zh-CN" dirty="0"/>
              <a:t>G⌋ + 1</a:t>
            </a:r>
            <a:r>
              <a:rPr lang="zh-CN" altLang="en-US" dirty="0"/>
              <a:t>比特位</a:t>
            </a:r>
            <a:endParaRPr lang="en-US" altLang="zh-CN" dirty="0"/>
          </a:p>
          <a:p>
            <a:r>
              <a:rPr lang="el-GR" altLang="zh-CN" dirty="0"/>
              <a:t>ϒ</a:t>
            </a:r>
            <a:r>
              <a:rPr lang="en-US" altLang="zh-CN" dirty="0"/>
              <a:t> </a:t>
            </a:r>
            <a:r>
              <a:rPr lang="zh-CN" altLang="en-US" dirty="0"/>
              <a:t>编码的长度均是奇数</a:t>
            </a:r>
            <a:endParaRPr lang="en-US" altLang="zh-CN" dirty="0"/>
          </a:p>
          <a:p>
            <a:r>
              <a:rPr lang="el-GR" altLang="zh-CN" dirty="0"/>
              <a:t>ϒ</a:t>
            </a:r>
            <a:r>
              <a:rPr lang="en-US" altLang="zh-CN" dirty="0"/>
              <a:t> </a:t>
            </a:r>
            <a:r>
              <a:rPr lang="zh-CN" altLang="en-US" dirty="0"/>
              <a:t>编码在最优编码长度的</a:t>
            </a:r>
            <a:r>
              <a:rPr lang="en-US" altLang="zh-CN" dirty="0"/>
              <a:t>2</a:t>
            </a:r>
            <a:r>
              <a:rPr lang="zh-CN" altLang="en-US" dirty="0"/>
              <a:t>倍左右</a:t>
            </a:r>
            <a:endParaRPr lang="de-DE" altLang="zh-CN" dirty="0"/>
          </a:p>
          <a:p>
            <a:pPr lvl="1"/>
            <a:r>
              <a:rPr lang="zh-CN" altLang="en-US" dirty="0"/>
              <a:t>假定间隔</a:t>
            </a:r>
            <a:r>
              <a:rPr lang="en-US" altLang="zh-CN" dirty="0"/>
              <a:t>G</a:t>
            </a:r>
            <a:r>
              <a:rPr lang="zh-CN" altLang="en-US" dirty="0"/>
              <a:t>的出现频率正比于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G—</a:t>
            </a:r>
            <a:r>
              <a:rPr lang="zh-CN" altLang="en-US" dirty="0"/>
              <a:t>实际中并非如此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(assuming the frequency of a gap G is proportional to log2      G – </a:t>
            </a:r>
            <a:r>
              <a:rPr lang="de-DE" altLang="zh-CN" dirty="0"/>
              <a:t>not really true)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00002" y="18719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编码的性质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4646" y="191683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编码是前缀无关的，也就是说一个合法的</a:t>
            </a:r>
            <a:r>
              <a:rPr lang="el-GR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编码不会是任何一个其他的合法</a:t>
            </a: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编码的前缀，也保证了解码的唯一性。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编码在最优编码的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倍之内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上述结果并不依赖于间隔的分布！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</a:t>
            </a: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ϒ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编码适用于任何分布，也就说</a:t>
            </a:r>
            <a:r>
              <a:rPr lang="el-GR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编码是通用性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de-DE" altLang="zh-CN" dirty="0">
                <a:solidFill>
                  <a:srgbClr val="0070C0"/>
                </a:solidFill>
                <a:latin typeface="Arial" pitchFamily="34" charset="0"/>
                <a:ea typeface="黑体" pitchFamily="49" charset="-122"/>
              </a:rPr>
              <a:t>universal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编码是无参数编码，不需要通过拟合得到参数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79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55576" y="11737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l-GR" altLang="zh-CN" sz="36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ϒ 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的对齐问题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机器通常有字边界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– 8, 16, 32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位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按照位进行压缩或其他处理可能会较慢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可变字节码通常按字边界对齐，因此可能效率更高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除去效率高之外，可变字节码虽然额外增加了一点点开销，但是在概念上也要简单很多</a:t>
            </a:r>
            <a:endParaRPr lang="en-US" sz="8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6666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algn="just"/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的分布式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索引构建</a:t>
            </a:r>
            <a:endParaRPr lang="en-US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4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B779B0-AC88-4794-9B65-1E3C0A81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44824"/>
            <a:ext cx="7776864" cy="398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80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Reuters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RCV1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索引压缩总表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928802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88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132856"/>
            <a:ext cx="9144000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81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683568" y="-2771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总结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现在我们可以构建一个空间上非常节省的支持高效布尔检索的索引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大小仅为文档集中文本量的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10-15%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然而，这里我们没有考虑词项的出现位置和频率信息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因此，实际当中并不能达到如此高的压缩比</a:t>
            </a:r>
            <a:endParaRPr lang="en-US" sz="9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27584" y="2764348"/>
            <a:ext cx="8018720" cy="650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3640" marR="5080" indent="-2440940">
              <a:lnSpc>
                <a:spcPct val="104000"/>
              </a:lnSpc>
            </a:pPr>
            <a:r>
              <a:rPr dirty="0"/>
              <a:t>Q6</a:t>
            </a:r>
            <a:r>
              <a:rPr lang="zh-CN" altLang="en-US" dirty="0"/>
              <a:t>：压缩后的倒排索引有多大？</a:t>
            </a:r>
            <a:endParaRPr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44A0-81AE-448F-BD78-75543DB1EBE7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82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Google</a:t>
            </a:r>
            <a:r>
              <a:rPr lang="zh-CN" altLang="en-US" spc="-5" dirty="0"/>
              <a:t>索引的大小</a:t>
            </a:r>
            <a:endParaRPr spc="-5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3445030-E5E0-4177-9FC8-31E0F98A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倒排记录的大小</a:t>
            </a:r>
            <a:r>
              <a:rPr lang="en-US" altLang="zh-CN" dirty="0"/>
              <a:t>(</a:t>
            </a:r>
            <a:r>
              <a:rPr lang="zh-CN" altLang="en-US" dirty="0"/>
              <a:t>词项</a:t>
            </a:r>
            <a:r>
              <a:rPr lang="en-US" altLang="zh-CN" dirty="0"/>
              <a:t>-</a:t>
            </a:r>
            <a:r>
              <a:rPr lang="zh-CN" altLang="en-US" dirty="0"/>
              <a:t>文档对</a:t>
            </a:r>
            <a:r>
              <a:rPr lang="en-US" altLang="zh-CN" dirty="0"/>
              <a:t>):</a:t>
            </a:r>
          </a:p>
          <a:p>
            <a:pPr lvl="1"/>
            <a:r>
              <a:rPr lang="zh-CN" altLang="en-US" dirty="0"/>
              <a:t>文档数目</a:t>
            </a:r>
            <a:r>
              <a:rPr lang="en-US" altLang="zh-CN" dirty="0"/>
              <a:t>: ~10</a:t>
            </a:r>
            <a:r>
              <a:rPr lang="en-US" altLang="zh-CN" baseline="30000" dirty="0"/>
              <a:t>10</a:t>
            </a:r>
            <a:endParaRPr lang="en-US" altLang="zh-CN" dirty="0"/>
          </a:p>
          <a:p>
            <a:r>
              <a:rPr lang="zh-CN" altLang="en-US" dirty="0"/>
              <a:t>每个文档中的独立词项数目：</a:t>
            </a:r>
            <a:r>
              <a:rPr lang="en-US" altLang="zh-CN" dirty="0"/>
              <a:t> ~250</a:t>
            </a:r>
          </a:p>
          <a:p>
            <a:pPr lvl="1"/>
            <a:r>
              <a:rPr lang="zh-CN" altLang="en-US" dirty="0"/>
              <a:t>每个文档词条数为</a:t>
            </a:r>
            <a:r>
              <a:rPr lang="en-US" altLang="zh-CN" dirty="0"/>
              <a:t>500</a:t>
            </a:r>
          </a:p>
          <a:p>
            <a:r>
              <a:rPr lang="zh-CN" altLang="en-US" dirty="0"/>
              <a:t>每个倒排项</a:t>
            </a:r>
            <a:r>
              <a:rPr lang="en-US" altLang="zh-CN" dirty="0"/>
              <a:t>doc-id</a:t>
            </a:r>
            <a:r>
              <a:rPr lang="zh-CN" altLang="en-US" dirty="0"/>
              <a:t>平均长度</a:t>
            </a:r>
            <a:r>
              <a:rPr lang="en-US" altLang="zh-CN" dirty="0"/>
              <a:t>6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倒排表大小：</a:t>
            </a:r>
            <a:r>
              <a:rPr lang="en-US" altLang="zh-CN" dirty="0"/>
              <a:t>10</a:t>
            </a:r>
            <a:r>
              <a:rPr lang="en-US" altLang="zh-CN" baseline="30000" dirty="0"/>
              <a:t>10</a:t>
            </a:r>
            <a:r>
              <a:rPr lang="en-US" altLang="zh-CN" dirty="0"/>
              <a:t> x 250 x 6</a:t>
            </a:r>
            <a:r>
              <a:rPr lang="zh-CN" altLang="en-US" dirty="0"/>
              <a:t>位</a:t>
            </a:r>
            <a:r>
              <a:rPr lang="en-US" altLang="zh-CN" dirty="0"/>
              <a:t> = 1.9 TB</a:t>
            </a:r>
          </a:p>
          <a:p>
            <a:pPr lvl="1"/>
            <a:r>
              <a:rPr lang="zh-CN" altLang="en-US" dirty="0"/>
              <a:t>减小到未压缩前的</a:t>
            </a:r>
            <a:r>
              <a:rPr lang="en-US" altLang="zh-CN" dirty="0"/>
              <a:t>15%</a:t>
            </a:r>
            <a:r>
              <a:rPr lang="zh-CN" altLang="en-US" dirty="0"/>
              <a:t>（</a:t>
            </a:r>
            <a:r>
              <a:rPr lang="en-US" altLang="zh-CN" dirty="0"/>
              <a:t> 12.5 TB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可以存储在一块磁盘上</a:t>
            </a:r>
            <a:r>
              <a:rPr lang="en-US" altLang="zh-CN" dirty="0"/>
              <a:t> :-)</a:t>
            </a:r>
          </a:p>
          <a:p>
            <a:endParaRPr lang="zh-CN" alt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80527BD-0549-4DF0-8A30-5C85CE00B06B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83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8958" y="4209545"/>
            <a:ext cx="8046084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buChar char="•"/>
              <a:tabLst>
                <a:tab pos="351155" algn="l"/>
                <a:tab pos="351790" algn="l"/>
              </a:tabLst>
            </a:pPr>
            <a:r>
              <a:rPr lang="zh-CN" altLang="en-US" sz="3200" spc="-5" dirty="0">
                <a:solidFill>
                  <a:schemeClr val="tx1"/>
                </a:solidFill>
                <a:latin typeface="Arial"/>
                <a:cs typeface="Arial"/>
              </a:rPr>
              <a:t>假设两个词项的选择率：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500"/>
              </a:spcBef>
              <a:buChar char="–"/>
              <a:tabLst>
                <a:tab pos="75184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chemeClr val="tx1"/>
                </a:solidFill>
                <a:latin typeface="Arial"/>
                <a:cs typeface="Arial"/>
              </a:rPr>
              <a:t>nformation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在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10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亿（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10</a:t>
            </a:r>
            <a:r>
              <a:rPr lang="en-US" altLang="zh-CN" sz="2800" spc="-5" baseline="30000" dirty="0">
                <a:solidFill>
                  <a:schemeClr val="tx1"/>
                </a:solidFill>
                <a:latin typeface="Arial"/>
                <a:cs typeface="Arial"/>
              </a:rPr>
              <a:t>9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）个网页中出现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spcBef>
                <a:spcPts val="490"/>
              </a:spcBef>
              <a:buChar char="–"/>
              <a:tabLst>
                <a:tab pos="751840" algn="l"/>
              </a:tabLst>
            </a:pPr>
            <a:r>
              <a:rPr sz="2800" spc="-5" dirty="0">
                <a:solidFill>
                  <a:schemeClr val="tx1"/>
                </a:solidFill>
                <a:latin typeface="Arial"/>
                <a:cs typeface="Arial"/>
              </a:rPr>
              <a:t>retrieval 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在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千万（</a:t>
            </a:r>
            <a:r>
              <a:rPr lang="en-US" altLang="zh-CN" sz="2800" spc="-5" dirty="0">
                <a:solidFill>
                  <a:schemeClr val="tx1"/>
                </a:solidFill>
                <a:latin typeface="Arial"/>
                <a:cs typeface="Arial"/>
              </a:rPr>
              <a:t>10</a:t>
            </a:r>
            <a:r>
              <a:rPr lang="en-US" altLang="zh-CN" sz="2800" spc="-5" baseline="3000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  <a:r>
              <a:rPr lang="zh-CN" altLang="en-US" sz="2800" spc="-5" dirty="0">
                <a:solidFill>
                  <a:schemeClr val="tx1"/>
                </a:solidFill>
                <a:latin typeface="Arial"/>
                <a:cs typeface="Arial"/>
              </a:rPr>
              <a:t>）个网页中出现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77E3DC0-C410-4EC8-8BF8-FB53A495BD18}"/>
              </a:ext>
            </a:extLst>
          </p:cNvPr>
          <p:cNvSpPr txBox="1">
            <a:spLocks/>
          </p:cNvSpPr>
          <p:nvPr/>
        </p:nvSpPr>
        <p:spPr>
          <a:xfrm>
            <a:off x="6588224" y="6525344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fld id="{6231DFBC-2454-451B-9C42-04D7F724382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B1A5E7B-B161-4D6E-B672-72FAE8E15E9E}"/>
              </a:ext>
            </a:extLst>
          </p:cNvPr>
          <p:cNvSpPr txBox="1"/>
          <p:nvPr/>
        </p:nvSpPr>
        <p:spPr>
          <a:xfrm>
            <a:off x="1043608" y="1513412"/>
            <a:ext cx="7324923" cy="2058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-1695450" algn="ctr">
              <a:lnSpc>
                <a:spcPct val="104000"/>
              </a:lnSpc>
              <a:tabLst>
                <a:tab pos="3397250" algn="l"/>
              </a:tabLst>
            </a:pPr>
            <a:r>
              <a:rPr sz="4400" spc="-10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lang="en-US" altLang="zh-CN" sz="4400" spc="-1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  <a:r>
              <a:rPr sz="4400" spc="-1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44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zh-CN" altLang="en-US" sz="4400" spc="-5" dirty="0">
                <a:solidFill>
                  <a:schemeClr val="tx1"/>
                </a:solidFill>
                <a:latin typeface="Arial"/>
                <a:cs typeface="Arial"/>
              </a:rPr>
              <a:t>使用压缩后的倒排索引查询“</a:t>
            </a:r>
            <a:r>
              <a:rPr lang="en-US" altLang="zh-CN" sz="4400" spc="-5" dirty="0">
                <a:solidFill>
                  <a:schemeClr val="tx1"/>
                </a:solidFill>
                <a:latin typeface="Arial"/>
                <a:cs typeface="Arial"/>
              </a:rPr>
              <a:t>information retrieval</a:t>
            </a:r>
            <a:r>
              <a:rPr lang="zh-CN" altLang="en-US" sz="4400" spc="-5" dirty="0">
                <a:solidFill>
                  <a:schemeClr val="tx1"/>
                </a:solidFill>
                <a:latin typeface="Arial"/>
                <a:cs typeface="Arial"/>
              </a:rPr>
              <a:t>”需要多长时间？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390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17281"/>
            <a:ext cx="8229600" cy="600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 marR="5080" indent="-309880">
              <a:lnSpc>
                <a:spcPct val="104000"/>
              </a:lnSpc>
              <a:tabLst>
                <a:tab pos="4547235" algn="l"/>
              </a:tabLst>
            </a:pPr>
            <a:r>
              <a:rPr lang="zh-CN" altLang="en-US" spc="-5" dirty="0"/>
              <a:t>查询处理流程</a:t>
            </a:r>
            <a:endParaRPr spc="-5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2CF164-2A1F-41B8-9BB2-EBB829EB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倒排记录表大小（每个</a:t>
            </a:r>
            <a:r>
              <a:rPr lang="en-US" altLang="zh-CN" dirty="0"/>
              <a:t>doc-id 6</a:t>
            </a:r>
            <a:r>
              <a:rPr lang="zh-CN" altLang="en-US" dirty="0"/>
              <a:t>位）：</a:t>
            </a:r>
            <a:endParaRPr lang="en-US" altLang="zh-CN" dirty="0"/>
          </a:p>
          <a:p>
            <a:pPr lvl="1"/>
            <a:r>
              <a:rPr lang="en-US" altLang="zh-CN" dirty="0"/>
              <a:t>Information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en-US" altLang="zh-CN" baseline="30000" dirty="0"/>
              <a:t>9 </a:t>
            </a:r>
            <a:r>
              <a:rPr lang="en-US" altLang="zh-CN" dirty="0"/>
              <a:t>* 6 bits	= 750MB</a:t>
            </a:r>
          </a:p>
          <a:p>
            <a:pPr lvl="1"/>
            <a:r>
              <a:rPr lang="en-US" altLang="zh-CN" dirty="0"/>
              <a:t>Retrieval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en-US" altLang="zh-CN" baseline="30000" dirty="0"/>
              <a:t>7  </a:t>
            </a:r>
            <a:r>
              <a:rPr lang="en-US" altLang="zh-CN" dirty="0"/>
              <a:t>* 6 bits	= 7.5 MB</a:t>
            </a:r>
          </a:p>
          <a:p>
            <a:r>
              <a:rPr lang="zh-CN" altLang="en-US" dirty="0"/>
              <a:t>磁盘传输时间：</a:t>
            </a:r>
            <a:endParaRPr lang="en-US" altLang="zh-CN" dirty="0"/>
          </a:p>
          <a:p>
            <a:pPr lvl="1"/>
            <a:r>
              <a:rPr lang="en-US" altLang="zh-CN" dirty="0"/>
              <a:t>7.5</a:t>
            </a:r>
            <a:r>
              <a:rPr lang="zh-CN" altLang="en-US" dirty="0"/>
              <a:t>秒（</a:t>
            </a:r>
            <a:r>
              <a:rPr lang="en-US" altLang="zh-CN" dirty="0"/>
              <a:t>information</a:t>
            </a:r>
            <a:r>
              <a:rPr lang="zh-CN" altLang="en-US" dirty="0"/>
              <a:t>）</a:t>
            </a:r>
            <a:r>
              <a:rPr lang="en-US" altLang="zh-CN" dirty="0"/>
              <a:t> + 0.08</a:t>
            </a:r>
            <a:r>
              <a:rPr lang="zh-CN" altLang="en-US" dirty="0"/>
              <a:t>秒（</a:t>
            </a:r>
            <a:r>
              <a:rPr lang="en-US" altLang="zh-CN" dirty="0"/>
              <a:t> retrieval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忽略</a:t>
            </a:r>
            <a:r>
              <a:rPr lang="en-US" altLang="zh-CN" dirty="0"/>
              <a:t>CPU</a:t>
            </a:r>
            <a:r>
              <a:rPr lang="zh-CN" altLang="en-US" dirty="0"/>
              <a:t>耗时和磁盘延迟</a:t>
            </a:r>
          </a:p>
          <a:p>
            <a:endParaRPr lang="zh-CN" alt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279F6EE-28AF-4727-9D4B-F1910E7C337F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85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查询处理流程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A494C-328E-41C1-A275-704BF425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查询响应时间由</a:t>
            </a:r>
            <a:r>
              <a:rPr lang="en-US" altLang="zh-CN" dirty="0"/>
              <a:t>3</a:t>
            </a:r>
            <a:r>
              <a:rPr lang="zh-CN" altLang="en-US" dirty="0"/>
              <a:t>天降低到</a:t>
            </a:r>
            <a:r>
              <a:rPr lang="en-US" altLang="zh-CN" dirty="0"/>
              <a:t>50.5</a:t>
            </a:r>
            <a:r>
              <a:rPr lang="zh-CN" altLang="en-US" dirty="0"/>
              <a:t>秒！</a:t>
            </a:r>
            <a:endParaRPr lang="en-US" altLang="zh-CN" dirty="0"/>
          </a:p>
          <a:p>
            <a:r>
              <a:rPr lang="zh-CN" altLang="en-US" dirty="0"/>
              <a:t>继续降低到</a:t>
            </a:r>
            <a:r>
              <a:rPr lang="en-US" altLang="zh-CN" dirty="0"/>
              <a:t>7.58</a:t>
            </a:r>
            <a:r>
              <a:rPr lang="zh-CN" altLang="en-US" dirty="0"/>
              <a:t>秒</a:t>
            </a:r>
            <a:endParaRPr lang="en-US" altLang="zh-CN" dirty="0"/>
          </a:p>
          <a:p>
            <a:r>
              <a:rPr lang="en-US" altLang="zh-CN" dirty="0"/>
              <a:t>:-)</a:t>
            </a:r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... </a:t>
            </a:r>
            <a:r>
              <a:rPr lang="zh-CN" altLang="en-US" dirty="0"/>
              <a:t>仍然太慢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:-(</a:t>
            </a:r>
          </a:p>
          <a:p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5850-7EEE-42B5-850A-57B164AE4947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86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581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提前终止查询（</a:t>
            </a:r>
            <a:r>
              <a:rPr lang="en-US" altLang="zh-CN" spc="-5" dirty="0"/>
              <a:t>1</a:t>
            </a:r>
            <a:r>
              <a:rPr lang="zh-CN" altLang="en-US" spc="-5" dirty="0"/>
              <a:t>）</a:t>
            </a:r>
            <a:endParaRPr spc="-5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1C51A7F-ACD0-437F-BBCC-6F17A4FC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5080" indent="-457200">
              <a:lnSpc>
                <a:spcPct val="103600"/>
              </a:lnSpc>
              <a:tabLst>
                <a:tab pos="351155" algn="l"/>
                <a:tab pos="351790" algn="l"/>
              </a:tabLst>
            </a:pPr>
            <a:r>
              <a:rPr lang="zh-CN" altLang="en-US" dirty="0">
                <a:latin typeface="Arial"/>
                <a:cs typeface="Arial"/>
              </a:rPr>
              <a:t>假设对倒排表的</a:t>
            </a:r>
            <a:r>
              <a:rPr lang="en-US" altLang="zh-CN" dirty="0">
                <a:latin typeface="Arial"/>
                <a:cs typeface="Arial"/>
              </a:rPr>
              <a:t>doc-id</a:t>
            </a:r>
            <a:r>
              <a:rPr lang="zh-CN" altLang="en-US" dirty="0">
                <a:latin typeface="Arial"/>
                <a:cs typeface="Arial"/>
              </a:rPr>
              <a:t>进行重新排序，使得最相关的文档</a:t>
            </a:r>
            <a:r>
              <a:rPr lang="en-US" altLang="zh-CN" dirty="0">
                <a:latin typeface="Arial"/>
                <a:cs typeface="Arial"/>
              </a:rPr>
              <a:t>id</a:t>
            </a:r>
            <a:r>
              <a:rPr lang="zh-CN" altLang="en-US" dirty="0">
                <a:latin typeface="Arial"/>
                <a:cs typeface="Arial"/>
              </a:rPr>
              <a:t>排在前面</a:t>
            </a:r>
            <a:endParaRPr lang="en-US" altLang="zh-CN" dirty="0">
              <a:latin typeface="Arial"/>
              <a:cs typeface="Arial"/>
            </a:endParaRPr>
          </a:p>
          <a:p>
            <a:pPr marL="751205" marR="226695" indent="-281940">
              <a:lnSpc>
                <a:spcPct val="103800"/>
              </a:lnSpc>
              <a:spcBef>
                <a:spcPts val="610"/>
              </a:spcBef>
            </a:pPr>
            <a:r>
              <a:rPr lang="zh-CN" altLang="en-US" sz="2400" spc="-5" dirty="0">
                <a:latin typeface="Arial"/>
                <a:cs typeface="Arial"/>
              </a:rPr>
              <a:t>例如，按</a:t>
            </a:r>
            <a:r>
              <a:rPr lang="en-US" altLang="zh-CN" sz="2400" spc="-5" dirty="0" err="1">
                <a:latin typeface="Arial"/>
                <a:cs typeface="Arial"/>
              </a:rPr>
              <a:t>tf.idf</a:t>
            </a:r>
            <a:r>
              <a:rPr lang="zh-CN" altLang="en-US" sz="2400" spc="-5" dirty="0">
                <a:latin typeface="Arial"/>
                <a:cs typeface="Arial"/>
              </a:rPr>
              <a:t>值，对</a:t>
            </a:r>
            <a:r>
              <a:rPr lang="fr-FR" altLang="zh-CN" sz="2400" spc="-5" dirty="0">
                <a:latin typeface="Arial"/>
                <a:cs typeface="Arial"/>
              </a:rPr>
              <a:t>retrieval</a:t>
            </a:r>
            <a:r>
              <a:rPr lang="zh-CN" altLang="en-US" sz="2400" spc="-5" dirty="0">
                <a:latin typeface="Arial"/>
                <a:cs typeface="Arial"/>
              </a:rPr>
              <a:t>词项对应的文档</a:t>
            </a:r>
            <a:r>
              <a:rPr lang="en-US" altLang="zh-CN" sz="2400" spc="-5" dirty="0">
                <a:latin typeface="Arial"/>
                <a:cs typeface="Arial"/>
              </a:rPr>
              <a:t>id</a:t>
            </a:r>
            <a:r>
              <a:rPr lang="zh-CN" altLang="en-US" sz="2400" spc="-5" dirty="0">
                <a:latin typeface="Arial"/>
                <a:cs typeface="Arial"/>
              </a:rPr>
              <a:t>进行排序</a:t>
            </a:r>
            <a:endParaRPr lang="en-US" altLang="zh-CN" sz="2400" spc="-5" dirty="0">
              <a:latin typeface="Arial"/>
              <a:cs typeface="Arial"/>
            </a:endParaRPr>
          </a:p>
          <a:p>
            <a:pPr marL="751205" marR="226695" indent="-281940">
              <a:lnSpc>
                <a:spcPct val="103800"/>
              </a:lnSpc>
              <a:spcBef>
                <a:spcPts val="610"/>
              </a:spcBef>
            </a:pPr>
            <a:r>
              <a:rPr lang="fr-FR" altLang="zh-CN" sz="2400" spc="-5" dirty="0">
                <a:latin typeface="Arial"/>
                <a:cs typeface="Arial"/>
              </a:rPr>
              <a:t>[&lt;retrieval; 7; [98, </a:t>
            </a:r>
            <a:r>
              <a:rPr lang="fr-FR" altLang="zh-CN" sz="2400" spc="-10" dirty="0">
                <a:latin typeface="Arial"/>
                <a:cs typeface="Arial"/>
              </a:rPr>
              <a:t>23, 180, 81, </a:t>
            </a:r>
            <a:r>
              <a:rPr lang="fr-FR" altLang="zh-CN" sz="2400" spc="-5" dirty="0">
                <a:latin typeface="Arial"/>
                <a:cs typeface="Arial"/>
              </a:rPr>
              <a:t>98, 121, 2,</a:t>
            </a:r>
            <a:r>
              <a:rPr lang="fr-FR" altLang="zh-CN" sz="2400" spc="80" dirty="0">
                <a:latin typeface="Arial"/>
                <a:cs typeface="Arial"/>
              </a:rPr>
              <a:t> </a:t>
            </a:r>
            <a:r>
              <a:rPr lang="fr-FR" altLang="zh-CN" sz="2400" spc="-5" dirty="0">
                <a:latin typeface="Arial"/>
                <a:cs typeface="Arial"/>
              </a:rPr>
              <a:t>126,]&gt;</a:t>
            </a:r>
          </a:p>
          <a:p>
            <a:pPr marL="751205" marR="226695" indent="-281940">
              <a:lnSpc>
                <a:spcPct val="103800"/>
              </a:lnSpc>
              <a:spcBef>
                <a:spcPts val="610"/>
              </a:spcBef>
            </a:pPr>
            <a:r>
              <a:rPr lang="zh-CN" altLang="en-US" sz="2400" dirty="0">
                <a:latin typeface="Arial"/>
                <a:cs typeface="Arial"/>
              </a:rPr>
              <a:t>对应查询</a:t>
            </a:r>
            <a:r>
              <a:rPr lang="fr-FR" altLang="zh-CN" sz="2400" spc="-5" dirty="0">
                <a:latin typeface="Arial"/>
                <a:cs typeface="Arial"/>
              </a:rPr>
              <a:t>retrieval</a:t>
            </a:r>
            <a:r>
              <a:rPr lang="zh-CN" altLang="en-US" sz="2400" spc="-5" dirty="0">
                <a:latin typeface="Arial"/>
                <a:cs typeface="Arial"/>
              </a:rPr>
              <a:t>可快速返回前十个相关文档：从倒排记录表中读取前</a:t>
            </a:r>
            <a:r>
              <a:rPr lang="en-US" altLang="zh-CN" sz="2400" spc="-5" dirty="0">
                <a:latin typeface="Arial"/>
                <a:cs typeface="Arial"/>
              </a:rPr>
              <a:t>10</a:t>
            </a:r>
            <a:r>
              <a:rPr lang="zh-CN" altLang="en-US" sz="2400" spc="-5" dirty="0">
                <a:latin typeface="Arial"/>
                <a:cs typeface="Arial"/>
              </a:rPr>
              <a:t>个</a:t>
            </a:r>
            <a:r>
              <a:rPr lang="en-US" altLang="zh-CN" sz="2400" spc="-5" dirty="0">
                <a:latin typeface="Arial"/>
                <a:cs typeface="Arial"/>
              </a:rPr>
              <a:t>doc-id</a:t>
            </a:r>
            <a:r>
              <a:rPr lang="zh-CN" altLang="en-US" sz="2400" spc="-5" dirty="0">
                <a:latin typeface="Arial"/>
                <a:cs typeface="Arial"/>
              </a:rPr>
              <a:t>后即可提前结束</a:t>
            </a:r>
            <a:endParaRPr lang="en-US" altLang="zh-CN" sz="2400" dirty="0">
              <a:latin typeface="Arial"/>
              <a:cs typeface="Arial"/>
            </a:endParaRPr>
          </a:p>
          <a:p>
            <a:pPr marL="751205" marR="226695" indent="-281940">
              <a:lnSpc>
                <a:spcPct val="103800"/>
              </a:lnSpc>
              <a:spcBef>
                <a:spcPts val="610"/>
              </a:spcBef>
            </a:pPr>
            <a:r>
              <a:rPr lang="zh-CN" altLang="en-US" sz="2400" dirty="0">
                <a:latin typeface="Arial"/>
                <a:cs typeface="Arial"/>
              </a:rPr>
              <a:t>该方法的问题：</a:t>
            </a:r>
            <a:endParaRPr lang="en-US" altLang="zh-CN" sz="2400" dirty="0">
              <a:latin typeface="Arial"/>
              <a:cs typeface="Arial"/>
            </a:endParaRPr>
          </a:p>
          <a:p>
            <a:pPr marL="1151255" marR="226695" lvl="1" indent="-281940">
              <a:lnSpc>
                <a:spcPct val="103800"/>
              </a:lnSpc>
              <a:spcBef>
                <a:spcPts val="610"/>
              </a:spcBef>
            </a:pPr>
            <a:r>
              <a:rPr lang="zh-CN" altLang="en-US" sz="2000" dirty="0">
                <a:latin typeface="Arial"/>
                <a:cs typeface="Arial"/>
              </a:rPr>
              <a:t>不能支持倒排表压缩、倒排记录表的合并</a:t>
            </a:r>
            <a:endParaRPr lang="en-US" altLang="zh-CN" sz="2000" dirty="0">
              <a:latin typeface="Arial"/>
              <a:cs typeface="Arial"/>
            </a:endParaRPr>
          </a:p>
          <a:p>
            <a:pPr marL="751205" marR="226695" indent="-281940">
              <a:lnSpc>
                <a:spcPct val="103800"/>
              </a:lnSpc>
              <a:spcBef>
                <a:spcPts val="610"/>
              </a:spcBef>
            </a:pPr>
            <a:endParaRPr lang="fr-FR" altLang="zh-CN" sz="2400" dirty="0">
              <a:latin typeface="Arial"/>
              <a:cs typeface="Arial"/>
            </a:endParaRPr>
          </a:p>
          <a:p>
            <a:pPr marL="751205" marR="226695" indent="-281940">
              <a:lnSpc>
                <a:spcPct val="103800"/>
              </a:lnSpc>
              <a:spcBef>
                <a:spcPts val="610"/>
              </a:spcBef>
            </a:pPr>
            <a:endParaRPr lang="en-US" altLang="zh-CN" sz="2400" dirty="0">
              <a:latin typeface="Arial"/>
              <a:cs typeface="Arial"/>
            </a:endParaRPr>
          </a:p>
          <a:p>
            <a:endParaRPr lang="zh-CN" alt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B5B32EA-0E99-4E2E-A3D1-4013E1EBA50B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87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提前终止查询（</a:t>
            </a:r>
            <a:r>
              <a:rPr lang="en-US" altLang="zh-CN" spc="-5" dirty="0"/>
              <a:t>2</a:t>
            </a:r>
            <a:r>
              <a:rPr lang="zh-CN" altLang="en-US" spc="-5" dirty="0"/>
              <a:t>）</a:t>
            </a:r>
            <a:endParaRPr spc="-5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EB0341-0489-49AF-9C12-E6D8D9DD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对所有文档定义一个静态（或全局的）打分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Google PageRank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PageRank</a:t>
            </a:r>
            <a:r>
              <a:rPr lang="zh-CN" altLang="en-US" dirty="0"/>
              <a:t>升序，对</a:t>
            </a:r>
            <a:r>
              <a:rPr lang="en-US" altLang="zh-CN" dirty="0"/>
              <a:t>doc-id</a:t>
            </a:r>
            <a:r>
              <a:rPr lang="zh-CN" altLang="en-US" dirty="0"/>
              <a:t>进行重新编号</a:t>
            </a:r>
          </a:p>
          <a:p>
            <a:pPr lvl="1"/>
            <a:r>
              <a:rPr lang="zh-CN" altLang="en-US" dirty="0"/>
              <a:t>对应每个词项，</a:t>
            </a:r>
            <a:r>
              <a:rPr lang="en-US" altLang="zh-CN" dirty="0"/>
              <a:t>PageRank</a:t>
            </a:r>
            <a:r>
              <a:rPr lang="zh-CN" altLang="en-US" dirty="0"/>
              <a:t>值高的文档将出现在倒排记录表的前面部分</a:t>
            </a:r>
          </a:p>
          <a:p>
            <a:pPr lvl="1"/>
            <a:r>
              <a:rPr lang="zh-CN" altLang="en-US" dirty="0"/>
              <a:t>估算查询词项的选择率，仅处理部分倒排记录表</a:t>
            </a:r>
          </a:p>
          <a:p>
            <a:endParaRPr lang="zh-CN" alt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707904" y="5895614"/>
            <a:ext cx="520890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spc="-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zh-CN" altLang="en-US" sz="2200" spc="-5" dirty="0">
                <a:solidFill>
                  <a:schemeClr val="tx1"/>
                </a:solidFill>
                <a:latin typeface="Arial"/>
                <a:cs typeface="Arial"/>
              </a:rPr>
              <a:t>参考</a:t>
            </a:r>
            <a:r>
              <a:rPr sz="2200" spc="-5" dirty="0">
                <a:solidFill>
                  <a:schemeClr val="tx1"/>
                </a:solidFill>
                <a:latin typeface="Arial"/>
                <a:cs typeface="Arial"/>
              </a:rPr>
              <a:t>Croft, Metzler </a:t>
            </a:r>
            <a:r>
              <a:rPr sz="2200" dirty="0">
                <a:solidFill>
                  <a:schemeClr val="tx1"/>
                </a:solidFill>
                <a:latin typeface="Arial"/>
                <a:cs typeface="Arial"/>
              </a:rPr>
              <a:t>&amp; </a:t>
            </a:r>
            <a:r>
              <a:rPr sz="2200" spc="-5" dirty="0">
                <a:solidFill>
                  <a:schemeClr val="tx1"/>
                </a:solidFill>
                <a:latin typeface="Arial"/>
                <a:cs typeface="Arial"/>
              </a:rPr>
              <a:t>Strohman</a:t>
            </a:r>
            <a:r>
              <a:rPr sz="22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1"/>
                </a:solidFill>
                <a:latin typeface="Arial"/>
                <a:cs typeface="Arial"/>
              </a:rPr>
              <a:t>2009)</a:t>
            </a:r>
            <a:endParaRPr sz="2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4182FF4-44BA-4556-B830-A924AC8591A0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88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1700808"/>
            <a:ext cx="806894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1820">
              <a:lnSpc>
                <a:spcPts val="5120"/>
              </a:lnSpc>
            </a:pPr>
            <a:r>
              <a:rPr sz="4400" spc="-10" dirty="0">
                <a:solidFill>
                  <a:schemeClr val="tx1"/>
                </a:solidFill>
                <a:latin typeface="Arial"/>
                <a:cs typeface="Arial"/>
              </a:rPr>
              <a:t>Q8</a:t>
            </a:r>
            <a:r>
              <a:rPr lang="zh-CN" altLang="en-US" sz="4400" spc="-10" dirty="0">
                <a:solidFill>
                  <a:schemeClr val="tx1"/>
                </a:solidFill>
                <a:latin typeface="Arial"/>
                <a:cs typeface="Arial"/>
              </a:rPr>
              <a:t>：采用提前终止策略后查询时间是多少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2988" y="2604543"/>
            <a:ext cx="59055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chemeClr val="tx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1A260D2-959A-4CB9-9903-984B08429A62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89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输入：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d1 : C came, C 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d2 : C died. 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Map</a:t>
            </a:r>
            <a:r>
              <a:rPr lang="en-US" altLang="zh-CN" sz="2400" dirty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&lt;C,d1&gt;, &lt;came,d1&gt;, &lt;C,d1&gt;, &lt;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, d1&gt;, &lt;C, d2&gt;, &lt;died,d2&gt;</a:t>
            </a:r>
          </a:p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Reduce: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(&lt;C,(d1,d2,d1)&gt;, &lt;died,(d2)&gt;, &lt;came,(d1)&gt;, &lt;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,(d1)&gt;)  →  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(&lt;C,(d1:2,d2:1)&gt;, &lt;died,(d2:1)&gt;, &lt;came,(d1:1)&gt;, &lt;</a:t>
            </a:r>
            <a:r>
              <a:rPr lang="en-US" altLang="zh-CN" dirty="0" err="1">
                <a:cs typeface="Times New Roman" panose="02020603050405020304" pitchFamily="18" charset="0"/>
              </a:rPr>
              <a:t>c’ed</a:t>
            </a:r>
            <a:r>
              <a:rPr lang="en-US" altLang="zh-CN" dirty="0">
                <a:cs typeface="Times New Roman" panose="02020603050405020304" pitchFamily="18" charset="0"/>
              </a:rPr>
              <a:t>,(d1:1)&gt;)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2"/>
              </a:defRPr>
            </a:lvl9pPr>
          </a:lstStyle>
          <a:p>
            <a:pPr eaLnBrk="1" hangingPunct="1"/>
            <a:fld id="{B554ED1F-18E5-441D-A901-2A7B61CF5AEA}" type="slidenum"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170" y="-33655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de-DE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MapReduce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的分布式索引构建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624091-2899-4054-8842-1165A4CAF3B3}"/>
              </a:ext>
            </a:extLst>
          </p:cNvPr>
          <p:cNvSpPr txBox="1"/>
          <p:nvPr/>
        </p:nvSpPr>
        <p:spPr>
          <a:xfrm>
            <a:off x="5508104" y="2474086"/>
            <a:ext cx="296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阶段输出有多少个</a:t>
            </a:r>
            <a:r>
              <a:rPr lang="en-US" altLang="zh-CN" dirty="0">
                <a:solidFill>
                  <a:schemeClr val="tx1"/>
                </a:solidFill>
              </a:rPr>
              <a:t>k-v</a:t>
            </a:r>
            <a:r>
              <a:rPr lang="zh-CN" altLang="en-US" dirty="0">
                <a:solidFill>
                  <a:schemeClr val="tx1"/>
                </a:solidFill>
              </a:rPr>
              <a:t>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09C079-40C2-402E-BB6A-31B2499305DA}"/>
              </a:ext>
            </a:extLst>
          </p:cNvPr>
          <p:cNvSpPr txBox="1"/>
          <p:nvPr/>
        </p:nvSpPr>
        <p:spPr>
          <a:xfrm>
            <a:off x="5405264" y="583099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Reduce</a:t>
            </a:r>
            <a:r>
              <a:rPr lang="zh-CN" altLang="en-US" dirty="0">
                <a:solidFill>
                  <a:schemeClr val="tx1"/>
                </a:solidFill>
              </a:rPr>
              <a:t>阶段输出的倒排记录数目是多少？</a:t>
            </a:r>
          </a:p>
        </p:txBody>
      </p:sp>
    </p:spTree>
    <p:extLst>
      <p:ext uri="{BB962C8B-B14F-4D97-AF65-F5344CB8AC3E}">
        <p14:creationId xmlns:p14="http://schemas.microsoft.com/office/powerpoint/2010/main" val="8995466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6380043-3886-4A63-ADA8-DD0C549E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一个文档中包含查询词项的概率</a:t>
            </a:r>
            <a:endParaRPr lang="en-US" altLang="zh-CN" dirty="0"/>
          </a:p>
          <a:p>
            <a:pPr lvl="1"/>
            <a:r>
              <a:rPr lang="en-US" altLang="zh-CN" dirty="0"/>
              <a:t>information 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en-US" altLang="zh-CN" baseline="30000" dirty="0"/>
              <a:t>9 </a:t>
            </a:r>
            <a:r>
              <a:rPr lang="en-US" altLang="zh-CN" dirty="0"/>
              <a:t>/ 10</a:t>
            </a:r>
            <a:r>
              <a:rPr lang="en-US" altLang="zh-CN" baseline="30000" dirty="0"/>
              <a:t>10</a:t>
            </a:r>
            <a:r>
              <a:rPr lang="en-US" altLang="zh-CN" dirty="0"/>
              <a:t>= 0.1</a:t>
            </a:r>
          </a:p>
          <a:p>
            <a:pPr lvl="1"/>
            <a:r>
              <a:rPr lang="en-US" altLang="zh-CN" dirty="0"/>
              <a:t>retrieval 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en-US" altLang="zh-CN" baseline="30000" dirty="0"/>
              <a:t>7</a:t>
            </a:r>
            <a:r>
              <a:rPr lang="en-US" altLang="zh-CN" dirty="0"/>
              <a:t> / 10</a:t>
            </a:r>
            <a:r>
              <a:rPr lang="en-US" altLang="zh-CN" baseline="30000" dirty="0"/>
              <a:t>10</a:t>
            </a:r>
            <a:r>
              <a:rPr lang="en-US" altLang="zh-CN" dirty="0"/>
              <a:t> = 0.001</a:t>
            </a:r>
          </a:p>
          <a:p>
            <a:r>
              <a:rPr lang="zh-CN" altLang="en-US" dirty="0"/>
              <a:t>假设词项之间相对独立：</a:t>
            </a:r>
            <a:endParaRPr lang="en-US" altLang="zh-CN" dirty="0"/>
          </a:p>
          <a:p>
            <a:pPr lvl="1"/>
            <a:r>
              <a:rPr lang="en-US" altLang="zh-CN" dirty="0"/>
              <a:t>0.1 x 0.001 = 0.0001</a:t>
            </a:r>
            <a:r>
              <a:rPr lang="zh-CN" altLang="en-US" dirty="0"/>
              <a:t>的文档同时包含两个词项</a:t>
            </a:r>
            <a:endParaRPr lang="en-US" altLang="zh-CN" dirty="0"/>
          </a:p>
          <a:p>
            <a:pPr lvl="1"/>
            <a:r>
              <a:rPr lang="zh-CN" altLang="en-US" dirty="0"/>
              <a:t>即平均每</a:t>
            </a:r>
            <a:r>
              <a:rPr lang="en-US" altLang="zh-CN" dirty="0"/>
              <a:t>1 / 0.0001 = 10,000</a:t>
            </a:r>
            <a:r>
              <a:rPr lang="zh-CN" altLang="en-US" dirty="0"/>
              <a:t>个文档中有</a:t>
            </a:r>
            <a:r>
              <a:rPr lang="en-US" altLang="zh-CN" dirty="0"/>
              <a:t>1</a:t>
            </a:r>
            <a:r>
              <a:rPr lang="zh-CN" altLang="en-US" dirty="0"/>
              <a:t>个文档同时包含</a:t>
            </a:r>
            <a:r>
              <a:rPr lang="en-US" altLang="zh-CN" dirty="0"/>
              <a:t> information</a:t>
            </a:r>
            <a:r>
              <a:rPr lang="zh-CN" altLang="en-US" dirty="0"/>
              <a:t>和</a:t>
            </a:r>
            <a:r>
              <a:rPr lang="en-US" altLang="zh-CN" dirty="0"/>
              <a:t>retrieval</a:t>
            </a:r>
          </a:p>
          <a:p>
            <a:r>
              <a:rPr lang="zh-CN" altLang="en-US" dirty="0"/>
              <a:t>返回前</a:t>
            </a:r>
            <a:r>
              <a:rPr lang="en-US" altLang="zh-CN" dirty="0"/>
              <a:t>300</a:t>
            </a:r>
            <a:r>
              <a:rPr lang="zh-CN" altLang="en-US" dirty="0"/>
              <a:t>个结果，需要处理</a:t>
            </a:r>
            <a:r>
              <a:rPr lang="en-US" altLang="zh-CN" dirty="0"/>
              <a:t>3,000,000</a:t>
            </a:r>
            <a:r>
              <a:rPr lang="zh-CN" altLang="en-US" dirty="0"/>
              <a:t>个文档</a:t>
            </a:r>
            <a:endParaRPr lang="en-US" altLang="zh-CN" dirty="0"/>
          </a:p>
          <a:p>
            <a:r>
              <a:rPr lang="zh-CN" altLang="en-US" dirty="0"/>
              <a:t>占总倒排记录的比例：</a:t>
            </a:r>
            <a:r>
              <a:rPr lang="en-US" altLang="zh-CN" dirty="0"/>
              <a:t>3,000,000 /10</a:t>
            </a:r>
            <a:r>
              <a:rPr lang="en-US" altLang="zh-CN" baseline="30000" dirty="0"/>
              <a:t>10 </a:t>
            </a:r>
            <a:r>
              <a:rPr lang="en-US" altLang="zh-CN" dirty="0"/>
              <a:t>= 0.0003</a:t>
            </a:r>
          </a:p>
          <a:p>
            <a:endParaRPr lang="zh-CN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1004ADA-2EBF-42C3-B6C0-1CDB7B0FF648}"/>
              </a:ext>
            </a:extLst>
          </p:cNvPr>
          <p:cNvSpPr txBox="1">
            <a:spLocks/>
          </p:cNvSpPr>
          <p:nvPr/>
        </p:nvSpPr>
        <p:spPr bwMode="auto">
          <a:xfrm>
            <a:off x="457200" y="802085"/>
            <a:ext cx="82296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黑体" pitchFamily="49" charset="-122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ＭＳ Ｐゴシック" pitchFamily="-65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marL="12700"/>
            <a:r>
              <a:rPr lang="zh-CN" altLang="en-US" spc="-5" dirty="0"/>
              <a:t>提前终止查询（</a:t>
            </a:r>
            <a:r>
              <a:rPr lang="en-US" altLang="zh-CN" spc="-5" dirty="0"/>
              <a:t>3</a:t>
            </a:r>
            <a:r>
              <a:rPr lang="zh-CN" altLang="en-US" spc="-5" dirty="0"/>
              <a:t>）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141AF14-7021-4C13-A2F2-C00A9F83276D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90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pc="-5" dirty="0"/>
              <a:t>提前终止查询（</a:t>
            </a:r>
            <a:r>
              <a:rPr lang="en-US" altLang="zh-CN" spc="-5" dirty="0"/>
              <a:t>3</a:t>
            </a:r>
            <a:r>
              <a:rPr lang="zh-CN" altLang="en-US" spc="-5" dirty="0"/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E55143-BFA9-4FE4-8E64-3D01AEAF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因此，只需处理</a:t>
            </a:r>
            <a:r>
              <a:rPr lang="en-US" altLang="zh-CN" dirty="0"/>
              <a:t>0.0003</a:t>
            </a:r>
            <a:r>
              <a:rPr lang="zh-CN" altLang="en-US" dirty="0"/>
              <a:t>的倒排记录</a:t>
            </a:r>
            <a:endParaRPr lang="en-US" altLang="zh-CN" dirty="0"/>
          </a:p>
          <a:p>
            <a:pPr lvl="1"/>
            <a:r>
              <a:rPr lang="en-US" altLang="zh-CN" dirty="0"/>
              <a:t>0.0003 *	750 Mb = 225 kb for information</a:t>
            </a:r>
          </a:p>
          <a:p>
            <a:pPr lvl="1"/>
            <a:r>
              <a:rPr lang="en-US" altLang="zh-CN" dirty="0"/>
              <a:t>0.0003 *	7.5 Mb = 2.25 kb for retrieval</a:t>
            </a:r>
          </a:p>
          <a:p>
            <a:r>
              <a:rPr lang="zh-CN" altLang="en-US" dirty="0"/>
              <a:t>磁盘传输时间：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毫秒</a:t>
            </a:r>
            <a:r>
              <a:rPr lang="en-US" altLang="zh-CN" dirty="0"/>
              <a:t>(information) + 0.02</a:t>
            </a:r>
            <a:r>
              <a:rPr lang="zh-CN" altLang="en-US" dirty="0"/>
              <a:t>毫秒</a:t>
            </a:r>
            <a:r>
              <a:rPr lang="en-US" altLang="zh-CN" dirty="0"/>
              <a:t>(retrieval)</a:t>
            </a:r>
          </a:p>
          <a:p>
            <a:endParaRPr lang="zh-CN" alt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0C6D9E6-67DD-4A62-AD5C-DEAA0DED0553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91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查询处理流程</a:t>
            </a:r>
            <a:endParaRPr spc="-5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A494C-328E-41C1-A275-704BF425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查询响应时间由</a:t>
            </a:r>
            <a:r>
              <a:rPr lang="en-US" altLang="zh-CN" dirty="0"/>
              <a:t>3</a:t>
            </a:r>
            <a:r>
              <a:rPr lang="zh-CN" altLang="en-US" dirty="0"/>
              <a:t>天降低到</a:t>
            </a:r>
            <a:r>
              <a:rPr lang="en-US" altLang="zh-CN" dirty="0"/>
              <a:t>2</a:t>
            </a:r>
            <a:r>
              <a:rPr lang="zh-CN" altLang="en-US" dirty="0"/>
              <a:t>毫秒！！！</a:t>
            </a:r>
            <a:endParaRPr lang="en-US" altLang="zh-CN" dirty="0"/>
          </a:p>
          <a:p>
            <a:r>
              <a:rPr lang="en-US" altLang="zh-CN" dirty="0"/>
              <a:t>:-)</a:t>
            </a:r>
          </a:p>
          <a:p>
            <a:endParaRPr lang="en-US" altLang="zh-CN" dirty="0"/>
          </a:p>
          <a:p>
            <a:pPr marL="351155" marR="690880">
              <a:lnSpc>
                <a:spcPct val="104200"/>
              </a:lnSpc>
            </a:pPr>
            <a:r>
              <a:rPr lang="en-US" altLang="zh-CN" i="1" spc="-5" dirty="0">
                <a:latin typeface="Arial"/>
                <a:cs typeface="Arial"/>
              </a:rPr>
              <a:t>“This </a:t>
            </a:r>
            <a:r>
              <a:rPr lang="en-US" altLang="zh-CN" i="1" spc="-10" dirty="0">
                <a:latin typeface="Arial"/>
                <a:cs typeface="Arial"/>
              </a:rPr>
              <a:t>engine </a:t>
            </a:r>
            <a:r>
              <a:rPr lang="en-US" altLang="zh-CN" i="1" spc="-5" dirty="0">
                <a:latin typeface="Arial"/>
                <a:cs typeface="Arial"/>
              </a:rPr>
              <a:t>is </a:t>
            </a:r>
            <a:r>
              <a:rPr lang="en-US" altLang="zh-CN" i="1" spc="-15" dirty="0">
                <a:latin typeface="Arial"/>
                <a:cs typeface="Arial"/>
              </a:rPr>
              <a:t>incredibly, </a:t>
            </a:r>
            <a:r>
              <a:rPr lang="en-US" altLang="zh-CN" i="1" spc="-20" dirty="0">
                <a:latin typeface="Arial"/>
                <a:cs typeface="Arial"/>
              </a:rPr>
              <a:t>amazingly,  </a:t>
            </a:r>
            <a:r>
              <a:rPr lang="en-US" altLang="zh-CN" i="1" spc="-5" dirty="0">
                <a:latin typeface="Arial"/>
                <a:cs typeface="Arial"/>
              </a:rPr>
              <a:t>ridiculously</a:t>
            </a:r>
            <a:r>
              <a:rPr lang="en-US" altLang="zh-CN" i="1" spc="-85" dirty="0">
                <a:latin typeface="Arial"/>
                <a:cs typeface="Arial"/>
              </a:rPr>
              <a:t> </a:t>
            </a:r>
            <a:r>
              <a:rPr lang="en-US" altLang="zh-CN" i="1" spc="-5" dirty="0">
                <a:latin typeface="Arial"/>
                <a:cs typeface="Arial"/>
              </a:rPr>
              <a:t>fast!”</a:t>
            </a:r>
            <a:endParaRPr lang="en-US" altLang="zh-CN" dirty="0">
              <a:latin typeface="Arial"/>
              <a:cs typeface="Arial"/>
            </a:endParaRPr>
          </a:p>
          <a:p>
            <a:pPr marL="922655">
              <a:lnSpc>
                <a:spcPct val="100000"/>
              </a:lnSpc>
              <a:spcBef>
                <a:spcPts val="1545"/>
              </a:spcBef>
            </a:pPr>
            <a:r>
              <a:rPr lang="en-US" altLang="zh-CN" sz="2000" spc="-5" dirty="0">
                <a:latin typeface="Arial"/>
                <a:cs typeface="Arial"/>
              </a:rPr>
              <a:t>(from “Top</a:t>
            </a:r>
            <a:r>
              <a:rPr lang="en-US" altLang="zh-CN" sz="2000" spc="-35" dirty="0">
                <a:latin typeface="Arial"/>
                <a:cs typeface="Arial"/>
              </a:rPr>
              <a:t> </a:t>
            </a:r>
            <a:r>
              <a:rPr lang="en-US" altLang="zh-CN" sz="2000" spc="-5" dirty="0">
                <a:latin typeface="Arial"/>
                <a:cs typeface="Arial"/>
              </a:rPr>
              <a:t>Gear”)</a:t>
            </a:r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89D7-7627-4B78-9EBF-BC1F7487350A}"/>
              </a:ext>
            </a:extLst>
          </p:cNvPr>
          <p:cNvSpPr txBox="1">
            <a:spLocks/>
          </p:cNvSpPr>
          <p:nvPr/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Lucida Sans" charset="0"/>
                <a:ea typeface="ＭＳ Ｐゴシック" charset="-128"/>
                <a:cs typeface="+mn-cs"/>
              </a:defRPr>
            </a:lvl9pPr>
          </a:lstStyle>
          <a:p>
            <a:pPr algn="r"/>
            <a:fld id="{74BF2C0F-05D6-4882-A325-BE394602789D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 Light" panose="020F0302020204030204" pitchFamily="34" charset="0"/>
              </a:rPr>
              <a:pPr algn="r"/>
              <a:t>92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3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93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本讲小结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465313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信息检索中进行压缩的动机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倒排索引中词典部分如何压缩？长字符串方法及改进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倒排索引中倒排记录表部分如何压缩？可变字节码、</a:t>
            </a:r>
            <a:r>
              <a:rPr lang="el-GR" altLang="zh-CN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ϒ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编码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词项统计量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词项在整个文档集中如何分布？ 两个定律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84784"/>
            <a:ext cx="5896872" cy="319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Times New Roman" pitchFamily="18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94</a:t>
            </a:fld>
            <a:endParaRPr lang="en-US" sz="1200" dirty="0">
              <a:solidFill>
                <a:srgbClr val="898989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参考资料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信息检索导论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章</a:t>
            </a:r>
            <a:endParaRPr lang="de-DE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有关字对齐二元编码的原文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Anh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Moffat (2005); 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及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Anh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Moffat (2006a)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有关可变字节码的原文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Scholer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, Williams,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Yiannis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Zobel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(2002)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更多的有关压缩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包括位置和频率信息的压缩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的细节参考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Zobel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and Moffat (2006)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6272" y="2048138"/>
            <a:ext cx="8358246" cy="3786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Alistair Moffat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http://people.eng.unimelb.edu.au/ammoffat/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Torsten 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Suel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http://cis.poly.edu/suel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84984"/>
            <a:ext cx="1365692" cy="20553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46239"/>
            <a:ext cx="1529325" cy="20941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63688" y="566124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Alistair Moffat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24723" y="560352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Torsten 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Suel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7986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219" y="4247790"/>
            <a:ext cx="1799589" cy="233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R="37465" algn="r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802085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参考资料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1632860"/>
            <a:ext cx="8183245" cy="256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chemeClr val="tx1"/>
                </a:solidFill>
                <a:latin typeface="Arial"/>
                <a:cs typeface="Arial"/>
              </a:rPr>
              <a:t>Jeff </a:t>
            </a:r>
            <a:r>
              <a:rPr sz="3200" spc="-5" dirty="0">
                <a:solidFill>
                  <a:schemeClr val="tx1"/>
                </a:solidFill>
                <a:latin typeface="Arial"/>
                <a:cs typeface="Arial"/>
              </a:rPr>
              <a:t>Dean's WSDM 2009</a:t>
            </a:r>
            <a:r>
              <a:rPr sz="3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chemeClr val="tx1"/>
                </a:solidFill>
                <a:latin typeface="Arial"/>
                <a:cs typeface="Arial"/>
              </a:rPr>
              <a:t>keynote: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54965" marR="1374775" indent="-342900">
              <a:lnSpc>
                <a:spcPts val="3610"/>
              </a:lnSpc>
              <a:spcBef>
                <a:spcPts val="1230"/>
              </a:spcBef>
            </a:pPr>
            <a:r>
              <a:rPr sz="3200" b="1" spc="-5" dirty="0">
                <a:solidFill>
                  <a:schemeClr val="tx1"/>
                </a:solidFill>
                <a:latin typeface="Arial"/>
                <a:cs typeface="Arial"/>
              </a:rPr>
              <a:t>Challenges in Building </a:t>
            </a:r>
            <a:r>
              <a:rPr sz="3200" b="1" spc="-10" dirty="0">
                <a:solidFill>
                  <a:schemeClr val="tx1"/>
                </a:solidFill>
                <a:latin typeface="Arial"/>
                <a:cs typeface="Arial"/>
              </a:rPr>
              <a:t>Large-Scale  </a:t>
            </a:r>
            <a:r>
              <a:rPr sz="3200" b="1" spc="-5" dirty="0">
                <a:solidFill>
                  <a:schemeClr val="tx1"/>
                </a:solidFill>
                <a:latin typeface="Arial"/>
                <a:cs typeface="Arial"/>
              </a:rPr>
              <a:t>Information Retrieval</a:t>
            </a:r>
            <a:r>
              <a:rPr sz="3200" b="1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chemeClr val="tx1"/>
                </a:solidFill>
                <a:latin typeface="Arial"/>
                <a:cs typeface="Arial"/>
              </a:rPr>
              <a:t>Systems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ts val="3850"/>
              </a:lnSpc>
              <a:spcBef>
                <a:spcPts val="235"/>
              </a:spcBef>
            </a:pPr>
            <a:r>
              <a:rPr sz="2400" spc="-5" dirty="0">
                <a:solidFill>
                  <a:schemeClr val="tx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http://research.google.com/people/jeff/WSDM09-keynote.pdf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http://videolectures.net/wsdm09_dean_cblirs/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0219" y="4247790"/>
            <a:ext cx="1799589" cy="2332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977F271-1533-47DF-A6EA-D7C7160F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/>
          <a:p>
            <a:fld id="{6231DFBC-2454-451B-9C42-04D7F724382E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85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有待补充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pPr/>
              <a:t>97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-template-2013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3EC1C78-7379-43DF-B6A4-0C9F2E743FAC}" vid="{4C904B8B-3FE9-499A-ACA3-0597752562C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course-template-2019</Template>
  <TotalTime>0</TotalTime>
  <Words>5155</Words>
  <Application>Microsoft Office PowerPoint</Application>
  <PresentationFormat>全屏显示(4:3)</PresentationFormat>
  <Paragraphs>781</Paragraphs>
  <Slides>97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8" baseType="lpstr">
      <vt:lpstr>黑体</vt:lpstr>
      <vt:lpstr>楷体</vt:lpstr>
      <vt:lpstr>宋体</vt:lpstr>
      <vt:lpstr>Arial</vt:lpstr>
      <vt:lpstr>Calibri</vt:lpstr>
      <vt:lpstr>Calibri Light</vt:lpstr>
      <vt:lpstr>Lucida Sans</vt:lpstr>
      <vt:lpstr>Times New Roman</vt:lpstr>
      <vt:lpstr>Wingdings</vt:lpstr>
      <vt:lpstr>course-template-2013</vt:lpstr>
      <vt:lpstr>Worksheet</vt:lpstr>
      <vt:lpstr>PowerPoint 演示文稿</vt:lpstr>
      <vt:lpstr>提纲</vt:lpstr>
      <vt:lpstr>提纲</vt:lpstr>
      <vt:lpstr>第一讲中介绍的索引构建: 在内存中对倒排记录表进行排序(基于排序的索引构建方法)</vt:lpstr>
      <vt:lpstr>第一讲中介绍的索引构建: 在内存中对倒排记录表进行排序(基于排序的索引构建方法)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提纲</vt:lpstr>
      <vt:lpstr>PowerPoint 演示文稿</vt:lpstr>
      <vt:lpstr>Google的规模</vt:lpstr>
      <vt:lpstr>Q1: 100亿网页的大小是多少字节</vt:lpstr>
      <vt:lpstr>网页规模</vt:lpstr>
      <vt:lpstr>PowerPoint 演示文稿</vt:lpstr>
      <vt:lpstr>搜索30TB数据需要多长时间？</vt:lpstr>
      <vt:lpstr>倒排索引</vt:lpstr>
      <vt:lpstr>PowerPoint 演示文稿</vt:lpstr>
      <vt:lpstr>忽略如下因素</vt:lpstr>
      <vt:lpstr>倒排索引大小估算</vt:lpstr>
      <vt:lpstr>倒排索引大小估算</vt:lpstr>
      <vt:lpstr>PowerPoint 演示文稿</vt:lpstr>
      <vt:lpstr>查询处理流程（1）</vt:lpstr>
      <vt:lpstr>查询处理（2）</vt:lpstr>
      <vt:lpstr>查询处理流程（3）</vt:lpstr>
      <vt:lpstr>查询处理流程（4）</vt:lpstr>
      <vt:lpstr>查询处理流程（5）</vt:lpstr>
      <vt:lpstr>什么是压缩？</vt:lpstr>
      <vt:lpstr>PowerPoint 演示文稿</vt:lpstr>
      <vt:lpstr>PowerPoint 演示文稿</vt:lpstr>
      <vt:lpstr>PowerPoint 演示文稿</vt:lpstr>
      <vt:lpstr>提纲</vt:lpstr>
      <vt:lpstr>词典压缩和倒排记录表压缩</vt:lpstr>
      <vt:lpstr>PowerPoint 演示文稿</vt:lpstr>
      <vt:lpstr>PowerPoint 演示文稿</vt:lpstr>
      <vt:lpstr>PowerPoint 演示文稿</vt:lpstr>
      <vt:lpstr>Reuters RCV1上的Heaps定律</vt:lpstr>
      <vt:lpstr>PowerPoint 演示文稿</vt:lpstr>
      <vt:lpstr>PowerPoint 演示文稿</vt:lpstr>
      <vt:lpstr>PowerPoint 演示文稿</vt:lpstr>
      <vt:lpstr>Zipf定律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按块存储下的空间消耗</vt:lpstr>
      <vt:lpstr>PowerPoint 演示文稿</vt:lpstr>
      <vt:lpstr>PowerPoint 演示文稿</vt:lpstr>
      <vt:lpstr>前端编码(Front coding)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对间隔编码</vt:lpstr>
      <vt:lpstr>对间隔编码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ϒ编码的长度</vt:lpstr>
      <vt:lpstr>PowerPoint 演示文稿</vt:lpstr>
      <vt:lpstr>PowerPoint 演示文稿</vt:lpstr>
      <vt:lpstr>PowerPoint 演示文稿</vt:lpstr>
      <vt:lpstr>PowerPoint 演示文稿</vt:lpstr>
      <vt:lpstr>Q6：压缩后的倒排索引有多大？</vt:lpstr>
      <vt:lpstr>Google索引的大小</vt:lpstr>
      <vt:lpstr>PowerPoint 演示文稿</vt:lpstr>
      <vt:lpstr>查询处理流程</vt:lpstr>
      <vt:lpstr>查询处理流程</vt:lpstr>
      <vt:lpstr>提前终止查询（1）</vt:lpstr>
      <vt:lpstr>提前终止查询（2）</vt:lpstr>
      <vt:lpstr>PowerPoint 演示文稿</vt:lpstr>
      <vt:lpstr>PowerPoint 演示文稿</vt:lpstr>
      <vt:lpstr>提前终止查询（3）</vt:lpstr>
      <vt:lpstr>查询处理流程</vt:lpstr>
      <vt:lpstr>PowerPoint 演示文稿</vt:lpstr>
      <vt:lpstr>PowerPoint 演示文稿</vt:lpstr>
      <vt:lpstr>参考资料(续)</vt:lpstr>
      <vt:lpstr>参考资料(续)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test</cp:lastModifiedBy>
  <cp:revision>1597</cp:revision>
  <cp:lastPrinted>2009-09-22T15:48:09Z</cp:lastPrinted>
  <dcterms:created xsi:type="dcterms:W3CDTF">2009-09-21T23:46:17Z</dcterms:created>
  <dcterms:modified xsi:type="dcterms:W3CDTF">2020-09-22T00:57:59Z</dcterms:modified>
</cp:coreProperties>
</file>