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5" r:id="rId1"/>
  </p:sldMasterIdLst>
  <p:notesMasterIdLst>
    <p:notesMasterId r:id="rId100"/>
  </p:notesMasterIdLst>
  <p:handoutMasterIdLst>
    <p:handoutMasterId r:id="rId101"/>
  </p:handoutMasterIdLst>
  <p:sldIdLst>
    <p:sldId id="256" r:id="rId2"/>
    <p:sldId id="872" r:id="rId3"/>
    <p:sldId id="1049" r:id="rId4"/>
    <p:sldId id="1050" r:id="rId5"/>
    <p:sldId id="1038" r:id="rId6"/>
    <p:sldId id="1499" r:id="rId7"/>
    <p:sldId id="1039" r:id="rId8"/>
    <p:sldId id="1040" r:id="rId9"/>
    <p:sldId id="1051" r:id="rId10"/>
    <p:sldId id="1041" r:id="rId11"/>
    <p:sldId id="1042" r:id="rId12"/>
    <p:sldId id="1043" r:id="rId13"/>
    <p:sldId id="1044" r:id="rId14"/>
    <p:sldId id="1319" r:id="rId15"/>
    <p:sldId id="982" r:id="rId16"/>
    <p:sldId id="1502" r:id="rId17"/>
    <p:sldId id="1054" r:id="rId18"/>
    <p:sldId id="1055" r:id="rId19"/>
    <p:sldId id="257" r:id="rId20"/>
    <p:sldId id="1056" r:id="rId21"/>
    <p:sldId id="1057" r:id="rId22"/>
    <p:sldId id="1059" r:id="rId23"/>
    <p:sldId id="1060" r:id="rId24"/>
    <p:sldId id="1061" r:id="rId25"/>
    <p:sldId id="1069" r:id="rId26"/>
    <p:sldId id="1062" r:id="rId27"/>
    <p:sldId id="1503" r:id="rId28"/>
    <p:sldId id="1058" r:id="rId29"/>
    <p:sldId id="1064" r:id="rId30"/>
    <p:sldId id="1065" r:id="rId31"/>
    <p:sldId id="1066" r:id="rId32"/>
    <p:sldId id="1067" r:id="rId33"/>
    <p:sldId id="1068" r:id="rId34"/>
    <p:sldId id="1126" r:id="rId35"/>
    <p:sldId id="1504" r:id="rId36"/>
    <p:sldId id="1071" r:id="rId37"/>
    <p:sldId id="1072" r:id="rId38"/>
    <p:sldId id="1073" r:id="rId39"/>
    <p:sldId id="1074" r:id="rId40"/>
    <p:sldId id="1075" r:id="rId41"/>
    <p:sldId id="1076" r:id="rId42"/>
    <p:sldId id="1077" r:id="rId43"/>
    <p:sldId id="1078" r:id="rId44"/>
    <p:sldId id="1079" r:id="rId45"/>
    <p:sldId id="1080" r:id="rId46"/>
    <p:sldId id="1081" r:id="rId47"/>
    <p:sldId id="1505" r:id="rId48"/>
    <p:sldId id="261" r:id="rId49"/>
    <p:sldId id="1083" r:id="rId50"/>
    <p:sldId id="1084" r:id="rId51"/>
    <p:sldId id="1085" r:id="rId52"/>
    <p:sldId id="1086" r:id="rId53"/>
    <p:sldId id="1087" r:id="rId54"/>
    <p:sldId id="1088" r:id="rId55"/>
    <p:sldId id="1089" r:id="rId56"/>
    <p:sldId id="1090" r:id="rId57"/>
    <p:sldId id="1091" r:id="rId58"/>
    <p:sldId id="1092" r:id="rId59"/>
    <p:sldId id="1093" r:id="rId60"/>
    <p:sldId id="1094" r:id="rId61"/>
    <p:sldId id="1095" r:id="rId62"/>
    <p:sldId id="1096" r:id="rId63"/>
    <p:sldId id="1097" r:id="rId64"/>
    <p:sldId id="1098" r:id="rId65"/>
    <p:sldId id="1099" r:id="rId66"/>
    <p:sldId id="1100" r:id="rId67"/>
    <p:sldId id="1109" r:id="rId68"/>
    <p:sldId id="295" r:id="rId69"/>
    <p:sldId id="1101" r:id="rId70"/>
    <p:sldId id="1102" r:id="rId71"/>
    <p:sldId id="1103" r:id="rId72"/>
    <p:sldId id="1104" r:id="rId73"/>
    <p:sldId id="1105" r:id="rId74"/>
    <p:sldId id="1506" r:id="rId75"/>
    <p:sldId id="1125" r:id="rId76"/>
    <p:sldId id="1118" r:id="rId77"/>
    <p:sldId id="1119" r:id="rId78"/>
    <p:sldId id="1120" r:id="rId79"/>
    <p:sldId id="1121" r:id="rId80"/>
    <p:sldId id="1122" r:id="rId81"/>
    <p:sldId id="408" r:id="rId82"/>
    <p:sldId id="1123" r:id="rId83"/>
    <p:sldId id="409" r:id="rId84"/>
    <p:sldId id="1124" r:id="rId85"/>
    <p:sldId id="1111" r:id="rId86"/>
    <p:sldId id="1112" r:id="rId87"/>
    <p:sldId id="1113" r:id="rId88"/>
    <p:sldId id="1507" r:id="rId89"/>
    <p:sldId id="1114" r:id="rId90"/>
    <p:sldId id="1115" r:id="rId91"/>
    <p:sldId id="1116" r:id="rId92"/>
    <p:sldId id="1117" r:id="rId93"/>
    <p:sldId id="1106" r:id="rId94"/>
    <p:sldId id="1108" r:id="rId95"/>
    <p:sldId id="407" r:id="rId96"/>
    <p:sldId id="1501" r:id="rId97"/>
    <p:sldId id="1107" r:id="rId98"/>
    <p:sldId id="1046" r:id="rId9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1"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75233" autoAdjust="0"/>
  </p:normalViewPr>
  <p:slideViewPr>
    <p:cSldViewPr>
      <p:cViewPr varScale="1">
        <p:scale>
          <a:sx n="55" d="100"/>
          <a:sy n="55" d="100"/>
        </p:scale>
        <p:origin x="1107" y="3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46" d="100"/>
          <a:sy n="46" d="100"/>
        </p:scale>
        <p:origin x="-22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22.09.2020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306044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53866086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4488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3026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0278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95204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2770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0201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7749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7342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05162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31976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1148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7603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37703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11400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03226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20604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81184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91021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3143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51662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97590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4531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82680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64391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05597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90502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31857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10928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30863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782B776-4E4B-4583-A908-AED742FAA6FC}"/>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B09DD3-7A64-41F1-B9F3-DD81C6F01F86}" type="slidenum">
              <a:rPr lang="en-US" altLang="zh-CN"/>
              <a:pPr eaLnBrk="1" hangingPunct="1"/>
              <a:t>48</a:t>
            </a:fld>
            <a:endParaRPr lang="en-US" altLang="zh-CN"/>
          </a:p>
        </p:txBody>
      </p:sp>
      <p:sp>
        <p:nvSpPr>
          <p:cNvPr id="87043" name="Rectangle 2">
            <a:extLst>
              <a:ext uri="{FF2B5EF4-FFF2-40B4-BE49-F238E27FC236}">
                <a16:creationId xmlns:a16="http://schemas.microsoft.com/office/drawing/2014/main" id="{C61B7594-65CB-4A63-B093-B6332F63AA4A}"/>
              </a:ext>
            </a:extLst>
          </p:cNvPr>
          <p:cNvSpPr>
            <a:spLocks noGrp="1" noRot="1" noChangeAspect="1" noChangeArrowheads="1" noTextEdit="1"/>
          </p:cNvSpPr>
          <p:nvPr>
            <p:ph type="sldImg"/>
          </p:nvPr>
        </p:nvSpPr>
        <p:spPr bwMode="auto">
          <a:xfrm>
            <a:off x="1258888" y="720725"/>
            <a:ext cx="4791075" cy="3594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FC4A3D43-0D37-412E-943A-136EA2F586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94580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93859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2899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2387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49333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43719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47112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75661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83165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76836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05471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48825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30360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0128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9320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28301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21467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93328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19888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386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53441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395286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547976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27919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85922-248E-4BB5-A6CB-F84F0C1BDA5A}" type="slidenum">
              <a:rPr lang="en-US" altLang="zh-CN"/>
              <a:pPr/>
              <a:t>76</a:t>
            </a:fld>
            <a:endParaRPr lang="en-US" altLang="zh-CN"/>
          </a:p>
        </p:txBody>
      </p:sp>
      <p:sp>
        <p:nvSpPr>
          <p:cNvPr id="256002" name="Rectangle 2"/>
          <p:cNvSpPr>
            <a:spLocks noGrp="1" noRot="1" noChangeAspect="1" noChangeArrowheads="1" noTextEdit="1"/>
          </p:cNvSpPr>
          <p:nvPr>
            <p:ph type="sldImg"/>
          </p:nvPr>
        </p:nvSpPr>
        <p:spPr>
          <a:xfrm>
            <a:off x="1258888" y="720725"/>
            <a:ext cx="4791075" cy="3594100"/>
          </a:xfrm>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265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836951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0336C-687E-40B1-84AC-D88EDA407C8D}" type="slidenum">
              <a:rPr lang="en-US" altLang="zh-CN"/>
              <a:pPr/>
              <a:t>77</a:t>
            </a:fld>
            <a:endParaRPr lang="en-US" altLang="zh-CN"/>
          </a:p>
        </p:txBody>
      </p:sp>
      <p:sp>
        <p:nvSpPr>
          <p:cNvPr id="452610" name="Rectangle 2"/>
          <p:cNvSpPr>
            <a:spLocks noGrp="1" noRot="1" noChangeAspect="1" noChangeArrowheads="1" noTextEdit="1"/>
          </p:cNvSpPr>
          <p:nvPr>
            <p:ph type="sldImg"/>
          </p:nvPr>
        </p:nvSpPr>
        <p:spPr>
          <a:xfrm>
            <a:off x="1258888" y="720725"/>
            <a:ext cx="4791075" cy="3594100"/>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44525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72673-5AB5-4BDA-80E2-62FF057BFCD8}" type="slidenum">
              <a:rPr lang="en-US" altLang="zh-CN"/>
              <a:pPr/>
              <a:t>78</a:t>
            </a:fld>
            <a:endParaRPr lang="en-US" altLang="zh-CN"/>
          </a:p>
        </p:txBody>
      </p:sp>
      <p:sp>
        <p:nvSpPr>
          <p:cNvPr id="272386" name="Rectangle 2"/>
          <p:cNvSpPr>
            <a:spLocks noGrp="1" noRot="1" noChangeAspect="1" noChangeArrowheads="1" noTextEdit="1"/>
          </p:cNvSpPr>
          <p:nvPr>
            <p:ph type="sldImg"/>
          </p:nvPr>
        </p:nvSpPr>
        <p:spPr>
          <a:xfrm>
            <a:off x="1258888" y="720725"/>
            <a:ext cx="4791075" cy="3594100"/>
          </a:xfrm>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2362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44460-1540-4587-92CD-4DC5AF22A595}" type="slidenum">
              <a:rPr lang="en-US" altLang="zh-CN"/>
              <a:pPr/>
              <a:t>79</a:t>
            </a:fld>
            <a:endParaRPr lang="en-US" altLang="zh-CN"/>
          </a:p>
        </p:txBody>
      </p:sp>
      <p:sp>
        <p:nvSpPr>
          <p:cNvPr id="267266" name="Rectangle 2"/>
          <p:cNvSpPr>
            <a:spLocks noGrp="1" noRot="1" noChangeAspect="1" noChangeArrowheads="1" noTextEdit="1"/>
          </p:cNvSpPr>
          <p:nvPr>
            <p:ph type="sldImg"/>
          </p:nvPr>
        </p:nvSpPr>
        <p:spPr>
          <a:xfrm>
            <a:off x="1258888" y="720725"/>
            <a:ext cx="4791075" cy="3594100"/>
          </a:xfrm>
          <a:ln/>
        </p:spPr>
      </p:sp>
      <p:sp>
        <p:nvSpPr>
          <p:cNvPr id="267267" name="Rectangle 3"/>
          <p:cNvSpPr>
            <a:spLocks noGrp="1" noChangeArrowheads="1"/>
          </p:cNvSpPr>
          <p:nvPr>
            <p:ph type="body" idx="1"/>
          </p:nvPr>
        </p:nvSpPr>
        <p:spPr/>
        <p:txBody>
          <a:bodyPr/>
          <a:lstStyle/>
          <a:p>
            <a:r>
              <a:rPr lang="zh-CN" altLang="en-US" dirty="0"/>
              <a:t>考虑</a:t>
            </a:r>
            <a:r>
              <a:rPr lang="en-US" altLang="zh-CN" dirty="0"/>
              <a:t>4</a:t>
            </a:r>
            <a:r>
              <a:rPr lang="zh-CN" altLang="en-US" dirty="0"/>
              <a:t>篇文章，分别为： </a:t>
            </a:r>
            <a:r>
              <a:rPr lang="en-US" altLang="zh-CN" dirty="0"/>
              <a:t>d1: A B C D   d2: A B D d3: A C D d4:</a:t>
            </a:r>
            <a:r>
              <a:rPr lang="en-US" altLang="zh-CN" baseline="0" dirty="0"/>
              <a:t> C D</a:t>
            </a:r>
            <a:r>
              <a:rPr lang="zh-CN" altLang="en-US" baseline="0" dirty="0"/>
              <a:t>。接下来我们用本页方法计算单词</a:t>
            </a:r>
            <a:r>
              <a:rPr lang="en-US" altLang="zh-CN" baseline="0" dirty="0"/>
              <a:t>A</a:t>
            </a:r>
            <a:r>
              <a:rPr lang="zh-CN" altLang="en-US" baseline="0" dirty="0"/>
              <a:t>和单词</a:t>
            </a:r>
            <a:r>
              <a:rPr lang="en-US" altLang="zh-CN" baseline="0" dirty="0"/>
              <a:t>B</a:t>
            </a:r>
            <a:r>
              <a:rPr lang="zh-CN" altLang="en-US" baseline="0" dirty="0"/>
              <a:t>的相似度</a:t>
            </a:r>
            <a:r>
              <a:rPr lang="en-US" altLang="zh-CN" baseline="0" dirty="0"/>
              <a:t>c(A,B)</a:t>
            </a:r>
            <a:r>
              <a:rPr lang="zh-CN" altLang="en-US" baseline="0" dirty="0"/>
              <a:t>。首先 </a:t>
            </a:r>
            <a:r>
              <a:rPr lang="en-US" altLang="zh-CN" baseline="0" dirty="0"/>
              <a:t>A</a:t>
            </a:r>
            <a:r>
              <a:rPr lang="zh-CN" altLang="en-US" baseline="0" dirty="0"/>
              <a:t>出现的文档篇数 </a:t>
            </a:r>
            <a:r>
              <a:rPr lang="en-US" altLang="zh-CN" baseline="0" dirty="0"/>
              <a:t>n(A)=3</a:t>
            </a:r>
            <a:r>
              <a:rPr lang="zh-CN" altLang="en-US" baseline="0" dirty="0"/>
              <a:t>，</a:t>
            </a:r>
            <a:r>
              <a:rPr lang="en-US" altLang="zh-CN" baseline="0" dirty="0"/>
              <a:t>B</a:t>
            </a:r>
            <a:r>
              <a:rPr lang="zh-CN" altLang="en-US" baseline="0" dirty="0"/>
              <a:t>出现的文档篇数为</a:t>
            </a:r>
            <a:r>
              <a:rPr lang="en-US" altLang="zh-CN" baseline="0" dirty="0"/>
              <a:t>n(B)=2</a:t>
            </a:r>
            <a:r>
              <a:rPr lang="zh-CN" altLang="en-US" baseline="0" dirty="0"/>
              <a:t>，它们同时出现的文档篇数为 </a:t>
            </a:r>
            <a:r>
              <a:rPr lang="en-US" altLang="zh-CN" baseline="0" dirty="0"/>
              <a:t>n(A,B)=2</a:t>
            </a:r>
            <a:r>
              <a:rPr lang="zh-CN" altLang="en-US" baseline="0" dirty="0"/>
              <a:t>。于是用上述公式可以计算</a:t>
            </a:r>
            <a:r>
              <a:rPr lang="en-US" altLang="zh-CN" baseline="0" dirty="0"/>
              <a:t>c(A,B)=2/(3+2-2)=2/3</a:t>
            </a:r>
            <a:r>
              <a:rPr lang="zh-CN" altLang="en-US" baseline="0" dirty="0"/>
              <a:t>。需要说明的是，我们这里采用了文档内共现的方法。实际上，统计时可以以某个”窗口”作为统计单位，比如考虑在一个句子内共现，或者考虑在几个单词内共现等等。 </a:t>
            </a:r>
            <a:endParaRPr lang="zh-CN" altLang="zh-CN" dirty="0"/>
          </a:p>
        </p:txBody>
      </p:sp>
    </p:spTree>
    <p:extLst>
      <p:ext uri="{BB962C8B-B14F-4D97-AF65-F5344CB8AC3E}">
        <p14:creationId xmlns:p14="http://schemas.microsoft.com/office/powerpoint/2010/main" val="24345926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D8F6F-12A7-499F-97F2-C07A4A77C70B}" type="slidenum">
              <a:rPr lang="en-US" altLang="zh-CN"/>
              <a:pPr/>
              <a:t>80</a:t>
            </a:fld>
            <a:endParaRPr lang="en-US" altLang="zh-CN"/>
          </a:p>
        </p:txBody>
      </p:sp>
      <p:sp>
        <p:nvSpPr>
          <p:cNvPr id="454658" name="Rectangle 2"/>
          <p:cNvSpPr>
            <a:spLocks noGrp="1" noRot="1" noChangeAspect="1" noChangeArrowheads="1" noTextEdit="1"/>
          </p:cNvSpPr>
          <p:nvPr>
            <p:ph type="sldImg"/>
          </p:nvPr>
        </p:nvSpPr>
        <p:spPr>
          <a:xfrm>
            <a:off x="1258888" y="720725"/>
            <a:ext cx="4791075" cy="3594100"/>
          </a:xfrm>
          <a:ln/>
        </p:spPr>
      </p:sp>
      <p:sp>
        <p:nvSpPr>
          <p:cNvPr id="454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401156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3F17D-2939-4384-9100-3C3EBDCD76F6}" type="slidenum">
              <a:rPr lang="en-US" altLang="zh-CN"/>
              <a:pPr/>
              <a:t>82</a:t>
            </a:fld>
            <a:endParaRPr lang="en-US" altLang="zh-CN"/>
          </a:p>
        </p:txBody>
      </p:sp>
      <p:sp>
        <p:nvSpPr>
          <p:cNvPr id="276482" name="Rectangle 2"/>
          <p:cNvSpPr>
            <a:spLocks noGrp="1" noRot="1" noChangeAspect="1" noChangeArrowheads="1" noTextEdit="1"/>
          </p:cNvSpPr>
          <p:nvPr>
            <p:ph type="sldImg"/>
          </p:nvPr>
        </p:nvSpPr>
        <p:spPr>
          <a:xfrm>
            <a:off x="1258888" y="720725"/>
            <a:ext cx="4791075" cy="3594100"/>
          </a:xfrm>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46546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752AF-9FC6-4E50-980C-F04B2726BDD7}" type="slidenum">
              <a:rPr lang="en-US" altLang="zh-CN"/>
              <a:pPr/>
              <a:t>84</a:t>
            </a:fld>
            <a:endParaRPr lang="en-US" altLang="zh-CN"/>
          </a:p>
        </p:txBody>
      </p:sp>
      <p:sp>
        <p:nvSpPr>
          <p:cNvPr id="281602" name="Rectangle 2"/>
          <p:cNvSpPr>
            <a:spLocks noGrp="1" noRot="1" noChangeAspect="1" noChangeArrowheads="1" noTextEdit="1"/>
          </p:cNvSpPr>
          <p:nvPr>
            <p:ph type="sldImg"/>
          </p:nvPr>
        </p:nvSpPr>
        <p:spPr>
          <a:xfrm>
            <a:off x="1258888" y="720725"/>
            <a:ext cx="4791075" cy="3594100"/>
          </a:xfrm>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29920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DFA20-9348-413B-8F21-C7E2DC5A3A58}" type="slidenum">
              <a:rPr lang="en-US" altLang="zh-CN"/>
              <a:pPr/>
              <a:t>85</a:t>
            </a:fld>
            <a:endParaRPr lang="en-US" altLang="zh-CN"/>
          </a:p>
        </p:txBody>
      </p:sp>
      <p:sp>
        <p:nvSpPr>
          <p:cNvPr id="283650" name="Rectangle 2"/>
          <p:cNvSpPr>
            <a:spLocks noGrp="1" noRot="1" noChangeAspect="1" noChangeArrowheads="1" noTextEdit="1"/>
          </p:cNvSpPr>
          <p:nvPr>
            <p:ph type="sldImg"/>
          </p:nvPr>
        </p:nvSpPr>
        <p:spPr>
          <a:xfrm>
            <a:off x="1258888" y="720725"/>
            <a:ext cx="4791075" cy="3594100"/>
          </a:xfrm>
          <a:ln/>
        </p:spPr>
      </p:sp>
      <p:sp>
        <p:nvSpPr>
          <p:cNvPr id="283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76887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8B061-EC85-455F-AC4B-EC181E85A92E}" type="slidenum">
              <a:rPr lang="en-US" altLang="zh-CN"/>
              <a:pPr/>
              <a:t>86</a:t>
            </a:fld>
            <a:endParaRPr lang="en-US" altLang="zh-CN"/>
          </a:p>
        </p:txBody>
      </p:sp>
      <p:sp>
        <p:nvSpPr>
          <p:cNvPr id="293890" name="Rectangle 2"/>
          <p:cNvSpPr>
            <a:spLocks noGrp="1" noRot="1" noChangeAspect="1" noChangeArrowheads="1" noTextEdit="1"/>
          </p:cNvSpPr>
          <p:nvPr>
            <p:ph type="sldImg"/>
          </p:nvPr>
        </p:nvSpPr>
        <p:spPr>
          <a:xfrm>
            <a:off x="1258888" y="720725"/>
            <a:ext cx="4791075" cy="3594100"/>
          </a:xfrm>
          <a:ln/>
        </p:spPr>
      </p:sp>
      <p:sp>
        <p:nvSpPr>
          <p:cNvPr id="293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85506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B09BC-9413-47C2-AFFF-5E842A19D007}" type="slidenum">
              <a:rPr lang="en-US" altLang="zh-CN"/>
              <a:pPr/>
              <a:t>87</a:t>
            </a:fld>
            <a:endParaRPr lang="en-US" altLang="zh-CN"/>
          </a:p>
        </p:txBody>
      </p:sp>
      <p:sp>
        <p:nvSpPr>
          <p:cNvPr id="285698" name="Rectangle 2"/>
          <p:cNvSpPr>
            <a:spLocks noGrp="1" noRot="1" noChangeAspect="1" noChangeArrowheads="1" noTextEdit="1"/>
          </p:cNvSpPr>
          <p:nvPr>
            <p:ph type="sldImg"/>
          </p:nvPr>
        </p:nvSpPr>
        <p:spPr>
          <a:xfrm>
            <a:off x="1258888" y="720725"/>
            <a:ext cx="4791075" cy="3594100"/>
          </a:xfrm>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748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B09BC-9413-47C2-AFFF-5E842A19D007}" type="slidenum">
              <a:rPr lang="en-US" altLang="zh-CN"/>
              <a:pPr/>
              <a:t>88</a:t>
            </a:fld>
            <a:endParaRPr lang="en-US" altLang="zh-CN"/>
          </a:p>
        </p:txBody>
      </p:sp>
      <p:sp>
        <p:nvSpPr>
          <p:cNvPr id="285698" name="Rectangle 2"/>
          <p:cNvSpPr>
            <a:spLocks noGrp="1" noRot="1" noChangeAspect="1" noChangeArrowheads="1" noTextEdit="1"/>
          </p:cNvSpPr>
          <p:nvPr>
            <p:ph type="sldImg"/>
          </p:nvPr>
        </p:nvSpPr>
        <p:spPr>
          <a:xfrm>
            <a:off x="1258888" y="720725"/>
            <a:ext cx="4791075" cy="3594100"/>
          </a:xfrm>
          <a:ln/>
        </p:spPr>
      </p:sp>
      <p:sp>
        <p:nvSpPr>
          <p:cNvPr id="285699" name="Rectangle 3"/>
          <p:cNvSpPr>
            <a:spLocks noGrp="1" noChangeArrowheads="1"/>
          </p:cNvSpPr>
          <p:nvPr>
            <p:ph type="body" idx="1"/>
          </p:nvPr>
        </p:nvSpPr>
        <p:spPr/>
        <p:txBody>
          <a:bodyPr/>
          <a:lstStyle/>
          <a:p>
            <a:r>
              <a:rPr lang="en-US" altLang="zh-CN" sz="1200" b="0" i="0" kern="1200" dirty="0">
                <a:solidFill>
                  <a:srgbClr val="000000"/>
                </a:solidFill>
                <a:effectLst/>
                <a:latin typeface="Times New Roman" pitchFamily="16" charset="0"/>
                <a:ea typeface="+mn-ea"/>
                <a:cs typeface="+mn-cs"/>
              </a:rPr>
              <a:t>In other words, missing a term gives a much smaller penalty to an OR query than an AND query. </a:t>
            </a:r>
            <a:br>
              <a:rPr lang="en-US" altLang="zh-CN" dirty="0"/>
            </a:br>
            <a:endParaRPr lang="zh-CN" altLang="zh-CN" dirty="0"/>
          </a:p>
        </p:txBody>
      </p:sp>
    </p:spTree>
    <p:extLst>
      <p:ext uri="{BB962C8B-B14F-4D97-AF65-F5344CB8AC3E}">
        <p14:creationId xmlns:p14="http://schemas.microsoft.com/office/powerpoint/2010/main" val="37616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70194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D5999-1A7F-48D1-AAE0-61A5AE232B07}" type="slidenum">
              <a:rPr lang="en-US" altLang="zh-CN"/>
              <a:pPr/>
              <a:t>89</a:t>
            </a:fld>
            <a:endParaRPr lang="en-US" altLang="zh-CN"/>
          </a:p>
        </p:txBody>
      </p:sp>
      <p:sp>
        <p:nvSpPr>
          <p:cNvPr id="297986" name="Rectangle 2"/>
          <p:cNvSpPr>
            <a:spLocks noGrp="1" noRot="1" noChangeAspect="1" noChangeArrowheads="1" noTextEdit="1"/>
          </p:cNvSpPr>
          <p:nvPr>
            <p:ph type="sldImg"/>
          </p:nvPr>
        </p:nvSpPr>
        <p:spPr>
          <a:xfrm>
            <a:off x="1258888" y="720725"/>
            <a:ext cx="4791075" cy="3594100"/>
          </a:xfrm>
          <a:ln/>
        </p:spPr>
      </p:sp>
      <p:sp>
        <p:nvSpPr>
          <p:cNvPr id="297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28662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A1ED7-ACD5-4EDC-8D8B-F7B044C24A46}" type="slidenum">
              <a:rPr lang="en-US" altLang="zh-CN"/>
              <a:pPr/>
              <a:t>90</a:t>
            </a:fld>
            <a:endParaRPr lang="en-US" altLang="zh-CN"/>
          </a:p>
        </p:txBody>
      </p:sp>
      <p:sp>
        <p:nvSpPr>
          <p:cNvPr id="287746" name="Rectangle 2"/>
          <p:cNvSpPr>
            <a:spLocks noGrp="1" noRot="1" noChangeAspect="1" noChangeArrowheads="1" noTextEdit="1"/>
          </p:cNvSpPr>
          <p:nvPr>
            <p:ph type="sldImg"/>
          </p:nvPr>
        </p:nvSpPr>
        <p:spPr>
          <a:xfrm>
            <a:off x="1258888" y="720725"/>
            <a:ext cx="4791075" cy="3594100"/>
          </a:xfrm>
          <a:ln/>
        </p:spPr>
      </p:sp>
      <p:sp>
        <p:nvSpPr>
          <p:cNvPr id="287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7927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3FEF2A-B90E-4450-ABCF-5E3BB28CD979}" type="slidenum">
              <a:rPr lang="en-US" altLang="zh-CN"/>
              <a:pPr/>
              <a:t>91</a:t>
            </a:fld>
            <a:endParaRPr lang="en-US" altLang="zh-CN"/>
          </a:p>
        </p:txBody>
      </p:sp>
      <p:sp>
        <p:nvSpPr>
          <p:cNvPr id="306178" name="Rectangle 2"/>
          <p:cNvSpPr>
            <a:spLocks noGrp="1" noRot="1" noChangeAspect="1" noChangeArrowheads="1" noTextEdit="1"/>
          </p:cNvSpPr>
          <p:nvPr>
            <p:ph type="sldImg"/>
          </p:nvPr>
        </p:nvSpPr>
        <p:spPr>
          <a:xfrm>
            <a:off x="1258888" y="720725"/>
            <a:ext cx="4791075" cy="3594100"/>
          </a:xfrm>
          <a:ln/>
        </p:spPr>
      </p:sp>
      <p:sp>
        <p:nvSpPr>
          <p:cNvPr id="306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61962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88551-A2E2-45C2-BC3C-9BFFEDCAA11B}" type="slidenum">
              <a:rPr lang="en-US" altLang="zh-CN"/>
              <a:pPr/>
              <a:t>92</a:t>
            </a:fld>
            <a:endParaRPr lang="en-US" altLang="zh-CN"/>
          </a:p>
        </p:txBody>
      </p:sp>
      <p:sp>
        <p:nvSpPr>
          <p:cNvPr id="289794" name="Rectangle 2"/>
          <p:cNvSpPr>
            <a:spLocks noGrp="1" noRot="1" noChangeAspect="1" noChangeArrowheads="1" noTextEdit="1"/>
          </p:cNvSpPr>
          <p:nvPr>
            <p:ph type="sldImg"/>
          </p:nvPr>
        </p:nvSpPr>
        <p:spPr>
          <a:xfrm>
            <a:off x="1258888" y="720725"/>
            <a:ext cx="4791075" cy="3594100"/>
          </a:xfrm>
          <a:ln/>
        </p:spPr>
      </p:sp>
      <p:sp>
        <p:nvSpPr>
          <p:cNvPr id="289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4225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125554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887366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5029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687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7411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信息检索导论</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2020</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信息检索导论</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31071" y="2438400"/>
            <a:ext cx="8358057"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charset="0"/>
                <a:cs typeface="Times New Roman" panose="02020603050405020304" pitchFamily="18" charset="0"/>
              </a:rPr>
              <a:t>An Introduction to </a:t>
            </a:r>
            <a:r>
              <a:rPr lang="en-US" sz="36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827584" y="4437063"/>
            <a:ext cx="7488832" cy="2000548"/>
          </a:xfrm>
          <a:prstGeom prst="rect">
            <a:avLst/>
          </a:prstGeom>
          <a:noFill/>
        </p:spPr>
        <p:txBody>
          <a:bodyPr wrap="square">
            <a:spAutoFit/>
          </a:bodyPr>
          <a:lstStyle/>
          <a:p>
            <a:pPr algn="ctr">
              <a:defRPr/>
            </a:pPr>
            <a:r>
              <a:rPr lang="zh-CN" altLang="en-US" dirty="0">
                <a:solidFill>
                  <a:schemeClr val="bg1"/>
                </a:solidFill>
                <a:latin typeface="+mn-ea"/>
                <a:ea typeface="+mn-ea"/>
                <a:cs typeface="Times New Roman" pitchFamily="18" charset="0"/>
              </a:rPr>
              <a:t>授课人：李波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r>
              <a:rPr lang="zh-CN" altLang="en-US" dirty="0">
                <a:solidFill>
                  <a:schemeClr val="bg1"/>
                </a:solidFill>
                <a:latin typeface="+mn-ea"/>
                <a:ea typeface="+mn-ea"/>
                <a:cs typeface="Times New Roman" pitchFamily="18" charset="0"/>
              </a:rPr>
              <a:t>中国科学院信息工程研究所</a:t>
            </a:r>
            <a:r>
              <a:rPr lang="en-US" altLang="zh-CN" dirty="0">
                <a:solidFill>
                  <a:schemeClr val="bg1"/>
                </a:solidFill>
                <a:latin typeface="+mn-ea"/>
                <a:ea typeface="+mn-ea"/>
                <a:cs typeface="Times New Roman" pitchFamily="18" charset="0"/>
              </a:rPr>
              <a:t>/</a:t>
            </a:r>
            <a:r>
              <a:rPr lang="zh-CN" altLang="en-US" dirty="0">
                <a:solidFill>
                  <a:schemeClr val="bg1"/>
                </a:solidFill>
                <a:latin typeface="+mn-ea"/>
                <a:ea typeface="+mn-ea"/>
                <a:cs typeface="Times New Roman" pitchFamily="18" charset="0"/>
              </a:rPr>
              <a:t>国科大网络空间安全学院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FFFF00"/>
              </a:solidFill>
              <a:ea typeface="ＭＳ Ｐゴシック" pitchFamily="34" charset="-128"/>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86482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7459620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信息检索导论</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2019</a:t>
            </a:r>
            <a:r>
              <a:rPr lang="zh-CN" altLang="en-US" sz="1400" i="1" dirty="0">
                <a:solidFill>
                  <a:srgbClr val="FFFFFF"/>
                </a:solidFill>
                <a:latin typeface="Calibri" pitchFamily="34" charset="0"/>
              </a:rPr>
              <a:t>年春季课程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信息检索导论</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charset="0"/>
                <a:cs typeface="Times New Roman" pitchFamily="18" charset="0"/>
              </a:rPr>
              <a:t>An Introduction</a:t>
            </a:r>
            <a:r>
              <a:rPr lang="en-US" altLang="zh-CN" sz="3600" b="1" baseline="0" dirty="0">
                <a:solidFill>
                  <a:srgbClr val="139CB7"/>
                </a:solidFill>
                <a:ea typeface="Arial Unicode MS" charset="0"/>
                <a:cs typeface="Times New Roman" pitchFamily="18" charset="0"/>
              </a:rPr>
              <a:t> to</a:t>
            </a:r>
            <a:r>
              <a:rPr lang="en-US" altLang="zh-CN" sz="3600" b="1" dirty="0">
                <a:solidFill>
                  <a:srgbClr val="139CB7"/>
                </a:solidFill>
                <a:ea typeface="Arial Unicode MS" charset="0"/>
                <a:cs typeface="Times New Roman" pitchFamily="18" charset="0"/>
              </a:rPr>
              <a:t> </a:t>
            </a:r>
            <a:r>
              <a:rPr lang="en-US" sz="36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zh-CN" altLang="en-US"/>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4190541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1703519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zh-CN" altLang="en-US"/>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8" name="Slide Number Placeholder 5"/>
          <p:cNvSpPr>
            <a:spLocks noGrp="1"/>
          </p:cNvSpPr>
          <p:nvPr>
            <p:ph type="sldNum" sz="quarter" idx="16"/>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6851108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7239465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762100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681099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265403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3320184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9445353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0125684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6499689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1.png"/><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5.wmf"/><Relationship Id="rId4" Type="http://schemas.openxmlformats.org/officeDocument/2006/relationships/oleObject" Target="../embeddings/oleObject3.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7.wmf"/><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38.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39.emf"/><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9.bin"/><Relationship Id="rId18" Type="http://schemas.openxmlformats.org/officeDocument/2006/relationships/image" Target="../media/image50.png"/><Relationship Id="rId3" Type="http://schemas.openxmlformats.org/officeDocument/2006/relationships/notesSlide" Target="../notesSlides/notesSlide64.xml"/><Relationship Id="rId7" Type="http://schemas.openxmlformats.org/officeDocument/2006/relationships/oleObject" Target="../embeddings/oleObject8.bin"/><Relationship Id="rId12" Type="http://schemas.openxmlformats.org/officeDocument/2006/relationships/image" Target="../media/image41.wmf"/><Relationship Id="rId17" Type="http://schemas.openxmlformats.org/officeDocument/2006/relationships/image" Target="../media/image49.png"/><Relationship Id="rId2" Type="http://schemas.openxmlformats.org/officeDocument/2006/relationships/slideLayout" Target="../slideLayouts/slideLayout4.xml"/><Relationship Id="rId16" Type="http://schemas.openxmlformats.org/officeDocument/2006/relationships/image" Target="../media/image48.png"/><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9.bin"/><Relationship Id="rId5" Type="http://schemas.openxmlformats.org/officeDocument/2006/relationships/oleObject" Target="../embeddings/oleObject8.bin"/><Relationship Id="rId15" Type="http://schemas.openxmlformats.org/officeDocument/2006/relationships/image" Target="../media/image47.png"/><Relationship Id="rId10" Type="http://schemas.openxmlformats.org/officeDocument/2006/relationships/image" Target="../media/image46.png"/><Relationship Id="rId4" Type="http://schemas.openxmlformats.org/officeDocument/2006/relationships/image" Target="../media/image44.png"/><Relationship Id="rId9" Type="http://schemas.openxmlformats.org/officeDocument/2006/relationships/image" Target="../media/image45.png"/><Relationship Id="rId14" Type="http://schemas.openxmlformats.org/officeDocument/2006/relationships/image" Target="../media/image41.wmf"/></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53.png"/><Relationship Id="rId5" Type="http://schemas.openxmlformats.org/officeDocument/2006/relationships/image" Target="../media/image44.wmf"/><Relationship Id="rId4"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71.xml"/><Relationship Id="rId7" Type="http://schemas.openxmlformats.org/officeDocument/2006/relationships/image" Target="../media/image53.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55.emf"/><Relationship Id="rId5" Type="http://schemas.openxmlformats.org/officeDocument/2006/relationships/image" Target="../media/image5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54.e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57.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56.emf"/><Relationship Id="rId4" Type="http://schemas.openxmlformats.org/officeDocument/2006/relationships/oleObject" Target="../embeddings/oleObject15.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5576" y="3352800"/>
            <a:ext cx="8064896" cy="1066800"/>
          </a:xfrm>
        </p:spPr>
        <p:txBody>
          <a:bodyPr/>
          <a:lstStyle/>
          <a:p>
            <a:r>
              <a:rPr lang="zh-CN" altLang="en-US" dirty="0"/>
              <a:t>第</a:t>
            </a:r>
            <a:r>
              <a:rPr lang="en-US" altLang="zh-CN" dirty="0"/>
              <a:t>6</a:t>
            </a:r>
            <a:r>
              <a:rPr lang="zh-CN" altLang="en-US" dirty="0"/>
              <a:t>讲 文档评分、词项权重计算及向量空间模型</a:t>
            </a:r>
            <a:endParaRPr lang="en-US" altLang="zh-CN" dirty="0"/>
          </a:p>
          <a:p>
            <a:r>
              <a:rPr lang="en-US" altLang="zh-CN" dirty="0">
                <a:latin typeface="Times New Roman" panose="02020603050405020304" pitchFamily="18" charset="0"/>
                <a:cs typeface="Times New Roman" panose="02020603050405020304" pitchFamily="18" charset="0"/>
              </a:rPr>
              <a:t>Scoring, Term Weighting &amp; Vector Space Model</a:t>
            </a:r>
            <a:endParaRPr lang="zh-CN" alt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6"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a:solidFill>
                  <a:srgbClr val="FBFCFF"/>
                </a:solidFill>
                <a:latin typeface="Arial" pitchFamily="34" charset="0"/>
                <a:ea typeface="宋体" charset="-122"/>
              </a:rPr>
              <a:t>2020/09/22</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倒排记录表压缩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对间隔编码</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0" y="1928802"/>
            <a:ext cx="885828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0" y="2066925"/>
            <a:ext cx="9296400" cy="27241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倒排记录表压缩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可变字节</a:t>
            </a:r>
            <a:r>
              <a:rPr lang="de-DE" altLang="zh-CN" sz="3600" dirty="0">
                <a:solidFill>
                  <a:schemeClr val="tx1"/>
                </a:solidFill>
                <a:latin typeface="Times New Roman" panose="02020603050405020304" pitchFamily="18" charset="0"/>
                <a:ea typeface="黑体" pitchFamily="49" charset="-122"/>
                <a:cs typeface="Times New Roman" panose="02020603050405020304" pitchFamily="18" charset="0"/>
              </a:rPr>
              <a:t>(VB)</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码</a:t>
            </a:r>
            <a:endParaRPr lang="en-US"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179512" y="1553352"/>
            <a:ext cx="828680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设定一个专用位</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高位</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en-US" altLang="zh-CN" i="1" dirty="0">
                <a:solidFill>
                  <a:schemeClr val="tx1"/>
                </a:solidFill>
                <a:latin typeface="Times New Roman" panose="02020603050405020304" pitchFamily="18" charset="0"/>
                <a:ea typeface="黑体" pitchFamily="49" charset="-122"/>
                <a:cs typeface="Times New Roman" panose="02020603050405020304" pitchFamily="18" charset="0"/>
              </a:rPr>
              <a:t>c</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作为延续位</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continuation bit)</a:t>
            </a: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如果间隔表示少于</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7</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比特，那么</a:t>
            </a:r>
            <a:r>
              <a:rPr lang="en-US" i="1" dirty="0">
                <a:solidFill>
                  <a:schemeClr val="tx1"/>
                </a:solidFill>
                <a:latin typeface="Times New Roman" panose="02020603050405020304" pitchFamily="18" charset="0"/>
                <a:ea typeface="黑体" pitchFamily="49" charset="-122"/>
                <a:cs typeface="Times New Roman" panose="02020603050405020304" pitchFamily="18" charset="0"/>
              </a:rPr>
              <a:t>c</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置</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1</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，将间隔编入一个字节的后</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7</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位中</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否则：将低</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7</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位放入当前字节中，并将</a:t>
            </a:r>
            <a:r>
              <a:rPr lang="en-US" altLang="zh-CN" i="1" dirty="0">
                <a:solidFill>
                  <a:schemeClr val="tx1"/>
                </a:solidFill>
                <a:latin typeface="Times New Roman" panose="02020603050405020304" pitchFamily="18" charset="0"/>
                <a:ea typeface="黑体" pitchFamily="49" charset="-122"/>
                <a:cs typeface="Times New Roman" panose="02020603050405020304" pitchFamily="18" charset="0"/>
              </a:rPr>
              <a:t>c</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置</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 0</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，剩下的位数采用同样的方法进行处理，最后一个字节的</a:t>
            </a:r>
            <a:r>
              <a:rPr lang="en-US" altLang="zh-CN" i="1" dirty="0">
                <a:solidFill>
                  <a:schemeClr val="tx1"/>
                </a:solidFill>
                <a:latin typeface="Times New Roman" panose="02020603050405020304" pitchFamily="18" charset="0"/>
                <a:ea typeface="黑体" pitchFamily="49" charset="-122"/>
                <a:cs typeface="Times New Roman" panose="02020603050405020304" pitchFamily="18" charset="0"/>
              </a:rPr>
              <a:t>c</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置</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1</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（表示结束）</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比如，</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257=1 00000001 =     0000010   0000001</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sym typeface="Wingdings" pitchFamily="2" charset="2"/>
              </a:rPr>
              <a:t></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 00000010 10000001</a:t>
            </a: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被很多商用</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研究系统所采用</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变长编码及对齐敏感性</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指匹配时按字节对齐还是按照位对齐</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的简单且不错的混合产物</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00002" y="0"/>
            <a:ext cx="8643998" cy="1403350"/>
          </a:xfrm>
          <a:prstGeom prst="rect">
            <a:avLst/>
          </a:prstGeom>
          <a:noFill/>
          <a:ln w="9525">
            <a:noFill/>
            <a:round/>
            <a:headEnd/>
            <a:tailEnd/>
          </a:ln>
        </p:spPr>
        <p:txBody>
          <a:bodyPr anchor="b"/>
          <a:lstStyle/>
          <a:p>
            <a:r>
              <a:rPr lang="zh-CN" altLang="en-US" sz="3600" dirty="0">
                <a:solidFill>
                  <a:schemeClr val="tx1"/>
                </a:solidFill>
                <a:latin typeface="Calibri"/>
                <a:ea typeface="黑体" pitchFamily="49" charset="-122"/>
                <a:cs typeface="Calibri"/>
              </a:rPr>
              <a:t>倒排记录表压缩</a:t>
            </a:r>
            <a:r>
              <a:rPr lang="en-US" altLang="zh-CN" sz="3600" dirty="0">
                <a:solidFill>
                  <a:schemeClr val="tx1"/>
                </a:solidFill>
                <a:latin typeface="Calibri"/>
                <a:ea typeface="黑体" pitchFamily="49" charset="-122"/>
                <a:cs typeface="Calibri"/>
              </a:rPr>
              <a:t>--</a:t>
            </a:r>
            <a:r>
              <a:rPr lang="el-GR" altLang="zh-CN" sz="3600" i="1" dirty="0">
                <a:solidFill>
                  <a:schemeClr val="tx1"/>
                </a:solidFill>
                <a:latin typeface="Calibri"/>
                <a:ea typeface="黑体" pitchFamily="49" charset="-122"/>
                <a:cs typeface="Calibri"/>
              </a:rPr>
              <a:t>ϒ</a:t>
            </a:r>
            <a:r>
              <a:rPr lang="zh-CN" altLang="en-US" sz="3600" dirty="0">
                <a:solidFill>
                  <a:schemeClr val="tx1"/>
                </a:solidFill>
                <a:latin typeface="+mj-lt"/>
                <a:ea typeface="黑体" pitchFamily="49" charset="-122"/>
              </a:rPr>
              <a:t>编码</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07904" y="1700808"/>
            <a:ext cx="8358246" cy="400050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将整数</a:t>
            </a:r>
            <a:r>
              <a:rPr lang="en-US" dirty="0">
                <a:solidFill>
                  <a:schemeClr val="tx1"/>
                </a:solidFill>
                <a:latin typeface="+mj-lt"/>
                <a:ea typeface="黑体" pitchFamily="49" charset="-122"/>
              </a:rPr>
              <a:t>G </a:t>
            </a:r>
            <a:r>
              <a:rPr lang="zh-CN" altLang="en-US" dirty="0">
                <a:solidFill>
                  <a:schemeClr val="tx1"/>
                </a:solidFill>
                <a:latin typeface="+mj-lt"/>
                <a:ea typeface="黑体" pitchFamily="49" charset="-122"/>
              </a:rPr>
              <a:t>表示成长度</a:t>
            </a:r>
            <a:r>
              <a:rPr lang="en-US" altLang="zh-CN" dirty="0">
                <a:solidFill>
                  <a:schemeClr val="tx1"/>
                </a:solidFill>
                <a:latin typeface="+mj-lt"/>
                <a:ea typeface="黑体" pitchFamily="49" charset="-122"/>
              </a:rPr>
              <a:t>(length)</a:t>
            </a:r>
            <a:r>
              <a:rPr lang="zh-CN" altLang="en-US" dirty="0">
                <a:solidFill>
                  <a:schemeClr val="tx1"/>
                </a:solidFill>
                <a:latin typeface="+mj-lt"/>
                <a:ea typeface="黑体" pitchFamily="49" charset="-122"/>
              </a:rPr>
              <a:t>和偏移</a:t>
            </a:r>
            <a:r>
              <a:rPr lang="en-US" altLang="zh-CN" dirty="0">
                <a:solidFill>
                  <a:schemeClr val="tx1"/>
                </a:solidFill>
                <a:latin typeface="+mj-lt"/>
                <a:ea typeface="黑体" pitchFamily="49" charset="-122"/>
              </a:rPr>
              <a:t>(offset)</a:t>
            </a:r>
            <a:r>
              <a:rPr lang="zh-CN" altLang="en-US" dirty="0">
                <a:solidFill>
                  <a:schemeClr val="tx1"/>
                </a:solidFill>
                <a:latin typeface="+mj-lt"/>
                <a:ea typeface="黑体" pitchFamily="49" charset="-122"/>
              </a:rPr>
              <a:t>两部分</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偏移对应</a:t>
            </a:r>
            <a:r>
              <a:rPr lang="en-US" altLang="zh-CN" dirty="0">
                <a:solidFill>
                  <a:schemeClr val="tx1"/>
                </a:solidFill>
                <a:latin typeface="+mj-lt"/>
                <a:ea typeface="黑体" pitchFamily="49" charset="-122"/>
              </a:rPr>
              <a:t>G</a:t>
            </a:r>
            <a:r>
              <a:rPr lang="zh-CN" altLang="en-US" dirty="0">
                <a:solidFill>
                  <a:schemeClr val="tx1"/>
                </a:solidFill>
                <a:latin typeface="+mj-lt"/>
                <a:ea typeface="黑体" pitchFamily="49" charset="-122"/>
              </a:rPr>
              <a:t>的二进制编码，只不过将首部的</a:t>
            </a:r>
            <a:r>
              <a:rPr lang="en-US" altLang="zh-CN" dirty="0">
                <a:solidFill>
                  <a:schemeClr val="tx1"/>
                </a:solidFill>
                <a:latin typeface="+mj-lt"/>
                <a:ea typeface="黑体" pitchFamily="49" charset="-122"/>
              </a:rPr>
              <a:t>1</a:t>
            </a:r>
            <a:r>
              <a:rPr lang="zh-CN" altLang="en-US" dirty="0">
                <a:solidFill>
                  <a:schemeClr val="tx1"/>
                </a:solidFill>
                <a:latin typeface="+mj-lt"/>
                <a:ea typeface="黑体" pitchFamily="49" charset="-122"/>
              </a:rPr>
              <a:t>去掉</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a:t>
            </a:r>
            <a:r>
              <a:rPr lang="en-US" dirty="0">
                <a:solidFill>
                  <a:schemeClr val="tx1"/>
                </a:solidFill>
                <a:latin typeface="+mj-lt"/>
                <a:ea typeface="黑体" pitchFamily="49" charset="-122"/>
              </a:rPr>
              <a:t> 13 → 1101 → 101 = </a:t>
            </a:r>
            <a:r>
              <a:rPr lang="zh-CN" altLang="en-US" dirty="0">
                <a:solidFill>
                  <a:schemeClr val="tx1"/>
                </a:solidFill>
                <a:latin typeface="+mj-lt"/>
                <a:ea typeface="黑体" pitchFamily="49" charset="-122"/>
              </a:rPr>
              <a:t>偏移</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长度部分给出的是偏移的位数</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比如</a:t>
            </a:r>
            <a:r>
              <a:rPr lang="en-US" altLang="zh-CN" dirty="0">
                <a:solidFill>
                  <a:schemeClr val="tx1"/>
                </a:solidFill>
                <a:latin typeface="+mj-lt"/>
                <a:ea typeface="黑体" pitchFamily="49" charset="-122"/>
              </a:rPr>
              <a:t>G=</a:t>
            </a:r>
            <a:r>
              <a:rPr lang="en-US" dirty="0">
                <a:solidFill>
                  <a:schemeClr val="tx1"/>
                </a:solidFill>
                <a:latin typeface="+mj-lt"/>
                <a:ea typeface="黑体" pitchFamily="49" charset="-122"/>
              </a:rPr>
              <a:t>13 (</a:t>
            </a:r>
            <a:r>
              <a:rPr lang="zh-CN" altLang="en-US" dirty="0">
                <a:solidFill>
                  <a:schemeClr val="tx1"/>
                </a:solidFill>
                <a:latin typeface="+mj-lt"/>
                <a:ea typeface="黑体" pitchFamily="49" charset="-122"/>
              </a:rPr>
              <a:t>偏移为</a:t>
            </a:r>
            <a:r>
              <a:rPr lang="en-US" dirty="0">
                <a:solidFill>
                  <a:schemeClr val="tx1"/>
                </a:solidFill>
                <a:latin typeface="+mj-lt"/>
                <a:ea typeface="黑体" pitchFamily="49" charset="-122"/>
              </a:rPr>
              <a:t> 101), </a:t>
            </a:r>
            <a:r>
              <a:rPr lang="zh-CN" altLang="en-US" dirty="0">
                <a:solidFill>
                  <a:schemeClr val="tx1"/>
                </a:solidFill>
                <a:latin typeface="+mj-lt"/>
                <a:ea typeface="黑体" pitchFamily="49" charset="-122"/>
              </a:rPr>
              <a:t>长度部分为</a:t>
            </a:r>
            <a:r>
              <a:rPr lang="en-US" dirty="0">
                <a:solidFill>
                  <a:schemeClr val="tx1"/>
                </a:solidFill>
                <a:latin typeface="+mj-lt"/>
                <a:ea typeface="黑体" pitchFamily="49" charset="-122"/>
              </a:rPr>
              <a:t> 3</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长度部分采用一元编码</a:t>
            </a:r>
            <a:r>
              <a:rPr lang="en-US" dirty="0">
                <a:solidFill>
                  <a:schemeClr val="tx1"/>
                </a:solidFill>
                <a:latin typeface="+mj-lt"/>
                <a:ea typeface="黑体" pitchFamily="49" charset="-122"/>
              </a:rPr>
              <a:t>: 1110</a:t>
            </a: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13</a:t>
            </a:r>
            <a:r>
              <a:rPr lang="zh-CN" altLang="en-US" dirty="0">
                <a:solidFill>
                  <a:schemeClr val="tx1"/>
                </a:solidFill>
                <a:latin typeface="+mj-lt"/>
                <a:ea typeface="黑体" pitchFamily="49" charset="-122"/>
              </a:rPr>
              <a:t>的</a:t>
            </a:r>
            <a:r>
              <a:rPr lang="el-GR" altLang="zh-CN" i="1" dirty="0">
                <a:solidFill>
                  <a:schemeClr val="tx1"/>
                </a:solidFill>
                <a:latin typeface="Calibri"/>
                <a:ea typeface="黑体" pitchFamily="49" charset="-122"/>
                <a:cs typeface="Calibri"/>
              </a:rPr>
              <a:t>ϒ</a:t>
            </a:r>
            <a:r>
              <a:rPr lang="zh-CN" altLang="en-US" dirty="0">
                <a:solidFill>
                  <a:schemeClr val="tx1"/>
                </a:solidFill>
                <a:ea typeface="黑体" pitchFamily="49" charset="-122"/>
              </a:rPr>
              <a:t>编码为</a:t>
            </a:r>
            <a:r>
              <a:rPr lang="en-US" altLang="zh-CN" dirty="0">
                <a:solidFill>
                  <a:schemeClr val="tx1"/>
                </a:solidFill>
                <a:latin typeface="+mj-lt"/>
                <a:ea typeface="黑体" pitchFamily="49" charset="-122"/>
              </a:rPr>
              <a:t>1110 101</a:t>
            </a:r>
          </a:p>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G</a:t>
            </a:r>
            <a:r>
              <a:rPr lang="zh-CN" altLang="en-US" dirty="0">
                <a:solidFill>
                  <a:schemeClr val="tx1"/>
                </a:solidFill>
                <a:latin typeface="+mj-lt"/>
                <a:ea typeface="黑体" pitchFamily="49" charset="-122"/>
              </a:rPr>
              <a:t>的</a:t>
            </a:r>
            <a:r>
              <a:rPr lang="el-GR" altLang="zh-CN" i="1" dirty="0">
                <a:solidFill>
                  <a:schemeClr val="tx1"/>
                </a:solidFill>
                <a:latin typeface="Calibri"/>
                <a:ea typeface="黑体" pitchFamily="49" charset="-122"/>
                <a:cs typeface="Calibri"/>
              </a:rPr>
              <a:t>ϒ</a:t>
            </a:r>
            <a:r>
              <a:rPr lang="zh-CN" altLang="en-US" dirty="0">
                <a:solidFill>
                  <a:schemeClr val="tx1"/>
                </a:solidFill>
                <a:latin typeface="+mj-lt"/>
                <a:ea typeface="黑体" pitchFamily="49" charset="-122"/>
              </a:rPr>
              <a:t>编码就是将长度部分和偏移部分两者联接起来得到的结果。</a:t>
            </a:r>
            <a:endParaRPr lang="en-US"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Reuters </a:t>
            </a:r>
            <a:r>
              <a:rPr lang="en-US" sz="3600" dirty="0">
                <a:solidFill>
                  <a:schemeClr val="tx1"/>
                </a:solidFill>
                <a:latin typeface="Times New Roman" panose="02020603050405020304" pitchFamily="18" charset="0"/>
                <a:ea typeface="黑体" pitchFamily="49" charset="-122"/>
                <a:cs typeface="Times New Roman" panose="02020603050405020304" pitchFamily="18" charset="0"/>
              </a:rPr>
              <a:t>RCV1</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索引压缩总表</a:t>
            </a:r>
            <a:endParaRPr lang="en-US"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285720" y="1928802"/>
            <a:ext cx="8358246" cy="378621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pic>
        <p:nvPicPr>
          <p:cNvPr id="9219" name="Picture 3"/>
          <p:cNvPicPr>
            <a:picLocks noChangeAspect="1" noChangeArrowheads="1"/>
          </p:cNvPicPr>
          <p:nvPr/>
        </p:nvPicPr>
        <p:blipFill>
          <a:blip r:embed="rId3" cstate="print"/>
          <a:srcRect/>
          <a:stretch>
            <a:fillRect/>
          </a:stretch>
        </p:blipFill>
        <p:spPr bwMode="auto">
          <a:xfrm>
            <a:off x="1" y="2132856"/>
            <a:ext cx="9144000" cy="417094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63640"/>
            <a:ext cx="8229600" cy="553998"/>
          </a:xfrm>
          <a:prstGeom prst="rect">
            <a:avLst/>
          </a:prstGeom>
        </p:spPr>
        <p:txBody>
          <a:bodyPr vert="horz" wrap="square" lIns="0" tIns="0" rIns="0" bIns="0" rtlCol="0">
            <a:spAutoFit/>
          </a:bodyPr>
          <a:lstStyle/>
          <a:p>
            <a:pPr marL="12700">
              <a:lnSpc>
                <a:spcPct val="100000"/>
              </a:lnSpc>
            </a:pPr>
            <a:r>
              <a:rPr lang="zh-CN" altLang="en-US" sz="3600" spc="-5" dirty="0"/>
              <a:t>索引压缩实例分析</a:t>
            </a:r>
            <a:r>
              <a:rPr lang="en-US" altLang="zh-CN" sz="3600" spc="-5" dirty="0"/>
              <a:t>——Google</a:t>
            </a:r>
            <a:endParaRPr sz="3600" spc="-5" dirty="0"/>
          </a:p>
        </p:txBody>
      </p:sp>
      <p:sp>
        <p:nvSpPr>
          <p:cNvPr id="6" name="内容占位符 5">
            <a:extLst>
              <a:ext uri="{FF2B5EF4-FFF2-40B4-BE49-F238E27FC236}">
                <a16:creationId xmlns:a16="http://schemas.microsoft.com/office/drawing/2014/main" id="{2F7A494C-328E-41C1-A275-704BF42510D8}"/>
              </a:ext>
            </a:extLst>
          </p:cNvPr>
          <p:cNvSpPr>
            <a:spLocks noGrp="1"/>
          </p:cNvSpPr>
          <p:nvPr>
            <p:ph idx="1"/>
          </p:nvPr>
        </p:nvSpPr>
        <p:spPr/>
        <p:txBody>
          <a:bodyPr/>
          <a:lstStyle/>
          <a:p>
            <a:r>
              <a:rPr lang="zh-CN" altLang="en-US" dirty="0"/>
              <a:t>查询响应时间由</a:t>
            </a:r>
            <a:r>
              <a:rPr lang="en-US" altLang="zh-CN" dirty="0"/>
              <a:t>3</a:t>
            </a:r>
            <a:r>
              <a:rPr lang="zh-CN" altLang="en-US" dirty="0"/>
              <a:t>天降低到</a:t>
            </a:r>
            <a:r>
              <a:rPr lang="en-US" altLang="zh-CN" dirty="0"/>
              <a:t>50.5</a:t>
            </a:r>
            <a:r>
              <a:rPr lang="zh-CN" altLang="en-US" dirty="0"/>
              <a:t>秒！</a:t>
            </a:r>
            <a:endParaRPr lang="en-US" altLang="zh-CN" dirty="0"/>
          </a:p>
          <a:p>
            <a:r>
              <a:rPr lang="zh-CN" altLang="en-US" dirty="0"/>
              <a:t>继续降低到</a:t>
            </a:r>
            <a:r>
              <a:rPr lang="en-US" altLang="zh-CN" dirty="0"/>
              <a:t>7.58</a:t>
            </a:r>
            <a:r>
              <a:rPr lang="zh-CN" altLang="en-US" dirty="0"/>
              <a:t>秒！</a:t>
            </a:r>
            <a:endParaRPr lang="en-US" altLang="zh-CN" dirty="0"/>
          </a:p>
          <a:p>
            <a:r>
              <a:rPr lang="zh-CN" altLang="en-US" dirty="0"/>
              <a:t>降低到</a:t>
            </a:r>
            <a:r>
              <a:rPr lang="en-US" altLang="zh-CN" dirty="0"/>
              <a:t>2</a:t>
            </a:r>
            <a:r>
              <a:rPr lang="zh-CN" altLang="en-US" dirty="0"/>
              <a:t>毫秒！</a:t>
            </a:r>
            <a:endParaRPr lang="en-US" altLang="zh-CN" dirty="0"/>
          </a:p>
          <a:p>
            <a:r>
              <a:rPr lang="en-US" altLang="zh-CN" dirty="0"/>
              <a:t>:-)</a:t>
            </a:r>
          </a:p>
          <a:p>
            <a:endParaRPr lang="en-US" altLang="zh-CN" dirty="0"/>
          </a:p>
          <a:p>
            <a:pPr marL="351155" marR="690880">
              <a:lnSpc>
                <a:spcPct val="104200"/>
              </a:lnSpc>
            </a:pPr>
            <a:r>
              <a:rPr lang="en-US" altLang="zh-CN" i="1" spc="-5" dirty="0">
                <a:latin typeface="Arial"/>
                <a:cs typeface="Arial"/>
              </a:rPr>
              <a:t>“This </a:t>
            </a:r>
            <a:r>
              <a:rPr lang="en-US" altLang="zh-CN" i="1" spc="-10" dirty="0">
                <a:latin typeface="Arial"/>
                <a:cs typeface="Arial"/>
              </a:rPr>
              <a:t>engine </a:t>
            </a:r>
            <a:r>
              <a:rPr lang="en-US" altLang="zh-CN" i="1" spc="-5" dirty="0">
                <a:latin typeface="Arial"/>
                <a:cs typeface="Arial"/>
              </a:rPr>
              <a:t>is </a:t>
            </a:r>
            <a:r>
              <a:rPr lang="en-US" altLang="zh-CN" i="1" spc="-15" dirty="0">
                <a:latin typeface="Arial"/>
                <a:cs typeface="Arial"/>
              </a:rPr>
              <a:t>incredibly, </a:t>
            </a:r>
            <a:r>
              <a:rPr lang="en-US" altLang="zh-CN" i="1" spc="-20" dirty="0">
                <a:latin typeface="Arial"/>
                <a:cs typeface="Arial"/>
              </a:rPr>
              <a:t>amazingly,  </a:t>
            </a:r>
            <a:r>
              <a:rPr lang="en-US" altLang="zh-CN" i="1" spc="-5" dirty="0">
                <a:latin typeface="Arial"/>
                <a:cs typeface="Arial"/>
              </a:rPr>
              <a:t>ridiculously</a:t>
            </a:r>
            <a:r>
              <a:rPr lang="en-US" altLang="zh-CN" i="1" spc="-85" dirty="0">
                <a:latin typeface="Arial"/>
                <a:cs typeface="Arial"/>
              </a:rPr>
              <a:t> </a:t>
            </a:r>
            <a:r>
              <a:rPr lang="en-US" altLang="zh-CN" i="1" spc="-5" dirty="0">
                <a:latin typeface="Arial"/>
                <a:cs typeface="Arial"/>
              </a:rPr>
              <a:t>fast!”</a:t>
            </a:r>
            <a:endParaRPr lang="en-US" altLang="zh-CN" dirty="0">
              <a:latin typeface="Arial"/>
              <a:cs typeface="Arial"/>
            </a:endParaRPr>
          </a:p>
          <a:p>
            <a:pPr marL="922655">
              <a:lnSpc>
                <a:spcPct val="100000"/>
              </a:lnSpc>
              <a:spcBef>
                <a:spcPts val="1545"/>
              </a:spcBef>
            </a:pPr>
            <a:r>
              <a:rPr lang="en-US" altLang="zh-CN" sz="2000" spc="-5" dirty="0">
                <a:latin typeface="Arial"/>
                <a:cs typeface="Arial"/>
              </a:rPr>
              <a:t>(from “Top</a:t>
            </a:r>
            <a:r>
              <a:rPr lang="en-US" altLang="zh-CN" sz="2000" spc="-35" dirty="0">
                <a:latin typeface="Arial"/>
                <a:cs typeface="Arial"/>
              </a:rPr>
              <a:t> </a:t>
            </a:r>
            <a:r>
              <a:rPr lang="en-US" altLang="zh-CN" sz="2000" spc="-5" dirty="0">
                <a:latin typeface="Arial"/>
                <a:cs typeface="Arial"/>
              </a:rPr>
              <a:t>Gear”)</a:t>
            </a:r>
            <a:endParaRPr lang="zh-CN" altLang="en-US" dirty="0"/>
          </a:p>
        </p:txBody>
      </p:sp>
      <p:sp>
        <p:nvSpPr>
          <p:cNvPr id="7" name="Slide Number Placeholder 6">
            <a:extLst>
              <a:ext uri="{FF2B5EF4-FFF2-40B4-BE49-F238E27FC236}">
                <a16:creationId xmlns:a16="http://schemas.microsoft.com/office/drawing/2014/main" id="{362389D7-7627-4B78-9EBF-BC1F7487350A}"/>
              </a:ext>
            </a:extLst>
          </p:cNvPr>
          <p:cNvSpPr txBox="1">
            <a:spLocks/>
          </p:cNvSpPr>
          <p:nvPr/>
        </p:nvSpPr>
        <p:spPr>
          <a:xfrm>
            <a:off x="6553200" y="6477000"/>
            <a:ext cx="2133600" cy="244475"/>
          </a:xfrm>
          <a:prstGeom prst="rect">
            <a:avLst/>
          </a:prstGeom>
        </p:spPr>
        <p:txBody>
          <a:bodyPr/>
          <a:ls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a:lstStyle>
          <a:p>
            <a:pPr algn="r"/>
            <a:fld id="{74BF2C0F-05D6-4882-A325-BE394602789D}" type="slidenum">
              <a:rPr lang="en-US" sz="1200" smtClean="0">
                <a:solidFill>
                  <a:schemeClr val="tx1">
                    <a:lumMod val="50000"/>
                    <a:lumOff val="50000"/>
                  </a:schemeClr>
                </a:solidFill>
                <a:latin typeface="+mj-lt"/>
                <a:cs typeface="Calibri Light" panose="020F0302020204030204" pitchFamily="34" charset="0"/>
              </a:rPr>
              <a:pPr algn="r"/>
              <a:t>14</a:t>
            </a:fld>
            <a:endParaRPr lang="en-US" sz="1200" dirty="0">
              <a:solidFill>
                <a:schemeClr val="tx1">
                  <a:lumMod val="50000"/>
                  <a:lumOff val="50000"/>
                </a:schemeClr>
              </a:solidFill>
              <a:latin typeface="+mj-lt"/>
              <a:cs typeface="Calibri Light" panose="020F0302020204030204" pitchFamily="34" charset="0"/>
            </a:endParaRPr>
          </a:p>
        </p:txBody>
      </p:sp>
    </p:spTree>
    <p:extLst>
      <p:ext uri="{BB962C8B-B14F-4D97-AF65-F5344CB8AC3E}">
        <p14:creationId xmlns:p14="http://schemas.microsoft.com/office/powerpoint/2010/main" val="1324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本讲内容</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对搜索结果排序</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Ranking) :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为什么排序相当重要？</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词项频率</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(Term Frequency, TF)</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排序中的重要因子</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逆文档频率</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(Inverse Document Frequency, IDF):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另一个重要因子</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en-US" dirty="0">
                <a:solidFill>
                  <a:schemeClr val="tx1"/>
                </a:solidFill>
                <a:latin typeface="Times New Roman" panose="02020603050405020304" pitchFamily="18" charset="0"/>
                <a:ea typeface="黑体" pitchFamily="49" charset="-122"/>
                <a:cs typeface="Times New Roman" panose="02020603050405020304" pitchFamily="18" charset="0"/>
              </a:rPr>
              <a:t>TFIDF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权重计算方法</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最出名的经典排序方法</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向量空间模型</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Vector space model):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信息检索中最重要的形式化模型之一</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其他模型还包括布尔模型、概率模型、统计语言建模模型等</a:t>
            </a:r>
            <a:r>
              <a:rPr lang="de-DE" dirty="0">
                <a:solidFill>
                  <a:schemeClr val="tx1"/>
                </a:solidFill>
                <a:latin typeface="Times New Roman" panose="02020603050405020304" pitchFamily="18" charset="0"/>
                <a:ea typeface="黑体" pitchFamily="49" charset="-122"/>
                <a:cs typeface="Times New Roman" panose="02020603050405020304" pitchFamily="18" charset="0"/>
              </a:rPr>
              <a:t>)</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16</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上一讲回顾</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dirty="0">
                <a:solidFill>
                  <a:srgbClr val="336699"/>
                </a:solidFill>
                <a:latin typeface="黑体" panose="02010609060101010101" pitchFamily="49" charset="-122"/>
                <a:ea typeface="黑体" panose="02010609060101010101" pitchFamily="49" charset="-122"/>
                <a:cs typeface="Times New Roman" panose="02020603050405020304" pitchFamily="18" charset="0"/>
              </a:rPr>
              <a:t>排序式检索</a:t>
            </a:r>
            <a:endParaRPr lang="en-US" sz="3200" dirty="0">
              <a:solidFill>
                <a:srgbClr val="336699"/>
              </a:solidFill>
              <a:latin typeface="黑体" panose="02010609060101010101" pitchFamily="49" charset="-122"/>
              <a:ea typeface="黑体" panose="02010609060101010101"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词项频率</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TFIDF</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权重计算</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向量空间模型</a:t>
            </a:r>
            <a:endParaRPr lang="en-US" altLang="zh-CN"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布尔模型的扩展</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7399104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303212"/>
            <a:ext cx="8280430" cy="1112837"/>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布尔检索</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1888" y="1412776"/>
            <a:ext cx="8572560" cy="46656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迄今为止，我们主要关注的是布尔检索，即文档</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与查询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要么匹配要么不匹配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布尔检索的优点：</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对自身需求和文档集性质</a:t>
            </a:r>
            <a:r>
              <a:rPr lang="zh-CN" altLang="en-US" dirty="0">
                <a:solidFill>
                  <a:schemeClr val="tx1"/>
                </a:solidFill>
                <a:ea typeface="黑体" pitchFamily="49" charset="-122"/>
              </a:rPr>
              <a:t>非常了解</a:t>
            </a:r>
            <a:r>
              <a:rPr lang="zh-CN" altLang="en-US" dirty="0">
                <a:solidFill>
                  <a:schemeClr val="tx1"/>
                </a:solidFill>
                <a:latin typeface="+mj-lt"/>
                <a:ea typeface="黑体" pitchFamily="49" charset="-122"/>
              </a:rPr>
              <a:t>的专家而言，布尔查询是不错的选择</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对应用开发来说也非常简单，很容易就可以返回</a:t>
            </a:r>
            <a:r>
              <a:rPr lang="en-US" altLang="zh-CN" dirty="0">
                <a:solidFill>
                  <a:schemeClr val="tx1"/>
                </a:solidFill>
                <a:latin typeface="+mj-lt"/>
                <a:ea typeface="黑体" pitchFamily="49" charset="-122"/>
              </a:rPr>
              <a:t>1000</a:t>
            </a:r>
            <a:r>
              <a:rPr lang="zh-CN" altLang="en-US" dirty="0">
                <a:solidFill>
                  <a:schemeClr val="tx1"/>
                </a:solidFill>
                <a:latin typeface="+mj-lt"/>
                <a:ea typeface="黑体" pitchFamily="49" charset="-122"/>
              </a:rPr>
              <a:t>多条结果</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布尔检索的不足：</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对大多数用户来说不方便</a:t>
            </a:r>
            <a:endParaRPr lang="en-US"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dirty="0">
                <a:solidFill>
                  <a:schemeClr val="tx1"/>
                </a:solidFill>
                <a:latin typeface="+mj-lt"/>
                <a:ea typeface="黑体" pitchFamily="49" charset="-122"/>
              </a:rPr>
              <a:t>大部分用户不能撰写布尔查询或者他们认为需要大量训练才能撰写出合适的布尔查询</a:t>
            </a:r>
            <a:endParaRPr lang="en-US"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dirty="0">
                <a:solidFill>
                  <a:schemeClr val="tx1"/>
                </a:solidFill>
                <a:latin typeface="+mj-lt"/>
                <a:ea typeface="黑体" pitchFamily="49" charset="-122"/>
              </a:rPr>
              <a:t>大部分用户不愿意逐条浏览</a:t>
            </a:r>
            <a:r>
              <a:rPr lang="en-US" altLang="zh-CN" dirty="0">
                <a:solidFill>
                  <a:schemeClr val="tx1"/>
                </a:solidFill>
                <a:latin typeface="+mj-lt"/>
                <a:ea typeface="黑体" pitchFamily="49" charset="-122"/>
              </a:rPr>
              <a:t>1000</a:t>
            </a:r>
            <a:r>
              <a:rPr lang="zh-CN" altLang="en-US" dirty="0">
                <a:solidFill>
                  <a:schemeClr val="tx1"/>
                </a:solidFill>
                <a:latin typeface="+mj-lt"/>
                <a:ea typeface="黑体" pitchFamily="49" charset="-122"/>
              </a:rPr>
              <a:t>多条结果，特别是对</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搜索更是如此</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布尔检索的其他不足</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结果过少或者过多</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572560" cy="45245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布尔查询常常会导致过少</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(=0)</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或者过多</a:t>
            </a:r>
            <a:r>
              <a:rPr lang="de-DE"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&gt;</a:t>
            </a:r>
            <a:r>
              <a:rPr lang="de-DE" altLang="zh-CN" dirty="0">
                <a:solidFill>
                  <a:schemeClr val="tx1"/>
                </a:solidFill>
                <a:latin typeface="Times New Roman" panose="02020603050405020304" pitchFamily="18" charset="0"/>
                <a:ea typeface="黑体" pitchFamily="49" charset="-122"/>
                <a:cs typeface="Times New Roman" panose="02020603050405020304" pitchFamily="18" charset="0"/>
              </a:rPr>
              <a:t>1000)</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的结果</a:t>
            </a:r>
            <a:endParaRPr lang="de-DE"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例子：</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查询</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1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布尔与操作</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[standard user </a:t>
            </a:r>
            <a:r>
              <a:rPr lang="en-US" dirty="0" err="1">
                <a:solidFill>
                  <a:schemeClr val="tx1"/>
                </a:solidFill>
                <a:latin typeface="Times New Roman" panose="02020603050405020304" pitchFamily="18" charset="0"/>
                <a:ea typeface="黑体" pitchFamily="49" charset="-122"/>
                <a:cs typeface="Times New Roman" panose="02020603050405020304" pitchFamily="18" charset="0"/>
              </a:rPr>
              <a:t>dlink</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650]</a:t>
            </a:r>
          </a:p>
          <a:p>
            <a:pPr lvl="3">
              <a:spcBef>
                <a:spcPts val="700"/>
              </a:spcBef>
              <a:buClr>
                <a:srgbClr val="336699"/>
              </a:buClr>
              <a:buFont typeface="Wingdings" pitchFamily="2" charset="2"/>
              <a:buChar char="§"/>
            </a:pPr>
            <a:r>
              <a:rPr lang="de-DE" sz="2200" dirty="0">
                <a:solidFill>
                  <a:schemeClr val="tx1"/>
                </a:solidFill>
                <a:latin typeface="Times New Roman" panose="02020603050405020304" pitchFamily="18" charset="0"/>
                <a:ea typeface="黑体" pitchFamily="49" charset="-122"/>
                <a:cs typeface="Times New Roman" panose="02020603050405020304" pitchFamily="18" charset="0"/>
              </a:rPr>
              <a:t>→ 200,000 </a:t>
            </a:r>
            <a:r>
              <a:rPr lang="zh-CN" altLang="en-US" sz="2200" dirty="0">
                <a:solidFill>
                  <a:schemeClr val="tx1"/>
                </a:solidFill>
                <a:latin typeface="Times New Roman" panose="02020603050405020304" pitchFamily="18" charset="0"/>
                <a:ea typeface="黑体" pitchFamily="49" charset="-122"/>
                <a:cs typeface="Times New Roman" panose="02020603050405020304" pitchFamily="18" charset="0"/>
              </a:rPr>
              <a:t>个结果</a:t>
            </a:r>
            <a:r>
              <a:rPr lang="de-DE" sz="2200" dirty="0">
                <a:solidFill>
                  <a:schemeClr val="tx1"/>
                </a:solidFill>
                <a:latin typeface="Times New Roman" panose="02020603050405020304" pitchFamily="18" charset="0"/>
                <a:ea typeface="黑体" pitchFamily="49" charset="-122"/>
                <a:cs typeface="Times New Roman" panose="02020603050405020304" pitchFamily="18" charset="0"/>
              </a:rPr>
              <a:t> – </a:t>
            </a:r>
            <a:r>
              <a:rPr lang="zh-CN" altLang="en-US" sz="2200" dirty="0">
                <a:solidFill>
                  <a:schemeClr val="tx1"/>
                </a:solidFill>
                <a:latin typeface="Times New Roman" panose="02020603050405020304" pitchFamily="18" charset="0"/>
                <a:ea typeface="黑体" pitchFamily="49" charset="-122"/>
                <a:cs typeface="Times New Roman" panose="02020603050405020304" pitchFamily="18" charset="0"/>
              </a:rPr>
              <a:t>太多</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查询</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2</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布尔与操作</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[standard user </a:t>
            </a:r>
            <a:r>
              <a:rPr lang="en-US" dirty="0" err="1">
                <a:solidFill>
                  <a:schemeClr val="tx1"/>
                </a:solidFill>
                <a:latin typeface="Times New Roman" panose="02020603050405020304" pitchFamily="18" charset="0"/>
                <a:ea typeface="黑体" pitchFamily="49" charset="-122"/>
                <a:cs typeface="Times New Roman" panose="02020603050405020304" pitchFamily="18" charset="0"/>
              </a:rPr>
              <a:t>dlink</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650 no </a:t>
            </a:r>
            <a:r>
              <a:rPr lang="de-DE" dirty="0" err="1">
                <a:solidFill>
                  <a:schemeClr val="tx1"/>
                </a:solidFill>
                <a:latin typeface="Times New Roman" panose="02020603050405020304" pitchFamily="18" charset="0"/>
                <a:ea typeface="黑体" pitchFamily="49" charset="-122"/>
                <a:cs typeface="Times New Roman" panose="02020603050405020304" pitchFamily="18" charset="0"/>
              </a:rPr>
              <a:t>card</a:t>
            </a:r>
            <a:r>
              <a:rPr lang="de-DE" dirty="0">
                <a:solidFill>
                  <a:schemeClr val="tx1"/>
                </a:solidFill>
                <a:latin typeface="Times New Roman" panose="02020603050405020304" pitchFamily="18" charset="0"/>
                <a:ea typeface="黑体" pitchFamily="49" charset="-122"/>
                <a:cs typeface="Times New Roman" panose="02020603050405020304" pitchFamily="18" charset="0"/>
              </a:rPr>
              <a:t> </a:t>
            </a:r>
            <a:r>
              <a:rPr lang="de-DE" dirty="0" err="1">
                <a:solidFill>
                  <a:schemeClr val="tx1"/>
                </a:solidFill>
                <a:latin typeface="Times New Roman" panose="02020603050405020304" pitchFamily="18" charset="0"/>
                <a:ea typeface="黑体" pitchFamily="49" charset="-122"/>
                <a:cs typeface="Times New Roman" panose="02020603050405020304" pitchFamily="18" charset="0"/>
              </a:rPr>
              <a:t>found</a:t>
            </a:r>
            <a:r>
              <a:rPr lang="de-DE" dirty="0">
                <a:solidFill>
                  <a:schemeClr val="tx1"/>
                </a:solidFill>
                <a:latin typeface="Times New Roman" panose="02020603050405020304" pitchFamily="18" charset="0"/>
                <a:ea typeface="黑体" pitchFamily="49" charset="-122"/>
                <a:cs typeface="Times New Roman" panose="02020603050405020304" pitchFamily="18" charset="0"/>
              </a:rPr>
              <a:t>]</a:t>
            </a:r>
          </a:p>
          <a:p>
            <a:pPr lvl="3">
              <a:spcBef>
                <a:spcPts val="700"/>
              </a:spcBef>
              <a:buClr>
                <a:srgbClr val="336699"/>
              </a:buClr>
              <a:buFont typeface="Wingdings" pitchFamily="2" charset="2"/>
              <a:buChar char="§"/>
            </a:pPr>
            <a:r>
              <a:rPr lang="de-DE" sz="2200" dirty="0">
                <a:solidFill>
                  <a:schemeClr val="tx1"/>
                </a:solidFill>
                <a:latin typeface="Times New Roman" panose="02020603050405020304" pitchFamily="18" charset="0"/>
                <a:ea typeface="黑体" pitchFamily="49" charset="-122"/>
                <a:cs typeface="Times New Roman" panose="02020603050405020304" pitchFamily="18" charset="0"/>
              </a:rPr>
              <a:t>→ 0 </a:t>
            </a:r>
            <a:r>
              <a:rPr lang="zh-CN" altLang="en-US" sz="2200" dirty="0">
                <a:solidFill>
                  <a:schemeClr val="tx1"/>
                </a:solidFill>
                <a:latin typeface="Times New Roman" panose="02020603050405020304" pitchFamily="18" charset="0"/>
                <a:ea typeface="黑体" pitchFamily="49" charset="-122"/>
                <a:cs typeface="Times New Roman" panose="02020603050405020304" pitchFamily="18" charset="0"/>
              </a:rPr>
              <a:t>个结果</a:t>
            </a:r>
            <a:r>
              <a:rPr lang="de-DE" sz="2200" dirty="0">
                <a:solidFill>
                  <a:schemeClr val="tx1"/>
                </a:solidFill>
                <a:latin typeface="Times New Roman" panose="02020603050405020304" pitchFamily="18" charset="0"/>
                <a:ea typeface="黑体" pitchFamily="49" charset="-122"/>
                <a:cs typeface="Times New Roman" panose="02020603050405020304" pitchFamily="18" charset="0"/>
              </a:rPr>
              <a:t> – </a:t>
            </a:r>
            <a:r>
              <a:rPr lang="zh-CN" altLang="en-US" sz="2200" dirty="0">
                <a:solidFill>
                  <a:schemeClr val="tx1"/>
                </a:solidFill>
                <a:latin typeface="Times New Roman" panose="02020603050405020304" pitchFamily="18" charset="0"/>
                <a:ea typeface="黑体" pitchFamily="49" charset="-122"/>
                <a:cs typeface="Times New Roman" panose="02020603050405020304" pitchFamily="18" charset="0"/>
              </a:rPr>
              <a:t>太少</a:t>
            </a:r>
            <a:endParaRPr lang="de-DE" sz="2200" dirty="0">
              <a:solidFill>
                <a:srgbClr val="0070C0"/>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结论：</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在布尔检索中，需要大量技巧来生成一个可以获得合适规模结果的查询</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r>
              <a:rPr lang="zh-CN" altLang="en-US" dirty="0">
                <a:cs typeface="Arial" charset="0"/>
              </a:rPr>
              <a:t>文档选择与评分的差异</a:t>
            </a:r>
            <a:endParaRPr lang="en-US" altLang="en-US" dirty="0">
              <a:cs typeface="Arial" charset="0"/>
            </a:endParaRPr>
          </a:p>
        </p:txBody>
      </p:sp>
      <p:sp>
        <p:nvSpPr>
          <p:cNvPr id="41988" name="Oval 3"/>
          <p:cNvSpPr>
            <a:spLocks noChangeArrowheads="1"/>
          </p:cNvSpPr>
          <p:nvPr/>
        </p:nvSpPr>
        <p:spPr bwMode="auto">
          <a:xfrm>
            <a:off x="539759" y="2743200"/>
            <a:ext cx="2362200" cy="1981200"/>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1989" name="Text Box 4"/>
          <p:cNvSpPr txBox="1">
            <a:spLocks noChangeArrowheads="1"/>
          </p:cNvSpPr>
          <p:nvPr/>
        </p:nvSpPr>
        <p:spPr bwMode="auto">
          <a:xfrm>
            <a:off x="815984" y="2862263"/>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0" name="Rectangle 5"/>
          <p:cNvSpPr>
            <a:spLocks noChangeArrowheads="1"/>
          </p:cNvSpPr>
          <p:nvPr/>
        </p:nvSpPr>
        <p:spPr bwMode="auto">
          <a:xfrm>
            <a:off x="920759" y="32766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1" name="Rectangle 6"/>
          <p:cNvSpPr>
            <a:spLocks noChangeArrowheads="1"/>
          </p:cNvSpPr>
          <p:nvPr/>
        </p:nvSpPr>
        <p:spPr bwMode="auto">
          <a:xfrm>
            <a:off x="1149359" y="29718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2" name="Rectangle 7"/>
          <p:cNvSpPr>
            <a:spLocks noChangeArrowheads="1"/>
          </p:cNvSpPr>
          <p:nvPr/>
        </p:nvSpPr>
        <p:spPr bwMode="auto">
          <a:xfrm>
            <a:off x="1606559" y="28956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3" name="Rectangle 8"/>
          <p:cNvSpPr>
            <a:spLocks noChangeArrowheads="1"/>
          </p:cNvSpPr>
          <p:nvPr/>
        </p:nvSpPr>
        <p:spPr bwMode="auto">
          <a:xfrm>
            <a:off x="2216159" y="3124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4" name="Rectangle 9"/>
          <p:cNvSpPr>
            <a:spLocks noChangeArrowheads="1"/>
          </p:cNvSpPr>
          <p:nvPr/>
        </p:nvSpPr>
        <p:spPr bwMode="auto">
          <a:xfrm>
            <a:off x="2368559"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solidFill>
                  <a:srgbClr val="000066"/>
                </a:solidFill>
              </a:rPr>
              <a:t>-</a:t>
            </a:r>
          </a:p>
        </p:txBody>
      </p:sp>
      <p:sp>
        <p:nvSpPr>
          <p:cNvPr id="41995" name="Rectangle 10"/>
          <p:cNvSpPr>
            <a:spLocks noChangeArrowheads="1"/>
          </p:cNvSpPr>
          <p:nvPr/>
        </p:nvSpPr>
        <p:spPr bwMode="auto">
          <a:xfrm>
            <a:off x="2520959" y="3429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6" name="Rectangle 11"/>
          <p:cNvSpPr>
            <a:spLocks noChangeArrowheads="1"/>
          </p:cNvSpPr>
          <p:nvPr/>
        </p:nvSpPr>
        <p:spPr bwMode="auto">
          <a:xfrm>
            <a:off x="539759" y="3657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7" name="Rectangle 12"/>
          <p:cNvSpPr>
            <a:spLocks noChangeArrowheads="1"/>
          </p:cNvSpPr>
          <p:nvPr/>
        </p:nvSpPr>
        <p:spPr bwMode="auto">
          <a:xfrm>
            <a:off x="692159" y="3810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8" name="Rectangle 13"/>
          <p:cNvSpPr>
            <a:spLocks noChangeArrowheads="1"/>
          </p:cNvSpPr>
          <p:nvPr/>
        </p:nvSpPr>
        <p:spPr bwMode="auto">
          <a:xfrm>
            <a:off x="844559" y="3962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1999" name="Rectangle 14"/>
          <p:cNvSpPr>
            <a:spLocks noChangeArrowheads="1"/>
          </p:cNvSpPr>
          <p:nvPr/>
        </p:nvSpPr>
        <p:spPr bwMode="auto">
          <a:xfrm>
            <a:off x="996959" y="4114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0" name="Rectangle 15"/>
          <p:cNvSpPr>
            <a:spLocks noChangeArrowheads="1"/>
          </p:cNvSpPr>
          <p:nvPr/>
        </p:nvSpPr>
        <p:spPr bwMode="auto">
          <a:xfrm>
            <a:off x="1377959" y="3581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1" name="Rectangle 16"/>
          <p:cNvSpPr>
            <a:spLocks noChangeArrowheads="1"/>
          </p:cNvSpPr>
          <p:nvPr/>
        </p:nvSpPr>
        <p:spPr bwMode="auto">
          <a:xfrm>
            <a:off x="1530359" y="3733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2" name="Rectangle 17"/>
          <p:cNvSpPr>
            <a:spLocks noChangeArrowheads="1"/>
          </p:cNvSpPr>
          <p:nvPr/>
        </p:nvSpPr>
        <p:spPr bwMode="auto">
          <a:xfrm>
            <a:off x="1682759" y="3886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3" name="Rectangle 18"/>
          <p:cNvSpPr>
            <a:spLocks noChangeArrowheads="1"/>
          </p:cNvSpPr>
          <p:nvPr/>
        </p:nvSpPr>
        <p:spPr bwMode="auto">
          <a:xfrm>
            <a:off x="1987559" y="3733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4" name="Rectangle 19"/>
          <p:cNvSpPr>
            <a:spLocks noChangeArrowheads="1"/>
          </p:cNvSpPr>
          <p:nvPr/>
        </p:nvSpPr>
        <p:spPr bwMode="auto">
          <a:xfrm>
            <a:off x="1987559" y="4191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5" name="Rectangle 20"/>
          <p:cNvSpPr>
            <a:spLocks noChangeArrowheads="1"/>
          </p:cNvSpPr>
          <p:nvPr/>
        </p:nvSpPr>
        <p:spPr bwMode="auto">
          <a:xfrm>
            <a:off x="1301759" y="2743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6" name="Rectangle 21"/>
          <p:cNvSpPr>
            <a:spLocks noChangeArrowheads="1"/>
          </p:cNvSpPr>
          <p:nvPr/>
        </p:nvSpPr>
        <p:spPr bwMode="auto">
          <a:xfrm>
            <a:off x="1454159" y="2895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7" name="Rectangle 22"/>
          <p:cNvSpPr>
            <a:spLocks noChangeArrowheads="1"/>
          </p:cNvSpPr>
          <p:nvPr/>
        </p:nvSpPr>
        <p:spPr bwMode="auto">
          <a:xfrm>
            <a:off x="1758959" y="30480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8" name="Rectangle 23"/>
          <p:cNvSpPr>
            <a:spLocks noChangeArrowheads="1"/>
          </p:cNvSpPr>
          <p:nvPr/>
        </p:nvSpPr>
        <p:spPr bwMode="auto">
          <a:xfrm>
            <a:off x="1835159" y="2743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09" name="Rectangle 24"/>
          <p:cNvSpPr>
            <a:spLocks noChangeArrowheads="1"/>
          </p:cNvSpPr>
          <p:nvPr/>
        </p:nvSpPr>
        <p:spPr bwMode="auto">
          <a:xfrm>
            <a:off x="1987559" y="2895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grpSp>
        <p:nvGrpSpPr>
          <p:cNvPr id="7" name="Group 6"/>
          <p:cNvGrpSpPr/>
          <p:nvPr/>
        </p:nvGrpSpPr>
        <p:grpSpPr>
          <a:xfrm>
            <a:off x="2825759" y="4038600"/>
            <a:ext cx="6165841" cy="2563813"/>
            <a:chOff x="2825759" y="4038600"/>
            <a:chExt cx="6165841" cy="2563813"/>
          </a:xfrm>
        </p:grpSpPr>
        <p:sp>
          <p:nvSpPr>
            <p:cNvPr id="42019" name="Rectangle 50"/>
            <p:cNvSpPr>
              <a:spLocks noChangeArrowheads="1"/>
            </p:cNvSpPr>
            <p:nvPr/>
          </p:nvSpPr>
          <p:spPr bwMode="auto">
            <a:xfrm>
              <a:off x="3816359" y="4114800"/>
              <a:ext cx="1828800" cy="1143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2000" b="1" dirty="0">
                  <a:solidFill>
                    <a:srgbClr val="000066"/>
                  </a:solidFill>
                </a:rPr>
                <a:t>Doc Ranking</a:t>
              </a:r>
            </a:p>
            <a:p>
              <a:pPr eaLnBrk="1" hangingPunct="1"/>
              <a:r>
                <a:rPr lang="en-US" altLang="en-US" sz="2000" b="1" dirty="0" err="1">
                  <a:solidFill>
                    <a:srgbClr val="000066"/>
                  </a:solidFill>
                </a:rPr>
                <a:t>rel</a:t>
              </a:r>
              <a:r>
                <a:rPr lang="en-US" altLang="en-US" sz="2000" b="1" dirty="0">
                  <a:solidFill>
                    <a:srgbClr val="000066"/>
                  </a:solidFill>
                </a:rPr>
                <a:t>(</a:t>
              </a:r>
              <a:r>
                <a:rPr lang="en-US" altLang="en-US" sz="2000" b="1" dirty="0" err="1">
                  <a:solidFill>
                    <a:srgbClr val="000066"/>
                  </a:solidFill>
                </a:rPr>
                <a:t>d,q</a:t>
              </a:r>
              <a:r>
                <a:rPr lang="en-US" altLang="en-US" sz="2000" b="1" dirty="0">
                  <a:solidFill>
                    <a:srgbClr val="000066"/>
                  </a:solidFill>
                </a:rPr>
                <a:t>)=?</a:t>
              </a:r>
              <a:endParaRPr lang="en-US" altLang="en-US" sz="2000" b="1" dirty="0"/>
            </a:p>
          </p:txBody>
        </p:sp>
        <p:sp>
          <p:nvSpPr>
            <p:cNvPr id="42020" name="AutoShape 51"/>
            <p:cNvSpPr>
              <a:spLocks noChangeArrowheads="1"/>
            </p:cNvSpPr>
            <p:nvPr/>
          </p:nvSpPr>
          <p:spPr bwMode="auto">
            <a:xfrm>
              <a:off x="2825759" y="4572000"/>
              <a:ext cx="838200" cy="333375"/>
            </a:xfrm>
            <a:prstGeom prst="rightArrow">
              <a:avLst>
                <a:gd name="adj1" fmla="val 50000"/>
                <a:gd name="adj2" fmla="val 6285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2023" name="Text Box 54"/>
            <p:cNvSpPr txBox="1">
              <a:spLocks noChangeArrowheads="1"/>
            </p:cNvSpPr>
            <p:nvPr/>
          </p:nvSpPr>
          <p:spPr bwMode="auto">
            <a:xfrm>
              <a:off x="6711959" y="4038600"/>
              <a:ext cx="110013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t>0.98 d</a:t>
              </a:r>
              <a:r>
                <a:rPr lang="en-US" altLang="en-US" sz="1800" b="1" baseline="-25000" dirty="0"/>
                <a:t>1</a:t>
              </a:r>
              <a:r>
                <a:rPr lang="en-US" altLang="en-US" sz="1800" b="1" dirty="0"/>
                <a:t> +</a:t>
              </a:r>
            </a:p>
            <a:p>
              <a:pPr eaLnBrk="1" hangingPunct="1"/>
              <a:r>
                <a:rPr lang="en-US" altLang="en-US" sz="1800" b="1" dirty="0"/>
                <a:t>0.95 d</a:t>
              </a:r>
              <a:r>
                <a:rPr lang="en-US" altLang="en-US" sz="1800" b="1" baseline="-25000" dirty="0"/>
                <a:t>2</a:t>
              </a:r>
              <a:r>
                <a:rPr lang="en-US" altLang="en-US" sz="1800" b="1" dirty="0"/>
                <a:t> +</a:t>
              </a:r>
            </a:p>
            <a:p>
              <a:pPr eaLnBrk="1" hangingPunct="1"/>
              <a:r>
                <a:rPr lang="en-US" altLang="en-US" sz="1800" b="1" dirty="0"/>
                <a:t>0.83 d</a:t>
              </a:r>
              <a:r>
                <a:rPr lang="en-US" altLang="en-US" sz="1800" b="1" baseline="-25000" dirty="0"/>
                <a:t>3</a:t>
              </a:r>
              <a:r>
                <a:rPr lang="en-US" altLang="en-US" sz="1800" b="1" dirty="0"/>
                <a:t> -</a:t>
              </a:r>
            </a:p>
            <a:p>
              <a:pPr eaLnBrk="1" hangingPunct="1"/>
              <a:r>
                <a:rPr lang="en-US" altLang="en-US" sz="1800" b="1" dirty="0"/>
                <a:t>0.80 d</a:t>
              </a:r>
              <a:r>
                <a:rPr lang="en-US" altLang="en-US" sz="1800" b="1" baseline="-25000" dirty="0"/>
                <a:t>4</a:t>
              </a:r>
              <a:r>
                <a:rPr lang="en-US" altLang="en-US" sz="1800" b="1" dirty="0"/>
                <a:t> +</a:t>
              </a:r>
            </a:p>
            <a:p>
              <a:pPr eaLnBrk="1" hangingPunct="1"/>
              <a:r>
                <a:rPr lang="en-US" altLang="en-US" sz="1800" b="1" dirty="0"/>
                <a:t>0.76 d</a:t>
              </a:r>
              <a:r>
                <a:rPr lang="en-US" altLang="en-US" sz="1800" b="1" baseline="-25000" dirty="0"/>
                <a:t>5</a:t>
              </a:r>
              <a:r>
                <a:rPr lang="en-US" altLang="en-US" sz="1800" b="1" dirty="0"/>
                <a:t> -</a:t>
              </a:r>
            </a:p>
            <a:p>
              <a:pPr eaLnBrk="1" hangingPunct="1"/>
              <a:r>
                <a:rPr lang="en-US" altLang="en-US" sz="1800" b="1" dirty="0"/>
                <a:t>0.56 d</a:t>
              </a:r>
              <a:r>
                <a:rPr lang="en-US" altLang="en-US" sz="1800" b="1" baseline="-25000" dirty="0"/>
                <a:t>6</a:t>
              </a:r>
              <a:r>
                <a:rPr lang="en-US" altLang="en-US" sz="1800" b="1" dirty="0"/>
                <a:t> -</a:t>
              </a:r>
            </a:p>
            <a:p>
              <a:pPr eaLnBrk="1" hangingPunct="1"/>
              <a:r>
                <a:rPr lang="en-US" altLang="en-US" sz="1800" b="1" dirty="0"/>
                <a:t>0.34 d</a:t>
              </a:r>
              <a:r>
                <a:rPr lang="en-US" altLang="en-US" sz="1800" b="1" baseline="-25000" dirty="0"/>
                <a:t>7</a:t>
              </a:r>
              <a:r>
                <a:rPr lang="en-US" altLang="en-US" sz="1800" b="1" dirty="0"/>
                <a:t> -</a:t>
              </a:r>
            </a:p>
            <a:p>
              <a:pPr eaLnBrk="1" hangingPunct="1"/>
              <a:r>
                <a:rPr lang="en-US" altLang="en-US" sz="1800" b="1" dirty="0"/>
                <a:t>0.21 d</a:t>
              </a:r>
              <a:r>
                <a:rPr lang="en-US" altLang="en-US" sz="1800" b="1" baseline="-25000" dirty="0"/>
                <a:t>8</a:t>
              </a:r>
              <a:r>
                <a:rPr lang="en-US" altLang="en-US" sz="1800" b="1" dirty="0"/>
                <a:t> +</a:t>
              </a:r>
            </a:p>
            <a:p>
              <a:pPr eaLnBrk="1" hangingPunct="1"/>
              <a:r>
                <a:rPr lang="en-US" altLang="en-US" sz="1800" b="1" dirty="0"/>
                <a:t>0.21 d</a:t>
              </a:r>
              <a:r>
                <a:rPr lang="en-US" altLang="en-US" sz="1800" b="1" baseline="-25000" dirty="0"/>
                <a:t>9</a:t>
              </a:r>
              <a:r>
                <a:rPr lang="en-US" altLang="en-US" sz="1800" b="1" dirty="0"/>
                <a:t> -</a:t>
              </a:r>
              <a:endParaRPr lang="en-US" altLang="en-US" dirty="0"/>
            </a:p>
          </p:txBody>
        </p:sp>
        <p:sp>
          <p:nvSpPr>
            <p:cNvPr id="42024" name="Line 55"/>
            <p:cNvSpPr>
              <a:spLocks noChangeShapeType="1"/>
            </p:cNvSpPr>
            <p:nvPr/>
          </p:nvSpPr>
          <p:spPr bwMode="auto">
            <a:xfrm>
              <a:off x="6483359" y="51816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AutoShape 56"/>
            <p:cNvSpPr>
              <a:spLocks noChangeArrowheads="1"/>
            </p:cNvSpPr>
            <p:nvPr/>
          </p:nvSpPr>
          <p:spPr bwMode="auto">
            <a:xfrm>
              <a:off x="5782518" y="4571999"/>
              <a:ext cx="609600" cy="2952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grpSp>
          <p:nvGrpSpPr>
            <p:cNvPr id="42027" name="Group 58"/>
            <p:cNvGrpSpPr>
              <a:grpSpLocks/>
            </p:cNvGrpSpPr>
            <p:nvPr/>
          </p:nvGrpSpPr>
          <p:grpSpPr bwMode="auto">
            <a:xfrm>
              <a:off x="7862889" y="4267200"/>
              <a:ext cx="1128711" cy="914400"/>
              <a:chOff x="5088" y="2592"/>
              <a:chExt cx="711" cy="576"/>
            </a:xfrm>
          </p:grpSpPr>
          <p:sp>
            <p:nvSpPr>
              <p:cNvPr id="42032" name="AutoShape 59"/>
              <p:cNvSpPr>
                <a:spLocks/>
              </p:cNvSpPr>
              <p:nvPr/>
            </p:nvSpPr>
            <p:spPr bwMode="auto">
              <a:xfrm>
                <a:off x="5088" y="2592"/>
                <a:ext cx="96" cy="57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2033" name="Text Box 60"/>
              <p:cNvSpPr txBox="1">
                <a:spLocks noChangeArrowheads="1"/>
              </p:cNvSpPr>
              <p:nvPr/>
            </p:nvSpPr>
            <p:spPr bwMode="auto">
              <a:xfrm>
                <a:off x="5179" y="2718"/>
                <a:ext cx="6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2000" b="1" dirty="0" err="1">
                    <a:solidFill>
                      <a:srgbClr val="CC0000"/>
                    </a:solidFill>
                  </a:rPr>
                  <a:t>Rel</a:t>
                </a:r>
                <a:r>
                  <a:rPr lang="en-US" altLang="en-US" sz="2000" b="1" dirty="0">
                    <a:solidFill>
                      <a:srgbClr val="CC0000"/>
                    </a:solidFill>
                  </a:rPr>
                  <a:t>’(q)</a:t>
                </a:r>
              </a:p>
            </p:txBody>
          </p:sp>
        </p:grpSp>
      </p:grpSp>
      <p:grpSp>
        <p:nvGrpSpPr>
          <p:cNvPr id="6" name="Group 5"/>
          <p:cNvGrpSpPr/>
          <p:nvPr/>
        </p:nvGrpSpPr>
        <p:grpSpPr>
          <a:xfrm>
            <a:off x="2825759" y="1447800"/>
            <a:ext cx="5923278" cy="2209800"/>
            <a:chOff x="2825759" y="1447800"/>
            <a:chExt cx="5923278" cy="2209800"/>
          </a:xfrm>
        </p:grpSpPr>
        <p:sp>
          <p:nvSpPr>
            <p:cNvPr id="42010" name="Rectangle 25"/>
            <p:cNvSpPr>
              <a:spLocks noChangeArrowheads="1"/>
            </p:cNvSpPr>
            <p:nvPr/>
          </p:nvSpPr>
          <p:spPr bwMode="auto">
            <a:xfrm>
              <a:off x="3816359" y="2057400"/>
              <a:ext cx="1828800" cy="1143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2000" b="1" dirty="0">
                  <a:solidFill>
                    <a:srgbClr val="000066"/>
                  </a:solidFill>
                </a:rPr>
                <a:t>Doc Selection</a:t>
              </a:r>
            </a:p>
            <a:p>
              <a:pPr eaLnBrk="1" hangingPunct="1"/>
              <a:r>
                <a:rPr lang="en-US" altLang="en-US" sz="2000" b="1" dirty="0">
                  <a:solidFill>
                    <a:srgbClr val="000066"/>
                  </a:solidFill>
                </a:rPr>
                <a:t>f(</a:t>
              </a:r>
              <a:r>
                <a:rPr lang="en-US" altLang="en-US" sz="2000" b="1" dirty="0" err="1">
                  <a:solidFill>
                    <a:srgbClr val="000066"/>
                  </a:solidFill>
                </a:rPr>
                <a:t>d,q</a:t>
              </a:r>
              <a:r>
                <a:rPr lang="en-US" altLang="en-US" sz="2000" b="1" dirty="0">
                  <a:solidFill>
                    <a:srgbClr val="000066"/>
                  </a:solidFill>
                </a:rPr>
                <a:t>)=?</a:t>
              </a:r>
              <a:endParaRPr lang="en-US" altLang="en-US" sz="2000" b="1" dirty="0"/>
            </a:p>
          </p:txBody>
        </p:sp>
        <p:sp>
          <p:nvSpPr>
            <p:cNvPr id="42011" name="AutoShape 26"/>
            <p:cNvSpPr>
              <a:spLocks noChangeArrowheads="1"/>
            </p:cNvSpPr>
            <p:nvPr/>
          </p:nvSpPr>
          <p:spPr bwMode="auto">
            <a:xfrm>
              <a:off x="2825759" y="2514600"/>
              <a:ext cx="838200" cy="333375"/>
            </a:xfrm>
            <a:prstGeom prst="rightArrow">
              <a:avLst>
                <a:gd name="adj1" fmla="val 50000"/>
                <a:gd name="adj2" fmla="val 6285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grpSp>
          <p:nvGrpSpPr>
            <p:cNvPr id="42012" name="Group 27"/>
            <p:cNvGrpSpPr>
              <a:grpSpLocks/>
            </p:cNvGrpSpPr>
            <p:nvPr/>
          </p:nvGrpSpPr>
          <p:grpSpPr bwMode="auto">
            <a:xfrm>
              <a:off x="6407159" y="1447800"/>
              <a:ext cx="1219200" cy="1066800"/>
              <a:chOff x="3696" y="1968"/>
              <a:chExt cx="768" cy="672"/>
            </a:xfrm>
          </p:grpSpPr>
          <p:sp>
            <p:nvSpPr>
              <p:cNvPr id="42042" name="Oval 28"/>
              <p:cNvSpPr>
                <a:spLocks noChangeArrowheads="1"/>
              </p:cNvSpPr>
              <p:nvPr/>
            </p:nvSpPr>
            <p:spPr bwMode="auto">
              <a:xfrm>
                <a:off x="3696" y="2064"/>
                <a:ext cx="768" cy="576"/>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2043" name="Text Box 29"/>
              <p:cNvSpPr txBox="1">
                <a:spLocks noChangeArrowheads="1"/>
              </p:cNvSpPr>
              <p:nvPr/>
            </p:nvSpPr>
            <p:spPr bwMode="auto">
              <a:xfrm>
                <a:off x="3774" y="204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4" name="Rectangle 30"/>
              <p:cNvSpPr>
                <a:spLocks noChangeArrowheads="1"/>
              </p:cNvSpPr>
              <p:nvPr/>
            </p:nvSpPr>
            <p:spPr bwMode="auto">
              <a:xfrm>
                <a:off x="3840" y="2304"/>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5" name="Rectangle 31"/>
              <p:cNvSpPr>
                <a:spLocks noChangeArrowheads="1"/>
              </p:cNvSpPr>
              <p:nvPr/>
            </p:nvSpPr>
            <p:spPr bwMode="auto">
              <a:xfrm>
                <a:off x="3984" y="2112"/>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6" name="Rectangle 32"/>
              <p:cNvSpPr>
                <a:spLocks noChangeArrowheads="1"/>
              </p:cNvSpPr>
              <p:nvPr/>
            </p:nvSpPr>
            <p:spPr bwMode="auto">
              <a:xfrm>
                <a:off x="4032" y="2304"/>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7" name="Rectangle 33"/>
              <p:cNvSpPr>
                <a:spLocks noChangeArrowheads="1"/>
              </p:cNvSpPr>
              <p:nvPr/>
            </p:nvSpPr>
            <p:spPr bwMode="auto">
              <a:xfrm>
                <a:off x="4080" y="1968"/>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8" name="Rectangle 34"/>
              <p:cNvSpPr>
                <a:spLocks noChangeArrowheads="1"/>
              </p:cNvSpPr>
              <p:nvPr/>
            </p:nvSpPr>
            <p:spPr bwMode="auto">
              <a:xfrm>
                <a:off x="4176" y="2064"/>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9" name="Rectangle 35"/>
              <p:cNvSpPr>
                <a:spLocks noChangeArrowheads="1"/>
              </p:cNvSpPr>
              <p:nvPr/>
            </p:nvSpPr>
            <p:spPr bwMode="auto">
              <a:xfrm>
                <a:off x="4128" y="2256"/>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solidFill>
                      <a:srgbClr val="000066"/>
                    </a:solidFill>
                  </a:rPr>
                  <a:t>+</a:t>
                </a:r>
              </a:p>
            </p:txBody>
          </p:sp>
        </p:grpSp>
        <p:sp>
          <p:nvSpPr>
            <p:cNvPr id="42013" name="AutoShape 36"/>
            <p:cNvSpPr>
              <a:spLocks noChangeArrowheads="1"/>
            </p:cNvSpPr>
            <p:nvPr/>
          </p:nvSpPr>
          <p:spPr bwMode="auto">
            <a:xfrm rot="19814635">
              <a:off x="5747654" y="2178196"/>
              <a:ext cx="609600" cy="180975"/>
            </a:xfrm>
            <a:prstGeom prst="rightArrow">
              <a:avLst>
                <a:gd name="adj1" fmla="val 50000"/>
                <a:gd name="adj2" fmla="val 84211"/>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2014" name="AutoShape 37"/>
            <p:cNvSpPr>
              <a:spLocks noChangeArrowheads="1"/>
            </p:cNvSpPr>
            <p:nvPr/>
          </p:nvSpPr>
          <p:spPr bwMode="auto">
            <a:xfrm rot="1971141" flipV="1">
              <a:off x="5747654" y="2728913"/>
              <a:ext cx="609600" cy="180975"/>
            </a:xfrm>
            <a:prstGeom prst="rightArrow">
              <a:avLst>
                <a:gd name="adj1" fmla="val 50000"/>
                <a:gd name="adj2" fmla="val 84211"/>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grpSp>
          <p:nvGrpSpPr>
            <p:cNvPr id="42015" name="Group 38"/>
            <p:cNvGrpSpPr>
              <a:grpSpLocks/>
            </p:cNvGrpSpPr>
            <p:nvPr/>
          </p:nvGrpSpPr>
          <p:grpSpPr bwMode="auto">
            <a:xfrm>
              <a:off x="6407159" y="2590800"/>
              <a:ext cx="1905000" cy="1066800"/>
              <a:chOff x="3696" y="1968"/>
              <a:chExt cx="768" cy="672"/>
            </a:xfrm>
          </p:grpSpPr>
          <p:sp>
            <p:nvSpPr>
              <p:cNvPr id="42034" name="Oval 39"/>
              <p:cNvSpPr>
                <a:spLocks noChangeArrowheads="1"/>
              </p:cNvSpPr>
              <p:nvPr/>
            </p:nvSpPr>
            <p:spPr bwMode="auto">
              <a:xfrm>
                <a:off x="3696" y="2064"/>
                <a:ext cx="768" cy="576"/>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42035" name="Text Box 40"/>
              <p:cNvSpPr txBox="1">
                <a:spLocks noChangeArrowheads="1"/>
              </p:cNvSpPr>
              <p:nvPr/>
            </p:nvSpPr>
            <p:spPr bwMode="auto">
              <a:xfrm>
                <a:off x="3831" y="2043"/>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36" name="Rectangle 41"/>
              <p:cNvSpPr>
                <a:spLocks noChangeArrowheads="1"/>
              </p:cNvSpPr>
              <p:nvPr/>
            </p:nvSpPr>
            <p:spPr bwMode="auto">
              <a:xfrm>
                <a:off x="3881" y="2304"/>
                <a:ext cx="1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37" name="Rectangle 42"/>
              <p:cNvSpPr>
                <a:spLocks noChangeArrowheads="1"/>
              </p:cNvSpPr>
              <p:nvPr/>
            </p:nvSpPr>
            <p:spPr bwMode="auto">
              <a:xfrm>
                <a:off x="4041" y="2112"/>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38" name="Rectangle 43"/>
              <p:cNvSpPr>
                <a:spLocks noChangeArrowheads="1"/>
              </p:cNvSpPr>
              <p:nvPr/>
            </p:nvSpPr>
            <p:spPr bwMode="auto">
              <a:xfrm>
                <a:off x="4089" y="2304"/>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39" name="Rectangle 44"/>
              <p:cNvSpPr>
                <a:spLocks noChangeArrowheads="1"/>
              </p:cNvSpPr>
              <p:nvPr/>
            </p:nvSpPr>
            <p:spPr bwMode="auto">
              <a:xfrm>
                <a:off x="4112" y="1968"/>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0" name="Rectangle 45"/>
              <p:cNvSpPr>
                <a:spLocks noChangeArrowheads="1"/>
              </p:cNvSpPr>
              <p:nvPr/>
            </p:nvSpPr>
            <p:spPr bwMode="auto">
              <a:xfrm>
                <a:off x="4208" y="2064"/>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41" name="Rectangle 46"/>
              <p:cNvSpPr>
                <a:spLocks noChangeArrowheads="1"/>
              </p:cNvSpPr>
              <p:nvPr/>
            </p:nvSpPr>
            <p:spPr bwMode="auto">
              <a:xfrm>
                <a:off x="4185" y="2256"/>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grpSp>
        <p:sp>
          <p:nvSpPr>
            <p:cNvPr id="42016" name="Rectangle 47"/>
            <p:cNvSpPr>
              <a:spLocks noChangeArrowheads="1"/>
            </p:cNvSpPr>
            <p:nvPr/>
          </p:nvSpPr>
          <p:spPr bwMode="auto">
            <a:xfrm>
              <a:off x="7016759" y="2819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17" name="Rectangle 48"/>
            <p:cNvSpPr>
              <a:spLocks noChangeArrowheads="1"/>
            </p:cNvSpPr>
            <p:nvPr/>
          </p:nvSpPr>
          <p:spPr bwMode="auto">
            <a:xfrm>
              <a:off x="6711959" y="2895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18" name="Rectangle 49"/>
            <p:cNvSpPr>
              <a:spLocks noChangeArrowheads="1"/>
            </p:cNvSpPr>
            <p:nvPr/>
          </p:nvSpPr>
          <p:spPr bwMode="auto">
            <a:xfrm>
              <a:off x="7016759" y="2590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a:t>
              </a:r>
            </a:p>
          </p:txBody>
        </p:sp>
        <p:sp>
          <p:nvSpPr>
            <p:cNvPr id="42021" name="Text Box 52"/>
            <p:cNvSpPr txBox="1">
              <a:spLocks noChangeArrowheads="1"/>
            </p:cNvSpPr>
            <p:nvPr/>
          </p:nvSpPr>
          <p:spPr bwMode="auto">
            <a:xfrm>
              <a:off x="5781684" y="1795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1</a:t>
              </a:r>
            </a:p>
          </p:txBody>
        </p:sp>
        <p:sp>
          <p:nvSpPr>
            <p:cNvPr id="42022" name="Text Box 53"/>
            <p:cNvSpPr txBox="1">
              <a:spLocks noChangeArrowheads="1"/>
            </p:cNvSpPr>
            <p:nvPr/>
          </p:nvSpPr>
          <p:spPr bwMode="auto">
            <a:xfrm>
              <a:off x="5765809" y="29384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a:solidFill>
                    <a:srgbClr val="000066"/>
                  </a:solidFill>
                </a:rPr>
                <a:t>0</a:t>
              </a:r>
            </a:p>
          </p:txBody>
        </p:sp>
        <p:sp>
          <p:nvSpPr>
            <p:cNvPr id="42026" name="Text Box 57"/>
            <p:cNvSpPr txBox="1">
              <a:spLocks noChangeArrowheads="1"/>
            </p:cNvSpPr>
            <p:nvPr/>
          </p:nvSpPr>
          <p:spPr bwMode="auto">
            <a:xfrm>
              <a:off x="7764472" y="1724025"/>
              <a:ext cx="9845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2000" b="1" dirty="0" err="1">
                  <a:solidFill>
                    <a:srgbClr val="CC0000"/>
                  </a:solidFill>
                </a:rPr>
                <a:t>Rel</a:t>
              </a:r>
              <a:r>
                <a:rPr lang="en-US" altLang="en-US" sz="2000" b="1" dirty="0">
                  <a:solidFill>
                    <a:srgbClr val="CC0000"/>
                  </a:solidFill>
                </a:rPr>
                <a:t>’(q)</a:t>
              </a:r>
            </a:p>
          </p:txBody>
        </p:sp>
        <p:sp>
          <p:nvSpPr>
            <p:cNvPr id="42028" name="Line 61"/>
            <p:cNvSpPr>
              <a:spLocks noChangeShapeType="1"/>
            </p:cNvSpPr>
            <p:nvPr/>
          </p:nvSpPr>
          <p:spPr bwMode="auto">
            <a:xfrm flipH="1">
              <a:off x="7473959" y="1905000"/>
              <a:ext cx="304800" cy="1524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
          <p:cNvGrpSpPr/>
          <p:nvPr/>
        </p:nvGrpSpPr>
        <p:grpSpPr>
          <a:xfrm>
            <a:off x="476258" y="2057400"/>
            <a:ext cx="2174875" cy="1638300"/>
            <a:chOff x="476258" y="2057400"/>
            <a:chExt cx="2174875" cy="1638300"/>
          </a:xfrm>
        </p:grpSpPr>
        <p:sp>
          <p:nvSpPr>
            <p:cNvPr id="42029" name="Freeform 62"/>
            <p:cNvSpPr>
              <a:spLocks/>
            </p:cNvSpPr>
            <p:nvPr/>
          </p:nvSpPr>
          <p:spPr bwMode="auto">
            <a:xfrm>
              <a:off x="603259" y="2794000"/>
              <a:ext cx="1511300" cy="901700"/>
            </a:xfrm>
            <a:custGeom>
              <a:avLst/>
              <a:gdLst>
                <a:gd name="T0" fmla="*/ 2147483647 w 952"/>
                <a:gd name="T1" fmla="*/ 2147483647 h 568"/>
                <a:gd name="T2" fmla="*/ 2147483647 w 952"/>
                <a:gd name="T3" fmla="*/ 2147483647 h 568"/>
                <a:gd name="T4" fmla="*/ 2147483647 w 952"/>
                <a:gd name="T5" fmla="*/ 2147483647 h 568"/>
                <a:gd name="T6" fmla="*/ 2147483647 w 952"/>
                <a:gd name="T7" fmla="*/ 2147483647 h 568"/>
                <a:gd name="T8" fmla="*/ 2147483647 w 952"/>
                <a:gd name="T9" fmla="*/ 2147483647 h 568"/>
                <a:gd name="T10" fmla="*/ 2147483647 w 952"/>
                <a:gd name="T11" fmla="*/ 2147483647 h 568"/>
                <a:gd name="T12" fmla="*/ 2147483647 w 952"/>
                <a:gd name="T13" fmla="*/ 2147483647 h 568"/>
                <a:gd name="T14" fmla="*/ 2147483647 w 952"/>
                <a:gd name="T15" fmla="*/ 2147483647 h 568"/>
                <a:gd name="T16" fmla="*/ 0 60000 65536"/>
                <a:gd name="T17" fmla="*/ 0 60000 65536"/>
                <a:gd name="T18" fmla="*/ 0 60000 65536"/>
                <a:gd name="T19" fmla="*/ 0 60000 65536"/>
                <a:gd name="T20" fmla="*/ 0 60000 65536"/>
                <a:gd name="T21" fmla="*/ 0 60000 65536"/>
                <a:gd name="T22" fmla="*/ 0 60000 65536"/>
                <a:gd name="T23" fmla="*/ 0 60000 65536"/>
                <a:gd name="T24" fmla="*/ 0 w 952"/>
                <a:gd name="T25" fmla="*/ 0 h 568"/>
                <a:gd name="T26" fmla="*/ 952 w 952"/>
                <a:gd name="T27" fmla="*/ 568 h 5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2" h="568">
                  <a:moveTo>
                    <a:pt x="152" y="64"/>
                  </a:moveTo>
                  <a:cubicBezTo>
                    <a:pt x="208" y="0"/>
                    <a:pt x="304" y="72"/>
                    <a:pt x="392" y="112"/>
                  </a:cubicBezTo>
                  <a:cubicBezTo>
                    <a:pt x="480" y="152"/>
                    <a:pt x="632" y="312"/>
                    <a:pt x="680" y="304"/>
                  </a:cubicBezTo>
                  <a:cubicBezTo>
                    <a:pt x="728" y="296"/>
                    <a:pt x="640" y="64"/>
                    <a:pt x="680" y="64"/>
                  </a:cubicBezTo>
                  <a:cubicBezTo>
                    <a:pt x="720" y="64"/>
                    <a:pt x="952" y="232"/>
                    <a:pt x="920" y="304"/>
                  </a:cubicBezTo>
                  <a:cubicBezTo>
                    <a:pt x="888" y="376"/>
                    <a:pt x="632" y="464"/>
                    <a:pt x="488" y="496"/>
                  </a:cubicBezTo>
                  <a:cubicBezTo>
                    <a:pt x="344" y="528"/>
                    <a:pt x="112" y="568"/>
                    <a:pt x="56" y="496"/>
                  </a:cubicBezTo>
                  <a:cubicBezTo>
                    <a:pt x="0" y="424"/>
                    <a:pt x="96" y="128"/>
                    <a:pt x="152" y="64"/>
                  </a:cubicBezTo>
                  <a:close/>
                </a:path>
              </a:pathLst>
            </a:cu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30" name="Rectangle 63"/>
            <p:cNvSpPr>
              <a:spLocks noChangeArrowheads="1"/>
            </p:cNvSpPr>
            <p:nvPr/>
          </p:nvSpPr>
          <p:spPr bwMode="auto">
            <a:xfrm>
              <a:off x="476258" y="2057400"/>
              <a:ext cx="2174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2000" b="1" dirty="0">
                  <a:solidFill>
                    <a:srgbClr val="CC0000"/>
                  </a:solidFill>
                </a:rPr>
                <a:t>True </a:t>
              </a:r>
              <a:r>
                <a:rPr lang="en-US" altLang="en-US" sz="2000" b="1" dirty="0" err="1">
                  <a:solidFill>
                    <a:srgbClr val="CC0000"/>
                  </a:solidFill>
                </a:rPr>
                <a:t>Rel</a:t>
              </a:r>
              <a:r>
                <a:rPr lang="en-US" altLang="en-US" sz="2000" b="1" dirty="0">
                  <a:solidFill>
                    <a:srgbClr val="CC0000"/>
                  </a:solidFill>
                </a:rPr>
                <a:t>(q)</a:t>
              </a:r>
            </a:p>
          </p:txBody>
        </p:sp>
        <p:sp>
          <p:nvSpPr>
            <p:cNvPr id="42031" name="Line 64"/>
            <p:cNvSpPr>
              <a:spLocks noChangeShapeType="1"/>
            </p:cNvSpPr>
            <p:nvPr/>
          </p:nvSpPr>
          <p:spPr bwMode="auto">
            <a:xfrm>
              <a:off x="1073159" y="2514600"/>
              <a:ext cx="0" cy="5334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 name="Slide Number Placeholder 7"/>
          <p:cNvSpPr>
            <a:spLocks noGrp="1"/>
          </p:cNvSpPr>
          <p:nvPr>
            <p:ph type="sldNum" sz="quarter" idx="12"/>
          </p:nvPr>
        </p:nvSpPr>
        <p:spPr/>
        <p:txBody>
          <a:bodyPr/>
          <a:lstStyle/>
          <a:p>
            <a:fld id="{2A9F8BE9-47C8-4C45-B88F-68A848B0515F}" type="slidenum">
              <a:rPr lang="en-US" smtClean="0"/>
              <a:t>19</a:t>
            </a:fld>
            <a:endParaRPr lang="en-US"/>
          </a:p>
        </p:txBody>
      </p:sp>
      <p:sp>
        <p:nvSpPr>
          <p:cNvPr id="72" name="TextBox 40">
            <a:extLst>
              <a:ext uri="{FF2B5EF4-FFF2-40B4-BE49-F238E27FC236}">
                <a16:creationId xmlns:a16="http://schemas.microsoft.com/office/drawing/2014/main" id="{4D2D3318-65E0-4E95-85C1-81DBC7B10CF2}"/>
              </a:ext>
            </a:extLst>
          </p:cNvPr>
          <p:cNvSpPr txBox="1">
            <a:spLocks noChangeArrowheads="1"/>
          </p:cNvSpPr>
          <p:nvPr/>
        </p:nvSpPr>
        <p:spPr bwMode="auto">
          <a:xfrm>
            <a:off x="457200" y="6429374"/>
            <a:ext cx="3492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r>
              <a:rPr lang="zh-CN" altLang="en-US" sz="1400" dirty="0"/>
              <a:t>*本页借用了</a:t>
            </a:r>
            <a:r>
              <a:rPr lang="en-US" altLang="zh-CN" sz="1400" dirty="0" err="1"/>
              <a:t>Hongning</a:t>
            </a:r>
            <a:r>
              <a:rPr lang="en-US" altLang="zh-CN" sz="1400" dirty="0"/>
              <a:t> Wang</a:t>
            </a:r>
            <a:r>
              <a:rPr lang="zh-CN" altLang="en-US" sz="1400" dirty="0"/>
              <a:t>的课件</a:t>
            </a:r>
          </a:p>
        </p:txBody>
      </p:sp>
    </p:spTree>
    <p:extLst>
      <p:ext uri="{BB962C8B-B14F-4D97-AF65-F5344CB8AC3E}">
        <p14:creationId xmlns:p14="http://schemas.microsoft.com/office/powerpoint/2010/main" val="20102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mn-ea"/>
                <a:cs typeface="Times New Roman" panose="02020603050405020304" pitchFamily="18" charset="0"/>
              </a:rPr>
              <a:t>上一讲回顾</a:t>
            </a: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mn-ea"/>
                <a:cs typeface="Times New Roman" panose="02020603050405020304" pitchFamily="18" charset="0"/>
              </a:rPr>
              <a:t>排序式检索</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mn-ea"/>
                <a:cs typeface="Times New Roman" panose="02020603050405020304" pitchFamily="18" charset="0"/>
              </a:rPr>
              <a:t>词项频率</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TFIDF</a:t>
            </a:r>
            <a:r>
              <a:rPr lang="zh-CN" altLang="en-US" sz="3200" dirty="0">
                <a:solidFill>
                  <a:srgbClr val="336699"/>
                </a:solidFill>
                <a:latin typeface="Times New Roman" panose="02020603050405020304" pitchFamily="18" charset="0"/>
                <a:ea typeface="+mn-ea"/>
                <a:cs typeface="Times New Roman" panose="02020603050405020304" pitchFamily="18" charset="0"/>
              </a:rPr>
              <a:t>权重计算</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mn-ea"/>
                <a:cs typeface="Times New Roman" panose="02020603050405020304" pitchFamily="18" charset="0"/>
              </a:rPr>
              <a:t>向量空间模型</a:t>
            </a:r>
            <a:endParaRPr lang="en-US" altLang="zh-CN" sz="3200" dirty="0">
              <a:solidFill>
                <a:srgbClr val="336699"/>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mn-ea"/>
                <a:ea typeface="+mn-ea"/>
                <a:cs typeface="Times New Roman" panose="02020603050405020304" pitchFamily="18" charset="0"/>
              </a:rPr>
              <a:t>布尔模型的扩展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200" dirty="0">
                <a:solidFill>
                  <a:schemeClr val="tx1"/>
                </a:solidFill>
                <a:latin typeface="Times New Roman" panose="02020603050405020304" pitchFamily="18" charset="0"/>
                <a:ea typeface="黑体" pitchFamily="49" charset="-122"/>
                <a:cs typeface="Times New Roman" panose="02020603050405020304" pitchFamily="18" charset="0"/>
              </a:rPr>
              <a:t>排序式检索</a:t>
            </a:r>
            <a:r>
              <a:rPr lang="en-US" altLang="zh-CN" sz="3200" dirty="0">
                <a:solidFill>
                  <a:schemeClr val="tx1"/>
                </a:solidFill>
                <a:latin typeface="Times New Roman" panose="02020603050405020304" pitchFamily="18" charset="0"/>
                <a:ea typeface="黑体" pitchFamily="49" charset="-122"/>
                <a:cs typeface="Times New Roman" panose="02020603050405020304" pitchFamily="18" charset="0"/>
              </a:rPr>
              <a:t>(</a:t>
            </a:r>
            <a:r>
              <a:rPr lang="de-DE" altLang="zh-CN" sz="3200" dirty="0">
                <a:solidFill>
                  <a:schemeClr val="tx1"/>
                </a:solidFill>
                <a:latin typeface="Times New Roman" panose="02020603050405020304" pitchFamily="18" charset="0"/>
                <a:ea typeface="黑体" pitchFamily="49" charset="-122"/>
                <a:cs typeface="Times New Roman" panose="02020603050405020304" pitchFamily="18" charset="0"/>
              </a:rPr>
              <a:t>Ranked retrieval)</a:t>
            </a:r>
          </a:p>
        </p:txBody>
      </p:sp>
      <p:sp>
        <p:nvSpPr>
          <p:cNvPr id="84996" name="Text Box 3"/>
          <p:cNvSpPr txBox="1">
            <a:spLocks noChangeArrowheads="1"/>
          </p:cNvSpPr>
          <p:nvPr/>
        </p:nvSpPr>
        <p:spPr bwMode="auto">
          <a:xfrm>
            <a:off x="303929" y="1792822"/>
            <a:ext cx="8572560" cy="444449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排序式检索会对查询和文档的匹配程度进行排序，即给出一个查询和文档匹配评分</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排序式检索可以避免产生过多或者过少的结果</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可以通过排序技术来避免</a:t>
            </a:r>
            <a:r>
              <a:rPr lang="zh-CN" altLang="en-US" dirty="0">
                <a:solidFill>
                  <a:schemeClr val="tx1"/>
                </a:solidFill>
                <a:ea typeface="黑体" pitchFamily="49" charset="-122"/>
              </a:rPr>
              <a:t>大规模返回结果，比如</a:t>
            </a:r>
            <a:r>
              <a:rPr lang="zh-CN" altLang="en-US" dirty="0">
                <a:solidFill>
                  <a:schemeClr val="tx1"/>
                </a:solidFill>
                <a:latin typeface="+mj-lt"/>
                <a:ea typeface="黑体" pitchFamily="49" charset="-122"/>
              </a:rPr>
              <a:t>只需要显示前</a:t>
            </a:r>
            <a:r>
              <a:rPr lang="en-US" dirty="0">
                <a:solidFill>
                  <a:schemeClr val="tx1"/>
                </a:solidFill>
                <a:latin typeface="+mj-lt"/>
                <a:ea typeface="黑体" pitchFamily="49" charset="-122"/>
              </a:rPr>
              <a:t>10</a:t>
            </a:r>
            <a:r>
              <a:rPr lang="zh-CN" altLang="en-US" dirty="0">
                <a:solidFill>
                  <a:schemeClr val="tx1"/>
                </a:solidFill>
                <a:latin typeface="+mj-lt"/>
                <a:ea typeface="黑体" pitchFamily="49" charset="-122"/>
              </a:rPr>
              <a:t>条结果，这样不会让用户感觉到信息太多</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用户满意的前提：排序算法真的有效，即相关度大的文档结果会排在相关度小的文档结果之前</a:t>
            </a:r>
            <a:endParaRPr lang="en-US" dirty="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anose="02020603050405020304" pitchFamily="18" charset="0"/>
                <a:ea typeface="黑体" pitchFamily="49" charset="-122"/>
                <a:cs typeface="Times New Roman" panose="02020603050405020304" pitchFamily="18"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anose="02020603050405020304" pitchFamily="18" charset="0"/>
              <a:ea typeface="黑体" pitchFamily="49" charset="-122"/>
              <a:cs typeface="Times New Roman" panose="02020603050405020304" pitchFamily="18" charset="0"/>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排序式检索中的评分技术</a:t>
            </a:r>
            <a:endParaRPr lang="en-US"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114240" y="1862580"/>
            <a:ext cx="8572560" cy="416789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我们希望，在同一查询下，文档集中相关度高的文档排名高于相关度低的文档</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如何实现？</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通常做法是对每个查询</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文档对赋一个</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[0, 1]</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之间的分值</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该分值度量了文档和查询的匹配程度</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anose="02020603050405020304" pitchFamily="18" charset="0"/>
              <a:ea typeface="黑体" pitchFamily="49" charset="-122"/>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latin typeface="Times New Roman" panose="02020603050405020304" pitchFamily="18" charset="0"/>
                <a:cs typeface="Times New Roman" panose="02020603050405020304" pitchFamily="18" charset="0"/>
              </a:rPr>
              <a:pPr>
                <a:defRPr/>
              </a:pPr>
              <a:t>21</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方法一</a:t>
            </a:r>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 Jaccard</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系数</a:t>
            </a:r>
            <a:endParaRPr lang="de-DE"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214282" y="1500198"/>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计算两个集合重合度的常用方法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令</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i="1" dirty="0">
                <a:solidFill>
                  <a:schemeClr val="tx1"/>
                </a:solidFill>
                <a:latin typeface="+mj-lt"/>
                <a:ea typeface="黑体" pitchFamily="49" charset="-122"/>
              </a:rPr>
              <a:t> B </a:t>
            </a:r>
            <a:r>
              <a:rPr lang="zh-CN" altLang="en-US" dirty="0">
                <a:solidFill>
                  <a:schemeClr val="tx1"/>
                </a:solidFill>
                <a:latin typeface="+mj-lt"/>
                <a:ea typeface="黑体" pitchFamily="49" charset="-122"/>
              </a:rPr>
              <a:t>为两个集合</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Jaccard</a:t>
            </a:r>
            <a:r>
              <a:rPr lang="zh-CN" altLang="en-US" dirty="0">
                <a:solidFill>
                  <a:schemeClr val="tx1"/>
                </a:solidFill>
                <a:latin typeface="+mj-lt"/>
                <a:ea typeface="黑体" pitchFamily="49" charset="-122"/>
              </a:rPr>
              <a:t>系数的计算方法</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sz="2200" dirty="0">
                <a:solidFill>
                  <a:schemeClr val="tx1"/>
                </a:solidFill>
                <a:latin typeface="+mj-lt"/>
                <a:ea typeface="黑体" pitchFamily="49" charset="-122"/>
              </a:rPr>
              <a:t>JACCARD</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A</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A</a:t>
            </a:r>
            <a:r>
              <a:rPr lang="de-DE" dirty="0">
                <a:solidFill>
                  <a:schemeClr val="tx1"/>
                </a:solidFill>
                <a:latin typeface="+mj-lt"/>
                <a:ea typeface="黑体" pitchFamily="49" charset="-122"/>
              </a:rPr>
              <a:t>) = 1</a:t>
            </a:r>
          </a:p>
          <a:p>
            <a:pPr lvl="1">
              <a:spcBef>
                <a:spcPts val="700"/>
              </a:spcBef>
              <a:buClr>
                <a:srgbClr val="336699"/>
              </a:buClr>
              <a:buFont typeface="Wingdings" pitchFamily="2" charset="2"/>
              <a:buChar char="§"/>
            </a:pPr>
            <a:r>
              <a:rPr lang="de-DE" sz="2200" dirty="0">
                <a:solidFill>
                  <a:schemeClr val="tx1"/>
                </a:solidFill>
                <a:latin typeface="+mj-lt"/>
                <a:ea typeface="黑体" pitchFamily="49" charset="-122"/>
              </a:rPr>
              <a:t>JACCARD</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B</a:t>
            </a:r>
            <a:r>
              <a:rPr lang="en-US" dirty="0">
                <a:solidFill>
                  <a:schemeClr val="tx1"/>
                </a:solidFill>
                <a:latin typeface="+mj-lt"/>
                <a:ea typeface="黑体" pitchFamily="49" charset="-122"/>
              </a:rPr>
              <a:t>) = 0 </a:t>
            </a:r>
            <a:r>
              <a:rPr lang="zh-CN" altLang="en-US" dirty="0">
                <a:solidFill>
                  <a:schemeClr val="tx1"/>
                </a:solidFill>
                <a:latin typeface="+mj-lt"/>
                <a:ea typeface="黑体" pitchFamily="49" charset="-122"/>
              </a:rPr>
              <a:t>如果</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 </a:t>
            </a:r>
            <a:r>
              <a:rPr lang="en-US" i="1" dirty="0">
                <a:solidFill>
                  <a:schemeClr val="tx1"/>
                </a:solidFill>
                <a:latin typeface="+mj-lt"/>
                <a:ea typeface="黑体" pitchFamily="49" charset="-122"/>
              </a:rPr>
              <a:t>B</a:t>
            </a:r>
            <a:r>
              <a:rPr lang="en-US" dirty="0">
                <a:solidFill>
                  <a:schemeClr val="tx1"/>
                </a:solidFill>
                <a:latin typeface="+mj-lt"/>
                <a:ea typeface="黑体" pitchFamily="49" charset="-122"/>
              </a:rPr>
              <a:t> = 0</a:t>
            </a: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A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B </a:t>
            </a:r>
            <a:r>
              <a:rPr lang="zh-CN" altLang="en-US" dirty="0">
                <a:solidFill>
                  <a:schemeClr val="tx1"/>
                </a:solidFill>
                <a:latin typeface="+mj-lt"/>
                <a:ea typeface="黑体" pitchFamily="49" charset="-122"/>
              </a:rPr>
              <a:t>不一定要同样大小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Jaccard</a:t>
            </a:r>
            <a:r>
              <a:rPr lang="en-US" altLang="zh-CN" dirty="0">
                <a:solidFill>
                  <a:schemeClr val="tx1"/>
                </a:solidFill>
                <a:latin typeface="+mj-lt"/>
                <a:ea typeface="黑体" pitchFamily="49" charset="-122"/>
              </a:rPr>
              <a:t> </a:t>
            </a:r>
            <a:r>
              <a:rPr lang="zh-CN" altLang="en-US" dirty="0">
                <a:solidFill>
                  <a:schemeClr val="tx1"/>
                </a:solidFill>
                <a:latin typeface="+mj-lt"/>
                <a:ea typeface="黑体" pitchFamily="49" charset="-122"/>
              </a:rPr>
              <a:t>系数会给出一个</a:t>
            </a:r>
            <a:r>
              <a:rPr lang="en-US" dirty="0">
                <a:solidFill>
                  <a:schemeClr val="tx1"/>
                </a:solidFill>
                <a:latin typeface="+mj-lt"/>
                <a:ea typeface="黑体" pitchFamily="49" charset="-122"/>
              </a:rPr>
              <a:t>0</a:t>
            </a:r>
            <a:r>
              <a:rPr lang="zh-CN" altLang="en-US" dirty="0">
                <a:solidFill>
                  <a:schemeClr val="tx1"/>
                </a:solidFill>
                <a:latin typeface="+mj-lt"/>
                <a:ea typeface="黑体" pitchFamily="49" charset="-122"/>
              </a:rPr>
              <a:t>到</a:t>
            </a:r>
            <a:r>
              <a:rPr lang="en-US" dirty="0">
                <a:solidFill>
                  <a:schemeClr val="tx1"/>
                </a:solidFill>
                <a:latin typeface="+mj-lt"/>
                <a:ea typeface="黑体" pitchFamily="49" charset="-122"/>
              </a:rPr>
              <a:t>1</a:t>
            </a:r>
            <a:r>
              <a:rPr lang="zh-CN" altLang="en-US" dirty="0">
                <a:solidFill>
                  <a:schemeClr val="tx1"/>
                </a:solidFill>
                <a:latin typeface="+mj-lt"/>
                <a:ea typeface="黑体" pitchFamily="49" charset="-122"/>
              </a:rPr>
              <a:t>之间的值</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dirty="0"/>
          </a:p>
        </p:txBody>
      </p:sp>
      <p:pic>
        <p:nvPicPr>
          <p:cNvPr id="8" name="Picture 7" descr="618.png"/>
          <p:cNvPicPr>
            <a:picLocks noChangeAspect="1"/>
          </p:cNvPicPr>
          <p:nvPr/>
        </p:nvPicPr>
        <p:blipFill>
          <a:blip r:embed="rId3" cstate="print"/>
          <a:stretch>
            <a:fillRect/>
          </a:stretch>
        </p:blipFill>
        <p:spPr>
          <a:xfrm>
            <a:off x="2285984" y="2928934"/>
            <a:ext cx="3351990" cy="837998"/>
          </a:xfrm>
          <a:prstGeom prst="rect">
            <a:avLst/>
          </a:prstGeom>
        </p:spPr>
      </p:pic>
      <p:pic>
        <p:nvPicPr>
          <p:cNvPr id="10" name="Picture 9" descr="6172.png"/>
          <p:cNvPicPr>
            <a:picLocks noChangeAspect="1"/>
          </p:cNvPicPr>
          <p:nvPr/>
        </p:nvPicPr>
        <p:blipFill>
          <a:blip r:embed="rId4" cstate="print"/>
          <a:stretch>
            <a:fillRect/>
          </a:stretch>
        </p:blipFill>
        <p:spPr>
          <a:xfrm>
            <a:off x="928662" y="3857628"/>
            <a:ext cx="2209942" cy="396000"/>
          </a:xfrm>
          <a:prstGeom prst="rect">
            <a:avLst/>
          </a:prstGeom>
        </p:spPr>
      </p:pic>
      <p:sp>
        <p:nvSpPr>
          <p:cNvPr id="9" name="椭圆 8"/>
          <p:cNvSpPr/>
          <p:nvPr/>
        </p:nvSpPr>
        <p:spPr>
          <a:xfrm>
            <a:off x="5652120" y="1844824"/>
            <a:ext cx="1728192" cy="1584176"/>
          </a:xfrm>
          <a:prstGeom prst="ellipse">
            <a:avLst/>
          </a:prstGeom>
          <a:solidFill>
            <a:schemeClr val="accent3">
              <a:lumMod val="40000"/>
              <a:lumOff val="6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1" name="椭圆 10"/>
          <p:cNvSpPr/>
          <p:nvPr/>
        </p:nvSpPr>
        <p:spPr>
          <a:xfrm>
            <a:off x="6876256" y="1628800"/>
            <a:ext cx="1944216" cy="1944216"/>
          </a:xfrm>
          <a:prstGeom prst="ellipse">
            <a:avLst/>
          </a:prstGeom>
          <a:solidFill>
            <a:schemeClr val="accent6">
              <a:lumMod val="40000"/>
              <a:lumOff val="6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755576" y="-18525"/>
            <a:ext cx="8572560" cy="1403350"/>
          </a:xfrm>
          <a:prstGeom prst="rect">
            <a:avLst/>
          </a:prstGeom>
          <a:noFill/>
          <a:ln w="9525">
            <a:noFill/>
            <a:round/>
            <a:headEnd/>
            <a:tailEnd/>
          </a:ln>
        </p:spPr>
        <p:txBody>
          <a:bodyPr anchor="b"/>
          <a:lstStyle/>
          <a:p>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系数的计算样例</a:t>
            </a:r>
            <a:endParaRPr lang="de-DE"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214282" y="22860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de-DE" altLang="zh-CN" dirty="0">
                <a:solidFill>
                  <a:schemeClr val="tx1"/>
                </a:solidFill>
                <a:latin typeface="+mj-lt"/>
                <a:ea typeface="黑体" pitchFamily="49" charset="-122"/>
              </a:rPr>
              <a:t> </a:t>
            </a:r>
            <a:r>
              <a:rPr lang="de-DE" sz="2200" dirty="0">
                <a:solidFill>
                  <a:schemeClr val="tx1"/>
                </a:solidFill>
                <a:latin typeface="+mj-lt"/>
                <a:ea typeface="黑体" pitchFamily="49" charset="-122"/>
              </a:rPr>
              <a:t>“ides of March”      </a:t>
            </a:r>
            <a:r>
              <a:rPr lang="en-US" altLang="zh-CN" dirty="0">
                <a:solidFill>
                  <a:schemeClr val="tx1"/>
                </a:solidFill>
                <a:latin typeface="+mj-lt"/>
                <a:ea typeface="黑体" pitchFamily="49" charset="-122"/>
                <a:sym typeface="Wingdings" panose="05000000000000000000" pitchFamily="2" charset="2"/>
              </a:rPr>
              <a:t>  </a:t>
            </a:r>
            <a:r>
              <a:rPr lang="en-US" altLang="zh-CN" dirty="0">
                <a:solidFill>
                  <a:schemeClr val="tx1"/>
                </a:solidFill>
                <a:latin typeface="+mj-lt"/>
                <a:ea typeface="黑体" pitchFamily="49" charset="-122"/>
              </a:rPr>
              <a:t>3</a:t>
            </a:r>
            <a:r>
              <a:rPr lang="zh-CN" altLang="en-US" dirty="0">
                <a:solidFill>
                  <a:schemeClr val="tx1"/>
                </a:solidFill>
                <a:latin typeface="+mj-lt"/>
                <a:ea typeface="黑体" pitchFamily="49" charset="-122"/>
              </a:rPr>
              <a:t>月</a:t>
            </a:r>
            <a:r>
              <a:rPr lang="en-US" altLang="zh-CN" dirty="0">
                <a:solidFill>
                  <a:schemeClr val="tx1"/>
                </a:solidFill>
                <a:latin typeface="+mj-lt"/>
                <a:ea typeface="黑体" pitchFamily="49" charset="-122"/>
              </a:rPr>
              <a:t>15</a:t>
            </a:r>
            <a:r>
              <a:rPr lang="zh-CN" altLang="en-US" dirty="0">
                <a:solidFill>
                  <a:schemeClr val="tx1"/>
                </a:solidFill>
                <a:latin typeface="+mj-lt"/>
                <a:ea typeface="黑体" pitchFamily="49" charset="-122"/>
              </a:rPr>
              <a:t>日</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恺撒的殉难日</a:t>
            </a:r>
            <a:r>
              <a:rPr lang="en-US" altLang="zh-CN"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altLang="zh-CN"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文档</a:t>
            </a:r>
            <a:r>
              <a:rPr lang="en-US" sz="2200" dirty="0">
                <a:solidFill>
                  <a:schemeClr val="tx1"/>
                </a:solidFill>
                <a:latin typeface="+mj-lt"/>
                <a:ea typeface="黑体" pitchFamily="49" charset="-122"/>
              </a:rPr>
              <a:t> “Caesar died in March”</a:t>
            </a:r>
          </a:p>
          <a:p>
            <a:pPr lvl="1">
              <a:spcBef>
                <a:spcPts val="700"/>
              </a:spcBef>
              <a:buClr>
                <a:srgbClr val="336699"/>
              </a:buClr>
              <a:buFont typeface="Wingdings" pitchFamily="2" charset="2"/>
              <a:buChar char="§"/>
            </a:pPr>
            <a:endParaRPr lang="en-US" sz="2200" dirty="0">
              <a:solidFill>
                <a:schemeClr val="tx1"/>
              </a:solidFill>
              <a:latin typeface="+mj-lt"/>
              <a:ea typeface="黑体" pitchFamily="49" charset="-122"/>
            </a:endParaRPr>
          </a:p>
          <a:p>
            <a:pPr lvl="2">
              <a:spcBef>
                <a:spcPts val="700"/>
              </a:spcBef>
              <a:buClr>
                <a:srgbClr val="336699"/>
              </a:buClr>
            </a:pPr>
            <a:r>
              <a:rPr lang="de-DE" sz="2200" dirty="0">
                <a:solidFill>
                  <a:schemeClr val="tx1"/>
                </a:solidFill>
                <a:latin typeface="+mj-lt"/>
                <a:ea typeface="黑体" pitchFamily="49" charset="-122"/>
              </a:rPr>
              <a:t>JACCARD(</a:t>
            </a:r>
            <a:r>
              <a:rPr lang="de-DE" sz="2200" i="1" dirty="0">
                <a:solidFill>
                  <a:schemeClr val="tx1"/>
                </a:solidFill>
                <a:latin typeface="+mj-lt"/>
                <a:ea typeface="黑体" pitchFamily="49" charset="-122"/>
              </a:rPr>
              <a:t>q</a:t>
            </a:r>
            <a:r>
              <a:rPr lang="de-DE" sz="2200" dirty="0">
                <a:solidFill>
                  <a:schemeClr val="tx1"/>
                </a:solidFill>
                <a:latin typeface="+mj-lt"/>
                <a:ea typeface="黑体" pitchFamily="49" charset="-122"/>
              </a:rPr>
              <a:t>, </a:t>
            </a:r>
            <a:r>
              <a:rPr lang="de-DE" sz="2200" i="1" dirty="0">
                <a:solidFill>
                  <a:schemeClr val="tx1"/>
                </a:solidFill>
                <a:latin typeface="+mj-lt"/>
                <a:ea typeface="黑体" pitchFamily="49" charset="-122"/>
              </a:rPr>
              <a:t>d</a:t>
            </a:r>
            <a:r>
              <a:rPr lang="de-DE" sz="2200" dirty="0">
                <a:solidFill>
                  <a:schemeClr val="tx1"/>
                </a:solidFill>
                <a:latin typeface="+mj-lt"/>
                <a:ea typeface="黑体" pitchFamily="49" charset="-122"/>
              </a:rPr>
              <a:t>) = 1/6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18559"/>
            <a:ext cx="8572560" cy="1403350"/>
          </a:xfrm>
          <a:prstGeom prst="rect">
            <a:avLst/>
          </a:prstGeom>
          <a:noFill/>
          <a:ln w="9525">
            <a:noFill/>
            <a:round/>
            <a:headEnd/>
            <a:tailEnd/>
          </a:ln>
        </p:spPr>
        <p:txBody>
          <a:bodyPr anchor="b"/>
          <a:lstStyle/>
          <a:p>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系数的不足</a:t>
            </a:r>
            <a:endParaRPr lang="de-DE"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119873" y="1988840"/>
            <a:ext cx="8572560" cy="403244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不考虑词项频率</a:t>
            </a:r>
            <a:r>
              <a:rPr lang="en-US"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，即词项在文档中的出现次数</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后面会定义</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a:t>
            </a:r>
            <a:endParaRPr lang="de-DE"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一般而言，罕见词比高频词的信息量更大，</a:t>
            </a:r>
            <a:r>
              <a:rPr lang="en-US" dirty="0" err="1">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系数没有考虑这个信息</a:t>
            </a:r>
            <a:endParaRPr lang="en-US"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没有仔细考虑文档的长度因素</a:t>
            </a:r>
            <a:endParaRPr lang="de-DE"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本讲义后面，我们将不考虑使用</a:t>
            </a:r>
            <a:r>
              <a:rPr lang="en-US" altLang="zh-CN" dirty="0" err="1">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系数来进行查询和文档的评分计算</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提醒：在第</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19</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讲</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Web</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网页查重，我们还会介绍大规模网页下的</a:t>
            </a:r>
            <a:r>
              <a:rPr lang="en-US" altLang="zh-CN" dirty="0" err="1">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系数计算问题（网页和网页之间的相似度）</a:t>
            </a:r>
            <a:endParaRPr lang="de-DE"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计算下列查询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文档之间的</a:t>
            </a:r>
            <a:r>
              <a:rPr lang="en-US" dirty="0" err="1">
                <a:solidFill>
                  <a:schemeClr val="tx1"/>
                </a:solidFill>
                <a:latin typeface="Times New Roman" panose="02020603050405020304" pitchFamily="18" charset="0"/>
                <a:ea typeface="黑体" pitchFamily="49" charset="-122"/>
                <a:cs typeface="Times New Roman" panose="02020603050405020304" pitchFamily="18" charset="0"/>
              </a:rPr>
              <a:t>Jaccard</a:t>
            </a:r>
            <a:r>
              <a:rPr lang="zh-CN" altLang="en-US" dirty="0">
                <a:solidFill>
                  <a:schemeClr val="tx1"/>
                </a:solidFill>
                <a:latin typeface="+mj-lt"/>
                <a:ea typeface="黑体" pitchFamily="49" charset="-122"/>
              </a:rPr>
              <a:t>系数</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[information on cars] d: “all you’ve ever wanted to know </a:t>
            </a:r>
            <a:r>
              <a:rPr lang="de-DE" dirty="0" err="1">
                <a:solidFill>
                  <a:schemeClr val="tx1"/>
                </a:solidFill>
                <a:latin typeface="+mj-lt"/>
                <a:ea typeface="黑体" pitchFamily="49" charset="-122"/>
              </a:rPr>
              <a:t>about</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cars</a:t>
            </a:r>
            <a:r>
              <a:rPr lang="de-DE"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q: [</a:t>
            </a:r>
            <a:r>
              <a:rPr lang="de-DE" dirty="0" err="1">
                <a:solidFill>
                  <a:schemeClr val="tx1"/>
                </a:solidFill>
                <a:latin typeface="+mj-lt"/>
                <a:ea typeface="黑体" pitchFamily="49" charset="-122"/>
              </a:rPr>
              <a:t>information</a:t>
            </a:r>
            <a:r>
              <a:rPr lang="de-DE" dirty="0">
                <a:solidFill>
                  <a:schemeClr val="tx1"/>
                </a:solidFill>
                <a:latin typeface="+mj-lt"/>
                <a:ea typeface="黑体" pitchFamily="49" charset="-122"/>
              </a:rPr>
              <a:t> on </a:t>
            </a:r>
            <a:r>
              <a:rPr lang="de-DE" dirty="0" err="1">
                <a:solidFill>
                  <a:schemeClr val="tx1"/>
                </a:solidFill>
                <a:latin typeface="+mj-lt"/>
                <a:ea typeface="黑体" pitchFamily="49" charset="-122"/>
              </a:rPr>
              <a:t>cars</a:t>
            </a:r>
            <a:r>
              <a:rPr lang="de-DE" dirty="0">
                <a:solidFill>
                  <a:schemeClr val="tx1"/>
                </a:solidFill>
                <a:latin typeface="+mj-lt"/>
                <a:ea typeface="黑体" pitchFamily="49" charset="-122"/>
              </a:rPr>
              <a:t>] d: “</a:t>
            </a:r>
            <a:r>
              <a:rPr lang="de-DE" dirty="0" err="1">
                <a:solidFill>
                  <a:schemeClr val="tx1"/>
                </a:solidFill>
                <a:latin typeface="+mj-lt"/>
                <a:ea typeface="黑体" pitchFamily="49" charset="-122"/>
              </a:rPr>
              <a:t>information</a:t>
            </a:r>
            <a:r>
              <a:rPr lang="de-DE" dirty="0">
                <a:solidFill>
                  <a:schemeClr val="tx1"/>
                </a:solidFill>
                <a:latin typeface="+mj-lt"/>
                <a:ea typeface="黑体" pitchFamily="49" charset="-122"/>
              </a:rPr>
              <a:t> on </a:t>
            </a:r>
            <a:r>
              <a:rPr lang="de-DE" dirty="0" err="1">
                <a:solidFill>
                  <a:schemeClr val="tx1"/>
                </a:solidFill>
                <a:latin typeface="+mj-lt"/>
                <a:ea typeface="黑体" pitchFamily="49" charset="-122"/>
              </a:rPr>
              <a:t>trucks</a:t>
            </a:r>
            <a:r>
              <a:rPr lang="de-DE" dirty="0">
                <a:solidFill>
                  <a:schemeClr val="tx1"/>
                </a:solidFill>
                <a:latin typeface="+mj-lt"/>
                <a:ea typeface="黑体" pitchFamily="49" charset="-122"/>
              </a:rPr>
              <a:t>, </a:t>
            </a:r>
            <a:r>
              <a:rPr lang="fr-FR" dirty="0">
                <a:solidFill>
                  <a:schemeClr val="tx1"/>
                </a:solidFill>
                <a:latin typeface="+mj-lt"/>
                <a:ea typeface="黑体" pitchFamily="49" charset="-122"/>
              </a:rPr>
              <a:t>information on planes, information on trains”</a:t>
            </a: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[red cars and red trucks] d: “cops stop red cars more </a:t>
            </a:r>
            <a:r>
              <a:rPr lang="de-DE" dirty="0" err="1">
                <a:solidFill>
                  <a:schemeClr val="tx1"/>
                </a:solidFill>
                <a:latin typeface="+mj-lt"/>
                <a:ea typeface="黑体" pitchFamily="49" charset="-122"/>
              </a:rPr>
              <a:t>often</a:t>
            </a:r>
            <a:r>
              <a:rPr lang="de-DE"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Paul </a:t>
            </a:r>
            <a:r>
              <a:rPr lang="en-US" altLang="zh-CN" dirty="0" err="1"/>
              <a:t>Jaccard</a:t>
            </a:r>
            <a:r>
              <a:rPr lang="en-US" altLang="zh-CN" dirty="0"/>
              <a:t>(1868-1944)</a:t>
            </a:r>
            <a:endParaRPr lang="zh-CN" altLang="en-US" dirty="0"/>
          </a:p>
        </p:txBody>
      </p:sp>
      <p:sp>
        <p:nvSpPr>
          <p:cNvPr id="3" name="内容占位符 2"/>
          <p:cNvSpPr>
            <a:spLocks noGrp="1"/>
          </p:cNvSpPr>
          <p:nvPr>
            <p:ph idx="1"/>
          </p:nvPr>
        </p:nvSpPr>
        <p:spPr>
          <a:xfrm>
            <a:off x="457200" y="1600200"/>
            <a:ext cx="5338936" cy="4953000"/>
          </a:xfrm>
        </p:spPr>
        <p:txBody>
          <a:bodyPr/>
          <a:lstStyle/>
          <a:p>
            <a:r>
              <a:rPr lang="zh-CN" altLang="en-US" dirty="0"/>
              <a:t>瑞士植物学家，</a:t>
            </a:r>
            <a:r>
              <a:rPr lang="en-US" altLang="zh-CN" dirty="0"/>
              <a:t>ETH</a:t>
            </a:r>
            <a:r>
              <a:rPr lang="zh-CN" altLang="en-US" dirty="0"/>
              <a:t>教授</a:t>
            </a:r>
            <a:endParaRPr lang="en-US" altLang="zh-CN" dirty="0"/>
          </a:p>
          <a:p>
            <a:endParaRPr lang="en-US" altLang="zh-CN" dirty="0"/>
          </a:p>
          <a:p>
            <a:r>
              <a:rPr lang="en-US" altLang="zh-CN" dirty="0"/>
              <a:t>1894</a:t>
            </a:r>
            <a:r>
              <a:rPr lang="zh-CN" altLang="en-US" dirty="0"/>
              <a:t>年毕业于苏黎世联邦理工学院</a:t>
            </a:r>
            <a:r>
              <a:rPr lang="en-US" altLang="zh-CN" dirty="0"/>
              <a:t>ETH(</a:t>
            </a:r>
            <a:r>
              <a:rPr lang="zh-CN" altLang="en-US" dirty="0"/>
              <a:t>出过包括爱因斯坦在内的</a:t>
            </a:r>
            <a:r>
              <a:rPr lang="en-US" altLang="zh-CN" dirty="0"/>
              <a:t>21</a:t>
            </a:r>
            <a:r>
              <a:rPr lang="zh-CN" altLang="en-US" dirty="0"/>
              <a:t>位诺贝尔奖得主</a:t>
            </a:r>
            <a:r>
              <a:rPr lang="en-US" altLang="zh-CN" dirty="0"/>
              <a:t>)</a:t>
            </a:r>
          </a:p>
          <a:p>
            <a:endParaRPr lang="en-US" altLang="zh-CN" dirty="0"/>
          </a:p>
          <a:p>
            <a:r>
              <a:rPr lang="en-US" altLang="zh-CN" dirty="0"/>
              <a:t>1901</a:t>
            </a:r>
            <a:r>
              <a:rPr lang="zh-CN" altLang="en-US" dirty="0"/>
              <a:t>年提出</a:t>
            </a:r>
            <a:r>
              <a:rPr lang="en-US" altLang="zh-CN" dirty="0" err="1"/>
              <a:t>Jaccard</a:t>
            </a:r>
            <a:r>
              <a:rPr lang="en-US" altLang="zh-CN" dirty="0"/>
              <a:t> Index</a:t>
            </a:r>
            <a:r>
              <a:rPr lang="zh-CN" altLang="en-US" dirty="0"/>
              <a:t>即</a:t>
            </a:r>
            <a:r>
              <a:rPr lang="en-US" altLang="zh-CN" dirty="0" err="1"/>
              <a:t>Jaccard</a:t>
            </a:r>
            <a:r>
              <a:rPr lang="en-US" altLang="zh-CN" dirty="0"/>
              <a:t> Coefficient(</a:t>
            </a:r>
            <a:r>
              <a:rPr lang="en-US" altLang="zh-CN" dirty="0" err="1"/>
              <a:t>Jaccard</a:t>
            </a:r>
            <a:r>
              <a:rPr lang="zh-CN" altLang="en-US" dirty="0"/>
              <a:t>系数</a:t>
            </a:r>
            <a:r>
              <a:rPr lang="en-US" altLang="zh-CN" dirty="0"/>
              <a:t>)</a:t>
            </a:r>
            <a:r>
              <a:rPr lang="zh-CN" altLang="en-US" dirty="0"/>
              <a:t>概念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26</a:t>
            </a:fld>
            <a:endParaRPr lang="en-US" dirty="0"/>
          </a:p>
        </p:txBody>
      </p:sp>
      <p:pic>
        <p:nvPicPr>
          <p:cNvPr id="5" name="图片 4" descr="jaccard.jpg"/>
          <p:cNvPicPr>
            <a:picLocks noChangeAspect="1"/>
          </p:cNvPicPr>
          <p:nvPr/>
        </p:nvPicPr>
        <p:blipFill>
          <a:blip r:embed="rId2" cstate="print"/>
          <a:stretch>
            <a:fillRect/>
          </a:stretch>
        </p:blipFill>
        <p:spPr>
          <a:xfrm>
            <a:off x="5715000" y="1484784"/>
            <a:ext cx="3429000" cy="4572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27</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上一讲回顾</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排序式检索</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黑体" pitchFamily="49" charset="-122"/>
                <a:cs typeface="Times New Roman" panose="02020603050405020304" pitchFamily="18" charset="0"/>
              </a:rPr>
              <a:t>词项频率</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TFIDF</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权重计算</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向量空间模型</a:t>
            </a:r>
            <a:endParaRPr lang="en-US" altLang="zh-CN"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布尔模型的扩展</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2954659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文档匹配评分计算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如何计算查询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文档的匹配得分？</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先从单词项查询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查询只包含一个词项</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开始</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若该词项不出现在文档当中，该文档得分应该为</a:t>
            </a:r>
            <a:r>
              <a:rPr lang="en-US" altLang="zh-CN" dirty="0">
                <a:solidFill>
                  <a:schemeClr val="tx1"/>
                </a:solidFill>
                <a:latin typeface="+mj-lt"/>
                <a:ea typeface="黑体" pitchFamily="49" charset="-122"/>
              </a:rPr>
              <a:t>0</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该词项在文档中</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出现越多，则得分越高</a:t>
            </a:r>
            <a:endParaRPr lang="en-US" altLang="zh-CN" dirty="0">
              <a:solidFill>
                <a:schemeClr val="tx1"/>
              </a:solidFill>
              <a:latin typeface="Times New Roman" panose="02020603050405020304" pitchFamily="18" charset="0"/>
              <a:ea typeface="黑体" pitchFamily="49" charset="-122"/>
              <a:cs typeface="Times New Roman" panose="02020603050405020304"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这就是所谓</a:t>
            </a:r>
            <a:r>
              <a:rPr lang="zh-CN" altLang="en-US" b="1" dirty="0">
                <a:solidFill>
                  <a:schemeClr val="tx1"/>
                </a:solidFill>
                <a:latin typeface="Times New Roman" panose="02020603050405020304" pitchFamily="18" charset="0"/>
                <a:ea typeface="黑体" pitchFamily="49" charset="-122"/>
                <a:cs typeface="Times New Roman" panose="02020603050405020304" pitchFamily="18" charset="0"/>
              </a:rPr>
              <a:t>词项频率</a:t>
            </a:r>
            <a:r>
              <a:rPr lang="en-US" altLang="zh-CN" b="1" dirty="0">
                <a:solidFill>
                  <a:schemeClr val="tx1"/>
                </a:solidFill>
                <a:latin typeface="Times New Roman" panose="02020603050405020304" pitchFamily="18" charset="0"/>
                <a:ea typeface="黑体"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(Term Frequency</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，简称</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TF)</a:t>
            </a:r>
            <a:r>
              <a:rPr lang="zh-CN" altLang="en-US" dirty="0">
                <a:solidFill>
                  <a:schemeClr val="tx1"/>
                </a:solidFill>
                <a:latin typeface="Times New Roman" panose="02020603050405020304" pitchFamily="18" charset="0"/>
                <a:ea typeface="黑体" pitchFamily="49" charset="-122"/>
                <a:cs typeface="Times New Roman" panose="02020603050405020304" pitchFamily="18" charset="0"/>
              </a:rPr>
              <a:t>评分</a:t>
            </a:r>
            <a:endParaRPr lang="de-DE" dirty="0">
              <a:solidFill>
                <a:schemeClr val="tx1"/>
              </a:solidFill>
              <a:latin typeface="Times New Roman" panose="02020603050405020304" pitchFamily="18" charset="0"/>
              <a:ea typeface="黑体" pitchFamily="49" charset="-122"/>
              <a:cs typeface="Times New Roman" panose="02020603050405020304" pitchFamily="18" charset="0"/>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后面我们将给出多种评分的方法</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二值关联矩阵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每篇文档可以看成是一个二值的向量</a:t>
            </a:r>
            <a:r>
              <a:rPr lang="en-US" dirty="0">
                <a:solidFill>
                  <a:schemeClr val="tx1"/>
                </a:solidFill>
                <a:latin typeface="+mj-lt"/>
                <a:ea typeface="黑体" pitchFamily="49" charset="-122"/>
              </a:rPr>
              <a:t> ∈ {0, 1}</a:t>
            </a:r>
            <a:r>
              <a:rPr lang="en-US" baseline="30000" dirty="0">
                <a:solidFill>
                  <a:schemeClr val="tx1"/>
                </a:solidFill>
                <a:latin typeface="+mj-lt"/>
                <a:ea typeface="黑体"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667073871"/>
              </p:ext>
            </p:extLst>
          </p:nvPr>
        </p:nvGraphicFramePr>
        <p:xfrm>
          <a:off x="261948" y="1766318"/>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dirty="0">
                <a:solidFill>
                  <a:srgbClr val="336699"/>
                </a:solidFill>
                <a:latin typeface="黑体" panose="02010609060101010101" pitchFamily="49" charset="-122"/>
                <a:ea typeface="黑体" panose="02010609060101010101" pitchFamily="49" charset="-122"/>
                <a:cs typeface="Times New Roman" panose="02020603050405020304" pitchFamily="18" charset="0"/>
              </a:rPr>
              <a:t>上一讲回顾</a:t>
            </a:r>
            <a:r>
              <a:rPr lang="en-US" sz="3200" dirty="0">
                <a:solidFill>
                  <a:srgbClr val="336699"/>
                </a:solidFill>
                <a:latin typeface="黑体" panose="02010609060101010101" pitchFamily="49" charset="-122"/>
                <a:ea typeface="黑体" panose="02010609060101010101" pitchFamily="49" charset="-122"/>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排序式检索</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词项频率</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TFIDF</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权重计算</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向量空间模型</a:t>
            </a:r>
            <a:endParaRPr lang="en-US" altLang="zh-CN"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布尔模型的扩展</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非二值关联矩阵</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词项频率</a:t>
            </a:r>
            <a:r>
              <a:rPr lang="en-US" altLang="zh-CN" sz="3600" dirty="0">
                <a:solidFill>
                  <a:schemeClr val="tx1"/>
                </a:solidFill>
                <a:latin typeface="+mj-lt"/>
                <a:ea typeface="黑体" pitchFamily="49" charset="-122"/>
              </a:rPr>
              <a:t>)</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每篇文档可以表示成一个词频向量</a:t>
            </a:r>
            <a:r>
              <a:rPr lang="en-US" dirty="0">
                <a:solidFill>
                  <a:schemeClr val="tx1"/>
                </a:solidFill>
                <a:latin typeface="+mj-lt"/>
                <a:ea typeface="黑体" pitchFamily="49" charset="-122"/>
              </a:rPr>
              <a:t> ∈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88716"/>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词袋</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Bag of words)</a:t>
            </a:r>
            <a:r>
              <a:rPr lang="zh-CN" altLang="en-US" sz="3600" dirty="0">
                <a:solidFill>
                  <a:schemeClr val="tx1"/>
                </a:solidFill>
                <a:latin typeface="+mj-lt"/>
                <a:ea typeface="黑体" pitchFamily="49" charset="-122"/>
              </a:rPr>
              <a:t>模型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857364"/>
            <a:ext cx="8286808" cy="416392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不考虑词在文档中出现的顺序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a:solidFill>
                  <a:schemeClr val="tx1"/>
                </a:solidFill>
                <a:latin typeface="+mj-lt"/>
                <a:ea typeface="黑体" pitchFamily="49" charset="-122"/>
              </a:rPr>
              <a:t>John is quicker than Mary </a:t>
            </a:r>
            <a:r>
              <a:rPr lang="zh-CN" altLang="en-US" dirty="0">
                <a:solidFill>
                  <a:schemeClr val="tx1"/>
                </a:solidFill>
                <a:latin typeface="+mj-lt"/>
                <a:ea typeface="黑体" pitchFamily="49" charset="-122"/>
              </a:rPr>
              <a:t>及</a:t>
            </a:r>
            <a:r>
              <a:rPr lang="en-US" i="1" dirty="0">
                <a:solidFill>
                  <a:schemeClr val="tx1"/>
                </a:solidFill>
                <a:latin typeface="+mj-lt"/>
                <a:ea typeface="黑体" pitchFamily="49" charset="-122"/>
              </a:rPr>
              <a:t> Mary is quicker than John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的表示结果一样</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这称为一个词袋模型</a:t>
            </a:r>
            <a:r>
              <a:rPr lang="en-US" dirty="0">
                <a:solidFill>
                  <a:schemeClr val="tx1"/>
                </a:solidFill>
                <a:latin typeface="+mj-lt"/>
                <a:ea typeface="黑体" pitchFamily="49" charset="-122"/>
              </a:rPr>
              <a:t>(bag of words model, </a:t>
            </a:r>
            <a:r>
              <a:rPr lang="en-US" altLang="zh-CN" dirty="0">
                <a:solidFill>
                  <a:schemeClr val="tx1"/>
                </a:solidFill>
                <a:latin typeface="+mj-lt"/>
                <a:ea typeface="黑体" pitchFamily="49" charset="-122"/>
              </a:rPr>
              <a:t>BOW</a:t>
            </a:r>
            <a:r>
              <a:rPr lang="zh-CN" altLang="en-US" dirty="0">
                <a:solidFill>
                  <a:schemeClr val="tx1"/>
                </a:solidFill>
                <a:latin typeface="+mj-lt"/>
                <a:ea typeface="黑体" pitchFamily="49" charset="-122"/>
              </a:rPr>
              <a:t>模型</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在某种意思上说，这种表示方法是一种“倒退”，因为位置索引中能够区分上述两篇文档</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本课程后部将介绍如何“恢复”这些位置信息</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这里仅考虑词袋模型</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词项频率</a:t>
            </a:r>
            <a:r>
              <a:rPr lang="de-DE" sz="3600" dirty="0">
                <a:solidFill>
                  <a:schemeClr val="tx1"/>
                </a:solidFill>
                <a:latin typeface="Times New Roman" panose="02020603050405020304" pitchFamily="18" charset="0"/>
                <a:ea typeface="黑体" pitchFamily="49" charset="-122"/>
                <a:cs typeface="Times New Roman" panose="02020603050405020304" pitchFamily="18" charset="0"/>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词项</a:t>
            </a:r>
            <a:r>
              <a:rPr lang="en-US" altLang="zh-CN" dirty="0">
                <a:solidFill>
                  <a:schemeClr val="tx1"/>
                </a:solidFill>
                <a:ea typeface="黑体" pitchFamily="49" charset="-122"/>
              </a:rPr>
              <a:t>t</a:t>
            </a:r>
            <a:r>
              <a:rPr lang="zh-CN" altLang="en-US" dirty="0">
                <a:solidFill>
                  <a:schemeClr val="tx1"/>
                </a:solidFill>
                <a:ea typeface="黑体" pitchFamily="49" charset="-122"/>
              </a:rPr>
              <a:t>的词项频率</a:t>
            </a:r>
            <a:r>
              <a:rPr lang="en-US" altLang="zh-CN" dirty="0">
                <a:solidFill>
                  <a:schemeClr val="tx1"/>
                </a:solidFill>
                <a:ea typeface="黑体" pitchFamily="49" charset="-122"/>
              </a:rPr>
              <a:t>(</a:t>
            </a:r>
            <a:r>
              <a:rPr lang="zh-CN" altLang="en-US" dirty="0">
                <a:solidFill>
                  <a:schemeClr val="tx1"/>
                </a:solidFill>
                <a:ea typeface="黑体" pitchFamily="49" charset="-122"/>
              </a:rPr>
              <a:t>以下简称词频</a:t>
            </a:r>
            <a:r>
              <a:rPr lang="en-US" altLang="zh-CN" dirty="0">
                <a:solidFill>
                  <a:schemeClr val="tx1"/>
                </a:solidFill>
                <a:ea typeface="黑体" pitchFamily="49" charset="-122"/>
              </a:rPr>
              <a:t>)</a:t>
            </a:r>
            <a:r>
              <a:rPr lang="en-US" dirty="0">
                <a:solidFill>
                  <a:schemeClr val="tx1"/>
                </a:solidFill>
                <a:ea typeface="黑体" pitchFamily="49" charset="-122"/>
              </a:rPr>
              <a:t> </a:t>
            </a:r>
            <a:r>
              <a:rPr lang="en-US" dirty="0" err="1">
                <a:solidFill>
                  <a:schemeClr val="tx1"/>
                </a:solidFill>
                <a:ea typeface="黑体" pitchFamily="49" charset="-122"/>
              </a:rPr>
              <a:t>tf</a:t>
            </a:r>
            <a:r>
              <a:rPr lang="en-US" baseline="-25000" dirty="0" err="1">
                <a:solidFill>
                  <a:schemeClr val="tx1"/>
                </a:solidFill>
                <a:ea typeface="黑体" pitchFamily="49" charset="-122"/>
              </a:rPr>
              <a:t>t,d</a:t>
            </a:r>
            <a:r>
              <a:rPr lang="en-US" dirty="0">
                <a:solidFill>
                  <a:schemeClr val="tx1"/>
                </a:solidFill>
                <a:ea typeface="黑体" pitchFamily="49" charset="-122"/>
              </a:rPr>
              <a:t> </a:t>
            </a:r>
            <a:r>
              <a:rPr lang="zh-CN" altLang="en-US" dirty="0">
                <a:solidFill>
                  <a:schemeClr val="tx1"/>
                </a:solidFill>
                <a:ea typeface="黑体" pitchFamily="49" charset="-122"/>
              </a:rPr>
              <a:t>是指</a:t>
            </a:r>
            <a:r>
              <a:rPr lang="en-US" dirty="0">
                <a:solidFill>
                  <a:schemeClr val="tx1"/>
                </a:solidFill>
                <a:ea typeface="黑体" pitchFamily="49" charset="-122"/>
              </a:rPr>
              <a:t>t </a:t>
            </a:r>
            <a:r>
              <a:rPr lang="zh-CN" altLang="en-US" dirty="0">
                <a:solidFill>
                  <a:schemeClr val="tx1"/>
                </a:solidFill>
                <a:ea typeface="黑体" pitchFamily="49" charset="-122"/>
              </a:rPr>
              <a:t>在</a:t>
            </a:r>
            <a:r>
              <a:rPr lang="en-US" dirty="0">
                <a:solidFill>
                  <a:schemeClr val="tx1"/>
                </a:solidFill>
                <a:ea typeface="黑体" pitchFamily="49" charset="-122"/>
              </a:rPr>
              <a:t>d</a:t>
            </a:r>
            <a:r>
              <a:rPr lang="zh-CN" altLang="en-US" dirty="0">
                <a:solidFill>
                  <a:schemeClr val="tx1"/>
                </a:solidFill>
                <a:ea typeface="黑体" pitchFamily="49" charset="-122"/>
              </a:rPr>
              <a:t>中出现的次数，是与文档相关的一个量，可以认为是</a:t>
            </a:r>
            <a:r>
              <a:rPr lang="zh-CN" altLang="en-US" b="1" dirty="0">
                <a:solidFill>
                  <a:schemeClr val="tx1"/>
                </a:solidFill>
                <a:ea typeface="黑体" pitchFamily="49" charset="-122"/>
              </a:rPr>
              <a:t>文档内代表度</a:t>
            </a:r>
            <a:r>
              <a:rPr lang="zh-CN" altLang="en-US" dirty="0">
                <a:solidFill>
                  <a:schemeClr val="tx1"/>
                </a:solidFill>
                <a:ea typeface="黑体" pitchFamily="49" charset="-122"/>
              </a:rPr>
              <a:t>的一个量，也可以认为是一种</a:t>
            </a:r>
            <a:r>
              <a:rPr lang="zh-CN" altLang="en-US" b="1" dirty="0">
                <a:solidFill>
                  <a:schemeClr val="tx1"/>
                </a:solidFill>
                <a:ea typeface="黑体" pitchFamily="49" charset="-122"/>
              </a:rPr>
              <a:t>局部信息</a:t>
            </a:r>
            <a:r>
              <a:rPr lang="zh-CN" altLang="en-US" dirty="0">
                <a:solidFill>
                  <a:schemeClr val="tx1"/>
                </a:solidFill>
                <a:ea typeface="黑体" pitchFamily="49" charset="-122"/>
              </a:rPr>
              <a:t>。</a:t>
            </a:r>
            <a:endParaRPr lang="en-US" altLang="zh-CN" dirty="0">
              <a:solidFill>
                <a:schemeClr val="tx1"/>
              </a:solidFill>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下面将介绍利用</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来计算文档评分的方法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第一种方法是采用原始的</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值</a:t>
            </a:r>
            <a:r>
              <a:rPr lang="en-US" altLang="zh-CN" dirty="0">
                <a:solidFill>
                  <a:schemeClr val="tx1"/>
                </a:solidFill>
                <a:latin typeface="+mj-lt"/>
                <a:ea typeface="黑体" pitchFamily="49" charset="-122"/>
              </a:rPr>
              <a:t>(raw </a:t>
            </a:r>
            <a:r>
              <a:rPr lang="en-US" altLang="zh-CN" dirty="0" err="1">
                <a:solidFill>
                  <a:schemeClr val="tx1"/>
                </a:solidFill>
                <a:latin typeface="+mj-lt"/>
                <a:ea typeface="黑体" pitchFamily="49" charset="-122"/>
              </a:rPr>
              <a:t>tf</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但是原始</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不太合适：</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某个词项在</a:t>
            </a:r>
            <a:r>
              <a:rPr lang="en-US" altLang="zh-CN" dirty="0">
                <a:solidFill>
                  <a:schemeClr val="tx1"/>
                </a:solidFill>
                <a:latin typeface="+mj-lt"/>
                <a:ea typeface="黑体" pitchFamily="49" charset="-122"/>
              </a:rPr>
              <a:t>A</a:t>
            </a:r>
            <a:r>
              <a:rPr lang="zh-CN" altLang="en-US" dirty="0">
                <a:solidFill>
                  <a:schemeClr val="tx1"/>
                </a:solidFill>
                <a:latin typeface="+mj-lt"/>
                <a:ea typeface="黑体" pitchFamily="49" charset="-122"/>
              </a:rPr>
              <a:t>文档中出现十次，即</a:t>
            </a:r>
            <a:r>
              <a:rPr lang="en-US" dirty="0" err="1">
                <a:solidFill>
                  <a:schemeClr val="tx1"/>
                </a:solidFill>
                <a:latin typeface="+mj-lt"/>
                <a:ea typeface="黑体" pitchFamily="49" charset="-122"/>
              </a:rPr>
              <a:t>tf</a:t>
            </a:r>
            <a:r>
              <a:rPr lang="en-US" dirty="0">
                <a:solidFill>
                  <a:schemeClr val="tx1"/>
                </a:solidFill>
                <a:latin typeface="+mj-lt"/>
                <a:ea typeface="黑体" pitchFamily="49" charset="-122"/>
              </a:rPr>
              <a:t> = 10</a:t>
            </a:r>
            <a:r>
              <a:rPr lang="zh-CN" altLang="en-US" dirty="0">
                <a:solidFill>
                  <a:schemeClr val="tx1"/>
                </a:solidFill>
                <a:latin typeface="+mj-lt"/>
                <a:ea typeface="黑体" pitchFamily="49" charset="-122"/>
              </a:rPr>
              <a:t>，在</a:t>
            </a:r>
            <a:r>
              <a:rPr lang="en-US" altLang="zh-CN" dirty="0">
                <a:solidFill>
                  <a:schemeClr val="tx1"/>
                </a:solidFill>
                <a:latin typeface="+mj-lt"/>
                <a:ea typeface="黑体" pitchFamily="49" charset="-122"/>
              </a:rPr>
              <a:t>B</a:t>
            </a:r>
            <a:r>
              <a:rPr lang="zh-CN" altLang="en-US" dirty="0">
                <a:solidFill>
                  <a:schemeClr val="tx1"/>
                </a:solidFill>
                <a:latin typeface="+mj-lt"/>
                <a:ea typeface="黑体" pitchFamily="49" charset="-122"/>
              </a:rPr>
              <a:t>文档中</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tf</a:t>
            </a:r>
            <a:r>
              <a:rPr lang="en-US" dirty="0">
                <a:solidFill>
                  <a:schemeClr val="tx1"/>
                </a:solidFill>
                <a:latin typeface="+mj-lt"/>
                <a:ea typeface="黑体" pitchFamily="49" charset="-122"/>
              </a:rPr>
              <a:t> = 1</a:t>
            </a:r>
            <a:r>
              <a:rPr lang="zh-CN" altLang="en-US" dirty="0">
                <a:solidFill>
                  <a:schemeClr val="tx1"/>
                </a:solidFill>
                <a:latin typeface="+mj-lt"/>
                <a:ea typeface="黑体" pitchFamily="49" charset="-122"/>
              </a:rPr>
              <a:t>，那么</a:t>
            </a:r>
            <a:r>
              <a:rPr lang="en-US" altLang="zh-CN" dirty="0">
                <a:solidFill>
                  <a:schemeClr val="tx1"/>
                </a:solidFill>
                <a:latin typeface="+mj-lt"/>
                <a:ea typeface="黑体" pitchFamily="49" charset="-122"/>
              </a:rPr>
              <a:t>A</a:t>
            </a:r>
            <a:r>
              <a:rPr lang="zh-CN" altLang="en-US" dirty="0">
                <a:solidFill>
                  <a:schemeClr val="tx1"/>
                </a:solidFill>
                <a:latin typeface="+mj-lt"/>
                <a:ea typeface="黑体" pitchFamily="49" charset="-122"/>
              </a:rPr>
              <a:t>比</a:t>
            </a:r>
            <a:r>
              <a:rPr lang="en-US" altLang="zh-CN" dirty="0">
                <a:solidFill>
                  <a:schemeClr val="tx1"/>
                </a:solidFill>
                <a:latin typeface="+mj-lt"/>
                <a:ea typeface="黑体" pitchFamily="49" charset="-122"/>
              </a:rPr>
              <a:t>B</a:t>
            </a:r>
            <a:r>
              <a:rPr lang="zh-CN" altLang="en-US" dirty="0">
                <a:solidFill>
                  <a:schemeClr val="tx1"/>
                </a:solidFill>
                <a:latin typeface="+mj-lt"/>
                <a:ea typeface="黑体" pitchFamily="49" charset="-122"/>
              </a:rPr>
              <a:t>更相关</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但是相关度不会相差</a:t>
            </a:r>
            <a:r>
              <a:rPr lang="en-US" altLang="zh-CN" dirty="0">
                <a:solidFill>
                  <a:schemeClr val="tx1"/>
                </a:solidFill>
                <a:latin typeface="+mj-lt"/>
                <a:ea typeface="黑体" pitchFamily="49" charset="-122"/>
              </a:rPr>
              <a:t>10</a:t>
            </a:r>
            <a:r>
              <a:rPr lang="zh-CN" altLang="en-US" dirty="0">
                <a:solidFill>
                  <a:schemeClr val="tx1"/>
                </a:solidFill>
                <a:latin typeface="+mj-lt"/>
                <a:ea typeface="黑体" pitchFamily="49" charset="-122"/>
              </a:rPr>
              <a:t>倍，即相关度不会正比于词项频率</a:t>
            </a:r>
            <a:r>
              <a:rPr lang="en-US" altLang="zh-CN" dirty="0" err="1">
                <a:solidFill>
                  <a:schemeClr val="tx1"/>
                </a:solidFill>
                <a:latin typeface="+mj-lt"/>
                <a:ea typeface="黑体" pitchFamily="49" charset="-122"/>
              </a:rPr>
              <a:t>tf</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一种替代原始</a:t>
            </a:r>
            <a:r>
              <a:rPr lang="en-US" altLang="zh-CN" sz="3400" dirty="0" err="1">
                <a:solidFill>
                  <a:schemeClr val="tx1"/>
                </a:solidFill>
                <a:latin typeface="+mj-lt"/>
                <a:ea typeface="黑体" pitchFamily="49" charset="-122"/>
              </a:rPr>
              <a:t>tf</a:t>
            </a:r>
            <a:r>
              <a:rPr lang="zh-CN" altLang="en-US" sz="3400" dirty="0">
                <a:solidFill>
                  <a:schemeClr val="tx1"/>
                </a:solidFill>
                <a:latin typeface="+mj-lt"/>
                <a:ea typeface="黑体" pitchFamily="49" charset="-122"/>
              </a:rPr>
              <a:t>的方法</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对数词频</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01122" cy="488172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mj-lt"/>
                <a:ea typeface="黑体" pitchFamily="49" charset="-122"/>
              </a:rPr>
              <a:t>t </a:t>
            </a:r>
            <a:r>
              <a:rPr lang="zh-CN" altLang="en-US" dirty="0">
                <a:solidFill>
                  <a:schemeClr val="tx1"/>
                </a:solidFill>
                <a:latin typeface="+mj-lt"/>
                <a:ea typeface="黑体" pitchFamily="49" charset="-122"/>
              </a:rPr>
              <a:t>在</a:t>
            </a:r>
            <a:r>
              <a:rPr lang="en-US" dirty="0">
                <a:solidFill>
                  <a:schemeClr val="tx1"/>
                </a:solidFill>
                <a:latin typeface="+mj-lt"/>
                <a:ea typeface="黑体" pitchFamily="49" charset="-122"/>
              </a:rPr>
              <a:t> d </a:t>
            </a:r>
            <a:r>
              <a:rPr lang="zh-CN" altLang="en-US" dirty="0">
                <a:solidFill>
                  <a:schemeClr val="tx1"/>
                </a:solidFill>
                <a:latin typeface="+mj-lt"/>
                <a:ea typeface="黑体" pitchFamily="49" charset="-122"/>
              </a:rPr>
              <a:t>中的对数词频权重定义如下：</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tf</a:t>
            </a:r>
            <a:r>
              <a:rPr lang="de-DE" i="1" baseline="-25000" dirty="0">
                <a:solidFill>
                  <a:schemeClr val="tx1"/>
                </a:solidFill>
                <a:latin typeface="+mj-lt"/>
                <a:ea typeface="黑体" pitchFamily="49" charset="-122"/>
              </a:rPr>
              <a:t>t,d</a:t>
            </a:r>
            <a:r>
              <a:rPr lang="de-DE" dirty="0">
                <a:solidFill>
                  <a:schemeClr val="tx1"/>
                </a:solidFill>
                <a:latin typeface="+mj-lt"/>
                <a:ea typeface="黑体" pitchFamily="49" charset="-122"/>
              </a:rPr>
              <a:t> → w</a:t>
            </a:r>
            <a:r>
              <a:rPr lang="de-DE" i="1" baseline="-25000" dirty="0">
                <a:solidFill>
                  <a:schemeClr val="tx1"/>
                </a:solidFill>
                <a:latin typeface="+mj-lt"/>
                <a:ea typeface="黑体" pitchFamily="49" charset="-122"/>
              </a:rPr>
              <a:t>t,d</a:t>
            </a:r>
            <a:r>
              <a:rPr lang="de-DE" dirty="0">
                <a:solidFill>
                  <a:schemeClr val="tx1"/>
                </a:solidFill>
                <a:latin typeface="+mj-lt"/>
                <a:ea typeface="黑体" pitchFamily="49" charset="-122"/>
              </a:rPr>
              <a:t> :                                                                                         0 → 0, 1 → 1, 2 → 1.3, 10 → 2, 1000 → 4, </a:t>
            </a:r>
            <a:r>
              <a:rPr lang="zh-CN" altLang="en-US" dirty="0">
                <a:solidFill>
                  <a:schemeClr val="tx1"/>
                </a:solidFill>
                <a:latin typeface="+mj-lt"/>
                <a:ea typeface="黑体" pitchFamily="49" charset="-122"/>
              </a:rPr>
              <a:t>等等</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词项的词频匹配得分是所有同时出现在</a:t>
            </a:r>
            <a:r>
              <a:rPr lang="en-US" i="1" dirty="0">
                <a:solidFill>
                  <a:schemeClr val="tx1"/>
                </a:solidFill>
                <a:latin typeface="+mj-lt"/>
                <a:ea typeface="黑体" pitchFamily="49" charset="-122"/>
              </a:rPr>
              <a:t>q</a:t>
            </a:r>
            <a:r>
              <a:rPr lang="zh-CN" altLang="en-US" dirty="0">
                <a:solidFill>
                  <a:schemeClr val="tx1"/>
                </a:solidFill>
                <a:latin typeface="+mj-lt"/>
                <a:ea typeface="黑体" pitchFamily="49" charset="-122"/>
              </a:rPr>
              <a:t>和文档</a:t>
            </a:r>
            <a:r>
              <a:rPr lang="en-US" altLang="zh-CN" i="1" dirty="0">
                <a:solidFill>
                  <a:schemeClr val="tx1"/>
                </a:solidFill>
                <a:latin typeface="+mj-lt"/>
                <a:ea typeface="黑体" pitchFamily="49" charset="-122"/>
              </a:rPr>
              <a:t>d</a:t>
            </a:r>
            <a:r>
              <a:rPr lang="zh-CN" altLang="en-US" dirty="0">
                <a:solidFill>
                  <a:schemeClr val="tx1"/>
                </a:solidFill>
                <a:latin typeface="+mj-lt"/>
                <a:ea typeface="黑体" pitchFamily="49" charset="-122"/>
              </a:rPr>
              <a:t>中的词项的对数词频之和   </a:t>
            </a:r>
            <a:endParaRPr lang="en-US" altLang="zh-CN" dirty="0">
              <a:solidFill>
                <a:schemeClr val="tx1"/>
              </a:solidFill>
              <a:latin typeface="+mj-lt"/>
              <a:ea typeface="黑体" pitchFamily="49" charset="-122"/>
            </a:endParaRPr>
          </a:p>
          <a:p>
            <a:pPr marL="457200" lvl="1" indent="0" algn="ctr">
              <a:spcBef>
                <a:spcPts val="700"/>
              </a:spcBef>
              <a:buClr>
                <a:srgbClr val="336699"/>
              </a:buClr>
            </a:pPr>
            <a:r>
              <a:rPr lang="en-US" altLang="zh-CN" dirty="0" err="1">
                <a:solidFill>
                  <a:schemeClr val="tx1"/>
                </a:solidFill>
                <a:latin typeface="Times New Roman" panose="02020603050405020304" pitchFamily="18" charset="0"/>
                <a:ea typeface="黑体" pitchFamily="49" charset="-122"/>
                <a:cs typeface="Times New Roman" panose="02020603050405020304" pitchFamily="18" charset="0"/>
              </a:rPr>
              <a:t>tf</a:t>
            </a:r>
            <a:r>
              <a:rPr lang="en-US" altLang="zh-CN" dirty="0">
                <a:solidFill>
                  <a:schemeClr val="tx1"/>
                </a:solidFill>
                <a:latin typeface="Times New Roman" panose="02020603050405020304" pitchFamily="18" charset="0"/>
                <a:ea typeface="黑体" pitchFamily="49" charset="-122"/>
                <a:cs typeface="Times New Roman" panose="02020603050405020304" pitchFamily="18" charset="0"/>
              </a:rPr>
              <a:t>-matching-score(q, d) = </a:t>
            </a:r>
            <a:r>
              <a:rPr lang="zh-CN" altLang="en-US" dirty="0">
                <a:solidFill>
                  <a:schemeClr val="tx1"/>
                </a:solidFill>
                <a:latin typeface="Algerian" panose="04020705040A02060702" pitchFamily="82" charset="0"/>
                <a:ea typeface="黑体" pitchFamily="49" charset="-122"/>
              </a:rPr>
              <a:t>∑</a:t>
            </a:r>
            <a:r>
              <a:rPr lang="en-US" altLang="zh-CN" i="1" baseline="-25000" dirty="0">
                <a:solidFill>
                  <a:schemeClr val="tx1"/>
                </a:solidFill>
                <a:latin typeface="+mj-lt"/>
                <a:ea typeface="黑体" pitchFamily="49" charset="-122"/>
              </a:rPr>
              <a:t>t </a:t>
            </a:r>
            <a:r>
              <a:rPr lang="en-US" altLang="zh-CN" baseline="-25000" dirty="0">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q</a:t>
            </a:r>
            <a:r>
              <a:rPr lang="en-US" altLang="zh-CN" baseline="-25000" dirty="0" err="1">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d</a:t>
            </a:r>
            <a:r>
              <a:rPr lang="en-US" altLang="zh-CN" i="1" baseline="-25000" dirty="0">
                <a:solidFill>
                  <a:schemeClr val="tx1"/>
                </a:solidFill>
                <a:latin typeface="+mj-lt"/>
                <a:ea typeface="黑体" pitchFamily="49" charset="-122"/>
              </a:rPr>
              <a:t> </a:t>
            </a:r>
            <a:r>
              <a:rPr lang="en-US" altLang="zh-CN" dirty="0">
                <a:solidFill>
                  <a:schemeClr val="tx1"/>
                </a:solidFill>
                <a:latin typeface="+mj-lt"/>
                <a:ea typeface="黑体" pitchFamily="49" charset="-122"/>
              </a:rPr>
              <a:t>(1 + log </a:t>
            </a:r>
            <a:r>
              <a:rPr lang="en-US" altLang="zh-CN" dirty="0" err="1">
                <a:solidFill>
                  <a:schemeClr val="tx1"/>
                </a:solidFill>
                <a:latin typeface="+mj-lt"/>
                <a:ea typeface="黑体" pitchFamily="49" charset="-122"/>
              </a:rPr>
              <a:t>tf</a:t>
            </a:r>
            <a:r>
              <a:rPr lang="en-US" altLang="zh-CN" i="1" baseline="-25000" dirty="0" err="1">
                <a:solidFill>
                  <a:schemeClr val="tx1"/>
                </a:solidFill>
                <a:latin typeface="+mj-lt"/>
                <a:ea typeface="黑体" pitchFamily="49" charset="-122"/>
              </a:rPr>
              <a:t>t</a:t>
            </a:r>
            <a:r>
              <a:rPr lang="en-US" altLang="zh-CN" baseline="-25000" dirty="0" err="1">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d</a:t>
            </a:r>
            <a:r>
              <a:rPr lang="en-US" altLang="zh-CN" dirty="0">
                <a:solidFill>
                  <a:schemeClr val="tx1"/>
                </a:solidFill>
                <a:latin typeface="+mj-lt"/>
                <a:ea typeface="黑体" pitchFamily="49" charset="-122"/>
              </a:rPr>
              <a:t> )</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如果两者没有公共词项，则得分为</a:t>
            </a:r>
            <a:r>
              <a:rPr lang="en-US" altLang="zh-CN" dirty="0">
                <a:solidFill>
                  <a:schemeClr val="tx1"/>
                </a:solidFill>
                <a:latin typeface="+mj-lt"/>
                <a:ea typeface="黑体" pitchFamily="49" charset="-122"/>
              </a:rPr>
              <a:t>0</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pic>
        <p:nvPicPr>
          <p:cNvPr id="8" name="Picture 7" descr="626.png"/>
          <p:cNvPicPr>
            <a:picLocks noChangeAspect="1"/>
          </p:cNvPicPr>
          <p:nvPr/>
        </p:nvPicPr>
        <p:blipFill>
          <a:blip r:embed="rId3" cstate="print"/>
          <a:stretch>
            <a:fillRect/>
          </a:stretch>
        </p:blipFill>
        <p:spPr>
          <a:xfrm>
            <a:off x="916105" y="2456218"/>
            <a:ext cx="4664008" cy="900000"/>
          </a:xfrm>
          <a:prstGeom prst="rect">
            <a:avLst/>
          </a:prstGeom>
        </p:spPr>
      </p:pic>
      <p:grpSp>
        <p:nvGrpSpPr>
          <p:cNvPr id="10" name="Group 2">
            <a:extLst>
              <a:ext uri="{FF2B5EF4-FFF2-40B4-BE49-F238E27FC236}">
                <a16:creationId xmlns:a16="http://schemas.microsoft.com/office/drawing/2014/main" id="{E2C12397-31C4-43FD-9D02-6A4C8F0FAA33}"/>
              </a:ext>
            </a:extLst>
          </p:cNvPr>
          <p:cNvGrpSpPr/>
          <p:nvPr/>
        </p:nvGrpSpPr>
        <p:grpSpPr>
          <a:xfrm>
            <a:off x="6149029" y="2276872"/>
            <a:ext cx="3031483" cy="1263658"/>
            <a:chOff x="457200" y="962642"/>
            <a:chExt cx="10228250" cy="3131422"/>
          </a:xfrm>
          <a:noFill/>
        </p:grpSpPr>
        <p:sp>
          <p:nvSpPr>
            <p:cNvPr id="11" name="Line 3">
              <a:extLst>
                <a:ext uri="{FF2B5EF4-FFF2-40B4-BE49-F238E27FC236}">
                  <a16:creationId xmlns:a16="http://schemas.microsoft.com/office/drawing/2014/main" id="{14D8C6CE-A026-4281-A175-32D5D260F8F4}"/>
                </a:ext>
              </a:extLst>
            </p:cNvPr>
            <p:cNvSpPr>
              <a:spLocks noChangeShapeType="1"/>
            </p:cNvSpPr>
            <p:nvPr/>
          </p:nvSpPr>
          <p:spPr bwMode="auto">
            <a:xfrm>
              <a:off x="2057398" y="3886199"/>
              <a:ext cx="6198442"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solidFill>
                  <a:schemeClr val="tx1"/>
                </a:solidFill>
              </a:endParaRPr>
            </a:p>
          </p:txBody>
        </p:sp>
        <p:sp>
          <p:nvSpPr>
            <p:cNvPr id="12" name="Line 4">
              <a:extLst>
                <a:ext uri="{FF2B5EF4-FFF2-40B4-BE49-F238E27FC236}">
                  <a16:creationId xmlns:a16="http://schemas.microsoft.com/office/drawing/2014/main" id="{5516CE69-939E-47BE-B7D4-7509B4814A2C}"/>
                </a:ext>
              </a:extLst>
            </p:cNvPr>
            <p:cNvSpPr>
              <a:spLocks noChangeShapeType="1"/>
            </p:cNvSpPr>
            <p:nvPr/>
          </p:nvSpPr>
          <p:spPr bwMode="auto">
            <a:xfrm flipV="1">
              <a:off x="2057400" y="1676400"/>
              <a:ext cx="0" cy="220980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solidFill>
                  <a:schemeClr val="tx1"/>
                </a:solidFill>
              </a:endParaRPr>
            </a:p>
          </p:txBody>
        </p:sp>
        <p:sp>
          <p:nvSpPr>
            <p:cNvPr id="13" name="Text Box 5">
              <a:extLst>
                <a:ext uri="{FF2B5EF4-FFF2-40B4-BE49-F238E27FC236}">
                  <a16:creationId xmlns:a16="http://schemas.microsoft.com/office/drawing/2014/main" id="{99EE2F0F-2B38-407E-ADA8-B60486FD58D7}"/>
                </a:ext>
              </a:extLst>
            </p:cNvPr>
            <p:cNvSpPr txBox="1">
              <a:spLocks noChangeArrowheads="1"/>
            </p:cNvSpPr>
            <p:nvPr/>
          </p:nvSpPr>
          <p:spPr bwMode="auto">
            <a:xfrm>
              <a:off x="457200" y="962642"/>
              <a:ext cx="3236926" cy="43646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solidFill>
                    <a:schemeClr val="tx1"/>
                  </a:solidFill>
                </a:rPr>
                <a:t>Norm. TF</a:t>
              </a:r>
            </a:p>
          </p:txBody>
        </p:sp>
        <p:sp>
          <p:nvSpPr>
            <p:cNvPr id="14" name="Text Box 6">
              <a:extLst>
                <a:ext uri="{FF2B5EF4-FFF2-40B4-BE49-F238E27FC236}">
                  <a16:creationId xmlns:a16="http://schemas.microsoft.com/office/drawing/2014/main" id="{C2E945B1-D71E-473E-A2C7-98F4148BF22F}"/>
                </a:ext>
              </a:extLst>
            </p:cNvPr>
            <p:cNvSpPr txBox="1">
              <a:spLocks noChangeArrowheads="1"/>
            </p:cNvSpPr>
            <p:nvPr/>
          </p:nvSpPr>
          <p:spPr bwMode="auto">
            <a:xfrm>
              <a:off x="8047080" y="3657600"/>
              <a:ext cx="2638370" cy="43646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solidFill>
                    <a:schemeClr val="tx1"/>
                  </a:solidFill>
                </a:rPr>
                <a:t>Raw TF</a:t>
              </a:r>
            </a:p>
          </p:txBody>
        </p:sp>
        <p:sp>
          <p:nvSpPr>
            <p:cNvPr id="15" name="Freeform 7">
              <a:extLst>
                <a:ext uri="{FF2B5EF4-FFF2-40B4-BE49-F238E27FC236}">
                  <a16:creationId xmlns:a16="http://schemas.microsoft.com/office/drawing/2014/main" id="{D7B51888-C75E-4E9E-88F9-E84859A1BE94}"/>
                </a:ext>
              </a:extLst>
            </p:cNvPr>
            <p:cNvSpPr>
              <a:spLocks/>
            </p:cNvSpPr>
            <p:nvPr/>
          </p:nvSpPr>
          <p:spPr bwMode="auto">
            <a:xfrm>
              <a:off x="2057398" y="1676400"/>
              <a:ext cx="6198408" cy="1981200"/>
            </a:xfrm>
            <a:custGeom>
              <a:avLst/>
              <a:gdLst>
                <a:gd name="T0" fmla="*/ 0 w 2352"/>
                <a:gd name="T1" fmla="*/ 1248 h 1248"/>
                <a:gd name="T2" fmla="*/ 288 w 2352"/>
                <a:gd name="T3" fmla="*/ 576 h 1248"/>
                <a:gd name="T4" fmla="*/ 912 w 2352"/>
                <a:gd name="T5" fmla="*/ 192 h 1248"/>
                <a:gd name="T6" fmla="*/ 2352 w 2352"/>
                <a:gd name="T7" fmla="*/ 0 h 1248"/>
              </a:gdLst>
              <a:ahLst/>
              <a:cxnLst>
                <a:cxn ang="0">
                  <a:pos x="T0" y="T1"/>
                </a:cxn>
                <a:cxn ang="0">
                  <a:pos x="T2" y="T3"/>
                </a:cxn>
                <a:cxn ang="0">
                  <a:pos x="T4" y="T5"/>
                </a:cxn>
                <a:cxn ang="0">
                  <a:pos x="T6" y="T7"/>
                </a:cxn>
              </a:cxnLst>
              <a:rect l="0" t="0" r="r" b="b"/>
              <a:pathLst>
                <a:path w="2352" h="1248">
                  <a:moveTo>
                    <a:pt x="0" y="1248"/>
                  </a:moveTo>
                  <a:cubicBezTo>
                    <a:pt x="68" y="1000"/>
                    <a:pt x="136" y="752"/>
                    <a:pt x="288" y="576"/>
                  </a:cubicBezTo>
                  <a:cubicBezTo>
                    <a:pt x="440" y="400"/>
                    <a:pt x="568" y="288"/>
                    <a:pt x="912" y="192"/>
                  </a:cubicBezTo>
                  <a:cubicBezTo>
                    <a:pt x="1256" y="96"/>
                    <a:pt x="1804" y="48"/>
                    <a:pt x="2352" y="0"/>
                  </a:cubicBezTo>
                </a:path>
              </a:pathLst>
            </a:cu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solidFill>
                  <a:schemeClr val="tx1"/>
                </a:solidFill>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计算下列查询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文档之间</a:t>
            </a:r>
            <a:r>
              <a:rPr lang="zh-CN" altLang="en-US" dirty="0">
                <a:solidFill>
                  <a:schemeClr val="tx1"/>
                </a:solidFill>
                <a:ea typeface="黑体" pitchFamily="49" charset="-122"/>
              </a:rPr>
              <a:t>的词频匹配得分</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[information on cars] d: “all you’ve ever wanted to know </a:t>
            </a:r>
            <a:r>
              <a:rPr lang="de-DE" dirty="0" err="1">
                <a:solidFill>
                  <a:schemeClr val="tx1"/>
                </a:solidFill>
                <a:latin typeface="+mj-lt"/>
                <a:ea typeface="黑体" pitchFamily="49" charset="-122"/>
              </a:rPr>
              <a:t>about</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cars</a:t>
            </a:r>
            <a:r>
              <a:rPr lang="de-DE"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q: [</a:t>
            </a:r>
            <a:r>
              <a:rPr lang="de-DE" dirty="0" err="1">
                <a:solidFill>
                  <a:schemeClr val="tx1"/>
                </a:solidFill>
                <a:latin typeface="+mj-lt"/>
                <a:ea typeface="黑体" pitchFamily="49" charset="-122"/>
              </a:rPr>
              <a:t>information</a:t>
            </a:r>
            <a:r>
              <a:rPr lang="de-DE" dirty="0">
                <a:solidFill>
                  <a:schemeClr val="tx1"/>
                </a:solidFill>
                <a:latin typeface="+mj-lt"/>
                <a:ea typeface="黑体" pitchFamily="49" charset="-122"/>
              </a:rPr>
              <a:t> on </a:t>
            </a:r>
            <a:r>
              <a:rPr lang="de-DE" dirty="0" err="1">
                <a:solidFill>
                  <a:schemeClr val="tx1"/>
                </a:solidFill>
                <a:latin typeface="+mj-lt"/>
                <a:ea typeface="黑体" pitchFamily="49" charset="-122"/>
              </a:rPr>
              <a:t>cars</a:t>
            </a:r>
            <a:r>
              <a:rPr lang="de-DE" dirty="0">
                <a:solidFill>
                  <a:schemeClr val="tx1"/>
                </a:solidFill>
                <a:latin typeface="+mj-lt"/>
                <a:ea typeface="黑体" pitchFamily="49" charset="-122"/>
              </a:rPr>
              <a:t>] d: “</a:t>
            </a:r>
            <a:r>
              <a:rPr lang="de-DE" dirty="0" err="1">
                <a:solidFill>
                  <a:schemeClr val="tx1"/>
                </a:solidFill>
                <a:latin typeface="+mj-lt"/>
                <a:ea typeface="黑体" pitchFamily="49" charset="-122"/>
              </a:rPr>
              <a:t>information</a:t>
            </a:r>
            <a:r>
              <a:rPr lang="de-DE" dirty="0">
                <a:solidFill>
                  <a:schemeClr val="tx1"/>
                </a:solidFill>
                <a:latin typeface="+mj-lt"/>
                <a:ea typeface="黑体" pitchFamily="49" charset="-122"/>
              </a:rPr>
              <a:t> on </a:t>
            </a:r>
            <a:r>
              <a:rPr lang="de-DE" dirty="0" err="1">
                <a:solidFill>
                  <a:schemeClr val="tx1"/>
                </a:solidFill>
                <a:latin typeface="+mj-lt"/>
                <a:ea typeface="黑体" pitchFamily="49" charset="-122"/>
              </a:rPr>
              <a:t>trucks</a:t>
            </a:r>
            <a:r>
              <a:rPr lang="de-DE" dirty="0">
                <a:solidFill>
                  <a:schemeClr val="tx1"/>
                </a:solidFill>
                <a:latin typeface="+mj-lt"/>
                <a:ea typeface="黑体" pitchFamily="49" charset="-122"/>
              </a:rPr>
              <a:t>, </a:t>
            </a:r>
            <a:r>
              <a:rPr lang="fr-FR" dirty="0">
                <a:solidFill>
                  <a:schemeClr val="tx1"/>
                </a:solidFill>
                <a:latin typeface="+mj-lt"/>
                <a:ea typeface="黑体" pitchFamily="49" charset="-122"/>
              </a:rPr>
              <a:t>information on planes, information on trains”</a:t>
            </a: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[red cars and red trucks] d: “cops stop red cars more </a:t>
            </a:r>
            <a:r>
              <a:rPr lang="de-DE" dirty="0" err="1">
                <a:solidFill>
                  <a:schemeClr val="tx1"/>
                </a:solidFill>
                <a:latin typeface="+mj-lt"/>
                <a:ea typeface="黑体" pitchFamily="49" charset="-122"/>
              </a:rPr>
              <a:t>often</a:t>
            </a:r>
            <a:r>
              <a:rPr lang="de-DE"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extLst>
      <p:ext uri="{BB962C8B-B14F-4D97-AF65-F5344CB8AC3E}">
        <p14:creationId xmlns:p14="http://schemas.microsoft.com/office/powerpoint/2010/main" val="5491224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35</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上一讲回顾</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排序式检索</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词项频率</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TFIDF</a:t>
            </a:r>
            <a:r>
              <a:rPr lang="zh-CN" altLang="en-US" sz="3200" dirty="0">
                <a:solidFill>
                  <a:srgbClr val="336699"/>
                </a:solidFill>
                <a:latin typeface="Times New Roman" panose="02020603050405020304" pitchFamily="18" charset="0"/>
                <a:ea typeface="黑体" pitchFamily="49" charset="-122"/>
                <a:cs typeface="Times New Roman" panose="02020603050405020304" pitchFamily="18" charset="0"/>
              </a:rPr>
              <a:t>权重计算</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向量空间模型</a:t>
            </a:r>
            <a:endParaRPr lang="en-US" altLang="zh-CN"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布尔模型的扩展</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41537741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文档中的词频 </a:t>
            </a:r>
            <a:r>
              <a:rPr lang="en-US" sz="3600" dirty="0">
                <a:solidFill>
                  <a:schemeClr val="tx1"/>
                </a:solidFill>
                <a:latin typeface="+mj-lt"/>
                <a:ea typeface="黑体" pitchFamily="49" charset="-122"/>
              </a:rPr>
              <a:t>vs. </a:t>
            </a:r>
            <a:r>
              <a:rPr lang="zh-CN" altLang="en-US" sz="3600" dirty="0">
                <a:solidFill>
                  <a:schemeClr val="tx1"/>
                </a:solidFill>
                <a:latin typeface="+mj-lt"/>
                <a:ea typeface="黑体" pitchFamily="49" charset="-122"/>
              </a:rPr>
              <a:t>文档集中的词频</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78056" y="2042885"/>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除词项频率</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之外，我们还想利用词项在整个文档集中的频率进行权重和评分计算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罕见词项所期望的权重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79512" y="1916832"/>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罕见词项比常见词所蕴含的信息更多</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考虑查询中某个词项，它在整个文档集中非常罕见</a:t>
            </a:r>
            <a:r>
              <a:rPr lang="en-US" dirty="0">
                <a:solidFill>
                  <a:schemeClr val="tx1"/>
                </a:solidFill>
                <a:latin typeface="+mj-lt"/>
                <a:ea typeface="黑体" pitchFamily="49" charset="-122"/>
              </a:rPr>
              <a:t> </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例如</a:t>
            </a:r>
            <a:r>
              <a:rPr lang="de-DE" dirty="0">
                <a:solidFill>
                  <a:schemeClr val="tx1"/>
                </a:solidFill>
                <a:latin typeface="+mj-lt"/>
                <a:ea typeface="黑体" pitchFamily="49" charset="-122"/>
              </a:rPr>
              <a:t> </a:t>
            </a:r>
            <a:r>
              <a:rPr lang="de-DE" sz="2200" dirty="0">
                <a:solidFill>
                  <a:schemeClr val="tx1"/>
                </a:solidFill>
                <a:latin typeface="+mj-lt"/>
                <a:ea typeface="黑体" pitchFamily="49" charset="-122"/>
              </a:rPr>
              <a:t>ARACHNOCENTRIC</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某篇包含该词项的文档很可能相关</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于是，我们希望像</a:t>
            </a:r>
            <a:r>
              <a:rPr lang="de-DE" altLang="zh-CN" sz="2200" dirty="0">
                <a:solidFill>
                  <a:schemeClr val="tx1"/>
                </a:solidFill>
                <a:latin typeface="+mj-lt"/>
                <a:ea typeface="黑体" pitchFamily="49" charset="-122"/>
              </a:rPr>
              <a:t>ARACHNOCENTRIC</a:t>
            </a:r>
            <a:r>
              <a:rPr lang="zh-CN" altLang="en-US" dirty="0">
                <a:solidFill>
                  <a:schemeClr val="tx1"/>
                </a:solidFill>
                <a:ea typeface="黑体" pitchFamily="49" charset="-122"/>
              </a:rPr>
              <a:t>一样的</a:t>
            </a:r>
            <a:r>
              <a:rPr lang="zh-CN" altLang="en-US" dirty="0">
                <a:solidFill>
                  <a:schemeClr val="tx1"/>
                </a:solidFill>
                <a:latin typeface="+mj-lt"/>
                <a:ea typeface="黑体" pitchFamily="49" charset="-122"/>
              </a:rPr>
              <a:t>罕见词项将有较高权重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物以稀为贵！</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常见词项所期望的权重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常见词项的信息量不如罕见词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考虑一个查询词项，它频繁出现在文档集中</a:t>
            </a:r>
            <a:r>
              <a:rPr lang="en-US" dirty="0">
                <a:solidFill>
                  <a:schemeClr val="tx1"/>
                </a:solidFill>
                <a:latin typeface="+mj-lt"/>
                <a:ea typeface="黑体" pitchFamily="49" charset="-122"/>
              </a:rPr>
              <a:t> </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如</a:t>
            </a:r>
            <a:r>
              <a:rPr lang="de-DE" dirty="0">
                <a:solidFill>
                  <a:schemeClr val="tx1"/>
                </a:solidFill>
                <a:latin typeface="+mj-lt"/>
                <a:ea typeface="黑体" pitchFamily="49" charset="-122"/>
              </a:rPr>
              <a:t> </a:t>
            </a:r>
            <a:r>
              <a:rPr lang="en-US" sz="2200" dirty="0">
                <a:solidFill>
                  <a:schemeClr val="tx1"/>
                </a:solidFill>
                <a:latin typeface="+mj-lt"/>
                <a:ea typeface="黑体" pitchFamily="49" charset="-122"/>
              </a:rPr>
              <a:t>GOOD, INCREASE, LINE</a:t>
            </a:r>
            <a:r>
              <a:rPr lang="zh-CN" altLang="en-US" sz="2200" dirty="0">
                <a:solidFill>
                  <a:schemeClr val="tx1"/>
                </a:solidFill>
                <a:latin typeface="+mj-lt"/>
                <a:ea typeface="黑体" pitchFamily="49" charset="-122"/>
              </a:rPr>
              <a:t>等等</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一篇包含该词项的文档当然比不包含该词项的文档的相关度要高</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但是，这些词对于相关度而言并不是非常强的指示词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于是，对于诸如</a:t>
            </a:r>
            <a:r>
              <a:rPr lang="en-US" altLang="zh-CN" sz="2200" dirty="0">
                <a:solidFill>
                  <a:schemeClr val="tx1"/>
                </a:solidFill>
                <a:latin typeface="+mj-lt"/>
                <a:ea typeface="黑体" pitchFamily="49" charset="-122"/>
              </a:rPr>
              <a:t>GOOD</a:t>
            </a:r>
            <a:r>
              <a:rPr lang="zh-CN" altLang="en-US" sz="2200" dirty="0">
                <a:solidFill>
                  <a:schemeClr val="tx1"/>
                </a:solidFill>
                <a:latin typeface="+mj-lt"/>
                <a:ea typeface="黑体" pitchFamily="49" charset="-122"/>
              </a:rPr>
              <a:t>、</a:t>
            </a:r>
            <a:r>
              <a:rPr lang="en-US" altLang="zh-CN" sz="2200" dirty="0">
                <a:solidFill>
                  <a:schemeClr val="tx1"/>
                </a:solidFill>
                <a:latin typeface="+mj-lt"/>
                <a:ea typeface="黑体" pitchFamily="49" charset="-122"/>
              </a:rPr>
              <a:t>INCREASE</a:t>
            </a:r>
            <a:r>
              <a:rPr lang="zh-CN" altLang="en-US" dirty="0">
                <a:solidFill>
                  <a:schemeClr val="tx1"/>
                </a:solidFill>
                <a:latin typeface="+mj-lt"/>
                <a:ea typeface="黑体" pitchFamily="49" charset="-122"/>
              </a:rPr>
              <a:t>和</a:t>
            </a:r>
            <a:r>
              <a:rPr lang="en-US" altLang="zh-CN" sz="2200" dirty="0">
                <a:solidFill>
                  <a:schemeClr val="tx1"/>
                </a:solidFill>
                <a:latin typeface="+mj-lt"/>
                <a:ea typeface="黑体" pitchFamily="49" charset="-122"/>
              </a:rPr>
              <a:t>LINE</a:t>
            </a:r>
            <a:r>
              <a:rPr lang="zh-CN" altLang="en-US" dirty="0">
                <a:solidFill>
                  <a:schemeClr val="tx1"/>
                </a:solidFill>
                <a:ea typeface="黑体" pitchFamily="49" charset="-122"/>
              </a:rPr>
              <a:t>的</a:t>
            </a:r>
            <a:r>
              <a:rPr lang="zh-CN" altLang="en-US" dirty="0">
                <a:solidFill>
                  <a:schemeClr val="tx1"/>
                </a:solidFill>
                <a:latin typeface="+mj-lt"/>
                <a:ea typeface="黑体" pitchFamily="49" charset="-122"/>
              </a:rPr>
              <a:t>频繁词，会给一个正的权重，但是这个权重小于罕见词权重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文档频率</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Document frequency, df)</a:t>
            </a:r>
          </a:p>
        </p:txBody>
      </p:sp>
      <p:sp>
        <p:nvSpPr>
          <p:cNvPr id="84996" name="Text Box 3"/>
          <p:cNvSpPr txBox="1">
            <a:spLocks noChangeArrowheads="1"/>
          </p:cNvSpPr>
          <p:nvPr/>
        </p:nvSpPr>
        <p:spPr bwMode="auto">
          <a:xfrm>
            <a:off x="214282" y="18573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对于罕见词项我们希望赋予高权重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对于常见词我们希望赋</a:t>
            </a:r>
            <a:r>
              <a:rPr lang="zh-CN" altLang="en-US" dirty="0">
                <a:solidFill>
                  <a:schemeClr val="tx1"/>
                </a:solidFill>
                <a:ea typeface="黑体" pitchFamily="49" charset="-122"/>
              </a:rPr>
              <a:t>予正的</a:t>
            </a:r>
            <a:r>
              <a:rPr lang="zh-CN" altLang="en-US" dirty="0">
                <a:solidFill>
                  <a:schemeClr val="tx1"/>
                </a:solidFill>
                <a:latin typeface="+mj-lt"/>
                <a:ea typeface="黑体" pitchFamily="49" charset="-122"/>
              </a:rPr>
              <a:t>低权重</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接下来我们使用文档频率</a:t>
            </a:r>
            <a:r>
              <a:rPr lang="en-US" altLang="zh-CN" dirty="0" err="1">
                <a:solidFill>
                  <a:schemeClr val="tx1"/>
                </a:solidFill>
                <a:latin typeface="+mj-lt"/>
                <a:ea typeface="黑体" pitchFamily="49" charset="-122"/>
              </a:rPr>
              <a:t>df</a:t>
            </a:r>
            <a:r>
              <a:rPr lang="zh-CN" altLang="en-US" dirty="0">
                <a:solidFill>
                  <a:schemeClr val="tx1"/>
                </a:solidFill>
                <a:latin typeface="+mj-lt"/>
                <a:ea typeface="黑体" pitchFamily="49" charset="-122"/>
              </a:rPr>
              <a:t>这个因子来计算查询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文档的匹配得分</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文档频率</a:t>
            </a:r>
            <a:r>
              <a:rPr lang="en-US" altLang="zh-CN" dirty="0">
                <a:solidFill>
                  <a:schemeClr val="tx1"/>
                </a:solidFill>
                <a:latin typeface="+mj-lt"/>
                <a:ea typeface="黑体" pitchFamily="49" charset="-122"/>
              </a:rPr>
              <a:t>(document frequency, </a:t>
            </a:r>
            <a:r>
              <a:rPr lang="en-US" altLang="zh-CN" dirty="0" err="1">
                <a:solidFill>
                  <a:schemeClr val="tx1"/>
                </a:solidFill>
                <a:latin typeface="+mj-lt"/>
                <a:ea typeface="黑体" pitchFamily="49" charset="-122"/>
              </a:rPr>
              <a:t>df</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指的是出现词项的文档数目</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Heaps</a:t>
            </a:r>
            <a:r>
              <a:rPr lang="zh-CN" altLang="en-US" dirty="0"/>
              <a:t>定律</a:t>
            </a:r>
            <a:r>
              <a:rPr lang="en-US" altLang="zh-CN" dirty="0"/>
              <a:t>—</a:t>
            </a:r>
            <a:r>
              <a:rPr lang="zh-CN" altLang="en-US" dirty="0"/>
              <a:t>词典大小的估计</a:t>
            </a:r>
          </a:p>
        </p:txBody>
      </p:sp>
      <p:sp>
        <p:nvSpPr>
          <p:cNvPr id="8" name="内容占位符 2"/>
          <p:cNvSpPr>
            <a:spLocks noGrp="1"/>
          </p:cNvSpPr>
          <p:nvPr>
            <p:ph idx="1"/>
          </p:nvPr>
        </p:nvSpPr>
        <p:spPr>
          <a:xfrm>
            <a:off x="4860032" y="1628800"/>
            <a:ext cx="4042792" cy="5229200"/>
          </a:xfrm>
        </p:spPr>
        <p:txBody>
          <a:bodyPr/>
          <a:lstStyle/>
          <a:p>
            <a:r>
              <a:rPr lang="zh-CN" altLang="en-US" sz="2400" dirty="0">
                <a:latin typeface="+mn-ea"/>
                <a:ea typeface="+mn-ea"/>
              </a:rPr>
              <a:t>词汇表大小</a:t>
            </a:r>
            <a:r>
              <a:rPr lang="en-US" altLang="zh-CN" sz="2400" i="1" dirty="0">
                <a:latin typeface="+mn-ea"/>
                <a:ea typeface="+mn-ea"/>
              </a:rPr>
              <a:t>M </a:t>
            </a:r>
            <a:r>
              <a:rPr lang="zh-CN" altLang="en-US" sz="2400" dirty="0">
                <a:latin typeface="+mn-ea"/>
                <a:ea typeface="+mn-ea"/>
              </a:rPr>
              <a:t>是文档集规模</a:t>
            </a:r>
            <a:r>
              <a:rPr lang="en-US" altLang="zh-CN" sz="2400" i="1" dirty="0">
                <a:latin typeface="+mn-ea"/>
                <a:ea typeface="+mn-ea"/>
              </a:rPr>
              <a:t>T</a:t>
            </a:r>
            <a:r>
              <a:rPr lang="zh-CN" altLang="en-US" sz="2400" dirty="0">
                <a:latin typeface="+mn-ea"/>
                <a:ea typeface="+mn-ea"/>
              </a:rPr>
              <a:t>的一个函数</a:t>
            </a:r>
            <a:endParaRPr lang="en-US" altLang="zh-CN" sz="2400" dirty="0">
              <a:latin typeface="+mn-ea"/>
              <a:ea typeface="+mn-ea"/>
            </a:endParaRPr>
          </a:p>
          <a:p>
            <a:pPr>
              <a:buNone/>
            </a:pPr>
            <a:r>
              <a:rPr lang="en-US" altLang="zh-CN" sz="2400" dirty="0">
                <a:latin typeface="+mn-ea"/>
              </a:rPr>
              <a:t>    </a:t>
            </a:r>
            <a:r>
              <a:rPr lang="en-US" altLang="zh-CN" sz="2400" i="1" dirty="0">
                <a:latin typeface="+mn-ea"/>
              </a:rPr>
              <a:t>M </a:t>
            </a:r>
            <a:r>
              <a:rPr lang="en-US" altLang="zh-CN" sz="2400" dirty="0">
                <a:latin typeface="+mn-ea"/>
              </a:rPr>
              <a:t>= </a:t>
            </a:r>
            <a:r>
              <a:rPr lang="en-US" altLang="zh-CN" sz="2400" i="1" dirty="0" err="1">
                <a:latin typeface="+mn-ea"/>
              </a:rPr>
              <a:t>kT</a:t>
            </a:r>
            <a:r>
              <a:rPr lang="en-US" altLang="zh-CN" sz="2400" i="1" baseline="30000" dirty="0" err="1">
                <a:latin typeface="+mn-ea"/>
              </a:rPr>
              <a:t>b</a:t>
            </a:r>
            <a:endParaRPr lang="en-US" altLang="zh-CN" sz="2400" i="1" baseline="30000" dirty="0">
              <a:latin typeface="+mn-ea"/>
              <a:ea typeface="+mn-ea"/>
            </a:endParaRPr>
          </a:p>
          <a:p>
            <a:endParaRPr lang="en-US" altLang="zh-CN" sz="2400" dirty="0">
              <a:latin typeface="+mn-ea"/>
              <a:ea typeface="+mn-ea"/>
            </a:endParaRPr>
          </a:p>
          <a:p>
            <a:r>
              <a:rPr lang="zh-CN" altLang="en-US" sz="2400" dirty="0">
                <a:latin typeface="+mn-ea"/>
                <a:ea typeface="+mn-ea"/>
              </a:rPr>
              <a:t>图中通过最小二乘法拟合出的直线方程为：</a:t>
            </a:r>
            <a:endParaRPr lang="en-US" altLang="zh-CN" sz="2400" dirty="0">
              <a:latin typeface="+mn-ea"/>
              <a:ea typeface="+mn-ea"/>
            </a:endParaRPr>
          </a:p>
          <a:p>
            <a:pPr>
              <a:buNone/>
            </a:pPr>
            <a:r>
              <a:rPr lang="de-DE" altLang="zh-CN" sz="2400" dirty="0">
                <a:latin typeface="+mn-ea"/>
                <a:ea typeface="+mn-ea"/>
              </a:rPr>
              <a:t>    log</a:t>
            </a:r>
            <a:r>
              <a:rPr lang="de-DE" altLang="zh-CN" sz="2400" baseline="-25000" dirty="0">
                <a:latin typeface="+mn-ea"/>
                <a:ea typeface="+mn-ea"/>
              </a:rPr>
              <a:t>10</a:t>
            </a:r>
            <a:r>
              <a:rPr lang="de-DE" altLang="zh-CN" sz="2400" i="1" dirty="0">
                <a:latin typeface="+mn-ea"/>
                <a:ea typeface="+mn-ea"/>
              </a:rPr>
              <a:t>M</a:t>
            </a:r>
            <a:r>
              <a:rPr lang="de-DE" altLang="zh-CN" sz="2400" dirty="0">
                <a:latin typeface="+mn-ea"/>
                <a:ea typeface="+mn-ea"/>
              </a:rPr>
              <a:t> =</a:t>
            </a:r>
          </a:p>
          <a:p>
            <a:pPr>
              <a:buNone/>
            </a:pPr>
            <a:r>
              <a:rPr lang="en-US" altLang="zh-CN" sz="2400" dirty="0">
                <a:latin typeface="+mn-ea"/>
                <a:ea typeface="+mn-ea"/>
              </a:rPr>
              <a:t>    0.49 ∗ log</a:t>
            </a:r>
            <a:r>
              <a:rPr lang="en-US" altLang="zh-CN" sz="2400" baseline="-25000" dirty="0">
                <a:latin typeface="+mn-ea"/>
                <a:ea typeface="+mn-ea"/>
              </a:rPr>
              <a:t>10</a:t>
            </a:r>
            <a:r>
              <a:rPr lang="en-US" altLang="zh-CN" sz="2400" i="1" dirty="0">
                <a:latin typeface="+mn-ea"/>
                <a:ea typeface="+mn-ea"/>
              </a:rPr>
              <a:t>T</a:t>
            </a:r>
            <a:r>
              <a:rPr lang="en-US" altLang="zh-CN" sz="2400" dirty="0">
                <a:latin typeface="+mn-ea"/>
                <a:ea typeface="+mn-ea"/>
              </a:rPr>
              <a:t> + 1.64</a:t>
            </a:r>
          </a:p>
          <a:p>
            <a:r>
              <a:rPr lang="zh-CN" altLang="en-US" sz="2400" dirty="0">
                <a:latin typeface="+mn-ea"/>
                <a:ea typeface="+mn-ea"/>
              </a:rPr>
              <a:t>于是有：</a:t>
            </a:r>
            <a:endParaRPr lang="en-US" altLang="zh-CN" sz="2400" dirty="0">
              <a:latin typeface="+mn-ea"/>
              <a:ea typeface="+mn-ea"/>
            </a:endParaRPr>
          </a:p>
          <a:p>
            <a:r>
              <a:rPr lang="de-DE" altLang="zh-CN" sz="2400" dirty="0">
                <a:latin typeface="+mn-ea"/>
                <a:ea typeface="+mn-ea"/>
              </a:rPr>
              <a:t>	</a:t>
            </a:r>
            <a:r>
              <a:rPr lang="de-DE" altLang="zh-CN" sz="2400" i="1" dirty="0">
                <a:latin typeface="+mn-ea"/>
                <a:ea typeface="+mn-ea"/>
              </a:rPr>
              <a:t>M</a:t>
            </a:r>
            <a:r>
              <a:rPr lang="de-DE" altLang="zh-CN" sz="2400" dirty="0">
                <a:latin typeface="+mn-ea"/>
                <a:ea typeface="+mn-ea"/>
              </a:rPr>
              <a:t> = 10</a:t>
            </a:r>
            <a:r>
              <a:rPr lang="de-DE" altLang="zh-CN" sz="2400" baseline="30000" dirty="0">
                <a:latin typeface="+mn-ea"/>
                <a:ea typeface="+mn-ea"/>
              </a:rPr>
              <a:t>1.64</a:t>
            </a:r>
            <a:r>
              <a:rPr lang="de-DE" altLang="zh-CN" sz="2400" i="1" dirty="0">
                <a:latin typeface="+mn-ea"/>
                <a:ea typeface="+mn-ea"/>
              </a:rPr>
              <a:t>T</a:t>
            </a:r>
            <a:r>
              <a:rPr lang="de-DE" altLang="zh-CN" sz="2400" baseline="30000" dirty="0">
                <a:latin typeface="+mn-ea"/>
                <a:ea typeface="+mn-ea"/>
              </a:rPr>
              <a:t>0.49</a:t>
            </a:r>
          </a:p>
          <a:p>
            <a:r>
              <a:rPr lang="en-US" altLang="zh-CN" sz="2400" dirty="0">
                <a:latin typeface="+mn-ea"/>
                <a:ea typeface="+mn-ea"/>
              </a:rPr>
              <a:t>	</a:t>
            </a:r>
            <a:r>
              <a:rPr lang="en-US" altLang="zh-CN" sz="2400" i="1" dirty="0">
                <a:latin typeface="+mn-ea"/>
                <a:ea typeface="+mn-ea"/>
              </a:rPr>
              <a:t>k</a:t>
            </a:r>
            <a:r>
              <a:rPr lang="en-US" altLang="zh-CN" sz="2400" dirty="0">
                <a:latin typeface="+mn-ea"/>
                <a:ea typeface="+mn-ea"/>
              </a:rPr>
              <a:t> = 10</a:t>
            </a:r>
            <a:r>
              <a:rPr lang="en-US" altLang="zh-CN" sz="2400" baseline="30000" dirty="0">
                <a:latin typeface="+mn-ea"/>
                <a:ea typeface="+mn-ea"/>
              </a:rPr>
              <a:t>1.64</a:t>
            </a:r>
            <a:r>
              <a:rPr lang="en-US" altLang="zh-CN" sz="2400" dirty="0">
                <a:latin typeface="+mn-ea"/>
                <a:ea typeface="+mn-ea"/>
              </a:rPr>
              <a:t> ≈ 44</a:t>
            </a:r>
            <a:endParaRPr lang="en-US" altLang="zh-CN" dirty="0">
              <a:latin typeface="+mn-ea"/>
              <a:ea typeface="+mn-ea"/>
            </a:endParaRPr>
          </a:p>
          <a:p>
            <a:r>
              <a:rPr lang="de-DE" altLang="zh-CN" i="1" dirty="0">
                <a:latin typeface="+mn-ea"/>
                <a:ea typeface="+mn-ea"/>
              </a:rPr>
              <a:t> </a:t>
            </a:r>
            <a:r>
              <a:rPr lang="de-DE" altLang="zh-CN" sz="2400" i="1" dirty="0">
                <a:latin typeface="+mn-ea"/>
                <a:ea typeface="+mn-ea"/>
              </a:rPr>
              <a:t>b </a:t>
            </a:r>
            <a:r>
              <a:rPr lang="de-DE" altLang="zh-CN" sz="2400" dirty="0">
                <a:latin typeface="+mn-ea"/>
                <a:ea typeface="+mn-ea"/>
              </a:rPr>
              <a:t>= 0.49</a:t>
            </a:r>
            <a:endParaRPr lang="en-US" altLang="zh-CN" sz="2400" dirty="0">
              <a:latin typeface="+mn-ea"/>
              <a:ea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dirty="0"/>
          </a:p>
        </p:txBody>
      </p:sp>
      <p:pic>
        <p:nvPicPr>
          <p:cNvPr id="5" name="Picture 7" descr="519.png"/>
          <p:cNvPicPr>
            <a:picLocks noChangeAspect="1"/>
          </p:cNvPicPr>
          <p:nvPr/>
        </p:nvPicPr>
        <p:blipFill>
          <a:blip r:embed="rId2" cstate="print"/>
          <a:stretch>
            <a:fillRect/>
          </a:stretch>
        </p:blipFill>
        <p:spPr>
          <a:xfrm>
            <a:off x="357157" y="1500174"/>
            <a:ext cx="4646198" cy="42862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idf </a:t>
            </a:r>
            <a:r>
              <a:rPr lang="zh-CN" altLang="en-US" sz="3600" dirty="0">
                <a:solidFill>
                  <a:schemeClr val="tx1"/>
                </a:solidFill>
                <a:latin typeface="+mj-lt"/>
                <a:ea typeface="黑体" pitchFamily="49" charset="-122"/>
              </a:rPr>
              <a:t>权重</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是出现词项</a:t>
            </a:r>
            <a:r>
              <a:rPr lang="de-DE"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的文档数目</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是和词项</a:t>
            </a:r>
            <a:r>
              <a:rPr lang="en-US" i="1" dirty="0">
                <a:solidFill>
                  <a:schemeClr val="tx1"/>
                </a:solidFill>
                <a:latin typeface="+mj-lt"/>
                <a:ea typeface="黑体" pitchFamily="49" charset="-122"/>
              </a:rPr>
              <a:t>t</a:t>
            </a:r>
            <a:r>
              <a:rPr lang="zh-CN" altLang="en-US" dirty="0">
                <a:solidFill>
                  <a:schemeClr val="tx1"/>
                </a:solidFill>
                <a:latin typeface="+mj-lt"/>
                <a:ea typeface="黑体" pitchFamily="49" charset="-122"/>
              </a:rPr>
              <a:t>的信息量成反比的一个值</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于是可以定义词项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的</a:t>
            </a:r>
            <a:r>
              <a:rPr lang="en-US"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a:t>
            </a:r>
            <a:r>
              <a:rPr lang="en-US" altLang="zh-CN" dirty="0">
                <a:solidFill>
                  <a:schemeClr val="tx1"/>
                </a:solidFill>
                <a:latin typeface="+mj-lt"/>
                <a:ea typeface="黑体" pitchFamily="49" charset="-122"/>
              </a:rPr>
              <a:t>(</a:t>
            </a:r>
            <a:r>
              <a:rPr lang="zh-CN" altLang="en-US" sz="2800" dirty="0">
                <a:solidFill>
                  <a:schemeClr val="tx1"/>
                </a:solidFill>
                <a:latin typeface="+mj-lt"/>
                <a:ea typeface="黑体" pitchFamily="49" charset="-122"/>
              </a:rPr>
              <a:t>逆文档频率</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pPr>
            <a:r>
              <a:rPr lang="de-DE" dirty="0">
                <a:solidFill>
                  <a:schemeClr val="tx1"/>
                </a:solidFill>
                <a:latin typeface="+mj-lt"/>
                <a:ea typeface="黑体" pitchFamily="49" charset="-122"/>
              </a:rPr>
              <a:t>    </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其中</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是文档集中文档的数目</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idf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是反映词项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的信息量的一个指标，是一种全局性指标，反应的是词项在全局的区别性。</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实际中往往计算</a:t>
            </a:r>
            <a:r>
              <a:rPr lang="en-US" dirty="0">
                <a:solidFill>
                  <a:schemeClr val="tx1"/>
                </a:solidFill>
                <a:latin typeface="+mj-lt"/>
                <a:ea typeface="黑体" pitchFamily="49" charset="-122"/>
              </a:rPr>
              <a:t>[log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a:t>
            </a: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而不是</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a:t>
            </a: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，这可以对</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的影响有所抑制</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值得注意的是，对于</a:t>
            </a:r>
            <a:r>
              <a:rPr lang="en-US" altLang="zh-CN" dirty="0" err="1">
                <a:solidFill>
                  <a:schemeClr val="tx1"/>
                </a:solidFill>
                <a:latin typeface="+mj-lt"/>
                <a:ea typeface="黑体" pitchFamily="49" charset="-122"/>
              </a:rPr>
              <a:t>tf</a:t>
            </a:r>
            <a:r>
              <a:rPr lang="en-US" altLang="zh-CN"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我们都采用了对数计算方式</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40</a:t>
            </a:fld>
            <a:endParaRPr lang="en-US" dirty="0"/>
          </a:p>
        </p:txBody>
      </p:sp>
      <p:pic>
        <p:nvPicPr>
          <p:cNvPr id="8" name="Picture 7" descr="633.png"/>
          <p:cNvPicPr>
            <a:picLocks noChangeAspect="1"/>
          </p:cNvPicPr>
          <p:nvPr/>
        </p:nvPicPr>
        <p:blipFill>
          <a:blip r:embed="rId3" cstate="print"/>
          <a:stretch>
            <a:fillRect/>
          </a:stretch>
        </p:blipFill>
        <p:spPr>
          <a:xfrm>
            <a:off x="3203848" y="2961040"/>
            <a:ext cx="2155653"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idf</a:t>
            </a:r>
            <a:r>
              <a:rPr lang="zh-CN" altLang="en-US" sz="3600" dirty="0">
                <a:solidFill>
                  <a:schemeClr val="tx1"/>
                </a:solidFill>
                <a:latin typeface="+mj-lt"/>
                <a:ea typeface="黑体" pitchFamily="49" charset="-122"/>
              </a:rPr>
              <a:t>的计算样例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利用右式计算</a:t>
            </a:r>
            <a:r>
              <a:rPr lang="en-US" altLang="zh-CN" dirty="0" err="1">
                <a:solidFill>
                  <a:schemeClr val="tx1"/>
                </a:solidFill>
                <a:latin typeface="+mj-lt"/>
                <a:ea typeface="黑体" pitchFamily="49" charset="-122"/>
              </a:rPr>
              <a:t>idf</a:t>
            </a:r>
            <a:r>
              <a:rPr lang="en-US" altLang="zh-CN"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175421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pPr rtl="0"/>
                      <a:r>
                        <a:rPr lang="zh-CN" altLang="en-US" sz="2400" b="0" kern="1200" baseline="0" dirty="0">
                          <a:solidFill>
                            <a:schemeClr val="tx1"/>
                          </a:solidFill>
                          <a:latin typeface="+mn-lt"/>
                          <a:ea typeface="+mn-ea"/>
                          <a:cs typeface="+mn-cs"/>
                        </a:rPr>
                        <a:t>词项</a:t>
                      </a:r>
                      <a:endParaRPr lang="de-DE" sz="2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idf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rtl="0"/>
                      <a:r>
                        <a:rPr lang="de-DE" sz="2400" kern="1200" baseline="0" dirty="0" err="1"/>
                        <a:t>calpurnia</a:t>
                      </a:r>
                      <a:endParaRPr lang="de-DE" sz="2400" kern="1200" baseline="0" dirty="0"/>
                    </a:p>
                    <a:p>
                      <a:pPr rtl="0"/>
                      <a:r>
                        <a:rPr lang="de-DE" sz="2400" kern="1200" baseline="0" dirty="0" err="1"/>
                        <a:t>animal</a:t>
                      </a:r>
                      <a:endParaRPr lang="de-DE" sz="2400" kern="1200" baseline="0" dirty="0"/>
                    </a:p>
                    <a:p>
                      <a:pPr rtl="0"/>
                      <a:r>
                        <a:rPr lang="de-DE" sz="2400" kern="1200" baseline="0" dirty="0" err="1"/>
                        <a:t>sunday</a:t>
                      </a:r>
                      <a:endParaRPr lang="de-DE" sz="2400" kern="1200" baseline="0" dirty="0"/>
                    </a:p>
                    <a:p>
                      <a:pPr rtl="0"/>
                      <a:r>
                        <a:rPr lang="de-DE" sz="2400" kern="1200" baseline="0" dirty="0" err="1"/>
                        <a:t>fly</a:t>
                      </a:r>
                      <a:endParaRPr lang="de-DE" sz="2400" kern="1200" baseline="0" dirty="0"/>
                    </a:p>
                    <a:p>
                      <a:pPr rtl="0"/>
                      <a:r>
                        <a:rPr lang="de-DE" sz="2400" kern="1200" baseline="0" dirty="0" err="1"/>
                        <a:t>under</a:t>
                      </a:r>
                      <a:endParaRPr lang="de-DE" sz="2400" kern="1200" baseline="0" dirty="0"/>
                    </a:p>
                    <a:p>
                      <a:pPr rtl="0"/>
                      <a:r>
                        <a:rPr lang="de-DE" sz="2400" kern="1200" baseline="0" dirty="0" err="1"/>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1</a:t>
                      </a:r>
                    </a:p>
                    <a:p>
                      <a:pPr algn="r" rtl="0"/>
                      <a:r>
                        <a:rPr lang="de-DE" sz="2400" dirty="0"/>
                        <a:t>100</a:t>
                      </a:r>
                    </a:p>
                    <a:p>
                      <a:pPr algn="r" rtl="0"/>
                      <a:r>
                        <a:rPr lang="de-DE" sz="2400" dirty="0"/>
                        <a:t>1000</a:t>
                      </a:r>
                    </a:p>
                    <a:p>
                      <a:pPr algn="r" rtl="0"/>
                      <a:r>
                        <a:rPr lang="de-DE" sz="2400" dirty="0"/>
                        <a:t>10,000</a:t>
                      </a:r>
                    </a:p>
                    <a:p>
                      <a:pPr algn="r" rtl="0"/>
                      <a:r>
                        <a:rPr lang="de-DE" sz="2400" dirty="0"/>
                        <a:t>100,000</a:t>
                      </a:r>
                    </a:p>
                    <a:p>
                      <a:pPr algn="r" rtl="0"/>
                      <a:r>
                        <a:rPr lang="de-DE" sz="2400" dirty="0"/>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6</a:t>
                      </a:r>
                    </a:p>
                    <a:p>
                      <a:pPr algn="r" rtl="0"/>
                      <a:r>
                        <a:rPr lang="de-DE" sz="2400" dirty="0"/>
                        <a:t>4</a:t>
                      </a:r>
                    </a:p>
                    <a:p>
                      <a:pPr algn="r" rtl="0"/>
                      <a:r>
                        <a:rPr lang="de-DE" sz="2400" dirty="0"/>
                        <a:t>3</a:t>
                      </a:r>
                    </a:p>
                    <a:p>
                      <a:pPr algn="r" rtl="0"/>
                      <a:r>
                        <a:rPr lang="de-DE" sz="2400" dirty="0"/>
                        <a:t>2</a:t>
                      </a:r>
                    </a:p>
                    <a:p>
                      <a:pPr algn="r" rtl="0"/>
                      <a:r>
                        <a:rPr lang="de-DE" sz="2400" dirty="0"/>
                        <a:t>1</a:t>
                      </a:r>
                    </a:p>
                    <a:p>
                      <a:pPr algn="r" rtl="0"/>
                      <a:r>
                        <a:rPr lang="de-DE"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a:solidFill>
                  <a:schemeClr val="tx1"/>
                </a:solidFill>
                <a:latin typeface="+mj-lt"/>
                <a:ea typeface="黑体" pitchFamily="49" charset="-122"/>
              </a:rPr>
              <a:t>i</a:t>
            </a:r>
            <a:r>
              <a:rPr lang="en-US" sz="3600" dirty="0" err="1">
                <a:solidFill>
                  <a:schemeClr val="tx1"/>
                </a:solidFill>
                <a:latin typeface="+mj-lt"/>
                <a:ea typeface="黑体" pitchFamily="49" charset="-122"/>
              </a:rPr>
              <a:t>df</a:t>
            </a:r>
            <a:r>
              <a:rPr lang="zh-CN" altLang="en-US" sz="3600" dirty="0">
                <a:solidFill>
                  <a:schemeClr val="tx1"/>
                </a:solidFill>
                <a:latin typeface="+mj-lt"/>
                <a:ea typeface="黑体" pitchFamily="49" charset="-122"/>
              </a:rPr>
              <a:t>对排序的影响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对于单词项查询</a:t>
            </a:r>
            <a:r>
              <a:rPr lang="en-US" altLang="zh-CN" dirty="0">
                <a:solidFill>
                  <a:schemeClr val="tx1"/>
                </a:solidFill>
                <a:ea typeface="黑体" pitchFamily="49" charset="-122"/>
              </a:rPr>
              <a:t>,</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对文档排序没有任何影响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会影响至少包含</a:t>
            </a:r>
            <a:r>
              <a:rPr lang="en-US" altLang="zh-CN" dirty="0">
                <a:solidFill>
                  <a:schemeClr val="tx1"/>
                </a:solidFill>
                <a:latin typeface="+mj-lt"/>
                <a:ea typeface="黑体" pitchFamily="49" charset="-122"/>
              </a:rPr>
              <a:t>2</a:t>
            </a:r>
            <a:r>
              <a:rPr lang="zh-CN" altLang="en-US" dirty="0">
                <a:solidFill>
                  <a:schemeClr val="tx1"/>
                </a:solidFill>
                <a:latin typeface="+mj-lt"/>
                <a:ea typeface="黑体" pitchFamily="49" charset="-122"/>
              </a:rPr>
              <a:t>个词项的查询的文档排序结果</a:t>
            </a:r>
            <a:endParaRPr lang="de-DE" dirty="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例如，在查询</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arachnocentric</a:t>
            </a:r>
            <a:r>
              <a:rPr lang="en-US" dirty="0">
                <a:solidFill>
                  <a:schemeClr val="tx1"/>
                </a:solidFill>
                <a:latin typeface="+mj-lt"/>
                <a:ea typeface="黑体" pitchFamily="49" charset="-122"/>
              </a:rPr>
              <a:t> line”</a:t>
            </a:r>
            <a:r>
              <a:rPr lang="zh-CN" altLang="en-US" dirty="0">
                <a:solidFill>
                  <a:schemeClr val="tx1"/>
                </a:solidFill>
                <a:latin typeface="+mj-lt"/>
                <a:ea typeface="黑体" pitchFamily="49" charset="-122"/>
              </a:rPr>
              <a:t>中</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权重计算方法会增加</a:t>
            </a:r>
            <a:r>
              <a:rPr lang="en-US" altLang="zh-CN" sz="2000" dirty="0" err="1">
                <a:solidFill>
                  <a:schemeClr val="tx1"/>
                </a:solidFill>
                <a:ea typeface="黑体" pitchFamily="49" charset="-122"/>
              </a:rPr>
              <a:t>arachnocentric</a:t>
            </a:r>
            <a:r>
              <a:rPr lang="zh-CN" altLang="en-US" sz="2200" dirty="0">
                <a:solidFill>
                  <a:schemeClr val="tx1"/>
                </a:solidFill>
                <a:latin typeface="+mj-lt"/>
                <a:ea typeface="黑体" pitchFamily="49" charset="-122"/>
              </a:rPr>
              <a:t>的相对权重，同时降低</a:t>
            </a:r>
            <a:r>
              <a:rPr lang="en-US" dirty="0">
                <a:solidFill>
                  <a:schemeClr val="tx1"/>
                </a:solidFill>
                <a:latin typeface="+mj-lt"/>
                <a:ea typeface="黑体" pitchFamily="49" charset="-122"/>
              </a:rPr>
              <a:t> </a:t>
            </a:r>
            <a:r>
              <a:rPr lang="en-US" altLang="zh-CN" sz="2000" dirty="0">
                <a:solidFill>
                  <a:schemeClr val="tx1"/>
                </a:solidFill>
                <a:ea typeface="黑体" pitchFamily="49" charset="-122"/>
              </a:rPr>
              <a:t>line</a:t>
            </a:r>
            <a:r>
              <a:rPr lang="zh-CN" altLang="en-US" sz="2200" dirty="0">
                <a:solidFill>
                  <a:schemeClr val="tx1"/>
                </a:solidFill>
                <a:latin typeface="+mj-lt"/>
                <a:ea typeface="黑体" pitchFamily="49" charset="-122"/>
              </a:rPr>
              <a:t>的相对权重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文档集频率 </a:t>
            </a:r>
            <a:r>
              <a:rPr lang="de-DE" sz="3400" dirty="0">
                <a:solidFill>
                  <a:schemeClr val="tx1"/>
                </a:solidFill>
                <a:latin typeface="+mj-lt"/>
                <a:ea typeface="黑体" pitchFamily="49" charset="-122"/>
              </a:rPr>
              <a:t>vs. </a:t>
            </a:r>
            <a:r>
              <a:rPr lang="zh-CN" altLang="en-US" sz="3400" dirty="0">
                <a:solidFill>
                  <a:schemeClr val="tx1"/>
                </a:solidFill>
                <a:latin typeface="+mj-lt"/>
                <a:ea typeface="黑体" pitchFamily="49" charset="-122"/>
              </a:rPr>
              <a:t>文档频率</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071810"/>
            <a:ext cx="8286808" cy="32375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altLang="zh-CN" i="1" dirty="0">
                <a:solidFill>
                  <a:schemeClr val="tx1"/>
                </a:solidFill>
                <a:ea typeface="黑体" pitchFamily="49" charset="-122"/>
              </a:rPr>
              <a:t>t</a:t>
            </a:r>
            <a:r>
              <a:rPr lang="zh-CN" altLang="en-US" dirty="0">
                <a:solidFill>
                  <a:schemeClr val="tx1"/>
                </a:solidFill>
                <a:ea typeface="黑体" pitchFamily="49" charset="-122"/>
              </a:rPr>
              <a:t>的</a:t>
            </a:r>
            <a:r>
              <a:rPr lang="zh-CN" altLang="en-US" dirty="0">
                <a:solidFill>
                  <a:schemeClr val="tx1"/>
                </a:solidFill>
                <a:latin typeface="+mj-lt"/>
                <a:ea typeface="黑体" pitchFamily="49" charset="-122"/>
              </a:rPr>
              <a:t>文档集频率</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Collection frequency</a:t>
            </a:r>
            <a:r>
              <a:rPr lang="zh-CN" altLang="en-US" dirty="0">
                <a:solidFill>
                  <a:schemeClr val="tx1"/>
                </a:solidFill>
                <a:latin typeface="+mj-lt"/>
                <a:ea typeface="黑体" pitchFamily="49" charset="-122"/>
              </a:rPr>
              <a:t>，</a:t>
            </a:r>
            <a:r>
              <a:rPr lang="en-US" altLang="zh-CN" dirty="0" err="1">
                <a:solidFill>
                  <a:schemeClr val="tx1"/>
                </a:solidFill>
                <a:latin typeface="+mj-lt"/>
                <a:ea typeface="黑体" pitchFamily="49" charset="-122"/>
              </a:rPr>
              <a:t>cf</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文档集中出现的</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词条的个数</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的文档频率</a:t>
            </a:r>
            <a:r>
              <a:rPr lang="en-US" altLang="zh-CN" dirty="0" err="1">
                <a:solidFill>
                  <a:schemeClr val="tx1"/>
                </a:solidFill>
                <a:latin typeface="+mj-lt"/>
                <a:ea typeface="黑体" pitchFamily="49" charset="-122"/>
              </a:rPr>
              <a:t>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包含</a:t>
            </a:r>
            <a:r>
              <a:rPr lang="en-US" altLang="zh-CN"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的文档篇数</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为什么会出现上述表格的情况？即文档集频率相差不大，但是文档频率相差很大</a:t>
            </a:r>
            <a:endParaRPr lang="de-DE" dirty="0">
              <a:solidFill>
                <a:schemeClr val="tx1">
                  <a:lumMod val="95000"/>
                  <a:lumOff val="5000"/>
                </a:schemeClr>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哪个词是更好的搜索词项？即应该赋予更高的权重</a:t>
            </a:r>
            <a:endParaRPr lang="en-US" altLang="zh-CN" dirty="0">
              <a:solidFill>
                <a:schemeClr val="tx1">
                  <a:lumMod val="95000"/>
                  <a:lumOff val="5000"/>
                </a:schemeClr>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上例表明</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比</a:t>
            </a:r>
            <a:r>
              <a:rPr lang="de-DE" dirty="0">
                <a:solidFill>
                  <a:schemeClr val="tx1"/>
                </a:solidFill>
                <a:latin typeface="+mj-lt"/>
                <a:ea typeface="黑体" pitchFamily="49" charset="-122"/>
              </a:rPr>
              <a:t>cf (</a:t>
            </a:r>
            <a:r>
              <a:rPr lang="zh-CN" altLang="en-US" dirty="0">
                <a:solidFill>
                  <a:schemeClr val="tx1"/>
                </a:solidFill>
                <a:latin typeface="+mj-lt"/>
                <a:ea typeface="黑体" pitchFamily="49" charset="-122"/>
              </a:rPr>
              <a:t>和</a:t>
            </a:r>
            <a:r>
              <a:rPr lang="de-DE" dirty="0">
                <a:solidFill>
                  <a:schemeClr val="tx1"/>
                </a:solidFill>
                <a:latin typeface="+mj-lt"/>
                <a:ea typeface="黑体" pitchFamily="49" charset="-122"/>
              </a:rPr>
              <a:t>“icf”)</a:t>
            </a:r>
            <a:r>
              <a:rPr lang="zh-CN" altLang="en-US" dirty="0">
                <a:solidFill>
                  <a:schemeClr val="tx1"/>
                </a:solidFill>
                <a:latin typeface="+mj-lt"/>
                <a:ea typeface="黑体" pitchFamily="49" charset="-122"/>
              </a:rPr>
              <a:t>更适合权重计算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extLst>
                    <a:ext uri="{9D8B030D-6E8A-4147-A177-3AD203B41FA5}">
                      <a16:colId xmlns:a16="http://schemas.microsoft.com/office/drawing/2014/main" val="20000"/>
                    </a:ext>
                  </a:extLst>
                </a:gridCol>
                <a:gridCol w="2547955">
                  <a:extLst>
                    <a:ext uri="{9D8B030D-6E8A-4147-A177-3AD203B41FA5}">
                      <a16:colId xmlns:a16="http://schemas.microsoft.com/office/drawing/2014/main" val="20001"/>
                    </a:ext>
                  </a:extLst>
                </a:gridCol>
                <a:gridCol w="3443183">
                  <a:extLst>
                    <a:ext uri="{9D8B030D-6E8A-4147-A177-3AD203B41FA5}">
                      <a16:colId xmlns:a16="http://schemas.microsoft.com/office/drawing/2014/main" val="20002"/>
                    </a:ext>
                  </a:extLst>
                </a:gridCol>
              </a:tblGrid>
              <a:tr h="656592">
                <a:tc>
                  <a:txBody>
                    <a:bodyPr/>
                    <a:lstStyle/>
                    <a:p>
                      <a:r>
                        <a:rPr lang="zh-CN" altLang="en-US" sz="2200" b="0" dirty="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文档频率</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6592">
                <a:tc>
                  <a:txBody>
                    <a:bodyPr/>
                    <a:lstStyle/>
                    <a:p>
                      <a:r>
                        <a:rPr lang="de-DE" sz="2200" dirty="0"/>
                        <a:t>INSURANCE</a:t>
                      </a:r>
                    </a:p>
                    <a:p>
                      <a:r>
                        <a:rPr lang="de-DE" sz="2200" dirty="0"/>
                        <a:t>TRY</a:t>
                      </a:r>
                    </a:p>
                  </a:txBody>
                  <a:tcPr>
                    <a:lnT w="12700" cap="flat" cmpd="sng" algn="ctr">
                      <a:solidFill>
                        <a:schemeClr val="tx1"/>
                      </a:solidFill>
                      <a:prstDash val="solid"/>
                      <a:round/>
                      <a:headEnd type="none" w="med" len="med"/>
                      <a:tailEnd type="none" w="med" len="med"/>
                    </a:lnT>
                  </a:tcPr>
                </a:tc>
                <a:tc>
                  <a:txBody>
                    <a:bodyPr/>
                    <a:lstStyle/>
                    <a:p>
                      <a:pPr algn="r"/>
                      <a:r>
                        <a:rPr lang="de-DE" sz="2200" dirty="0"/>
                        <a:t>10440</a:t>
                      </a:r>
                    </a:p>
                    <a:p>
                      <a:pPr algn="r"/>
                      <a:r>
                        <a:rPr lang="de-DE" sz="2200" dirty="0"/>
                        <a:t>10422</a:t>
                      </a:r>
                    </a:p>
                  </a:txBody>
                  <a:tcPr>
                    <a:lnT w="12700" cap="flat" cmpd="sng" algn="ctr">
                      <a:solidFill>
                        <a:schemeClr val="tx1"/>
                      </a:solidFill>
                      <a:prstDash val="solid"/>
                      <a:round/>
                      <a:headEnd type="none" w="med" len="med"/>
                      <a:tailEnd type="none" w="med" len="med"/>
                    </a:lnT>
                  </a:tcPr>
                </a:tc>
                <a:tc>
                  <a:txBody>
                    <a:bodyPr/>
                    <a:lstStyle/>
                    <a:p>
                      <a:pPr algn="r"/>
                      <a:r>
                        <a:rPr lang="de-DE" sz="2200" dirty="0"/>
                        <a:t>3997</a:t>
                      </a:r>
                    </a:p>
                    <a:p>
                      <a:pPr algn="r"/>
                      <a:r>
                        <a:rPr lang="de-DE" sz="2200" dirty="0"/>
                        <a:t>8760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83568" y="11899"/>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词项的</a:t>
            </a:r>
            <a:r>
              <a:rPr lang="en-US" dirty="0">
                <a:solidFill>
                  <a:schemeClr val="tx1"/>
                </a:solidFill>
                <a:latin typeface="+mj-lt"/>
                <a:ea typeface="黑体" pitchFamily="49" charset="-122"/>
              </a:rPr>
              <a:t>TFIDF</a:t>
            </a:r>
            <a:r>
              <a:rPr lang="zh-CN" altLang="en-US" dirty="0">
                <a:solidFill>
                  <a:schemeClr val="tx1"/>
                </a:solidFill>
                <a:latin typeface="+mj-lt"/>
                <a:ea typeface="黑体" pitchFamily="49" charset="-122"/>
              </a:rPr>
              <a:t>权重是</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权重和</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权重的乘积</a:t>
            </a:r>
            <a:endParaRPr lang="de-DE" dirty="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de-DE" sz="14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1400" dirty="0">
              <a:solidFill>
                <a:schemeClr val="tx1"/>
              </a:solidFill>
              <a:latin typeface="+mj-lt"/>
              <a:ea typeface="黑体" pitchFamily="49" charset="-122"/>
            </a:endParaRPr>
          </a:p>
          <a:p>
            <a:pPr lvl="1">
              <a:spcBef>
                <a:spcPts val="700"/>
              </a:spcBef>
              <a:buClr>
                <a:srgbClr val="336699"/>
              </a:buClr>
            </a:pPr>
            <a:endParaRPr lang="de-DE" sz="14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信息检索中最出名的权重计算方法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注意：上面的</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是连接符，不是减号</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其他叫法：</a:t>
            </a:r>
            <a:r>
              <a:rPr lang="de-DE" dirty="0">
                <a:solidFill>
                  <a:schemeClr val="tx1"/>
                </a:solidFill>
                <a:latin typeface="+mj-lt"/>
                <a:ea typeface="黑体" pitchFamily="49" charset="-122"/>
              </a:rPr>
              <a:t>tf.idf</a:t>
            </a:r>
            <a:r>
              <a:rPr lang="zh-CN" altLang="en-US" dirty="0">
                <a:solidFill>
                  <a:schemeClr val="tx1"/>
                </a:solidFill>
                <a:latin typeface="+mj-lt"/>
                <a:ea typeface="黑体" pitchFamily="49" charset="-122"/>
              </a:rPr>
              <a:t>、</a:t>
            </a:r>
            <a:r>
              <a:rPr lang="de-DE" dirty="0">
                <a:solidFill>
                  <a:schemeClr val="tx1"/>
                </a:solidFill>
                <a:latin typeface="+mj-lt"/>
                <a:ea typeface="黑体" pitchFamily="49" charset="-122"/>
              </a:rPr>
              <a:t>tf x idf</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44</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小结</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0024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在文档</a:t>
            </a:r>
            <a:r>
              <a:rPr lang="en-US" altLang="zh-CN" dirty="0">
                <a:solidFill>
                  <a:schemeClr val="tx1"/>
                </a:solidFill>
                <a:latin typeface="+mj-lt"/>
                <a:ea typeface="黑体" pitchFamily="49" charset="-122"/>
              </a:rPr>
              <a:t>d</a:t>
            </a:r>
            <a:r>
              <a:rPr lang="zh-CN" altLang="en-US" dirty="0">
                <a:solidFill>
                  <a:schemeClr val="tx1"/>
                </a:solidFill>
                <a:latin typeface="+mj-lt"/>
                <a:ea typeface="黑体" pitchFamily="49" charset="-122"/>
              </a:rPr>
              <a:t>中的权重可以采用下式计算</a:t>
            </a:r>
            <a:endParaRPr lang="en-US"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TFIDF</a:t>
            </a:r>
            <a:r>
              <a:rPr lang="zh-CN" altLang="en-US" dirty="0">
                <a:solidFill>
                  <a:schemeClr val="tx1"/>
                </a:solidFill>
                <a:latin typeface="+mj-lt"/>
                <a:ea typeface="黑体" pitchFamily="49" charset="-122"/>
              </a:rPr>
              <a:t>权重</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随着词项频率的增大而增大</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随着词项罕见度的增加而增大</a:t>
            </a:r>
            <a:endParaRPr lang="de-DE"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pic>
        <p:nvPicPr>
          <p:cNvPr id="8" name="Picture 7" descr="638.png"/>
          <p:cNvPicPr>
            <a:picLocks noChangeAspect="1"/>
          </p:cNvPicPr>
          <p:nvPr/>
        </p:nvPicPr>
        <p:blipFill>
          <a:blip r:embed="rId3" cstate="print"/>
          <a:stretch>
            <a:fillRect/>
          </a:stretch>
        </p:blipFill>
        <p:spPr>
          <a:xfrm>
            <a:off x="1214414" y="2424934"/>
            <a:ext cx="3647366"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85828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课堂练习</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词项、文档集及文档频率</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4857760"/>
            <a:ext cx="8286808" cy="24288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cf</a:t>
            </a:r>
            <a:r>
              <a:rPr lang="zh-CN" altLang="en-US" dirty="0">
                <a:solidFill>
                  <a:schemeClr val="tx1"/>
                </a:solidFill>
                <a:latin typeface="+mj-lt"/>
                <a:ea typeface="黑体" pitchFamily="49" charset="-122"/>
              </a:rPr>
              <a:t>有什么关系</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cf</a:t>
            </a:r>
            <a:r>
              <a:rPr lang="zh-CN" altLang="en-US" dirty="0">
                <a:solidFill>
                  <a:schemeClr val="tx1"/>
                </a:solidFill>
                <a:latin typeface="+mj-lt"/>
                <a:ea typeface="黑体" pitchFamily="49" charset="-122"/>
              </a:rPr>
              <a:t>有什么关系</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和</a:t>
            </a:r>
            <a:r>
              <a:rPr lang="en-US" altLang="zh-CN" dirty="0" err="1">
                <a:solidFill>
                  <a:schemeClr val="tx1"/>
                </a:solidFill>
                <a:latin typeface="+mj-lt"/>
                <a:ea typeface="黑体" pitchFamily="49" charset="-122"/>
              </a:rPr>
              <a:t>df</a:t>
            </a:r>
            <a:r>
              <a:rPr lang="zh-CN" altLang="en-US" dirty="0">
                <a:solidFill>
                  <a:schemeClr val="tx1"/>
                </a:solidFill>
                <a:latin typeface="+mj-lt"/>
                <a:ea typeface="黑体" pitchFamily="49" charset="-122"/>
              </a:rPr>
              <a:t>有什么关系？</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graphicFrame>
        <p:nvGraphicFramePr>
          <p:cNvPr id="8" name="Table 7"/>
          <p:cNvGraphicFramePr>
            <a:graphicFrameLocks noGrp="1"/>
          </p:cNvGraphicFramePr>
          <p:nvPr/>
        </p:nvGraphicFramePr>
        <p:xfrm>
          <a:off x="642910" y="1571612"/>
          <a:ext cx="7786742" cy="3071834"/>
        </p:xfrm>
        <a:graphic>
          <a:graphicData uri="http://schemas.openxmlformats.org/drawingml/2006/table">
            <a:tbl>
              <a:tblPr firstRow="1" bandRow="1">
                <a:tableStyleId>{C083E6E3-FA7D-4D7B-A595-EF9225AFEA82}</a:tableStyleId>
              </a:tblPr>
              <a:tblGrid>
                <a:gridCol w="2571768">
                  <a:extLst>
                    <a:ext uri="{9D8B030D-6E8A-4147-A177-3AD203B41FA5}">
                      <a16:colId xmlns:a16="http://schemas.microsoft.com/office/drawing/2014/main" val="20000"/>
                    </a:ext>
                  </a:extLst>
                </a:gridCol>
                <a:gridCol w="1022112">
                  <a:extLst>
                    <a:ext uri="{9D8B030D-6E8A-4147-A177-3AD203B41FA5}">
                      <a16:colId xmlns:a16="http://schemas.microsoft.com/office/drawing/2014/main" val="20001"/>
                    </a:ext>
                  </a:extLst>
                </a:gridCol>
                <a:gridCol w="4192862">
                  <a:extLst>
                    <a:ext uri="{9D8B030D-6E8A-4147-A177-3AD203B41FA5}">
                      <a16:colId xmlns:a16="http://schemas.microsoft.com/office/drawing/2014/main" val="20002"/>
                    </a:ext>
                  </a:extLst>
                </a:gridCol>
              </a:tblGrid>
              <a:tr h="466294">
                <a:tc>
                  <a:txBody>
                    <a:bodyPr/>
                    <a:lstStyle/>
                    <a:p>
                      <a:r>
                        <a:rPr lang="zh-CN" altLang="en-US" sz="2200" b="0" kern="1200" baseline="0" dirty="0">
                          <a:solidFill>
                            <a:schemeClr val="tx1"/>
                          </a:solidFill>
                          <a:latin typeface="+mn-lt"/>
                          <a:ea typeface="+mn-ea"/>
                          <a:cs typeface="+mn-cs"/>
                        </a:rPr>
                        <a:t>统计量</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2200" b="0" dirty="0"/>
                        <a:t>符号</a:t>
                      </a:r>
                      <a:endParaRPr lang="de-DE" sz="2200" b="0" dirty="0"/>
                    </a:p>
                  </a:txBody>
                  <a:tcPr>
                    <a:lnB w="12700" cap="flat" cmpd="sng" algn="ctr">
                      <a:solidFill>
                        <a:schemeClr val="tx1"/>
                      </a:solidFill>
                      <a:prstDash val="solid"/>
                      <a:round/>
                      <a:headEnd type="none" w="med" len="med"/>
                      <a:tailEnd type="none" w="med" len="med"/>
                    </a:lnB>
                  </a:tcPr>
                </a:tc>
                <a:tc>
                  <a:txBody>
                    <a:bodyPr/>
                    <a:lstStyle/>
                    <a:p>
                      <a:r>
                        <a:rPr lang="zh-CN" altLang="en-US" sz="2200" b="0" kern="1200" baseline="0" dirty="0">
                          <a:solidFill>
                            <a:schemeClr val="tx1"/>
                          </a:solidFill>
                          <a:latin typeface="+mn-lt"/>
                          <a:ea typeface="+mn-ea"/>
                          <a:cs typeface="+mn-cs"/>
                        </a:rPr>
                        <a:t>定义</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05540">
                <a:tc>
                  <a:txBody>
                    <a:bodyPr/>
                    <a:lstStyle/>
                    <a:p>
                      <a:pPr>
                        <a:spcBef>
                          <a:spcPts val="700"/>
                        </a:spcBef>
                      </a:pPr>
                      <a:r>
                        <a:rPr lang="zh-CN" altLang="en-US" sz="2200" kern="1200" baseline="0" dirty="0">
                          <a:solidFill>
                            <a:schemeClr val="tx1"/>
                          </a:solidFill>
                          <a:latin typeface="+mn-lt"/>
                          <a:ea typeface="+mn-ea"/>
                          <a:cs typeface="+mn-cs"/>
                        </a:rPr>
                        <a:t>词项频率</a:t>
                      </a:r>
                      <a:r>
                        <a:rPr lang="en-US" sz="2200" kern="1200" baseline="0" dirty="0">
                          <a:solidFill>
                            <a:schemeClr val="tx1"/>
                          </a:solidFill>
                          <a:latin typeface="+mn-lt"/>
                          <a:ea typeface="+mn-ea"/>
                          <a:cs typeface="+mn-cs"/>
                        </a:rPr>
                        <a:t> </a:t>
                      </a: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文档频率</a:t>
                      </a:r>
                      <a:endParaRPr lang="en-US" altLang="zh-CN"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dirty="0"/>
                        <a:t>文档集频率</a:t>
                      </a:r>
                      <a:endParaRPr lang="de-DE"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700"/>
                        </a:spcBef>
                      </a:pPr>
                      <a:r>
                        <a:rPr lang="en-US" sz="2200" kern="1200" baseline="0" dirty="0" err="1">
                          <a:solidFill>
                            <a:schemeClr val="tx1"/>
                          </a:solidFill>
                          <a:latin typeface="+mn-lt"/>
                          <a:ea typeface="+mn-ea"/>
                          <a:cs typeface="+mn-cs"/>
                        </a:rPr>
                        <a:t>tf</a:t>
                      </a:r>
                      <a:r>
                        <a:rPr lang="en-US" sz="2200" i="1" kern="1200" baseline="-25000" dirty="0" err="1">
                          <a:solidFill>
                            <a:schemeClr val="tx1"/>
                          </a:solidFill>
                          <a:latin typeface="+mn-lt"/>
                          <a:ea typeface="+mn-ea"/>
                          <a:cs typeface="+mn-cs"/>
                        </a:rPr>
                        <a:t>t,d</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df</a:t>
                      </a:r>
                      <a:r>
                        <a:rPr lang="en-US" sz="2200" i="1" kern="1200" baseline="-25000" dirty="0" err="1">
                          <a:solidFill>
                            <a:schemeClr val="tx1"/>
                          </a:solidFill>
                          <a:latin typeface="+mn-lt"/>
                          <a:ea typeface="+mn-ea"/>
                          <a:cs typeface="+mn-cs"/>
                        </a:rPr>
                        <a:t>t</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cf</a:t>
                      </a:r>
                      <a:r>
                        <a:rPr lang="en-US" sz="2200" i="1" kern="1200" baseline="-25000" dirty="0" err="1">
                          <a:solidFill>
                            <a:schemeClr val="tx1"/>
                          </a:solidFill>
                          <a:latin typeface="+mn-lt"/>
                          <a:ea typeface="+mn-ea"/>
                          <a:cs typeface="+mn-cs"/>
                        </a:rPr>
                        <a:t>t</a:t>
                      </a:r>
                      <a:r>
                        <a:rPr lang="en-US" sz="2200" i="1" kern="1200" baseline="-25000" dirty="0">
                          <a:solidFill>
                            <a:schemeClr val="tx1"/>
                          </a:solidFill>
                          <a:latin typeface="+mn-lt"/>
                          <a:ea typeface="+mn-ea"/>
                          <a:cs typeface="+mn-cs"/>
                        </a:rPr>
                        <a:t> </a:t>
                      </a:r>
                      <a:endParaRPr lang="de-DE" sz="2200" i="1" baseline="-25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spcBef>
                          <a:spcPts val="700"/>
                        </a:spcBef>
                      </a:pPr>
                      <a:r>
                        <a:rPr lang="en-US" sz="2200" i="1" kern="1200" baseline="0" dirty="0">
                          <a:solidFill>
                            <a:schemeClr val="tx1"/>
                          </a:solidFill>
                          <a:latin typeface="+mn-lt"/>
                          <a:ea typeface="+mn-ea"/>
                          <a:cs typeface="+mn-cs"/>
                        </a:rPr>
                        <a:t>t</a:t>
                      </a:r>
                      <a:r>
                        <a:rPr lang="zh-CN" altLang="en-US" sz="2200" i="0" kern="1200" baseline="0" dirty="0">
                          <a:solidFill>
                            <a:schemeClr val="tx1"/>
                          </a:solidFill>
                          <a:latin typeface="+mn-lt"/>
                          <a:ea typeface="+mn-ea"/>
                          <a:cs typeface="+mn-cs"/>
                        </a:rPr>
                        <a:t>在文档</a:t>
                      </a:r>
                      <a:r>
                        <a:rPr lang="de-DE" sz="2200" i="1" kern="1200" baseline="0" dirty="0">
                          <a:solidFill>
                            <a:schemeClr val="tx1"/>
                          </a:solidFill>
                          <a:latin typeface="+mn-lt"/>
                          <a:ea typeface="+mn-ea"/>
                          <a:cs typeface="+mn-cs"/>
                        </a:rPr>
                        <a:t>d</a:t>
                      </a:r>
                      <a:r>
                        <a:rPr lang="zh-CN" altLang="en-US" sz="2200" i="0" kern="1200" baseline="0" dirty="0">
                          <a:solidFill>
                            <a:schemeClr val="tx1"/>
                          </a:solidFill>
                          <a:latin typeface="+mn-lt"/>
                          <a:ea typeface="+mn-ea"/>
                          <a:cs typeface="+mn-cs"/>
                        </a:rPr>
                        <a:t>中出现的次数</a:t>
                      </a:r>
                      <a:endParaRPr lang="de-DE" sz="2200" i="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出现</a:t>
                      </a:r>
                      <a:r>
                        <a:rPr lang="en-US" altLang="zh-CN" sz="2200" kern="1200" baseline="0" dirty="0">
                          <a:solidFill>
                            <a:schemeClr val="tx1"/>
                          </a:solidFill>
                          <a:latin typeface="+mn-lt"/>
                          <a:ea typeface="+mn-ea"/>
                          <a:cs typeface="+mn-cs"/>
                        </a:rPr>
                        <a:t> t</a:t>
                      </a:r>
                      <a:r>
                        <a:rPr lang="zh-CN" altLang="en-US" sz="2200" kern="1200" baseline="0" dirty="0">
                          <a:solidFill>
                            <a:schemeClr val="tx1"/>
                          </a:solidFill>
                          <a:latin typeface="+mn-lt"/>
                          <a:ea typeface="+mn-ea"/>
                          <a:cs typeface="+mn-cs"/>
                        </a:rPr>
                        <a:t>的文档数目</a:t>
                      </a:r>
                      <a:endParaRPr lang="en-US"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en-US" altLang="zh-CN" sz="2200" kern="1200" baseline="0" dirty="0">
                          <a:solidFill>
                            <a:schemeClr val="tx1"/>
                          </a:solidFill>
                          <a:latin typeface="+mn-lt"/>
                          <a:ea typeface="+mn-ea"/>
                          <a:cs typeface="+mn-cs"/>
                        </a:rPr>
                        <a:t>t</a:t>
                      </a:r>
                      <a:r>
                        <a:rPr lang="zh-CN" altLang="en-US" sz="2200" kern="1200" baseline="0" dirty="0">
                          <a:solidFill>
                            <a:schemeClr val="tx1"/>
                          </a:solidFill>
                          <a:latin typeface="+mn-lt"/>
                          <a:ea typeface="+mn-ea"/>
                          <a:cs typeface="+mn-cs"/>
                        </a:rPr>
                        <a:t>在文档集中出现的总次数</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47</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上一讲回顾</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排序式检索</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词项频率</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TFIDF</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权重计算</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rgbClr val="336699"/>
                </a:solidFill>
                <a:latin typeface="Times New Roman" panose="02020603050405020304" pitchFamily="18" charset="0"/>
                <a:ea typeface="黑体" pitchFamily="49" charset="-122"/>
                <a:cs typeface="Times New Roman" panose="02020603050405020304" pitchFamily="18" charset="0"/>
              </a:rPr>
              <a:t>向量空间模型</a:t>
            </a:r>
            <a:endParaRPr lang="en-US" altLang="zh-CN" sz="3200" dirty="0">
              <a:solidFill>
                <a:srgbClr val="336699"/>
              </a:solidFill>
              <a:latin typeface="Times New Roman" panose="02020603050405020304" pitchFamily="18" charset="0"/>
              <a:ea typeface="黑体" pitchFamily="49" charset="-122"/>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布尔模型的扩展</a:t>
            </a:r>
            <a:endPar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83279622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E46ABCC-A804-4984-959F-6DA30C0C4F49}"/>
              </a:ext>
            </a:extLst>
          </p:cNvPr>
          <p:cNvSpPr>
            <a:spLocks noGrp="1" noChangeArrowheads="1"/>
          </p:cNvSpPr>
          <p:nvPr>
            <p:ph type="title"/>
          </p:nvPr>
        </p:nvSpPr>
        <p:spPr/>
        <p:txBody>
          <a:bodyPr anchor="b"/>
          <a:lstStyle/>
          <a:p>
            <a:pPr eaLnBrk="1" hangingPunct="1"/>
            <a:r>
              <a:rPr lang="zh-CN" altLang="en-US" sz="4000" dirty="0"/>
              <a:t>信息检索模型</a:t>
            </a:r>
          </a:p>
        </p:txBody>
      </p:sp>
      <p:sp>
        <p:nvSpPr>
          <p:cNvPr id="14339" name="Rectangle 3">
            <a:extLst>
              <a:ext uri="{FF2B5EF4-FFF2-40B4-BE49-F238E27FC236}">
                <a16:creationId xmlns:a16="http://schemas.microsoft.com/office/drawing/2014/main" id="{DACD3650-9FFD-4323-8649-0EE200D165C5}"/>
              </a:ext>
            </a:extLst>
          </p:cNvPr>
          <p:cNvSpPr>
            <a:spLocks noGrp="1" noChangeArrowheads="1"/>
          </p:cNvSpPr>
          <p:nvPr>
            <p:ph idx="1"/>
          </p:nvPr>
        </p:nvSpPr>
        <p:spPr/>
        <p:txBody>
          <a:bodyPr/>
          <a:lstStyle/>
          <a:p>
            <a:pPr eaLnBrk="1" hangingPunct="1">
              <a:lnSpc>
                <a:spcPct val="90000"/>
              </a:lnSpc>
            </a:pPr>
            <a:r>
              <a:rPr kumimoji="1" lang="zh-CN" altLang="en-US" sz="2400" dirty="0"/>
              <a:t>信息检索模型是描述文档和用户查询的表示形式以及它们之间关系的框架</a:t>
            </a:r>
            <a:endParaRPr lang="zh-CN" altLang="en-US" sz="2400" dirty="0"/>
          </a:p>
          <a:p>
            <a:pPr eaLnBrk="1" hangingPunct="1">
              <a:lnSpc>
                <a:spcPct val="90000"/>
              </a:lnSpc>
            </a:pPr>
            <a:r>
              <a:rPr lang="zh-CN" altLang="en-US" sz="2400" dirty="0"/>
              <a:t>信息检索模型是一个四元组</a:t>
            </a:r>
            <a:r>
              <a:rPr lang="en-US" altLang="zh-CN" sz="2400" dirty="0">
                <a:ea typeface="PMingLiU" panose="02020500000000000000" pitchFamily="18" charset="-120"/>
              </a:rPr>
              <a:t>[D, Q, F, R(q</a:t>
            </a:r>
            <a:r>
              <a:rPr lang="en-US" altLang="zh-CN" sz="2400" baseline="-25000" dirty="0">
                <a:ea typeface="PMingLiU" panose="02020500000000000000" pitchFamily="18" charset="-120"/>
              </a:rPr>
              <a:t>i</a:t>
            </a:r>
            <a:r>
              <a:rPr lang="en-US" altLang="zh-CN" sz="2400" dirty="0">
                <a:ea typeface="PMingLiU" panose="02020500000000000000" pitchFamily="18" charset="-120"/>
              </a:rPr>
              <a:t>, </a:t>
            </a:r>
            <a:r>
              <a:rPr lang="en-US" altLang="zh-CN" sz="2400" dirty="0" err="1">
                <a:ea typeface="PMingLiU" panose="02020500000000000000" pitchFamily="18" charset="-120"/>
              </a:rPr>
              <a:t>d</a:t>
            </a:r>
            <a:r>
              <a:rPr lang="en-US" altLang="zh-CN" sz="2400" baseline="-25000" dirty="0" err="1">
                <a:ea typeface="PMingLiU" panose="02020500000000000000" pitchFamily="18" charset="-120"/>
              </a:rPr>
              <a:t>j</a:t>
            </a:r>
            <a:r>
              <a:rPr lang="en-US" altLang="zh-CN" sz="2400" dirty="0">
                <a:ea typeface="PMingLiU" panose="02020500000000000000" pitchFamily="18" charset="-120"/>
              </a:rPr>
              <a:t>)]</a:t>
            </a:r>
          </a:p>
          <a:p>
            <a:pPr lvl="1" eaLnBrk="1" hangingPunct="1">
              <a:lnSpc>
                <a:spcPct val="90000"/>
              </a:lnSpc>
            </a:pPr>
            <a:r>
              <a:rPr lang="en-US" altLang="zh-CN" sz="2000" dirty="0">
                <a:ea typeface="PMingLiU" panose="02020500000000000000" pitchFamily="18" charset="-120"/>
              </a:rPr>
              <a:t>D: </a:t>
            </a:r>
            <a:r>
              <a:rPr lang="zh-CN" altLang="en-US" sz="2000" dirty="0"/>
              <a:t>文档集的表示</a:t>
            </a:r>
          </a:p>
          <a:p>
            <a:pPr lvl="1" eaLnBrk="1" hangingPunct="1">
              <a:lnSpc>
                <a:spcPct val="90000"/>
              </a:lnSpc>
            </a:pPr>
            <a:r>
              <a:rPr lang="en-US" altLang="zh-CN" sz="2000" dirty="0">
                <a:ea typeface="PMingLiU" panose="02020500000000000000" pitchFamily="18" charset="-120"/>
              </a:rPr>
              <a:t>Q: </a:t>
            </a:r>
            <a:r>
              <a:rPr lang="zh-CN" altLang="en-US" sz="2000" dirty="0"/>
              <a:t>查询的表示</a:t>
            </a:r>
          </a:p>
          <a:p>
            <a:pPr lvl="1" eaLnBrk="1" hangingPunct="1">
              <a:lnSpc>
                <a:spcPct val="90000"/>
              </a:lnSpc>
            </a:pPr>
            <a:r>
              <a:rPr lang="en-US" altLang="zh-CN" sz="2000" dirty="0">
                <a:ea typeface="PMingLiU" panose="02020500000000000000" pitchFamily="18" charset="-120"/>
              </a:rPr>
              <a:t>F: </a:t>
            </a:r>
            <a:r>
              <a:rPr lang="zh-CN" altLang="en-US" sz="2000" dirty="0"/>
              <a:t>文档表示、查询表示和它们之间的关系的模型框架</a:t>
            </a:r>
            <a:r>
              <a:rPr lang="en-US" altLang="zh-CN" sz="2000" dirty="0"/>
              <a:t>(Frame)</a:t>
            </a:r>
          </a:p>
          <a:p>
            <a:pPr lvl="1" eaLnBrk="1" hangingPunct="1">
              <a:lnSpc>
                <a:spcPct val="90000"/>
              </a:lnSpc>
            </a:pPr>
            <a:r>
              <a:rPr lang="en-US" altLang="zh-CN" sz="2000" dirty="0">
                <a:ea typeface="PMingLiU" panose="02020500000000000000" pitchFamily="18" charset="-120"/>
              </a:rPr>
              <a:t>R(q</a:t>
            </a:r>
            <a:r>
              <a:rPr lang="en-US" altLang="zh-CN" sz="2000" baseline="-25000" dirty="0">
                <a:ea typeface="PMingLiU" panose="02020500000000000000" pitchFamily="18" charset="-120"/>
              </a:rPr>
              <a:t>i</a:t>
            </a:r>
            <a:r>
              <a:rPr lang="en-US" altLang="zh-CN" sz="2000" dirty="0">
                <a:ea typeface="PMingLiU" panose="02020500000000000000" pitchFamily="18" charset="-120"/>
              </a:rPr>
              <a:t>, </a:t>
            </a:r>
            <a:r>
              <a:rPr lang="en-US" altLang="zh-CN" sz="2000" dirty="0" err="1">
                <a:ea typeface="PMingLiU" panose="02020500000000000000" pitchFamily="18" charset="-120"/>
              </a:rPr>
              <a:t>d</a:t>
            </a:r>
            <a:r>
              <a:rPr lang="en-US" altLang="zh-CN" sz="2000" baseline="-25000" dirty="0" err="1">
                <a:ea typeface="PMingLiU" panose="02020500000000000000" pitchFamily="18" charset="-120"/>
              </a:rPr>
              <a:t>j</a:t>
            </a:r>
            <a:r>
              <a:rPr lang="en-US" altLang="zh-CN" sz="2000" dirty="0">
                <a:ea typeface="PMingLiU" panose="02020500000000000000" pitchFamily="18" charset="-120"/>
              </a:rPr>
              <a:t>): </a:t>
            </a:r>
            <a:r>
              <a:rPr lang="zh-CN" altLang="en-US" sz="2000" dirty="0"/>
              <a:t>排序函数，给</a:t>
            </a:r>
            <a:r>
              <a:rPr lang="zh-CN" altLang="en-US" sz="2000" dirty="0">
                <a:ea typeface="PMingLiU" panose="02020500000000000000" pitchFamily="18" charset="-120"/>
              </a:rPr>
              <a:t>查询项</a:t>
            </a:r>
            <a:r>
              <a:rPr lang="en-US" altLang="zh-CN" sz="2000" dirty="0">
                <a:ea typeface="PMingLiU" panose="02020500000000000000" pitchFamily="18" charset="-120"/>
              </a:rPr>
              <a:t>q</a:t>
            </a:r>
            <a:r>
              <a:rPr lang="en-US" altLang="zh-CN" sz="2000" baseline="-25000" dirty="0">
                <a:ea typeface="PMingLiU" panose="02020500000000000000" pitchFamily="18" charset="-120"/>
              </a:rPr>
              <a:t>i</a:t>
            </a:r>
            <a:r>
              <a:rPr lang="zh-CN" altLang="en-US" sz="2000" dirty="0"/>
              <a:t>和文档</a:t>
            </a:r>
            <a:r>
              <a:rPr lang="en-US" altLang="zh-CN" sz="2000" dirty="0" err="1">
                <a:ea typeface="PMingLiU" panose="02020500000000000000" pitchFamily="18" charset="-120"/>
              </a:rPr>
              <a:t>d</a:t>
            </a:r>
            <a:r>
              <a:rPr lang="en-US" altLang="zh-CN" sz="2000" baseline="-25000" dirty="0" err="1">
                <a:ea typeface="PMingLiU" panose="02020500000000000000" pitchFamily="18" charset="-120"/>
              </a:rPr>
              <a:t>j</a:t>
            </a:r>
            <a:r>
              <a:rPr lang="zh-CN" altLang="en-US" sz="2000" dirty="0"/>
              <a:t>相关度大小的评价</a:t>
            </a:r>
          </a:p>
          <a:p>
            <a:pPr eaLnBrk="1" hangingPunct="1">
              <a:lnSpc>
                <a:spcPct val="90000"/>
              </a:lnSpc>
            </a:pPr>
            <a:r>
              <a:rPr lang="zh-CN" altLang="en-US" sz="2400" dirty="0"/>
              <a:t>在信息检索的经典模型中：</a:t>
            </a:r>
          </a:p>
          <a:p>
            <a:pPr lvl="1" eaLnBrk="1" hangingPunct="1">
              <a:lnSpc>
                <a:spcPct val="90000"/>
              </a:lnSpc>
            </a:pPr>
            <a:r>
              <a:rPr lang="en-US" altLang="zh-CN" sz="2000" dirty="0"/>
              <a:t>D</a:t>
            </a:r>
            <a:r>
              <a:rPr lang="zh-CN" altLang="en-US" sz="2000" dirty="0"/>
              <a:t>用一组索引项</a:t>
            </a:r>
            <a:r>
              <a:rPr lang="en-US" altLang="zh-CN" sz="2000" dirty="0"/>
              <a:t>(</a:t>
            </a:r>
            <a:r>
              <a:rPr lang="zh-CN" altLang="en-US" sz="2000" dirty="0"/>
              <a:t>也称词项</a:t>
            </a:r>
            <a:r>
              <a:rPr lang="en-US" altLang="zh-CN" sz="2000" dirty="0"/>
              <a:t>)</a:t>
            </a:r>
            <a:r>
              <a:rPr lang="zh-CN" altLang="en-US" sz="2000" dirty="0"/>
              <a:t>来描述</a:t>
            </a:r>
            <a:endParaRPr lang="en-US" altLang="zh-CN" sz="2000" dirty="0"/>
          </a:p>
          <a:p>
            <a:pPr lvl="1" eaLnBrk="1" hangingPunct="1">
              <a:lnSpc>
                <a:spcPct val="90000"/>
              </a:lnSpc>
            </a:pPr>
            <a:r>
              <a:rPr lang="zh-CN" altLang="en-US" sz="2000" dirty="0"/>
              <a:t>查询也看成是一组词项的集合</a:t>
            </a:r>
            <a:endParaRPr lang="en-US" altLang="zh-CN" sz="2000" dirty="0"/>
          </a:p>
          <a:p>
            <a:pPr lvl="1" eaLnBrk="1" hangingPunct="1">
              <a:lnSpc>
                <a:spcPct val="90000"/>
              </a:lnSpc>
            </a:pPr>
            <a:r>
              <a:rPr lang="zh-CN" altLang="en-US" sz="2000" dirty="0"/>
              <a:t>用</a:t>
            </a:r>
            <a:r>
              <a:rPr lang="en-US" altLang="zh-CN" sz="2000" dirty="0"/>
              <a:t>(q</a:t>
            </a:r>
            <a:r>
              <a:rPr lang="en-US" altLang="zh-CN" sz="2000" baseline="-25000" dirty="0"/>
              <a:t>i</a:t>
            </a:r>
            <a:r>
              <a:rPr lang="en-US" altLang="zh-CN" sz="2000" dirty="0"/>
              <a:t>, </a:t>
            </a:r>
            <a:r>
              <a:rPr lang="en-US" altLang="zh-CN" sz="2000" dirty="0" err="1"/>
              <a:t>d</a:t>
            </a:r>
            <a:r>
              <a:rPr lang="en-US" altLang="zh-CN" sz="2000" baseline="-25000" dirty="0" err="1"/>
              <a:t>j</a:t>
            </a:r>
            <a:r>
              <a:rPr lang="en-US" altLang="zh-CN" sz="2000" dirty="0"/>
              <a:t>)</a:t>
            </a:r>
            <a:r>
              <a:rPr lang="zh-CN" altLang="en-US" sz="2000" dirty="0"/>
              <a:t>来描述查询词项</a:t>
            </a:r>
            <a:r>
              <a:rPr lang="en-US" altLang="zh-CN" sz="2000" dirty="0"/>
              <a:t>q</a:t>
            </a:r>
            <a:r>
              <a:rPr lang="en-US" altLang="zh-CN" sz="2000" baseline="-25000" dirty="0"/>
              <a:t>i</a:t>
            </a:r>
            <a:r>
              <a:rPr lang="zh-CN" altLang="en-US" sz="2000" dirty="0"/>
              <a:t>和文档</a:t>
            </a:r>
            <a:r>
              <a:rPr lang="en-US" altLang="zh-CN" sz="2000" dirty="0" err="1"/>
              <a:t>d</a:t>
            </a:r>
            <a:r>
              <a:rPr lang="en-US" altLang="zh-CN" sz="2000" baseline="-25000" dirty="0" err="1"/>
              <a:t>j</a:t>
            </a:r>
            <a:r>
              <a:rPr lang="zh-CN" altLang="en-US" sz="2000" dirty="0"/>
              <a:t>的相关程度，用符号</a:t>
            </a:r>
            <a:r>
              <a:rPr lang="en-US" altLang="zh-CN" sz="2000" dirty="0" err="1"/>
              <a:t>w</a:t>
            </a:r>
            <a:r>
              <a:rPr lang="en-US" altLang="zh-CN" sz="2000" baseline="-25000" dirty="0" err="1"/>
              <a:t>i,j</a:t>
            </a:r>
            <a:r>
              <a:rPr lang="zh-CN" altLang="en-US" sz="2000" dirty="0"/>
              <a:t>表示相关程度的具体权值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二值关联矩阵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每篇文档表示成一个二值向量</a:t>
            </a:r>
            <a:r>
              <a:rPr lang="en-US" dirty="0">
                <a:solidFill>
                  <a:schemeClr val="tx1"/>
                </a:solidFill>
                <a:latin typeface="+mj-lt"/>
                <a:ea typeface="黑体" pitchFamily="49" charset="-122"/>
              </a:rPr>
              <a:t>∈ {0, 1}</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Zipf</a:t>
            </a:r>
            <a:r>
              <a:rPr lang="zh-CN" altLang="en-US" sz="3600" dirty="0">
                <a:solidFill>
                  <a:schemeClr val="tx1"/>
                </a:solidFill>
                <a:latin typeface="+mj-lt"/>
                <a:ea typeface="黑体" pitchFamily="49" charset="-122"/>
              </a:rPr>
              <a:t>定律</a:t>
            </a:r>
            <a:r>
              <a:rPr lang="en-US" altLang="zh-CN" sz="4000" dirty="0">
                <a:solidFill>
                  <a:schemeClr val="tx1"/>
                </a:solidFill>
                <a:latin typeface="Times New Roman" pitchFamily="18" charset="0"/>
                <a:ea typeface="黑体" pitchFamily="49" charset="-122"/>
                <a:cs typeface="黑体" pitchFamily="49" charset="-122"/>
              </a:rPr>
              <a:t>—</a:t>
            </a:r>
            <a:r>
              <a:rPr lang="zh-CN" altLang="en-US" sz="3600" dirty="0">
                <a:solidFill>
                  <a:schemeClr val="tx1"/>
                </a:solidFill>
                <a:latin typeface="+mj-lt"/>
                <a:ea typeface="黑体" pitchFamily="49" charset="-122"/>
              </a:rPr>
              <a:t>倒排记录表大小的估计</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5357818" y="1848463"/>
            <a:ext cx="3571900" cy="4286280"/>
          </a:xfrm>
          <a:prstGeom prst="rect">
            <a:avLst/>
          </a:prstGeom>
          <a:noFill/>
          <a:ln w="9525">
            <a:noFill/>
            <a:round/>
            <a:headEnd/>
            <a:tailEnd/>
          </a:ln>
        </p:spPr>
        <p:txBody>
          <a:bodyPr/>
          <a:lstStyle/>
          <a:p>
            <a:r>
              <a:rPr lang="zh-CN" altLang="en-US" dirty="0">
                <a:solidFill>
                  <a:schemeClr val="tx1"/>
                </a:solidFill>
                <a:latin typeface="+mj-ea"/>
                <a:ea typeface="+mj-ea"/>
              </a:rPr>
              <a:t>反映词项的分布情况</a:t>
            </a:r>
            <a:endParaRPr lang="en-US" altLang="zh-CN" dirty="0">
              <a:solidFill>
                <a:schemeClr val="tx1"/>
              </a:solidFill>
              <a:latin typeface="+mj-ea"/>
              <a:ea typeface="+mj-ea"/>
            </a:endParaRPr>
          </a:p>
          <a:p>
            <a:endParaRPr lang="en-US" altLang="zh-CN" dirty="0">
              <a:solidFill>
                <a:schemeClr val="tx1"/>
              </a:solidFill>
              <a:latin typeface="+mj-ea"/>
              <a:ea typeface="+mj-ea"/>
            </a:endParaRPr>
          </a:p>
          <a:p>
            <a:r>
              <a:rPr lang="en-US" altLang="zh-CN" i="1" dirty="0" err="1">
                <a:solidFill>
                  <a:schemeClr val="tx1"/>
                </a:solidFill>
                <a:latin typeface="Times New Roman" pitchFamily="18" charset="0"/>
                <a:ea typeface="+mj-ea"/>
                <a:cs typeface="Times New Roman" pitchFamily="18" charset="0"/>
              </a:rPr>
              <a:t>cf</a:t>
            </a:r>
            <a:r>
              <a:rPr lang="en-US" altLang="zh-CN" i="1" baseline="-25000" dirty="0" err="1">
                <a:solidFill>
                  <a:schemeClr val="tx1"/>
                </a:solidFill>
                <a:latin typeface="Times New Roman" pitchFamily="18" charset="0"/>
                <a:ea typeface="+mj-ea"/>
                <a:cs typeface="Times New Roman" pitchFamily="18" charset="0"/>
              </a:rPr>
              <a:t>i</a:t>
            </a:r>
            <a:r>
              <a:rPr lang="en-US" altLang="zh-CN" dirty="0">
                <a:solidFill>
                  <a:schemeClr val="tx1"/>
                </a:solidFill>
                <a:latin typeface="Times New Roman" pitchFamily="18" charset="0"/>
                <a:ea typeface="+mj-ea"/>
                <a:cs typeface="Times New Roman" pitchFamily="18" charset="0"/>
              </a:rPr>
              <a:t>*</a:t>
            </a:r>
            <a:r>
              <a:rPr lang="en-US" altLang="zh-CN" dirty="0" err="1">
                <a:solidFill>
                  <a:schemeClr val="tx1"/>
                </a:solidFill>
                <a:latin typeface="Times New Roman" pitchFamily="18" charset="0"/>
                <a:ea typeface="+mj-ea"/>
                <a:cs typeface="Times New Roman" pitchFamily="18" charset="0"/>
              </a:rPr>
              <a:t>i≈</a:t>
            </a:r>
            <a:r>
              <a:rPr lang="en-US" altLang="zh-CN" i="1" dirty="0" err="1">
                <a:solidFill>
                  <a:schemeClr val="tx1"/>
                </a:solidFill>
                <a:latin typeface="Times New Roman" pitchFamily="18" charset="0"/>
                <a:ea typeface="+mj-ea"/>
                <a:cs typeface="Times New Roman" pitchFamily="18" charset="0"/>
              </a:rPr>
              <a:t>c</a:t>
            </a:r>
            <a:endParaRPr lang="en-US" altLang="zh-CN" i="1" dirty="0">
              <a:solidFill>
                <a:schemeClr val="tx1"/>
              </a:solidFill>
              <a:latin typeface="Times New Roman" pitchFamily="18" charset="0"/>
              <a:ea typeface="+mj-ea"/>
              <a:cs typeface="Times New Roman" pitchFamily="18" charset="0"/>
            </a:endParaRPr>
          </a:p>
          <a:p>
            <a:endParaRPr lang="en-US" dirty="0">
              <a:solidFill>
                <a:schemeClr val="tx1"/>
              </a:solidFill>
              <a:latin typeface="黑体" pitchFamily="49" charset="-122"/>
              <a:ea typeface="黑体" pitchFamily="49" charset="-122"/>
            </a:endParaRPr>
          </a:p>
          <a:p>
            <a:r>
              <a:rPr lang="zh-CN" altLang="en-US" dirty="0">
                <a:solidFill>
                  <a:schemeClr val="tx1"/>
                </a:solidFill>
                <a:latin typeface="+mj-ea"/>
                <a:ea typeface="+mj-ea"/>
              </a:rPr>
              <a:t>拟合度不是太高，但是基本能反映词项的分布规律：高频词少，低频词多。</a:t>
            </a:r>
            <a:endParaRPr lang="en-US" altLang="zh-CN"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9" name="Picture 8" descr="524.png"/>
          <p:cNvPicPr>
            <a:picLocks noChangeAspect="1"/>
          </p:cNvPicPr>
          <p:nvPr/>
        </p:nvPicPr>
        <p:blipFill>
          <a:blip r:embed="rId3" cstate="print"/>
          <a:stretch>
            <a:fillRect/>
          </a:stretch>
        </p:blipFill>
        <p:spPr>
          <a:xfrm>
            <a:off x="214282" y="1643050"/>
            <a:ext cx="4857784" cy="457441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a:solidFill>
                  <a:schemeClr val="tx1"/>
                </a:solidFill>
                <a:latin typeface="+mj-lt"/>
                <a:ea typeface="黑体" pitchFamily="49" charset="-122"/>
              </a:rPr>
              <a:t>tf</a:t>
            </a:r>
            <a:r>
              <a:rPr lang="zh-CN" altLang="en-US" sz="3600" dirty="0">
                <a:solidFill>
                  <a:schemeClr val="tx1"/>
                </a:solidFill>
                <a:latin typeface="+mj-lt"/>
                <a:ea typeface="黑体" pitchFamily="49" charset="-122"/>
              </a:rPr>
              <a:t>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06856" y="5619768"/>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每篇文档表示成一个词频向量</a:t>
            </a:r>
            <a:r>
              <a:rPr lang="en-US" dirty="0">
                <a:solidFill>
                  <a:schemeClr val="tx1"/>
                </a:solidFill>
                <a:latin typeface="+mj-lt"/>
                <a:ea typeface="黑体" pitchFamily="49" charset="-122"/>
              </a:rPr>
              <a:t>∈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a:t>
            </a:r>
            <a:r>
              <a:rPr lang="de-DE" sz="3600" dirty="0">
                <a:solidFill>
                  <a:schemeClr val="tx1"/>
                </a:solidFill>
                <a:latin typeface="+mj-lt"/>
                <a:ea typeface="黑体" pitchFamily="49" charset="-122"/>
              </a:rPr>
              <a:t> →  → </a:t>
            </a:r>
            <a:r>
              <a:rPr lang="en-US" altLang="zh-CN" sz="3600" dirty="0" err="1">
                <a:solidFill>
                  <a:schemeClr val="tx1"/>
                </a:solidFill>
                <a:latin typeface="+mj-lt"/>
                <a:ea typeface="黑体" pitchFamily="49" charset="-122"/>
              </a:rPr>
              <a:t>tfidf</a:t>
            </a:r>
            <a:r>
              <a:rPr lang="zh-CN" altLang="en-US" sz="3600" dirty="0">
                <a:solidFill>
                  <a:schemeClr val="tx1"/>
                </a:solidFill>
                <a:latin typeface="+mj-lt"/>
                <a:ea typeface="黑体" pitchFamily="49" charset="-122"/>
              </a:rPr>
              <a:t>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每篇文档表示成一个基于</a:t>
            </a: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权重的实值向量</a:t>
            </a:r>
            <a:r>
              <a:rPr lang="de-DE" dirty="0">
                <a:solidFill>
                  <a:schemeClr val="tx1"/>
                </a:solidFill>
                <a:latin typeface="+mj-lt"/>
                <a:ea typeface="黑体" pitchFamily="49" charset="-122"/>
              </a:rPr>
              <a:t> </a:t>
            </a:r>
            <a:r>
              <a:rPr lang="en-US" dirty="0">
                <a:solidFill>
                  <a:schemeClr val="tx1"/>
                </a:solidFill>
                <a:latin typeface="+mj-lt"/>
                <a:ea typeface="黑体" pitchFamily="49" charset="-122"/>
              </a:rPr>
              <a:t>∈ R</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51</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5.25</a:t>
                      </a:r>
                    </a:p>
                    <a:p>
                      <a:pPr algn="r"/>
                      <a:r>
                        <a:rPr lang="de-DE" dirty="0"/>
                        <a:t>1.21</a:t>
                      </a:r>
                    </a:p>
                    <a:p>
                      <a:pPr algn="r"/>
                      <a:r>
                        <a:rPr lang="de-DE" dirty="0"/>
                        <a:t>8.59</a:t>
                      </a:r>
                    </a:p>
                    <a:p>
                      <a:pPr algn="r"/>
                      <a:r>
                        <a:rPr lang="de-DE" dirty="0"/>
                        <a:t>0.0</a:t>
                      </a:r>
                    </a:p>
                    <a:p>
                      <a:pPr algn="r"/>
                      <a:r>
                        <a:rPr lang="de-DE" dirty="0"/>
                        <a:t>2.85</a:t>
                      </a:r>
                    </a:p>
                    <a:p>
                      <a:pPr algn="r"/>
                      <a:r>
                        <a:rPr lang="de-DE" dirty="0"/>
                        <a:t>1.51</a:t>
                      </a:r>
                    </a:p>
                    <a:p>
                      <a:pPr algn="r"/>
                      <a:r>
                        <a:rPr lang="de-DE" dirty="0"/>
                        <a:t>1.37</a:t>
                      </a:r>
                    </a:p>
                  </a:txBody>
                  <a:tcPr/>
                </a:tc>
                <a:tc>
                  <a:txBody>
                    <a:bodyPr/>
                    <a:lstStyle/>
                    <a:p>
                      <a:pPr algn="r"/>
                      <a:r>
                        <a:rPr lang="de-DE" dirty="0"/>
                        <a:t>3.18</a:t>
                      </a:r>
                    </a:p>
                    <a:p>
                      <a:pPr algn="r"/>
                      <a:r>
                        <a:rPr lang="de-DE" dirty="0"/>
                        <a:t>6.10</a:t>
                      </a:r>
                    </a:p>
                    <a:p>
                      <a:pPr algn="r"/>
                      <a:r>
                        <a:rPr lang="de-DE" dirty="0"/>
                        <a:t>2.54</a:t>
                      </a:r>
                    </a:p>
                    <a:p>
                      <a:pPr algn="r"/>
                      <a:r>
                        <a:rPr lang="de-DE" dirty="0"/>
                        <a:t>1.54</a:t>
                      </a:r>
                    </a:p>
                    <a:p>
                      <a:pPr algn="r"/>
                      <a:r>
                        <a:rPr lang="de-DE" dirty="0"/>
                        <a:t>0.0</a:t>
                      </a:r>
                    </a:p>
                    <a:p>
                      <a:pPr algn="r"/>
                      <a:r>
                        <a:rPr lang="de-DE" dirty="0"/>
                        <a:t>0.0</a:t>
                      </a:r>
                    </a:p>
                    <a:p>
                      <a:pPr algn="r"/>
                      <a:r>
                        <a:rPr lang="de-DE" dirty="0"/>
                        <a:t>0.0</a:t>
                      </a:r>
                    </a:p>
                    <a:p>
                      <a:pPr algn="r"/>
                      <a:endParaRPr lang="de-DE" dirty="0"/>
                    </a:p>
                  </a:txBody>
                  <a:tcPr/>
                </a:tc>
                <a:tc>
                  <a:txBody>
                    <a:bodyPr/>
                    <a:lstStyle/>
                    <a:p>
                      <a:pPr algn="r"/>
                      <a:r>
                        <a:rPr lang="de-DE" dirty="0"/>
                        <a:t>0.0</a:t>
                      </a:r>
                    </a:p>
                    <a:p>
                      <a:pPr algn="r"/>
                      <a:r>
                        <a:rPr lang="de-DE" dirty="0"/>
                        <a:t>0.0</a:t>
                      </a:r>
                    </a:p>
                    <a:p>
                      <a:pPr algn="r"/>
                      <a:r>
                        <a:rPr lang="de-DE" dirty="0"/>
                        <a:t>0.0</a:t>
                      </a:r>
                    </a:p>
                    <a:p>
                      <a:pPr algn="r"/>
                      <a:r>
                        <a:rPr lang="de-DE" dirty="0"/>
                        <a:t>0.0</a:t>
                      </a:r>
                    </a:p>
                    <a:p>
                      <a:pPr algn="r"/>
                      <a:r>
                        <a:rPr lang="de-DE" dirty="0"/>
                        <a:t>0.0</a:t>
                      </a:r>
                    </a:p>
                    <a:p>
                      <a:pPr algn="r"/>
                      <a:r>
                        <a:rPr lang="de-DE" dirty="0"/>
                        <a:t>1.90</a:t>
                      </a:r>
                    </a:p>
                    <a:p>
                      <a:pPr algn="r"/>
                      <a:r>
                        <a:rPr lang="de-DE" dirty="0"/>
                        <a:t>0.11</a:t>
                      </a:r>
                    </a:p>
                  </a:txBody>
                  <a:tcPr/>
                </a:tc>
                <a:tc>
                  <a:txBody>
                    <a:bodyPr/>
                    <a:lstStyle/>
                    <a:p>
                      <a:pPr algn="r"/>
                      <a:r>
                        <a:rPr lang="de-DE" dirty="0"/>
                        <a:t>0.0</a:t>
                      </a:r>
                    </a:p>
                    <a:p>
                      <a:pPr algn="r"/>
                      <a:r>
                        <a:rPr lang="de-DE" dirty="0"/>
                        <a:t>1.0</a:t>
                      </a:r>
                    </a:p>
                    <a:p>
                      <a:pPr algn="r"/>
                      <a:r>
                        <a:rPr lang="de-DE" dirty="0"/>
                        <a:t>1.51</a:t>
                      </a:r>
                    </a:p>
                    <a:p>
                      <a:pPr algn="r"/>
                      <a:r>
                        <a:rPr lang="de-DE" dirty="0"/>
                        <a:t>0.0</a:t>
                      </a:r>
                    </a:p>
                    <a:p>
                      <a:pPr algn="r"/>
                      <a:r>
                        <a:rPr lang="de-DE" dirty="0"/>
                        <a:t>0.0</a:t>
                      </a:r>
                    </a:p>
                    <a:p>
                      <a:pPr algn="r"/>
                      <a:r>
                        <a:rPr lang="de-DE" dirty="0"/>
                        <a:t>0.12</a:t>
                      </a:r>
                    </a:p>
                    <a:p>
                      <a:pPr algn="r"/>
                      <a:r>
                        <a:rPr lang="de-DE" dirty="0"/>
                        <a:t>4.15</a:t>
                      </a:r>
                    </a:p>
                  </a:txBody>
                  <a:tcPr/>
                </a:tc>
                <a:tc>
                  <a:txBody>
                    <a:bodyPr/>
                    <a:lstStyle/>
                    <a:p>
                      <a:pPr algn="r"/>
                      <a:r>
                        <a:rPr lang="de-DE" dirty="0"/>
                        <a:t>0.0</a:t>
                      </a:r>
                    </a:p>
                    <a:p>
                      <a:pPr algn="r"/>
                      <a:r>
                        <a:rPr lang="de-DE" dirty="0"/>
                        <a:t>0.0</a:t>
                      </a:r>
                    </a:p>
                    <a:p>
                      <a:pPr algn="r"/>
                      <a:r>
                        <a:rPr lang="de-DE" dirty="0"/>
                        <a:t>0.25</a:t>
                      </a:r>
                    </a:p>
                    <a:p>
                      <a:pPr algn="r"/>
                      <a:r>
                        <a:rPr lang="de-DE" dirty="0"/>
                        <a:t>0.0</a:t>
                      </a:r>
                    </a:p>
                    <a:p>
                      <a:pPr algn="r"/>
                      <a:r>
                        <a:rPr lang="de-DE" dirty="0"/>
                        <a:t>0.0</a:t>
                      </a:r>
                    </a:p>
                    <a:p>
                      <a:pPr algn="r"/>
                      <a:r>
                        <a:rPr lang="de-DE" dirty="0"/>
                        <a:t>5.25</a:t>
                      </a:r>
                    </a:p>
                    <a:p>
                      <a:pPr algn="r"/>
                      <a:r>
                        <a:rPr lang="de-DE" dirty="0"/>
                        <a:t>0.25</a:t>
                      </a:r>
                    </a:p>
                  </a:txBody>
                  <a:tcPr/>
                </a:tc>
                <a:tc>
                  <a:txBody>
                    <a:bodyPr/>
                    <a:lstStyle/>
                    <a:p>
                      <a:pPr algn="r"/>
                      <a:r>
                        <a:rPr lang="de-DE" dirty="0"/>
                        <a:t>0.35</a:t>
                      </a:r>
                    </a:p>
                    <a:p>
                      <a:pPr algn="r"/>
                      <a:r>
                        <a:rPr lang="de-DE" dirty="0"/>
                        <a:t>0.0</a:t>
                      </a:r>
                    </a:p>
                    <a:p>
                      <a:pPr algn="r"/>
                      <a:r>
                        <a:rPr lang="de-DE" dirty="0"/>
                        <a:t>0.0</a:t>
                      </a:r>
                    </a:p>
                    <a:p>
                      <a:pPr algn="r"/>
                      <a:r>
                        <a:rPr lang="de-DE" dirty="0"/>
                        <a:t>0.0</a:t>
                      </a:r>
                    </a:p>
                    <a:p>
                      <a:pPr algn="r"/>
                      <a:r>
                        <a:rPr lang="de-DE" dirty="0"/>
                        <a:t>0.0</a:t>
                      </a:r>
                    </a:p>
                    <a:p>
                      <a:pPr algn="r"/>
                      <a:r>
                        <a:rPr lang="de-DE" dirty="0"/>
                        <a:t>0.88</a:t>
                      </a:r>
                    </a:p>
                    <a:p>
                      <a:pPr algn="r"/>
                      <a:r>
                        <a:rPr lang="de-DE" dirty="0"/>
                        <a:t>1.95</a:t>
                      </a:r>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文档表示成向量</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每篇文档表示成一个基于</a:t>
            </a:r>
            <a:r>
              <a:rPr lang="en-US" altLang="zh-CN" dirty="0" err="1">
                <a:solidFill>
                  <a:schemeClr val="tx1"/>
                </a:solidFill>
                <a:ea typeface="黑体" pitchFamily="49" charset="-122"/>
              </a:rPr>
              <a:t>tfidf</a:t>
            </a:r>
            <a:r>
              <a:rPr lang="zh-CN" altLang="en-US" dirty="0">
                <a:solidFill>
                  <a:schemeClr val="tx1"/>
                </a:solidFill>
                <a:ea typeface="黑体" pitchFamily="49" charset="-122"/>
              </a:rPr>
              <a:t>权重的实值向量</a:t>
            </a:r>
            <a:r>
              <a:rPr lang="de-DE" altLang="zh-CN" dirty="0">
                <a:solidFill>
                  <a:schemeClr val="tx1"/>
                </a:solidFill>
                <a:ea typeface="黑体" pitchFamily="49" charset="-122"/>
              </a:rPr>
              <a:t> </a:t>
            </a:r>
            <a:r>
              <a:rPr lang="de-DE" dirty="0">
                <a:solidFill>
                  <a:schemeClr val="tx1"/>
                </a:solidFill>
                <a:latin typeface="+mj-lt"/>
                <a:ea typeface="黑体" pitchFamily="49" charset="-122"/>
              </a:rPr>
              <a:t>∈ R</a:t>
            </a:r>
            <a:r>
              <a:rPr lang="de-DE" baseline="30000" dirty="0">
                <a:solidFill>
                  <a:schemeClr val="tx1"/>
                </a:solidFill>
                <a:latin typeface="+mj-lt"/>
                <a:ea typeface="黑体" pitchFamily="49" charset="-122"/>
              </a:rPr>
              <a:t>|</a:t>
            </a:r>
            <a:r>
              <a:rPr lang="de-DE" i="1" baseline="30000" dirty="0">
                <a:solidFill>
                  <a:schemeClr val="tx1"/>
                </a:solidFill>
                <a:latin typeface="+mj-lt"/>
                <a:ea typeface="黑体" pitchFamily="49" charset="-122"/>
              </a:rPr>
              <a:t>V</a:t>
            </a:r>
            <a:r>
              <a:rPr lang="de-DE" baseline="300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于是，我们有一个</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V</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维实值空间</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空间的每一维都对应词项</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文档都是该空间下的一个点或者向量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极高维向量：对于</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搜索引擎，空间会上千万维</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对每个向量来说又非常稀疏，大部分都是</a:t>
            </a:r>
            <a:r>
              <a:rPr lang="en-US" altLang="zh-CN" dirty="0">
                <a:solidFill>
                  <a:schemeClr val="tx1"/>
                </a:solidFill>
                <a:latin typeface="+mj-lt"/>
                <a:ea typeface="黑体" pitchFamily="49" charset="-122"/>
              </a:rPr>
              <a:t>0</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查询看成向量</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关键思路</a:t>
            </a:r>
            <a:r>
              <a:rPr lang="en-US" dirty="0">
                <a:solidFill>
                  <a:schemeClr val="tx1"/>
                </a:solidFill>
                <a:latin typeface="+mj-lt"/>
                <a:ea typeface="黑体" pitchFamily="49" charset="-122"/>
              </a:rPr>
              <a:t>1: </a:t>
            </a:r>
            <a:r>
              <a:rPr lang="zh-CN" altLang="en-US" dirty="0">
                <a:solidFill>
                  <a:schemeClr val="tx1"/>
                </a:solidFill>
                <a:latin typeface="+mj-lt"/>
                <a:ea typeface="黑体" pitchFamily="49" charset="-122"/>
              </a:rPr>
              <a:t>对于查询做同样的处理，即将查询表示成同一高维空间的向量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关键思路</a:t>
            </a:r>
            <a:r>
              <a:rPr lang="en-US" dirty="0">
                <a:solidFill>
                  <a:schemeClr val="tx1"/>
                </a:solidFill>
                <a:latin typeface="+mj-lt"/>
                <a:ea typeface="黑体" pitchFamily="49" charset="-122"/>
              </a:rPr>
              <a:t>2: </a:t>
            </a:r>
            <a:r>
              <a:rPr lang="zh-CN" altLang="en-US" dirty="0">
                <a:solidFill>
                  <a:schemeClr val="tx1"/>
                </a:solidFill>
                <a:latin typeface="+mj-lt"/>
                <a:ea typeface="黑体" pitchFamily="49" charset="-122"/>
              </a:rPr>
              <a:t>按照文档对查询的邻近程度排序</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邻近度</a:t>
            </a:r>
            <a:r>
              <a:rPr lang="de-DE" dirty="0">
                <a:solidFill>
                  <a:schemeClr val="tx1"/>
                </a:solidFill>
                <a:latin typeface="+mj-lt"/>
                <a:ea typeface="黑体" pitchFamily="49" charset="-122"/>
              </a:rPr>
              <a:t> = </a:t>
            </a:r>
            <a:r>
              <a:rPr lang="zh-CN" altLang="en-US" dirty="0">
                <a:solidFill>
                  <a:schemeClr val="tx1"/>
                </a:solidFill>
                <a:latin typeface="+mj-lt"/>
                <a:ea typeface="黑体" pitchFamily="49" charset="-122"/>
              </a:rPr>
              <a:t>相似度</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ea typeface="黑体" pitchFamily="49" charset="-122"/>
              </a:rPr>
              <a:t>邻近度</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距离的倒数</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回想一下，我们是希望和布尔模型不同，能够得到非二值的、既不是过多或也不是过少的检索结果</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这里，我们通过计算出相关文档的相关度高于不相关文档相关度的方法来实现</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36139" y="-33338"/>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向量空间下相似度的形式化定义</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32306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先考虑一下两个点之间的距离倒数</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一种方法是采用欧氏距离</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但是，欧氏距离不是一种好的选择，这是因为欧氏距离对向量长度很敏感</a:t>
            </a:r>
            <a:endParaRPr lang="de-DE" dirty="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46676"/>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欧氏距离不好的例子</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5143512"/>
            <a:ext cx="8286808" cy="1357322"/>
          </a:xfrm>
          <a:prstGeom prst="rect">
            <a:avLst/>
          </a:prstGeom>
          <a:noFill/>
          <a:ln w="9525">
            <a:noFill/>
            <a:round/>
            <a:headEnd/>
            <a:tailEnd/>
          </a:ln>
        </p:spPr>
        <p:txBody>
          <a:bodyPr/>
          <a:lstStyle/>
          <a:p>
            <a:r>
              <a:rPr lang="zh-CN" altLang="en-US" sz="2200" dirty="0">
                <a:solidFill>
                  <a:schemeClr val="tx1"/>
                </a:solidFill>
                <a:latin typeface="+mj-lt"/>
                <a:ea typeface="黑体" pitchFamily="49" charset="-122"/>
              </a:rPr>
              <a:t>尽管查询</a:t>
            </a:r>
            <a:r>
              <a:rPr lang="en-US" altLang="zh-CN" sz="2200" i="1" dirty="0">
                <a:solidFill>
                  <a:schemeClr val="tx1"/>
                </a:solidFill>
                <a:latin typeface="+mj-lt"/>
                <a:ea typeface="黑体" pitchFamily="49" charset="-122"/>
              </a:rPr>
              <a:t>q</a:t>
            </a:r>
            <a:r>
              <a:rPr lang="zh-CN" altLang="en-US" sz="2200" dirty="0">
                <a:solidFill>
                  <a:schemeClr val="tx1"/>
                </a:solidFill>
                <a:latin typeface="+mj-lt"/>
                <a:ea typeface="黑体" pitchFamily="49" charset="-122"/>
              </a:rPr>
              <a:t>和文档</a:t>
            </a:r>
            <a:r>
              <a:rPr lang="en-US" altLang="zh-CN" sz="2200" i="1" dirty="0">
                <a:solidFill>
                  <a:schemeClr val="tx1"/>
                </a:solidFill>
                <a:ea typeface="黑体" pitchFamily="49" charset="-122"/>
              </a:rPr>
              <a:t>d</a:t>
            </a:r>
            <a:r>
              <a:rPr lang="en-US" altLang="zh-CN" sz="2200" baseline="-25000" dirty="0">
                <a:solidFill>
                  <a:schemeClr val="tx1"/>
                </a:solidFill>
                <a:ea typeface="黑体" pitchFamily="49" charset="-122"/>
              </a:rPr>
              <a:t>2</a:t>
            </a:r>
            <a:r>
              <a:rPr lang="zh-CN" altLang="en-US" sz="2200" dirty="0">
                <a:solidFill>
                  <a:schemeClr val="tx1"/>
                </a:solidFill>
                <a:latin typeface="+mj-lt"/>
                <a:ea typeface="黑体" pitchFamily="49" charset="-122"/>
              </a:rPr>
              <a:t>的词项分布非常相似，但是采用欧氏距离计算它们对应向量之间的距离非常大。</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3" name="内容占位符 2"/>
          <p:cNvSpPr>
            <a:spLocks noGrp="1"/>
          </p:cNvSpPr>
          <p:nvPr>
            <p:ph idx="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pic>
        <p:nvPicPr>
          <p:cNvPr id="9" name="Picture 8" descr="Picture4.png"/>
          <p:cNvPicPr>
            <a:picLocks noChangeAspect="1"/>
          </p:cNvPicPr>
          <p:nvPr/>
        </p:nvPicPr>
        <p:blipFill>
          <a:blip r:embed="rId3" cstate="print"/>
          <a:stretch>
            <a:fillRect/>
          </a:stretch>
        </p:blipFill>
        <p:spPr>
          <a:xfrm>
            <a:off x="500035" y="1500174"/>
            <a:ext cx="7215238" cy="3452691"/>
          </a:xfrm>
          <a:prstGeom prst="rect">
            <a:avLst/>
          </a:prstGeom>
        </p:spPr>
      </p:pic>
      <p:pic>
        <p:nvPicPr>
          <p:cNvPr id="12" name="Picture 11" descr="2.png"/>
          <p:cNvPicPr>
            <a:picLocks noChangeAspect="1"/>
          </p:cNvPicPr>
          <p:nvPr/>
        </p:nvPicPr>
        <p:blipFill>
          <a:blip r:embed="rId4" cstate="print"/>
          <a:stretch>
            <a:fillRect/>
          </a:stretch>
        </p:blipFill>
        <p:spPr>
          <a:xfrm>
            <a:off x="4143372" y="5140702"/>
            <a:ext cx="269999"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62885" y="-33338"/>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采用夹角而不是距离来计算</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将文档按照其向量和查询向量的夹角大小来排序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假想实验：将文档</a:t>
            </a:r>
            <a:r>
              <a:rPr lang="en-US" dirty="0">
                <a:solidFill>
                  <a:schemeClr val="tx1"/>
                </a:solidFill>
                <a:latin typeface="+mj-lt"/>
                <a:ea typeface="黑体" pitchFamily="49" charset="-122"/>
              </a:rPr>
              <a:t> d </a:t>
            </a:r>
            <a:r>
              <a:rPr lang="zh-CN" altLang="en-US" dirty="0">
                <a:solidFill>
                  <a:schemeClr val="tx1"/>
                </a:solidFill>
                <a:latin typeface="+mj-lt"/>
                <a:ea typeface="黑体" pitchFamily="49" charset="-122"/>
              </a:rPr>
              <a:t>复制一份加在自身末尾得到文档</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 </a:t>
            </a:r>
            <a:r>
              <a:rPr lang="zh-CN" altLang="en-US" dirty="0">
                <a:solidFill>
                  <a:schemeClr val="tx1"/>
                </a:solidFill>
                <a:latin typeface="+mj-lt"/>
                <a:ea typeface="黑体" pitchFamily="49" charset="-122"/>
              </a:rPr>
              <a:t>是</a:t>
            </a:r>
            <a:r>
              <a:rPr lang="en-US" altLang="zh-CN" i="1" dirty="0">
                <a:solidFill>
                  <a:schemeClr val="tx1"/>
                </a:solidFill>
                <a:latin typeface="+mj-lt"/>
                <a:ea typeface="黑体" pitchFamily="49" charset="-122"/>
              </a:rPr>
              <a:t>d</a:t>
            </a:r>
            <a:r>
              <a:rPr lang="zh-CN" altLang="en-US" dirty="0">
                <a:solidFill>
                  <a:schemeClr val="tx1"/>
                </a:solidFill>
                <a:latin typeface="+mj-lt"/>
                <a:ea typeface="黑体" pitchFamily="49" charset="-122"/>
              </a:rPr>
              <a:t>的两倍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很显然，从语义上看，</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具有相同的内容</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两者之间的夹角为</a:t>
            </a:r>
            <a:r>
              <a:rPr lang="en-US" altLang="zh-CN" dirty="0">
                <a:solidFill>
                  <a:schemeClr val="tx1"/>
                </a:solidFill>
                <a:latin typeface="+mj-lt"/>
                <a:ea typeface="黑体" pitchFamily="49" charset="-122"/>
              </a:rPr>
              <a:t>0</a:t>
            </a:r>
            <a:r>
              <a:rPr lang="zh-CN" altLang="en-US" dirty="0">
                <a:solidFill>
                  <a:schemeClr val="tx1"/>
                </a:solidFill>
                <a:latin typeface="+mj-lt"/>
                <a:ea typeface="黑体" pitchFamily="49" charset="-122"/>
              </a:rPr>
              <a:t>，代表它们之间具有最大的相似度</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但是，它们的欧氏距离可能会很大</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从夹角到余弦</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下面两个说法是等价的：</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按照夹角从小到大排列文档</a:t>
            </a:r>
            <a:endParaRPr lang="en-US" altLang="zh-CN"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按照余弦从大到小排列文档</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这是因为在区间</a:t>
            </a:r>
            <a:r>
              <a:rPr lang="de-DE" dirty="0">
                <a:solidFill>
                  <a:schemeClr val="tx1"/>
                </a:solidFill>
                <a:latin typeface="+mj-lt"/>
                <a:ea typeface="黑体" pitchFamily="49" charset="-122"/>
              </a:rPr>
              <a:t>[0</a:t>
            </a:r>
            <a:r>
              <a:rPr lang="de-DE" baseline="30000" dirty="0">
                <a:solidFill>
                  <a:schemeClr val="tx1"/>
                </a:solidFill>
                <a:latin typeface="+mj-lt"/>
                <a:ea typeface="黑体" pitchFamily="49" charset="-122"/>
              </a:rPr>
              <a:t>◦</a:t>
            </a:r>
            <a:r>
              <a:rPr lang="de-DE" dirty="0">
                <a:solidFill>
                  <a:schemeClr val="tx1"/>
                </a:solidFill>
                <a:latin typeface="+mj-lt"/>
                <a:ea typeface="黑体" pitchFamily="49" charset="-122"/>
              </a:rPr>
              <a:t>, 180</a:t>
            </a:r>
            <a:r>
              <a:rPr lang="de-DE" baseline="30000" dirty="0">
                <a:solidFill>
                  <a:schemeClr val="tx1"/>
                </a:solidFill>
                <a:latin typeface="+mj-lt"/>
                <a:ea typeface="黑体" pitchFamily="49" charset="-122"/>
              </a:rPr>
              <a:t>◦</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上，余弦函数</a:t>
            </a:r>
            <a:r>
              <a:rPr lang="en-US" altLang="zh-CN" dirty="0">
                <a:solidFill>
                  <a:schemeClr val="tx1"/>
                </a:solidFill>
                <a:latin typeface="+mj-lt"/>
                <a:ea typeface="黑体" pitchFamily="49" charset="-122"/>
              </a:rPr>
              <a:t>cosine</a:t>
            </a:r>
            <a:r>
              <a:rPr lang="zh-CN" altLang="en-US" dirty="0">
                <a:solidFill>
                  <a:schemeClr val="tx1"/>
                </a:solidFill>
                <a:latin typeface="+mj-lt"/>
                <a:ea typeface="黑体" pitchFamily="49" charset="-122"/>
              </a:rPr>
              <a:t>是一个单调递减函数</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97194"/>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Cosine</a:t>
            </a:r>
            <a:r>
              <a:rPr lang="zh-CN" altLang="en-US" sz="3600" dirty="0">
                <a:solidFill>
                  <a:schemeClr val="tx1"/>
                </a:solidFill>
                <a:latin typeface="+mj-lt"/>
                <a:ea typeface="黑体" pitchFamily="49" charset="-122"/>
              </a:rPr>
              <a:t>函数</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58</a:t>
            </a:fld>
            <a:endParaRPr lang="en-US"/>
          </a:p>
        </p:txBody>
      </p:sp>
      <p:pic>
        <p:nvPicPr>
          <p:cNvPr id="8" name="Picture 7" descr="650.png"/>
          <p:cNvPicPr>
            <a:picLocks noChangeAspect="1"/>
          </p:cNvPicPr>
          <p:nvPr/>
        </p:nvPicPr>
        <p:blipFill>
          <a:blip r:embed="rId3" cstate="print"/>
          <a:stretch>
            <a:fillRect/>
          </a:stretch>
        </p:blipFill>
        <p:spPr>
          <a:xfrm>
            <a:off x="642910" y="2000240"/>
            <a:ext cx="6274591" cy="39290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57063"/>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文档长度归一化</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00174"/>
            <a:ext cx="8286808" cy="4377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如何计算余弦相似度？</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一个向量可以通过除以它的长度进行归一化处理，以下使用</a:t>
            </a:r>
            <a:r>
              <a:rPr lang="en-US" altLang="zh-CN" i="1" dirty="0">
                <a:solidFill>
                  <a:schemeClr val="tx1"/>
                </a:solidFill>
                <a:latin typeface="+mj-lt"/>
                <a:ea typeface="黑体" pitchFamily="49" charset="-122"/>
              </a:rPr>
              <a:t>L</a:t>
            </a:r>
            <a:r>
              <a:rPr lang="en-US" altLang="zh-CN" i="1" baseline="-25000" dirty="0">
                <a:solidFill>
                  <a:schemeClr val="tx1"/>
                </a:solidFill>
                <a:latin typeface="+mj-lt"/>
                <a:ea typeface="黑体" pitchFamily="49" charset="-122"/>
              </a:rPr>
              <a:t>2</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2</a:t>
            </a:r>
            <a:r>
              <a:rPr lang="zh-CN" altLang="en-US" dirty="0">
                <a:solidFill>
                  <a:schemeClr val="tx1"/>
                </a:solidFill>
                <a:latin typeface="+mj-lt"/>
                <a:ea typeface="黑体" pitchFamily="49" charset="-122"/>
              </a:rPr>
              <a:t>范数）</a:t>
            </a:r>
            <a:r>
              <a:rPr lang="en-US" dirty="0">
                <a:solidFill>
                  <a:schemeClr val="tx1"/>
                </a:solidFill>
                <a:latin typeface="+mj-lt"/>
                <a:ea typeface="黑体" pitchFamily="49" charset="-122"/>
              </a:rPr>
              <a:t>:</a:t>
            </a: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这相当于将向量映射到单位球面上</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这是因为归一化之后</a:t>
            </a:r>
            <a:r>
              <a:rPr lang="en-US" dirty="0">
                <a:solidFill>
                  <a:schemeClr val="tx1"/>
                </a:solidFill>
                <a:latin typeface="+mj-lt"/>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因此，长文档和短文档的向量中的权重都处于同一数量级</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前面提到的文档</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 </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两个</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的叠加</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经过上述归一化之后的向量相同</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59</a:t>
            </a:fld>
            <a:endParaRPr lang="en-US"/>
          </a:p>
        </p:txBody>
      </p:sp>
      <p:pic>
        <p:nvPicPr>
          <p:cNvPr id="8" name="Picture 7" descr="651.png"/>
          <p:cNvPicPr>
            <a:picLocks noChangeAspect="1"/>
          </p:cNvPicPr>
          <p:nvPr/>
        </p:nvPicPr>
        <p:blipFill>
          <a:blip r:embed="rId3" cstate="print"/>
          <a:stretch>
            <a:fillRect/>
          </a:stretch>
        </p:blipFill>
        <p:spPr>
          <a:xfrm>
            <a:off x="4239228" y="2591661"/>
            <a:ext cx="2294999" cy="612000"/>
          </a:xfrm>
          <a:prstGeom prst="rect">
            <a:avLst/>
          </a:prstGeom>
        </p:spPr>
      </p:pic>
      <p:pic>
        <p:nvPicPr>
          <p:cNvPr id="9" name="Picture 8" descr="6512.png"/>
          <p:cNvPicPr>
            <a:picLocks noChangeAspect="1"/>
          </p:cNvPicPr>
          <p:nvPr/>
        </p:nvPicPr>
        <p:blipFill>
          <a:blip r:embed="rId4" cstate="print"/>
          <a:stretch>
            <a:fillRect/>
          </a:stretch>
        </p:blipFill>
        <p:spPr>
          <a:xfrm>
            <a:off x="4714876" y="3602818"/>
            <a:ext cx="3005602" cy="61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65DE5-9604-46E0-94C6-6CE39431DE10}"/>
              </a:ext>
            </a:extLst>
          </p:cNvPr>
          <p:cNvSpPr>
            <a:spLocks noGrp="1"/>
          </p:cNvSpPr>
          <p:nvPr>
            <p:ph type="title"/>
          </p:nvPr>
        </p:nvSpPr>
        <p:spPr/>
        <p:txBody>
          <a:bodyPr/>
          <a:lstStyle/>
          <a:p>
            <a:r>
              <a:rPr lang="de-DE" altLang="zh-CN" dirty="0"/>
              <a:t>Zipf</a:t>
            </a:r>
            <a:r>
              <a:rPr lang="zh-CN" altLang="en-US" dirty="0"/>
              <a:t>定律</a:t>
            </a:r>
          </a:p>
        </p:txBody>
      </p:sp>
      <p:sp>
        <p:nvSpPr>
          <p:cNvPr id="3" name="内容占位符 2">
            <a:extLst>
              <a:ext uri="{FF2B5EF4-FFF2-40B4-BE49-F238E27FC236}">
                <a16:creationId xmlns:a16="http://schemas.microsoft.com/office/drawing/2014/main" id="{C24BACDB-FC43-4E80-B387-4EDF5DD5009C}"/>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62EBD73-194D-430F-8CFA-436A0544CA5D}"/>
              </a:ext>
            </a:extLst>
          </p:cNvPr>
          <p:cNvSpPr>
            <a:spLocks noGrp="1"/>
          </p:cNvSpPr>
          <p:nvPr>
            <p:ph type="sldNum" sz="quarter" idx="12"/>
          </p:nvPr>
        </p:nvSpPr>
        <p:spPr/>
        <p:txBody>
          <a:bodyPr/>
          <a:lstStyle/>
          <a:p>
            <a:pPr>
              <a:defRPr/>
            </a:pPr>
            <a:fld id="{DB3EC566-48E6-4552-87D6-CB322A8F1925}" type="slidenum">
              <a:rPr lang="en-US" smtClean="0"/>
              <a:pPr>
                <a:defRPr/>
              </a:pPr>
              <a:t>6</a:t>
            </a:fld>
            <a:endParaRPr lang="en-US" dirty="0"/>
          </a:p>
        </p:txBody>
      </p:sp>
      <p:pic>
        <p:nvPicPr>
          <p:cNvPr id="5" name="图片 4">
            <a:extLst>
              <a:ext uri="{FF2B5EF4-FFF2-40B4-BE49-F238E27FC236}">
                <a16:creationId xmlns:a16="http://schemas.microsoft.com/office/drawing/2014/main" id="{D0B22621-2BF0-446C-8D61-013192FE6D31}"/>
              </a:ext>
            </a:extLst>
          </p:cNvPr>
          <p:cNvPicPr>
            <a:picLocks noChangeAspect="1"/>
          </p:cNvPicPr>
          <p:nvPr/>
        </p:nvPicPr>
        <p:blipFill>
          <a:blip r:embed="rId2"/>
          <a:stretch>
            <a:fillRect/>
          </a:stretch>
        </p:blipFill>
        <p:spPr>
          <a:xfrm>
            <a:off x="879562" y="1457065"/>
            <a:ext cx="7384876" cy="4780247"/>
          </a:xfrm>
          <a:prstGeom prst="rect">
            <a:avLst/>
          </a:prstGeom>
        </p:spPr>
      </p:pic>
      <p:sp>
        <p:nvSpPr>
          <p:cNvPr id="6" name="TextBox 40">
            <a:extLst>
              <a:ext uri="{FF2B5EF4-FFF2-40B4-BE49-F238E27FC236}">
                <a16:creationId xmlns:a16="http://schemas.microsoft.com/office/drawing/2014/main" id="{CA5FF82E-F135-45DD-8923-DF716A2CBDF7}"/>
              </a:ext>
            </a:extLst>
          </p:cNvPr>
          <p:cNvSpPr txBox="1">
            <a:spLocks noChangeArrowheads="1"/>
          </p:cNvSpPr>
          <p:nvPr/>
        </p:nvSpPr>
        <p:spPr bwMode="auto">
          <a:xfrm>
            <a:off x="0" y="6505575"/>
            <a:ext cx="3492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cs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1400" dirty="0"/>
              <a:t>*本页借用了</a:t>
            </a:r>
            <a:r>
              <a:rPr lang="en-US" altLang="zh-CN" sz="1400" dirty="0"/>
              <a:t>Ronan Cummins</a:t>
            </a:r>
            <a:r>
              <a:rPr lang="zh-CN" altLang="en-US" sz="1400" dirty="0"/>
              <a:t>的课件</a:t>
            </a:r>
          </a:p>
        </p:txBody>
      </p:sp>
    </p:spTree>
    <p:extLst>
      <p:ext uri="{BB962C8B-B14F-4D97-AF65-F5344CB8AC3E}">
        <p14:creationId xmlns:p14="http://schemas.microsoft.com/office/powerpoint/2010/main" val="2555310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10061" y="-76933"/>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查询和文档之间的余弦相似度计算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i="1" dirty="0" err="1">
                <a:solidFill>
                  <a:schemeClr val="tx1"/>
                </a:solidFill>
                <a:latin typeface="+mj-lt"/>
                <a:ea typeface="黑体" pitchFamily="49" charset="-122"/>
              </a:rPr>
              <a:t>q</a:t>
            </a:r>
            <a:r>
              <a:rPr lang="en-US" i="1" baseline="-25000" dirty="0" err="1">
                <a:solidFill>
                  <a:schemeClr val="tx1"/>
                </a:solidFill>
                <a:latin typeface="+mj-lt"/>
                <a:ea typeface="黑体" pitchFamily="49" charset="-122"/>
              </a:rPr>
              <a:t>i</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是第</a:t>
            </a:r>
            <a:r>
              <a:rPr lang="en-US" altLang="zh-CN" i="1" dirty="0" err="1">
                <a:solidFill>
                  <a:schemeClr val="tx1"/>
                </a:solidFill>
                <a:ea typeface="黑体" pitchFamily="49" charset="-122"/>
              </a:rPr>
              <a:t>i</a:t>
            </a:r>
            <a:r>
              <a:rPr lang="en-US" altLang="zh-CN" dirty="0">
                <a:solidFill>
                  <a:schemeClr val="tx1"/>
                </a:solidFill>
                <a:ea typeface="黑体" pitchFamily="49" charset="-122"/>
              </a:rPr>
              <a:t> </a:t>
            </a:r>
            <a:r>
              <a:rPr lang="zh-CN" altLang="en-US" dirty="0">
                <a:solidFill>
                  <a:schemeClr val="tx1"/>
                </a:solidFill>
                <a:ea typeface="黑体" pitchFamily="49" charset="-122"/>
              </a:rPr>
              <a:t>个词项在查询</a:t>
            </a:r>
            <a:r>
              <a:rPr lang="en-US" altLang="zh-CN" i="1" dirty="0">
                <a:solidFill>
                  <a:schemeClr val="tx1"/>
                </a:solidFill>
                <a:ea typeface="黑体" pitchFamily="49" charset="-122"/>
              </a:rPr>
              <a:t>q</a:t>
            </a:r>
            <a:r>
              <a:rPr lang="zh-CN" altLang="en-US" dirty="0">
                <a:solidFill>
                  <a:schemeClr val="tx1"/>
                </a:solidFill>
                <a:ea typeface="黑体" pitchFamily="49" charset="-122"/>
              </a:rPr>
              <a:t>中的</a:t>
            </a:r>
            <a:r>
              <a:rPr lang="en-US" dirty="0">
                <a:solidFill>
                  <a:schemeClr val="tx1"/>
                </a:solidFill>
                <a:latin typeface="+mj-lt"/>
                <a:ea typeface="黑体" pitchFamily="49" charset="-122"/>
              </a:rPr>
              <a:t>TFIDF</a:t>
            </a:r>
            <a:r>
              <a:rPr lang="zh-CN" altLang="en-US" dirty="0">
                <a:solidFill>
                  <a:schemeClr val="tx1"/>
                </a:solidFill>
                <a:latin typeface="+mj-lt"/>
                <a:ea typeface="黑体" pitchFamily="49" charset="-122"/>
              </a:rPr>
              <a:t>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err="1">
                <a:solidFill>
                  <a:schemeClr val="tx1"/>
                </a:solidFill>
                <a:latin typeface="+mj-lt"/>
                <a:ea typeface="黑体" pitchFamily="49" charset="-122"/>
              </a:rPr>
              <a:t>d</a:t>
            </a:r>
            <a:r>
              <a:rPr lang="en-US" i="1" baseline="-25000" dirty="0" err="1">
                <a:solidFill>
                  <a:schemeClr val="tx1"/>
                </a:solidFill>
                <a:latin typeface="+mj-lt"/>
                <a:ea typeface="黑体" pitchFamily="49" charset="-122"/>
              </a:rPr>
              <a:t>i</a:t>
            </a:r>
            <a:r>
              <a:rPr lang="zh-CN" altLang="en-US" dirty="0">
                <a:solidFill>
                  <a:schemeClr val="tx1"/>
                </a:solidFill>
                <a:ea typeface="黑体" pitchFamily="49" charset="-122"/>
              </a:rPr>
              <a:t>是第</a:t>
            </a:r>
            <a:r>
              <a:rPr lang="en-US" altLang="zh-CN" i="1" dirty="0" err="1">
                <a:solidFill>
                  <a:schemeClr val="tx1"/>
                </a:solidFill>
                <a:ea typeface="黑体" pitchFamily="49" charset="-122"/>
              </a:rPr>
              <a:t>i</a:t>
            </a:r>
            <a:r>
              <a:rPr lang="en-US" altLang="zh-CN" dirty="0">
                <a:solidFill>
                  <a:schemeClr val="tx1"/>
                </a:solidFill>
                <a:ea typeface="黑体" pitchFamily="49" charset="-122"/>
              </a:rPr>
              <a:t> </a:t>
            </a:r>
            <a:r>
              <a:rPr lang="zh-CN" altLang="en-US" dirty="0">
                <a:solidFill>
                  <a:schemeClr val="tx1"/>
                </a:solidFill>
                <a:ea typeface="黑体" pitchFamily="49" charset="-122"/>
              </a:rPr>
              <a:t>个词项在文档</a:t>
            </a:r>
            <a:r>
              <a:rPr lang="en-US" altLang="zh-CN" i="1" dirty="0">
                <a:solidFill>
                  <a:schemeClr val="tx1"/>
                </a:solidFill>
                <a:ea typeface="黑体" pitchFamily="49" charset="-122"/>
              </a:rPr>
              <a:t>d</a:t>
            </a:r>
            <a:r>
              <a:rPr lang="zh-CN" altLang="en-US" dirty="0">
                <a:solidFill>
                  <a:schemeClr val="tx1"/>
                </a:solidFill>
                <a:ea typeface="黑体" pitchFamily="49" charset="-122"/>
              </a:rPr>
              <a:t>中的</a:t>
            </a:r>
            <a:r>
              <a:rPr lang="en-US" altLang="zh-CN" dirty="0">
                <a:solidFill>
                  <a:schemeClr val="tx1"/>
                </a:solidFill>
                <a:ea typeface="黑体" pitchFamily="49" charset="-122"/>
              </a:rPr>
              <a:t>TFIDF</a:t>
            </a:r>
            <a:r>
              <a:rPr lang="zh-CN" altLang="en-US" dirty="0">
                <a:solidFill>
                  <a:schemeClr val="tx1"/>
                </a:solidFill>
                <a:ea typeface="黑体" pitchFamily="49" charset="-122"/>
              </a:rPr>
              <a:t>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    | </a:t>
            </a:r>
            <a:r>
              <a:rPr lang="zh-CN" altLang="en-US" dirty="0">
                <a:solidFill>
                  <a:schemeClr val="tx1"/>
                </a:solidFill>
                <a:latin typeface="+mj-lt"/>
                <a:ea typeface="黑体" pitchFamily="49" charset="-122"/>
              </a:rPr>
              <a:t>分别是     和      的长度</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上述公式就是      和      的余弦相似度，或者说向量     和      的夹角的余弦</a:t>
            </a:r>
            <a:r>
              <a:rPr lang="de-DE" dirty="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60</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711353"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453925" y="4725200"/>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755576" y="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归一化向量的余弦相似度</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14913" y="1967371"/>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归一化向量的余弦相似度等价于它们的点积</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或内积</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2">
              <a:spcBef>
                <a:spcPts val="700"/>
              </a:spcBef>
              <a:buClr>
                <a:srgbClr val="336699"/>
              </a:buClr>
            </a:pPr>
            <a:endParaRPr lang="en-US" altLang="zh-CN" dirty="0">
              <a:solidFill>
                <a:schemeClr val="tx1"/>
              </a:solidFill>
              <a:latin typeface="+mj-lt"/>
              <a:ea typeface="黑体" pitchFamily="49" charset="-122"/>
            </a:endParaRPr>
          </a:p>
          <a:p>
            <a:pPr lvl="2">
              <a:spcBef>
                <a:spcPts val="700"/>
              </a:spcBef>
              <a:buClr>
                <a:srgbClr val="336699"/>
              </a:buClr>
            </a:pPr>
            <a:r>
              <a:rPr lang="zh-CN" altLang="en-US" dirty="0">
                <a:solidFill>
                  <a:schemeClr val="tx1"/>
                </a:solidFill>
                <a:latin typeface="+mj-lt"/>
                <a:ea typeface="黑体" pitchFamily="49" charset="-122"/>
              </a:rPr>
              <a:t>如果      和</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都是长度归一化后的向量</a:t>
            </a:r>
            <a:endParaRPr lang="en-US" altLang="zh-CN" dirty="0">
              <a:solidFill>
                <a:schemeClr val="tx1"/>
              </a:solidFill>
              <a:latin typeface="+mj-lt"/>
              <a:ea typeface="黑体" pitchFamily="49" charset="-122"/>
            </a:endParaRPr>
          </a:p>
          <a:p>
            <a:pPr lvl="2">
              <a:spcBef>
                <a:spcPts val="700"/>
              </a:spcBef>
              <a:buClr>
                <a:srgbClr val="336699"/>
              </a:buClr>
            </a:pPr>
            <a:endParaRPr lang="en-US" dirty="0">
              <a:solidFill>
                <a:schemeClr val="tx1"/>
              </a:solidFill>
              <a:latin typeface="+mj-lt"/>
              <a:ea typeface="黑体" pitchFamily="49" charset="-122"/>
            </a:endParaRPr>
          </a:p>
          <a:p>
            <a:pPr lvl="2">
              <a:spcBef>
                <a:spcPts val="700"/>
              </a:spcBef>
              <a:buClr>
                <a:srgbClr val="336699"/>
              </a:buCl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61</a:t>
            </a:fld>
            <a:endParaRPr lang="en-US"/>
          </a:p>
        </p:txBody>
      </p:sp>
      <p:pic>
        <p:nvPicPr>
          <p:cNvPr id="12" name="Picture 11" descr="6522.png"/>
          <p:cNvPicPr>
            <a:picLocks noChangeAspect="1"/>
          </p:cNvPicPr>
          <p:nvPr/>
        </p:nvPicPr>
        <p:blipFill>
          <a:blip r:embed="rId3" cstate="print"/>
          <a:stretch>
            <a:fillRect/>
          </a:stretch>
        </p:blipFill>
        <p:spPr>
          <a:xfrm>
            <a:off x="1878705" y="3284984"/>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284984"/>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547664" y="2567006"/>
            <a:ext cx="4367646" cy="540000"/>
          </a:xfrm>
          <a:prstGeom prst="rect">
            <a:avLst/>
          </a:prstGeom>
        </p:spPr>
      </p:pic>
      <p:sp>
        <p:nvSpPr>
          <p:cNvPr id="2" name="文本框 1">
            <a:extLst>
              <a:ext uri="{FF2B5EF4-FFF2-40B4-BE49-F238E27FC236}">
                <a16:creationId xmlns:a16="http://schemas.microsoft.com/office/drawing/2014/main" id="{2EF4242A-63D4-4758-9522-10420147FCB4}"/>
              </a:ext>
            </a:extLst>
          </p:cNvPr>
          <p:cNvSpPr txBox="1"/>
          <p:nvPr/>
        </p:nvSpPr>
        <p:spPr>
          <a:xfrm>
            <a:off x="974327" y="4941168"/>
            <a:ext cx="7486105" cy="584775"/>
          </a:xfrm>
          <a:prstGeom prst="rect">
            <a:avLst/>
          </a:prstGeom>
          <a:noFill/>
        </p:spPr>
        <p:txBody>
          <a:bodyPr wrap="square" rtlCol="0">
            <a:spAutoFit/>
          </a:bodyPr>
          <a:lstStyle/>
          <a:p>
            <a:r>
              <a:rPr lang="zh-CN" altLang="en-US" sz="3200" dirty="0">
                <a:solidFill>
                  <a:schemeClr val="tx1"/>
                </a:solidFill>
                <a:latin typeface="+mn-ea"/>
                <a:ea typeface="+mn-ea"/>
              </a:rPr>
              <a:t>问题：文档的余弦相似度会不会为负值？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92191"/>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余弦相似度的图示</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62</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14833"/>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余弦相似度的计算样例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headEnd/>
            <a:tailEnd/>
          </a:ln>
        </p:spPr>
        <p:txBody>
          <a:bodyPr/>
          <a:lstStyle/>
          <a:p>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词项频率</a:t>
            </a:r>
            <a:r>
              <a:rPr lang="en-US" altLang="zh-CN" dirty="0" err="1">
                <a:solidFill>
                  <a:schemeClr val="tx1"/>
                </a:solidFill>
                <a:latin typeface="+mj-lt"/>
                <a:ea typeface="黑体" pitchFamily="49" charset="-122"/>
              </a:rPr>
              <a:t>tf</a:t>
            </a:r>
            <a:endParaRPr lang="de-DE" dirty="0">
              <a:solidFill>
                <a:schemeClr val="tx1"/>
              </a:solidFill>
              <a:latin typeface="+mj-lt"/>
              <a:ea typeface="黑体" pitchFamily="49" charset="-122"/>
            </a:endParaRPr>
          </a:p>
          <a:p>
            <a:pPr lvl="1"/>
            <a:r>
              <a:rPr lang="en-US" altLang="zh-CN" dirty="0">
                <a:solidFill>
                  <a:schemeClr val="tx1"/>
                </a:solidFill>
                <a:latin typeface="+mj-lt"/>
                <a:ea typeface="黑体" pitchFamily="49" charset="-122"/>
              </a:rPr>
              <a:t>3</a:t>
            </a:r>
            <a:r>
              <a:rPr lang="zh-CN" altLang="en-US" dirty="0">
                <a:solidFill>
                  <a:schemeClr val="tx1"/>
                </a:solidFill>
                <a:latin typeface="+mj-lt"/>
                <a:ea typeface="黑体" pitchFamily="49" charset="-122"/>
              </a:rPr>
              <a:t>本小说之间的相似度</a:t>
            </a:r>
            <a:endParaRPr lang="en-US" altLang="zh-CN" dirty="0">
              <a:solidFill>
                <a:schemeClr val="tx1"/>
              </a:solidFill>
              <a:latin typeface="+mj-lt"/>
              <a:ea typeface="黑体" pitchFamily="49" charset="-122"/>
            </a:endParaRPr>
          </a:p>
          <a:p>
            <a:pPr lvl="1"/>
            <a:endParaRPr lang="de-DE" dirty="0">
              <a:solidFill>
                <a:schemeClr val="tx1"/>
              </a:solidFill>
              <a:latin typeface="+mj-lt"/>
              <a:ea typeface="黑体" pitchFamily="49" charset="-122"/>
            </a:endParaRPr>
          </a:p>
          <a:p>
            <a:pPr lvl="1"/>
            <a:r>
              <a:rPr lang="en-US" dirty="0">
                <a:solidFill>
                  <a:schemeClr val="tx1"/>
                </a:solidFill>
                <a:latin typeface="+mj-lt"/>
                <a:ea typeface="黑体" pitchFamily="49" charset="-122"/>
              </a:rPr>
              <a:t>(1) </a:t>
            </a:r>
            <a:r>
              <a:rPr lang="de-DE" dirty="0">
                <a:solidFill>
                  <a:schemeClr val="tx1"/>
                </a:solidFill>
                <a:latin typeface="+mj-lt"/>
                <a:ea typeface="黑体" pitchFamily="49" charset="-122"/>
              </a:rPr>
              <a:t>SaS</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理智与情感</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Sense </a:t>
            </a:r>
            <a:r>
              <a:rPr lang="de-DE" dirty="0" err="1">
                <a:solidFill>
                  <a:schemeClr val="tx1"/>
                </a:solidFill>
                <a:latin typeface="+mj-lt"/>
                <a:ea typeface="黑体" pitchFamily="49" charset="-122"/>
              </a:rPr>
              <a:t>and</a:t>
            </a:r>
            <a:endParaRPr lang="de-DE" dirty="0">
              <a:solidFill>
                <a:schemeClr val="tx1"/>
              </a:solidFill>
              <a:latin typeface="+mj-lt"/>
              <a:ea typeface="黑体" pitchFamily="49" charset="-122"/>
            </a:endParaRPr>
          </a:p>
          <a:p>
            <a:pPr lvl="1"/>
            <a:r>
              <a:rPr lang="de-DE" dirty="0">
                <a:solidFill>
                  <a:schemeClr val="tx1"/>
                </a:solidFill>
                <a:latin typeface="+mj-lt"/>
                <a:ea typeface="黑体" pitchFamily="49" charset="-122"/>
              </a:rPr>
              <a:t>Sensibility </a:t>
            </a:r>
          </a:p>
          <a:p>
            <a:pPr lvl="1"/>
            <a:r>
              <a:rPr lang="de-DE" dirty="0">
                <a:solidFill>
                  <a:schemeClr val="tx1"/>
                </a:solidFill>
                <a:latin typeface="+mj-lt"/>
                <a:ea typeface="黑体" pitchFamily="49" charset="-122"/>
              </a:rPr>
              <a:t>(2) PaP</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傲慢与偏见</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Pride </a:t>
            </a:r>
            <a:r>
              <a:rPr lang="de-DE" dirty="0" err="1">
                <a:solidFill>
                  <a:schemeClr val="tx1"/>
                </a:solidFill>
                <a:latin typeface="+mj-lt"/>
                <a:ea typeface="黑体" pitchFamily="49" charset="-122"/>
              </a:rPr>
              <a:t>and</a:t>
            </a:r>
            <a:endParaRPr lang="de-DE" dirty="0">
              <a:solidFill>
                <a:schemeClr val="tx1"/>
              </a:solidFill>
              <a:latin typeface="+mj-lt"/>
              <a:ea typeface="黑体" pitchFamily="49" charset="-122"/>
            </a:endParaRPr>
          </a:p>
          <a:p>
            <a:pPr lvl="1"/>
            <a:r>
              <a:rPr lang="de-DE" dirty="0">
                <a:solidFill>
                  <a:schemeClr val="tx1"/>
                </a:solidFill>
                <a:latin typeface="+mj-lt"/>
                <a:ea typeface="黑体" pitchFamily="49" charset="-122"/>
              </a:rPr>
              <a:t>Prejudice </a:t>
            </a:r>
          </a:p>
          <a:p>
            <a:pPr lvl="1"/>
            <a:r>
              <a:rPr lang="de-DE" dirty="0">
                <a:solidFill>
                  <a:schemeClr val="tx1"/>
                </a:solidFill>
                <a:latin typeface="+mj-lt"/>
                <a:ea typeface="黑体" pitchFamily="49" charset="-122"/>
              </a:rPr>
              <a:t>(3) WH</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呼啸山庄</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Wuthering</a:t>
            </a:r>
          </a:p>
          <a:p>
            <a:pPr lvl="1"/>
            <a:r>
              <a:rPr lang="de-DE" dirty="0">
                <a:solidFill>
                  <a:schemeClr val="tx1"/>
                </a:solidFill>
                <a:latin typeface="+mj-lt"/>
                <a:ea typeface="黑体" pitchFamily="49" charset="-122"/>
              </a:rPr>
              <a:t>Heights</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63</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24">
                  <a:extLst>
                    <a:ext uri="{9D8B030D-6E8A-4147-A177-3AD203B41FA5}">
                      <a16:colId xmlns:a16="http://schemas.microsoft.com/office/drawing/2014/main" val="20003"/>
                    </a:ext>
                  </a:extLst>
                </a:gridCol>
              </a:tblGrid>
              <a:tr h="356725">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57158" y="1714488"/>
            <a:ext cx="8143932" cy="3643338"/>
          </a:xfrm>
          <a:prstGeom prst="rect">
            <a:avLst/>
          </a:prstGeom>
          <a:noFill/>
          <a:ln w="9525">
            <a:noFill/>
            <a:round/>
            <a:headEnd/>
            <a:tailEnd/>
          </a:ln>
        </p:spPr>
        <p:txBody>
          <a:bodyPr/>
          <a:lstStyle/>
          <a:p>
            <a:r>
              <a:rPr lang="de-DE" dirty="0">
                <a:solidFill>
                  <a:schemeClr val="tx1"/>
                </a:solidFill>
                <a:latin typeface="+mn-lt"/>
                <a:ea typeface="黑体" pitchFamily="49" charset="-122"/>
              </a:rPr>
              <a:t>         </a:t>
            </a:r>
            <a:r>
              <a:rPr lang="zh-CN" altLang="en-US" dirty="0">
                <a:solidFill>
                  <a:schemeClr val="tx1"/>
                </a:solidFill>
                <a:latin typeface="+mn-lt"/>
                <a:ea typeface="黑体" pitchFamily="49" charset="-122"/>
              </a:rPr>
              <a:t>词项频率</a:t>
            </a:r>
            <a:r>
              <a:rPr lang="de-DE" dirty="0">
                <a:solidFill>
                  <a:schemeClr val="tx1"/>
                </a:solidFill>
                <a:latin typeface="+mn-lt"/>
                <a:ea typeface="黑体" pitchFamily="49" charset="-122"/>
              </a:rPr>
              <a:t> tf                                      </a:t>
            </a:r>
            <a:r>
              <a:rPr lang="zh-CN" altLang="en-US" dirty="0">
                <a:solidFill>
                  <a:schemeClr val="tx1"/>
                </a:solidFill>
                <a:latin typeface="+mn-lt"/>
                <a:ea typeface="黑体" pitchFamily="49" charset="-122"/>
              </a:rPr>
              <a:t>对数词频（</a:t>
            </a:r>
            <a:r>
              <a:rPr lang="en-US" altLang="zh-CN" dirty="0">
                <a:solidFill>
                  <a:schemeClr val="tx1"/>
                </a:solidFill>
                <a:latin typeface="+mn-lt"/>
                <a:ea typeface="黑体" pitchFamily="49" charset="-122"/>
              </a:rPr>
              <a:t>1+log</a:t>
            </a:r>
            <a:r>
              <a:rPr lang="en-US" altLang="zh-CN" baseline="-25000" dirty="0">
                <a:solidFill>
                  <a:schemeClr val="tx1"/>
                </a:solidFill>
                <a:latin typeface="+mn-lt"/>
                <a:ea typeface="黑体" pitchFamily="49" charset="-122"/>
              </a:rPr>
              <a:t>10</a:t>
            </a:r>
            <a:r>
              <a:rPr lang="en-US" altLang="zh-CN" dirty="0">
                <a:solidFill>
                  <a:schemeClr val="tx1"/>
                </a:solidFill>
                <a:latin typeface="+mn-lt"/>
                <a:ea typeface="黑体" pitchFamily="49" charset="-122"/>
              </a:rPr>
              <a:t>tf</a:t>
            </a:r>
            <a:r>
              <a:rPr lang="zh-CN" altLang="en-US" dirty="0">
                <a:solidFill>
                  <a:schemeClr val="tx1"/>
                </a:solidFill>
                <a:latin typeface="+mn-lt"/>
                <a:ea typeface="黑体" pitchFamily="49" charset="-122"/>
              </a:rPr>
              <a:t>）</a:t>
            </a:r>
            <a:endParaRPr lang="de-DE" dirty="0">
              <a:solidFill>
                <a:schemeClr val="tx1"/>
              </a:solidFill>
              <a:latin typeface="+mn-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64</a:t>
            </a:fld>
            <a:endParaRPr lang="en-US"/>
          </a:p>
        </p:txBody>
      </p:sp>
      <p:graphicFrame>
        <p:nvGraphicFramePr>
          <p:cNvPr id="10" name="Table 9"/>
          <p:cNvGraphicFramePr>
            <a:graphicFrameLocks noGrp="1"/>
          </p:cNvGraphicFramePr>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3.06</a:t>
                      </a:r>
                    </a:p>
                    <a:p>
                      <a:pPr algn="r"/>
                      <a:r>
                        <a:rPr lang="de-DE" sz="2400" dirty="0"/>
                        <a:t>2.0</a:t>
                      </a:r>
                    </a:p>
                    <a:p>
                      <a:pPr algn="r"/>
                      <a:r>
                        <a:rPr lang="de-DE" sz="2400" dirty="0"/>
                        <a:t>1.30</a:t>
                      </a:r>
                    </a:p>
                    <a:p>
                      <a:pPr algn="r"/>
                      <a:r>
                        <a:rPr lang="de-DE" sz="2400" dirty="0"/>
                        <a:t>0</a:t>
                      </a:r>
                      <a:endParaRPr lang="de-DE" dirty="0"/>
                    </a:p>
                  </a:txBody>
                  <a:tcPr>
                    <a:lnT w="12700" cap="flat" cmpd="sng" algn="ctr">
                      <a:solidFill>
                        <a:schemeClr val="tx1"/>
                      </a:solidFill>
                      <a:prstDash val="solid"/>
                      <a:round/>
                      <a:headEnd type="none" w="med" len="med"/>
                      <a:tailEnd type="none" w="med" len="med"/>
                    </a:lnT>
                  </a:tcPr>
                </a:tc>
                <a:tc>
                  <a:txBody>
                    <a:bodyPr/>
                    <a:lstStyle/>
                    <a:p>
                      <a:pPr algn="r"/>
                      <a:r>
                        <a:rPr lang="de-DE" sz="2400" dirty="0"/>
                        <a:t>2.76</a:t>
                      </a:r>
                    </a:p>
                    <a:p>
                      <a:pPr algn="r"/>
                      <a:r>
                        <a:rPr lang="de-DE" sz="2400" dirty="0"/>
                        <a:t>1.85</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2.30</a:t>
                      </a:r>
                    </a:p>
                    <a:p>
                      <a:pPr algn="r"/>
                      <a:r>
                        <a:rPr lang="de-DE" sz="2400" dirty="0"/>
                        <a:t>2.04</a:t>
                      </a:r>
                    </a:p>
                    <a:p>
                      <a:pPr algn="r"/>
                      <a:r>
                        <a:rPr lang="de-DE" sz="2400" dirty="0"/>
                        <a:t>1.78</a:t>
                      </a:r>
                    </a:p>
                    <a:p>
                      <a:pPr algn="r"/>
                      <a:r>
                        <a:rPr lang="de-DE" sz="24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1" name="TextBox 10"/>
          <p:cNvSpPr txBox="1"/>
          <p:nvPr/>
        </p:nvSpPr>
        <p:spPr>
          <a:xfrm>
            <a:off x="611560" y="5157192"/>
            <a:ext cx="8532440" cy="461665"/>
          </a:xfrm>
          <a:prstGeom prst="rect">
            <a:avLst/>
          </a:prstGeom>
          <a:noFill/>
        </p:spPr>
        <p:txBody>
          <a:bodyPr wrap="square" rtlCol="0">
            <a:spAutoFit/>
          </a:bodyPr>
          <a:lstStyle/>
          <a:p>
            <a:r>
              <a:rPr lang="zh-CN" altLang="en-US" dirty="0">
                <a:solidFill>
                  <a:schemeClr val="tx1"/>
                </a:solidFill>
                <a:latin typeface="+mn-ea"/>
                <a:ea typeface="+mn-ea"/>
              </a:rPr>
              <a:t>为了简化计算，上述计算过程中没有引入</a:t>
            </a:r>
            <a:r>
              <a:rPr lang="en-US" altLang="zh-CN" dirty="0" err="1">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余弦相似度计算</a:t>
            </a:r>
            <a:endParaRPr lang="de-DE" altLang="zh-CN" sz="3600" dirty="0">
              <a:solidFill>
                <a:schemeClr val="tx1"/>
              </a:solidFill>
              <a:ea typeface="黑体"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headEnd/>
            <a:tailEnd/>
          </a:ln>
        </p:spPr>
        <p:txBody>
          <a:bodyPr/>
          <a:lstStyle/>
          <a:p>
            <a:r>
              <a:rPr lang="de-DE" dirty="0">
                <a:solidFill>
                  <a:schemeClr val="tx1"/>
                </a:solidFill>
                <a:latin typeface="+mj-lt"/>
                <a:ea typeface="黑体" pitchFamily="49" charset="-122"/>
              </a:rPr>
              <a:t>   </a:t>
            </a:r>
            <a:r>
              <a:rPr lang="zh-CN" altLang="en-US" dirty="0">
                <a:solidFill>
                  <a:schemeClr val="tx1"/>
                </a:solidFill>
                <a:latin typeface="+mj-ea"/>
                <a:ea typeface="+mj-ea"/>
              </a:rPr>
              <a:t>对数词频</a:t>
            </a:r>
            <a:r>
              <a:rPr lang="en-US" altLang="zh-CN" dirty="0">
                <a:solidFill>
                  <a:schemeClr val="tx1"/>
                </a:solidFill>
                <a:latin typeface="+mj-ea"/>
                <a:ea typeface="+mj-ea"/>
              </a:rPr>
              <a:t>(1+log</a:t>
            </a:r>
            <a:r>
              <a:rPr lang="en-US" altLang="zh-CN" baseline="-25000" dirty="0">
                <a:solidFill>
                  <a:schemeClr val="tx1"/>
                </a:solidFill>
                <a:latin typeface="+mj-ea"/>
                <a:ea typeface="+mj-ea"/>
              </a:rPr>
              <a:t>10</a:t>
            </a:r>
            <a:r>
              <a:rPr lang="en-US" altLang="zh-CN" dirty="0">
                <a:solidFill>
                  <a:schemeClr val="tx1"/>
                </a:solidFill>
                <a:latin typeface="+mj-ea"/>
                <a:ea typeface="+mj-ea"/>
              </a:rPr>
              <a:t>tf)         </a:t>
            </a:r>
            <a:r>
              <a:rPr lang="zh-CN" altLang="en-US" dirty="0">
                <a:solidFill>
                  <a:schemeClr val="tx1"/>
                </a:solidFill>
                <a:latin typeface="+mj-ea"/>
                <a:ea typeface="+mj-ea"/>
              </a:rPr>
              <a:t>对数词频的余弦归一化结果</a:t>
            </a:r>
            <a:r>
              <a:rPr lang="de-DE" dirty="0">
                <a:solidFill>
                  <a:schemeClr val="tx1"/>
                </a:solidFill>
                <a:latin typeface="黑体" pitchFamily="49" charset="-122"/>
                <a:ea typeface="黑体" pitchFamily="49" charset="-122"/>
              </a:rPr>
              <a:t>                                                              </a:t>
            </a: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r>
              <a:rPr lang="de-DE" dirty="0">
                <a:solidFill>
                  <a:schemeClr val="tx1"/>
                </a:solidFill>
                <a:latin typeface="+mj-lt"/>
                <a:ea typeface="黑体" pitchFamily="49" charset="-122"/>
              </a:rPr>
              <a:t>          </a:t>
            </a:r>
          </a:p>
          <a:p>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65</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85819">
                  <a:extLst>
                    <a:ext uri="{9D8B030D-6E8A-4147-A177-3AD203B41FA5}">
                      <a16:colId xmlns:a16="http://schemas.microsoft.com/office/drawing/2014/main" val="20003"/>
                    </a:ext>
                  </a:extLst>
                </a:gridCol>
              </a:tblGrid>
              <a:tr h="486697">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98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3.06</a:t>
                      </a:r>
                    </a:p>
                    <a:p>
                      <a:pPr algn="r"/>
                      <a:r>
                        <a:rPr lang="de-DE" sz="2200" dirty="0"/>
                        <a:t>2.0</a:t>
                      </a:r>
                    </a:p>
                    <a:p>
                      <a:pPr algn="r"/>
                      <a:r>
                        <a:rPr lang="de-DE" sz="2200" dirty="0"/>
                        <a:t>1.30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2.76</a:t>
                      </a:r>
                    </a:p>
                    <a:p>
                      <a:pPr algn="r"/>
                      <a:r>
                        <a:rPr lang="de-DE" sz="2200" dirty="0"/>
                        <a:t>1.85</a:t>
                      </a:r>
                    </a:p>
                    <a:p>
                      <a:pPr algn="r"/>
                      <a:r>
                        <a:rPr lang="de-DE" sz="2200" dirty="0"/>
                        <a:t>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2.30</a:t>
                      </a:r>
                    </a:p>
                    <a:p>
                      <a:pPr algn="r"/>
                      <a:r>
                        <a:rPr lang="de-DE" sz="2200" dirty="0"/>
                        <a:t>2.04</a:t>
                      </a:r>
                    </a:p>
                    <a:p>
                      <a:pPr algn="r"/>
                      <a:r>
                        <a:rPr lang="de-DE" sz="2200" dirty="0"/>
                        <a:t>1.78</a:t>
                      </a:r>
                    </a:p>
                    <a:p>
                      <a:pPr algn="r"/>
                      <a:r>
                        <a:rPr lang="de-DE" sz="22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92869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0.789</a:t>
                      </a:r>
                    </a:p>
                    <a:p>
                      <a:pPr algn="r"/>
                      <a:r>
                        <a:rPr lang="de-DE" sz="2200" dirty="0"/>
                        <a:t>0.515</a:t>
                      </a:r>
                    </a:p>
                    <a:p>
                      <a:pPr algn="r"/>
                      <a:r>
                        <a:rPr lang="de-DE" sz="2200" dirty="0"/>
                        <a:t>0.335</a:t>
                      </a:r>
                    </a:p>
                    <a:p>
                      <a:pPr algn="r"/>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0.832</a:t>
                      </a:r>
                    </a:p>
                    <a:p>
                      <a:r>
                        <a:rPr lang="de-DE" sz="2200" dirty="0"/>
                        <a:t>0.555</a:t>
                      </a:r>
                    </a:p>
                    <a:p>
                      <a:r>
                        <a:rPr lang="de-DE" sz="2200" dirty="0"/>
                        <a:t>0.0</a:t>
                      </a:r>
                    </a:p>
                    <a:p>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0.524</a:t>
                      </a:r>
                    </a:p>
                    <a:p>
                      <a:r>
                        <a:rPr lang="de-DE" sz="2200" dirty="0"/>
                        <a:t>0.465</a:t>
                      </a:r>
                    </a:p>
                    <a:p>
                      <a:r>
                        <a:rPr lang="de-DE" sz="2200" dirty="0"/>
                        <a:t>0.405</a:t>
                      </a:r>
                    </a:p>
                    <a:p>
                      <a:r>
                        <a:rPr lang="de-DE" sz="2200" dirty="0"/>
                        <a:t>0.588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 0.789 ∗ 0.832 + 0.515 ∗ 0.555 + 0.335 ∗ 0.0 + 0.0 ∗ 0.0 ≈ 0.94.</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SaS,WH</a:t>
            </a:r>
            <a:r>
              <a:rPr lang="en-US" altLang="zh-CN" dirty="0">
                <a:solidFill>
                  <a:schemeClr val="tx1"/>
                </a:solidFill>
                <a:latin typeface="+mj-ea"/>
                <a:ea typeface="+mj-ea"/>
              </a:rPr>
              <a:t>) ≈ 0.79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 0.69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&gt; </a:t>
            </a:r>
            <a:r>
              <a:rPr lang="en-US" altLang="zh-CN" dirty="0" err="1">
                <a:solidFill>
                  <a:schemeClr val="tx1"/>
                </a:solidFill>
                <a:latin typeface="+mj-ea"/>
                <a:ea typeface="+mj-ea"/>
              </a:rPr>
              <a:t>cos</a:t>
            </a:r>
            <a:r>
              <a:rPr lang="en-US" altLang="zh-CN" dirty="0">
                <a:solidFill>
                  <a:schemeClr val="tx1"/>
                </a:solidFill>
                <a:latin typeface="+mj-ea"/>
                <a:ea typeface="+mj-ea"/>
              </a:rPr>
              <a:t>(SAS,WH) &gt; </a:t>
            </a:r>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向量相似度计算算法</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3" name="内容占位符 2"/>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66</a:t>
            </a:fld>
            <a:endParaRPr lang="en-US"/>
          </a:p>
        </p:txBody>
      </p:sp>
      <p:pic>
        <p:nvPicPr>
          <p:cNvPr id="10" name="Picture 9" descr="658.png"/>
          <p:cNvPicPr>
            <a:picLocks noChangeAspect="1"/>
          </p:cNvPicPr>
          <p:nvPr/>
        </p:nvPicPr>
        <p:blipFill>
          <a:blip r:embed="rId3" cstate="print"/>
          <a:stretch>
            <a:fillRect/>
          </a:stretch>
        </p:blipFill>
        <p:spPr>
          <a:xfrm>
            <a:off x="500033" y="1785926"/>
            <a:ext cx="6166419" cy="400052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夹角余弦相似度之外的其他相似度计算</a:t>
            </a:r>
          </a:p>
        </p:txBody>
      </p:sp>
      <p:sp>
        <p:nvSpPr>
          <p:cNvPr id="3" name="内容占位符 2"/>
          <p:cNvSpPr>
            <a:spLocks noGrp="1"/>
          </p:cNvSpPr>
          <p:nvPr>
            <p:ph idx="1"/>
          </p:nvPr>
        </p:nvSpPr>
        <p:spPr/>
        <p:txBody>
          <a:bodyPr/>
          <a:lstStyle/>
          <a:p>
            <a:r>
              <a:rPr lang="zh-CN" altLang="en-US" dirty="0"/>
              <a:t>考虑三个因素</a:t>
            </a:r>
            <a:r>
              <a:rPr lang="en-US" altLang="zh-CN" dirty="0" err="1"/>
              <a:t>tf</a:t>
            </a:r>
            <a:r>
              <a:rPr lang="zh-CN" altLang="en-US" dirty="0"/>
              <a:t>、</a:t>
            </a:r>
            <a:r>
              <a:rPr lang="en-US" altLang="zh-CN" dirty="0" err="1"/>
              <a:t>idf</a:t>
            </a:r>
            <a:r>
              <a:rPr lang="zh-CN" altLang="en-US" dirty="0"/>
              <a:t>、文档长度</a:t>
            </a:r>
            <a:endParaRPr lang="en-US" altLang="zh-CN" dirty="0"/>
          </a:p>
          <a:p>
            <a:endParaRPr lang="en-US" altLang="zh-CN" dirty="0"/>
          </a:p>
          <a:p>
            <a:r>
              <a:rPr lang="zh-CN" altLang="en-US" dirty="0"/>
              <a:t>为什么长度因素很重要？</a:t>
            </a:r>
            <a:endParaRPr lang="en-US" altLang="zh-CN" dirty="0"/>
          </a:p>
          <a:p>
            <a:pPr lvl="1"/>
            <a:r>
              <a:rPr lang="zh-CN" altLang="en-US" dirty="0"/>
              <a:t>长度长的文档词项也多</a:t>
            </a:r>
            <a:endParaRPr lang="en-US" altLang="zh-CN" dirty="0"/>
          </a:p>
          <a:p>
            <a:pPr lvl="1"/>
            <a:r>
              <a:rPr lang="zh-CN" altLang="en-US" dirty="0"/>
              <a:t>长度长的文档</a:t>
            </a:r>
            <a:r>
              <a:rPr lang="en-US" altLang="zh-CN" dirty="0"/>
              <a:t>TF</a:t>
            </a:r>
            <a:r>
              <a:rPr lang="zh-CN" altLang="en-US" dirty="0"/>
              <a:t>高</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dirty="0"/>
              <a:t>为什么长度因素很重要？</a:t>
            </a:r>
            <a:endParaRPr lang="en-US" altLang="en-US" dirty="0"/>
          </a:p>
        </p:txBody>
      </p:sp>
      <p:sp>
        <p:nvSpPr>
          <p:cNvPr id="327683" name="Rectangle 3"/>
          <p:cNvSpPr>
            <a:spLocks noGrp="1" noChangeArrowheads="1"/>
          </p:cNvSpPr>
          <p:nvPr>
            <p:ph idx="1"/>
          </p:nvPr>
        </p:nvSpPr>
        <p:spPr>
          <a:xfrm>
            <a:off x="457200" y="1600200"/>
            <a:ext cx="8229600" cy="4876800"/>
          </a:xfrm>
        </p:spPr>
        <p:txBody>
          <a:bodyPr>
            <a:normAutofit/>
          </a:bodyPr>
          <a:lstStyle/>
          <a:p>
            <a:r>
              <a:rPr lang="zh-CN" altLang="en-US" dirty="0"/>
              <a:t>查询</a:t>
            </a:r>
            <a:r>
              <a:rPr lang="en-US" altLang="en-US" dirty="0"/>
              <a:t>: </a:t>
            </a:r>
            <a:r>
              <a:rPr lang="en-US" altLang="en-US" i="1" dirty="0" err="1"/>
              <a:t>iphone</a:t>
            </a:r>
            <a:r>
              <a:rPr lang="en-US" altLang="en-US" i="1" dirty="0"/>
              <a:t> 6s</a:t>
            </a:r>
          </a:p>
          <a:p>
            <a:pPr lvl="1"/>
            <a:r>
              <a:rPr lang="en-US" altLang="en-US" dirty="0"/>
              <a:t>D1: iPhone 6s receives pre-orders on September 12.</a:t>
            </a:r>
          </a:p>
          <a:p>
            <a:pPr lvl="1"/>
            <a:r>
              <a:rPr lang="en-US" altLang="en-US" dirty="0"/>
              <a:t>D2: iPhone 6 has three color options.</a:t>
            </a:r>
          </a:p>
          <a:p>
            <a:pPr lvl="1"/>
            <a:r>
              <a:rPr lang="en-US" altLang="en-US" dirty="0"/>
              <a:t>D3: iPhone 6 has three color options. iPhone 6 has three color options. iPhone 6 has three color options.</a:t>
            </a:r>
          </a:p>
          <a:p>
            <a:pPr lvl="1"/>
            <a:endParaRPr lang="en-US" altLang="en-US" dirty="0"/>
          </a:p>
          <a:p>
            <a:pPr lvl="1"/>
            <a:endParaRPr lang="en-US" altLang="en-US" dirty="0"/>
          </a:p>
          <a:p>
            <a:pPr lvl="1"/>
            <a:endParaRPr lang="en-US" altLang="en-US" dirty="0"/>
          </a:p>
          <a:p>
            <a:r>
              <a:rPr lang="zh-CN" altLang="en-US" dirty="0"/>
              <a:t>需要对长度进行规一化</a:t>
            </a:r>
            <a:r>
              <a:rPr lang="en-US" altLang="zh-CN" dirty="0"/>
              <a:t>(normalization)</a:t>
            </a:r>
            <a:r>
              <a:rPr lang="zh-CN" altLang="en-US" dirty="0"/>
              <a:t>处理！</a:t>
            </a:r>
          </a:p>
          <a:p>
            <a:endParaRPr lang="en-US" altLang="en-US" dirty="0"/>
          </a:p>
        </p:txBody>
      </p:sp>
      <p:sp>
        <p:nvSpPr>
          <p:cNvPr id="5" name="Slide Number Placeholder 4"/>
          <p:cNvSpPr>
            <a:spLocks noGrp="1"/>
          </p:cNvSpPr>
          <p:nvPr>
            <p:ph type="sldNum" sz="quarter" idx="12"/>
          </p:nvPr>
        </p:nvSpPr>
        <p:spPr/>
        <p:txBody>
          <a:bodyPr/>
          <a:lstStyle/>
          <a:p>
            <a:fld id="{2A9F8BE9-47C8-4C45-B88F-68A848B0515F}" type="slidenum">
              <a:rPr lang="en-US" smtClean="0"/>
              <a:t>68</a:t>
            </a:fld>
            <a:endParaRPr lang="en-US"/>
          </a:p>
        </p:txBody>
      </p:sp>
    </p:spTree>
    <p:extLst>
      <p:ext uri="{BB962C8B-B14F-4D97-AF65-F5344CB8AC3E}">
        <p14:creationId xmlns:p14="http://schemas.microsoft.com/office/powerpoint/2010/main" val="191096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权重计算的三要素</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69</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5194" y="-59867"/>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词典压缩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将整部词典看成单一字符串</a:t>
            </a:r>
            <a:endParaRPr lang="en-US" altLang="zh-CN"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11560" y="1916832"/>
            <a:ext cx="8331267" cy="422185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权重机制举例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对于查询和文档常常采用不同的权重计算机制</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记法</a:t>
            </a:r>
            <a:r>
              <a:rPr lang="de-DE" dirty="0">
                <a:solidFill>
                  <a:schemeClr val="tx1"/>
                </a:solidFill>
                <a:latin typeface="+mj-lt"/>
                <a:ea typeface="黑体" pitchFamily="49" charset="-122"/>
              </a:rPr>
              <a:t>: ddd.qqq</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a:t>
            </a:r>
            <a:r>
              <a:rPr lang="de-DE" dirty="0">
                <a:solidFill>
                  <a:schemeClr val="tx1"/>
                </a:solidFill>
                <a:latin typeface="+mj-lt"/>
                <a:ea typeface="黑体" pitchFamily="49" charset="-122"/>
              </a:rPr>
              <a:t>: lnc.ltn</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对数</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，无</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因子，余弦长度归一化</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对数</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，无归一化</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文档当中不用</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结果会不会很差？</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dirty="0">
                <a:solidFill>
                  <a:schemeClr val="tx1"/>
                </a:solidFill>
                <a:latin typeface="+mj-lt"/>
                <a:ea typeface="黑体" pitchFamily="49" charset="-122"/>
              </a:rPr>
              <a:t>: “best car insurance”</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fr-FR" dirty="0">
                <a:solidFill>
                  <a:schemeClr val="tx1"/>
                </a:solidFill>
                <a:latin typeface="+mj-lt"/>
                <a:ea typeface="黑体" pitchFamily="49" charset="-122"/>
              </a:rPr>
              <a:t>: “car insurance auto insurance”</a:t>
            </a: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 </a:t>
            </a:r>
            <a:r>
              <a:rPr lang="zh-CN" altLang="en-US" sz="3600" dirty="0">
                <a:solidFill>
                  <a:schemeClr val="tx1"/>
                </a:solidFill>
                <a:latin typeface="+mj-lt"/>
                <a:ea typeface="黑体" pitchFamily="49" charset="-122"/>
              </a:rPr>
              <a:t>计算样例</a:t>
            </a:r>
            <a:r>
              <a:rPr lang="de-DE" sz="3600" dirty="0">
                <a:solidFill>
                  <a:schemeClr val="tx1"/>
                </a:solidFill>
                <a:latin typeface="+mj-lt"/>
                <a:ea typeface="黑体" pitchFamily="49" charset="-122"/>
              </a:rPr>
              <a:t>: Inc.Itn</a:t>
            </a:r>
          </a:p>
        </p:txBody>
      </p:sp>
      <p:sp>
        <p:nvSpPr>
          <p:cNvPr id="8499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a:solidFill>
                  <a:schemeClr val="tx1"/>
                </a:solidFill>
                <a:latin typeface="+mj-lt"/>
                <a:ea typeface="黑体" pitchFamily="49" charset="-122"/>
              </a:rPr>
              <a:t>查询</a:t>
            </a:r>
            <a:r>
              <a:rPr lang="de-DE" sz="2200" dirty="0">
                <a:solidFill>
                  <a:schemeClr val="tx1"/>
                </a:solidFill>
                <a:latin typeface="+mj-lt"/>
                <a:ea typeface="黑体" pitchFamily="49" charset="-122"/>
              </a:rPr>
              <a:t>: “best car insurance”. </a:t>
            </a:r>
            <a:r>
              <a:rPr lang="zh-CN" altLang="en-US" sz="2200" dirty="0">
                <a:solidFill>
                  <a:schemeClr val="tx1"/>
                </a:solidFill>
                <a:latin typeface="+mj-lt"/>
                <a:ea typeface="黑体" pitchFamily="49" charset="-122"/>
              </a:rPr>
              <a:t>文档</a:t>
            </a:r>
            <a:r>
              <a:rPr lang="de-DE" sz="2200" dirty="0">
                <a:solidFill>
                  <a:schemeClr val="tx1"/>
                </a:solidFill>
                <a:latin typeface="+mj-lt"/>
                <a:ea typeface="黑体"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71</a:t>
            </a:fld>
            <a:endParaRPr lang="en-US"/>
          </a:p>
        </p:txBody>
      </p:sp>
      <p:pic>
        <p:nvPicPr>
          <p:cNvPr id="8" name="Picture 7" descr="661.png"/>
          <p:cNvPicPr>
            <a:picLocks noChangeAspect="1"/>
          </p:cNvPicPr>
          <p:nvPr/>
        </p:nvPicPr>
        <p:blipFill>
          <a:blip r:embed="rId4" cstate="print"/>
          <a:stretch>
            <a:fillRect/>
          </a:stretch>
        </p:blipFill>
        <p:spPr>
          <a:xfrm>
            <a:off x="214314" y="2235023"/>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51520" y="4365104"/>
            <a:ext cx="3182402" cy="468000"/>
          </a:xfrm>
          <a:prstGeom prst="rect">
            <a:avLst/>
          </a:prstGeom>
        </p:spPr>
      </p:pic>
      <p:sp>
        <p:nvSpPr>
          <p:cNvPr id="12" name="Rectangle 11"/>
          <p:cNvSpPr/>
          <p:nvPr/>
        </p:nvSpPr>
        <p:spPr>
          <a:xfrm>
            <a:off x="395536" y="5085184"/>
            <a:ext cx="8429684" cy="1107996"/>
          </a:xfrm>
          <a:prstGeom prst="rect">
            <a:avLst/>
          </a:prstGeom>
        </p:spPr>
        <p:txBody>
          <a:bodyPr wrap="square">
            <a:spAutoFit/>
          </a:bodyPr>
          <a:lstStyle/>
          <a:p>
            <a:r>
              <a:rPr lang="de-DE" sz="2200" dirty="0">
                <a:solidFill>
                  <a:schemeClr val="tx1"/>
                </a:solidFill>
                <a:latin typeface="+mj-lt"/>
                <a:ea typeface="黑体" pitchFamily="49" charset="-122"/>
              </a:rPr>
              <a:t>1/1.92 ≈ 0.52</a:t>
            </a:r>
          </a:p>
          <a:p>
            <a:r>
              <a:rPr lang="en-US" sz="2200" dirty="0">
                <a:solidFill>
                  <a:schemeClr val="tx1"/>
                </a:solidFill>
                <a:latin typeface="+mj-lt"/>
                <a:ea typeface="黑体" pitchFamily="49" charset="-122"/>
              </a:rPr>
              <a:t>1.3/1.92 ≈ 0.68 </a:t>
            </a:r>
          </a:p>
          <a:p>
            <a:r>
              <a:rPr lang="zh-CN" altLang="en-US" sz="2200" dirty="0">
                <a:solidFill>
                  <a:schemeClr val="tx1"/>
                </a:solidFill>
                <a:latin typeface="+mj-lt"/>
                <a:ea typeface="黑体" pitchFamily="49" charset="-122"/>
              </a:rPr>
              <a:t>最终结果     </a:t>
            </a:r>
            <a:r>
              <a:rPr lang="de-DE" sz="2200" i="1" baseline="-25000" dirty="0">
                <a:solidFill>
                  <a:schemeClr val="tx1"/>
                </a:solidFill>
                <a:latin typeface="+mj-lt"/>
                <a:ea typeface="黑体" pitchFamily="49" charset="-122"/>
              </a:rPr>
              <a:t> </a:t>
            </a:r>
            <a:r>
              <a:rPr lang="de-DE" sz="2200" i="1" dirty="0">
                <a:solidFill>
                  <a:schemeClr val="tx1"/>
                </a:solidFill>
                <a:latin typeface="+mj-lt"/>
                <a:ea typeface="黑体" pitchFamily="49" charset="-122"/>
              </a:rPr>
              <a:t>w</a:t>
            </a:r>
            <a:r>
              <a:rPr lang="de-DE" sz="2200" i="1" baseline="-25000" dirty="0">
                <a:solidFill>
                  <a:schemeClr val="tx1"/>
                </a:solidFill>
                <a:latin typeface="+mj-lt"/>
                <a:ea typeface="黑体" pitchFamily="49" charset="-122"/>
              </a:rPr>
              <a:t>qi</a:t>
            </a:r>
            <a:r>
              <a:rPr lang="de-DE" sz="2200" i="1" dirty="0">
                <a:solidFill>
                  <a:schemeClr val="tx1"/>
                </a:solidFill>
                <a:latin typeface="+mj-lt"/>
                <a:ea typeface="黑体" pitchFamily="49" charset="-122"/>
              </a:rPr>
              <a:t> · w</a:t>
            </a:r>
            <a:r>
              <a:rPr lang="de-DE" sz="2200" i="1" baseline="-25000" dirty="0">
                <a:solidFill>
                  <a:schemeClr val="tx1"/>
                </a:solidFill>
                <a:latin typeface="+mj-lt"/>
                <a:ea typeface="黑体" pitchFamily="49" charset="-122"/>
              </a:rPr>
              <a:t>di</a:t>
            </a:r>
            <a:r>
              <a:rPr lang="de-DE" sz="2200" i="1" dirty="0">
                <a:solidFill>
                  <a:schemeClr val="tx1"/>
                </a:solidFill>
                <a:latin typeface="+mj-lt"/>
                <a:ea typeface="黑体" pitchFamily="49" charset="-122"/>
              </a:rPr>
              <a:t> </a:t>
            </a:r>
            <a:r>
              <a:rPr lang="de-DE" sz="2200" dirty="0">
                <a:solidFill>
                  <a:schemeClr val="tx1"/>
                </a:solidFill>
                <a:latin typeface="+mj-lt"/>
                <a:ea typeface="黑体" pitchFamily="49" charset="-122"/>
              </a:rPr>
              <a:t>= 0 + 0 + 1.04 + 2.04 = 3.08</a:t>
            </a:r>
            <a:endParaRPr lang="de-DE" sz="2200" dirty="0">
              <a:solidFill>
                <a:srgbClr val="00B050"/>
              </a:solidFill>
              <a:latin typeface="+mj-lt"/>
              <a:ea typeface="黑体" pitchFamily="49" charset="-122"/>
            </a:endParaRPr>
          </a:p>
        </p:txBody>
      </p:sp>
      <p:graphicFrame>
        <p:nvGraphicFramePr>
          <p:cNvPr id="13" name="Object 12"/>
          <p:cNvGraphicFramePr>
            <a:graphicFrameLocks noChangeAspect="1"/>
          </p:cNvGraphicFramePr>
          <p:nvPr/>
        </p:nvGraphicFramePr>
        <p:xfrm>
          <a:off x="1619672" y="5805264"/>
          <a:ext cx="414000" cy="360000"/>
        </p:xfrm>
        <a:graphic>
          <a:graphicData uri="http://schemas.openxmlformats.org/presentationml/2006/ole">
            <mc:AlternateContent xmlns:mc="http://schemas.openxmlformats.org/markup-compatibility/2006">
              <mc:Choice xmlns:v="urn:schemas-microsoft-com:vml" Requires="v">
                <p:oleObj spid="_x0000_s148588" name="Vergelijking" r:id="rId6" imgW="291960" imgH="253800" progId="Equation.3">
                  <p:embed/>
                </p:oleObj>
              </mc:Choice>
              <mc:Fallback>
                <p:oleObj name="Vergelijking" r:id="rId6" imgW="291960" imgH="2538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805264"/>
                        <a:ext cx="41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向量空间模型小结</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85992"/>
            <a:ext cx="8643998" cy="409533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将查询表示成</a:t>
            </a:r>
            <a:r>
              <a:rPr lang="en-US" dirty="0">
                <a:solidFill>
                  <a:schemeClr val="tx1"/>
                </a:solidFill>
                <a:latin typeface="+mj-lt"/>
                <a:ea typeface="黑体" pitchFamily="49" charset="-122"/>
              </a:rPr>
              <a:t>TFIDF</a:t>
            </a:r>
            <a:r>
              <a:rPr lang="zh-CN" altLang="en-US" dirty="0">
                <a:solidFill>
                  <a:schemeClr val="tx1"/>
                </a:solidFill>
                <a:latin typeface="+mj-lt"/>
                <a:ea typeface="黑体" pitchFamily="49" charset="-122"/>
              </a:rPr>
              <a:t>权重向量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将每篇文档表示成同一空间下的</a:t>
            </a:r>
            <a:r>
              <a:rPr lang="en-US" dirty="0">
                <a:solidFill>
                  <a:schemeClr val="tx1"/>
                </a:solidFill>
                <a:latin typeface="+mj-lt"/>
                <a:ea typeface="黑体" pitchFamily="49" charset="-122"/>
              </a:rPr>
              <a:t> TFIDF</a:t>
            </a:r>
            <a:r>
              <a:rPr lang="zh-CN" altLang="en-US" dirty="0">
                <a:solidFill>
                  <a:schemeClr val="tx1"/>
                </a:solidFill>
                <a:latin typeface="+mj-lt"/>
                <a:ea typeface="黑体" pitchFamily="49" charset="-122"/>
              </a:rPr>
              <a:t>权重向量</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计算两个向量之间的某种相似度</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如余弦相似度</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按照相似度大小将文档排序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将前</a:t>
            </a:r>
            <a:r>
              <a:rPr lang="en-US" altLang="zh-CN" i="1" dirty="0">
                <a:solidFill>
                  <a:schemeClr val="tx1"/>
                </a:solidFill>
                <a:latin typeface="+mj-lt"/>
                <a:ea typeface="黑体" pitchFamily="49" charset="-122"/>
              </a:rPr>
              <a:t>K</a:t>
            </a:r>
            <a:r>
              <a:rPr lang="zh-CN" altLang="en-US" dirty="0">
                <a:solidFill>
                  <a:schemeClr val="tx1"/>
                </a:solidFill>
                <a:latin typeface="+mj-lt"/>
                <a:ea typeface="黑体" pitchFamily="49" charset="-122"/>
              </a:rPr>
              <a:t>（如</a:t>
            </a:r>
            <a:r>
              <a:rPr lang="en-US" altLang="zh-CN" i="1" dirty="0">
                <a:solidFill>
                  <a:schemeClr val="tx1"/>
                </a:solidFill>
                <a:latin typeface="+mj-lt"/>
                <a:ea typeface="黑体" pitchFamily="49" charset="-122"/>
              </a:rPr>
              <a:t>K </a:t>
            </a:r>
            <a:r>
              <a:rPr lang="en-US" altLang="zh-CN" dirty="0">
                <a:solidFill>
                  <a:schemeClr val="tx1"/>
                </a:solidFill>
                <a:latin typeface="+mj-lt"/>
                <a:ea typeface="黑体" pitchFamily="49" charset="-122"/>
              </a:rPr>
              <a:t>=10</a:t>
            </a:r>
            <a:r>
              <a:rPr lang="zh-CN" altLang="en-US" dirty="0">
                <a:solidFill>
                  <a:schemeClr val="tx1"/>
                </a:solidFill>
                <a:latin typeface="+mj-lt"/>
                <a:ea typeface="黑体" pitchFamily="49" charset="-122"/>
              </a:rPr>
              <a:t>）篇文档返回给用户</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检索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模型中包含一个向量表示模型，可以广泛用于其他领域，比如：判断论文抄袭、代码抄袭、图像相似度计算等等</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Gerard Salton(1927-1995)</a:t>
            </a:r>
            <a:endParaRPr lang="zh-CN" altLang="en-US" dirty="0"/>
          </a:p>
        </p:txBody>
      </p:sp>
      <p:sp>
        <p:nvSpPr>
          <p:cNvPr id="3" name="内容占位符 2"/>
          <p:cNvSpPr>
            <a:spLocks noGrp="1"/>
          </p:cNvSpPr>
          <p:nvPr>
            <p:ph idx="1"/>
          </p:nvPr>
        </p:nvSpPr>
        <p:spPr>
          <a:xfrm>
            <a:off x="457200" y="1600200"/>
            <a:ext cx="5482952" cy="4953000"/>
          </a:xfrm>
        </p:spPr>
        <p:txBody>
          <a:bodyPr/>
          <a:lstStyle/>
          <a:p>
            <a:r>
              <a:rPr lang="zh-CN" altLang="en-US" dirty="0"/>
              <a:t>信息检索领域的奠基人之一，向量空间模型的完善者和倡导者，</a:t>
            </a:r>
            <a:r>
              <a:rPr lang="en-US" altLang="zh-CN" dirty="0"/>
              <a:t>SMART</a:t>
            </a:r>
            <a:r>
              <a:rPr lang="zh-CN" altLang="en-US" dirty="0"/>
              <a:t>系统的主要研制者，</a:t>
            </a:r>
            <a:r>
              <a:rPr lang="en-US" altLang="zh-CN" dirty="0"/>
              <a:t>ACM Fellow</a:t>
            </a:r>
          </a:p>
          <a:p>
            <a:r>
              <a:rPr lang="en-US" altLang="zh-CN" dirty="0"/>
              <a:t>1958</a:t>
            </a:r>
            <a:r>
              <a:rPr lang="zh-CN" altLang="en-US" dirty="0"/>
              <a:t>年毕业于哈佛大学应用数学专业，是</a:t>
            </a:r>
            <a:r>
              <a:rPr lang="en-US" altLang="zh-CN" dirty="0"/>
              <a:t>Howard Aiken</a:t>
            </a:r>
            <a:r>
              <a:rPr lang="zh-CN" altLang="en-US" dirty="0"/>
              <a:t>的关门博士生。</a:t>
            </a:r>
            <a:r>
              <a:rPr lang="en-US" altLang="zh-CN" dirty="0"/>
              <a:t> Howard Aiken</a:t>
            </a:r>
            <a:r>
              <a:rPr lang="zh-CN" altLang="en-US" dirty="0"/>
              <a:t>是</a:t>
            </a:r>
            <a:r>
              <a:rPr lang="en-US" altLang="zh-CN" dirty="0"/>
              <a:t>IBM</a:t>
            </a:r>
            <a:r>
              <a:rPr lang="zh-CN" altLang="en-US" dirty="0"/>
              <a:t>第一台大型机</a:t>
            </a:r>
            <a:r>
              <a:rPr lang="en-US" altLang="zh-CN" dirty="0"/>
              <a:t>ASCC</a:t>
            </a:r>
            <a:r>
              <a:rPr lang="zh-CN" altLang="en-US" dirty="0"/>
              <a:t>的研制负责人。</a:t>
            </a:r>
            <a:endParaRPr lang="en-US" altLang="zh-CN" dirty="0"/>
          </a:p>
          <a:p>
            <a:r>
              <a:rPr lang="en-US" altLang="zh-CN" dirty="0"/>
              <a:t>Salton</a:t>
            </a:r>
            <a:r>
              <a:rPr lang="zh-CN" altLang="en-US" dirty="0"/>
              <a:t>是康奈尔大学计算机系的创建者之一。</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73</a:t>
            </a:fld>
            <a:endParaRPr lang="en-US"/>
          </a:p>
        </p:txBody>
      </p:sp>
      <p:pic>
        <p:nvPicPr>
          <p:cNvPr id="5" name="图片 4" descr="images.jpg"/>
          <p:cNvPicPr>
            <a:picLocks noChangeAspect="1"/>
          </p:cNvPicPr>
          <p:nvPr/>
        </p:nvPicPr>
        <p:blipFill>
          <a:blip r:embed="rId2" cstate="print"/>
          <a:stretch>
            <a:fillRect/>
          </a:stretch>
        </p:blipFill>
        <p:spPr>
          <a:xfrm>
            <a:off x="6444208" y="1700808"/>
            <a:ext cx="1781175" cy="2562225"/>
          </a:xfrm>
          <a:prstGeom prst="rect">
            <a:avLst/>
          </a:prstGeom>
        </p:spPr>
      </p:pic>
      <p:pic>
        <p:nvPicPr>
          <p:cNvPr id="6" name="图片 5" descr="File-Aiken.jpeg"/>
          <p:cNvPicPr>
            <a:picLocks noChangeAspect="1"/>
          </p:cNvPicPr>
          <p:nvPr/>
        </p:nvPicPr>
        <p:blipFill>
          <a:blip r:embed="rId3" cstate="print"/>
          <a:stretch>
            <a:fillRect/>
          </a:stretch>
        </p:blipFill>
        <p:spPr>
          <a:xfrm>
            <a:off x="6444208" y="4365104"/>
            <a:ext cx="1800200" cy="2170241"/>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74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上一讲回顾</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排序式检索</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词项频率</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TFIDF</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权重计算</a:t>
            </a:r>
            <a:endParaRPr 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Times New Roman" panose="02020603050405020304" pitchFamily="18" charset="0"/>
                <a:ea typeface="黑体" pitchFamily="49" charset="-122"/>
                <a:cs typeface="Times New Roman" panose="02020603050405020304" pitchFamily="18" charset="0"/>
              </a:rPr>
              <a:t> </a:t>
            </a:r>
            <a:r>
              <a:rPr lang="zh-CN" altLang="en-US" sz="3200" dirty="0">
                <a:solidFill>
                  <a:schemeClr val="tx2">
                    <a:lumMod val="20000"/>
                    <a:lumOff val="80000"/>
                  </a:schemeClr>
                </a:solidFill>
                <a:latin typeface="Times New Roman" panose="02020603050405020304" pitchFamily="18" charset="0"/>
                <a:ea typeface="+mn-ea"/>
                <a:cs typeface="Times New Roman" panose="02020603050405020304" pitchFamily="18" charset="0"/>
              </a:rPr>
              <a:t>向量空间模型</a:t>
            </a:r>
            <a:endParaRPr lang="en-US" altLang="zh-CN" sz="3200" dirty="0">
              <a:solidFill>
                <a:schemeClr val="tx2">
                  <a:lumMod val="20000"/>
                  <a:lumOff val="80000"/>
                </a:schemeClr>
              </a:solidFill>
              <a:latin typeface="Times New Roman" panose="02020603050405020304" pitchFamily="18" charset="0"/>
              <a:ea typeface="+mn-ea"/>
              <a:cs typeface="Times New Roman" panose="02020603050405020304" pitchFamily="18" charset="0"/>
            </a:endParaRPr>
          </a:p>
          <a:p>
            <a:pPr marL="514350" indent="-514350">
              <a:lnSpc>
                <a:spcPct val="150000"/>
              </a:lnSpc>
              <a:spcBef>
                <a:spcPts val="700"/>
              </a:spcBef>
              <a:buClr>
                <a:srgbClr val="336699"/>
              </a:buClr>
              <a:buSzPct val="70000"/>
              <a:buFont typeface="Calibri" panose="020F0502020204030204"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dirty="0">
                <a:solidFill>
                  <a:srgbClr val="336699"/>
                </a:solidFill>
                <a:latin typeface="Times New Roman" panose="02020603050405020304" pitchFamily="18" charset="0"/>
                <a:ea typeface="黑体" pitchFamily="49" charset="-122"/>
                <a:cs typeface="Times New Roman" panose="02020603050405020304" pitchFamily="18" charset="0"/>
              </a:rPr>
              <a:t>布尔模型的扩展</a:t>
            </a:r>
            <a:endParaRPr lang="en-US" sz="3200" dirty="0">
              <a:solidFill>
                <a:srgbClr val="336699"/>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21363880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方法二：基于模糊集的检索模型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75</a:t>
            </a:fld>
            <a:endParaRPr lang="en-US"/>
          </a:p>
        </p:txBody>
      </p:sp>
      <p:sp>
        <p:nvSpPr>
          <p:cNvPr id="5" name="Oval 5"/>
          <p:cNvSpPr>
            <a:spLocks noChangeArrowheads="1"/>
          </p:cNvSpPr>
          <p:nvPr/>
        </p:nvSpPr>
        <p:spPr bwMode="auto">
          <a:xfrm>
            <a:off x="1873971" y="2713038"/>
            <a:ext cx="2864718" cy="2284412"/>
          </a:xfrm>
          <a:prstGeom prst="ellipse">
            <a:avLst/>
          </a:prstGeom>
          <a:solidFill>
            <a:srgbClr val="FF99CC">
              <a:alpha val="38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endParaRPr kumimoji="0" lang="zh-CN" altLang="zh-CN" sz="1800">
              <a:solidFill>
                <a:schemeClr val="tx1"/>
              </a:solidFill>
              <a:latin typeface="Arial" panose="020B0604020202020204" pitchFamily="34" charset="0"/>
            </a:endParaRPr>
          </a:p>
        </p:txBody>
      </p:sp>
      <p:sp>
        <p:nvSpPr>
          <p:cNvPr id="6" name="Oval 6"/>
          <p:cNvSpPr>
            <a:spLocks noChangeArrowheads="1"/>
          </p:cNvSpPr>
          <p:nvPr/>
        </p:nvSpPr>
        <p:spPr bwMode="auto">
          <a:xfrm>
            <a:off x="2472229" y="3933825"/>
            <a:ext cx="2747472" cy="2239963"/>
          </a:xfrm>
          <a:prstGeom prst="ellipse">
            <a:avLst/>
          </a:prstGeom>
          <a:solidFill>
            <a:srgbClr val="00CCFF">
              <a:alpha val="38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kumimoji="0" lang="en-US" altLang="zh-CN" sz="1000">
                <a:solidFill>
                  <a:schemeClr val="tx1"/>
                </a:solidFill>
              </a:rPr>
              <a:t>         </a:t>
            </a:r>
            <a:endParaRPr kumimoji="0" lang="en-US" altLang="zh-CN" sz="1800">
              <a:solidFill>
                <a:schemeClr val="tx1"/>
              </a:solidFill>
              <a:latin typeface="Arial" panose="020B0604020202020204" pitchFamily="34" charset="0"/>
            </a:endParaRPr>
          </a:p>
        </p:txBody>
      </p:sp>
      <p:sp>
        <p:nvSpPr>
          <p:cNvPr id="7" name="Oval 7"/>
          <p:cNvSpPr>
            <a:spLocks noChangeArrowheads="1"/>
          </p:cNvSpPr>
          <p:nvPr/>
        </p:nvSpPr>
        <p:spPr bwMode="auto">
          <a:xfrm>
            <a:off x="2955058" y="2565400"/>
            <a:ext cx="2864718" cy="2287588"/>
          </a:xfrm>
          <a:prstGeom prst="ellipse">
            <a:avLst/>
          </a:prstGeom>
          <a:solidFill>
            <a:srgbClr val="008000">
              <a:alpha val="3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endParaRPr kumimoji="0" lang="zh-CN" altLang="zh-CN" sz="1800">
              <a:solidFill>
                <a:schemeClr val="tx1"/>
              </a:solidFill>
              <a:latin typeface="Arial" panose="020B0604020202020204" pitchFamily="34" charset="0"/>
            </a:endParaRPr>
          </a:p>
        </p:txBody>
      </p:sp>
      <p:sp>
        <p:nvSpPr>
          <p:cNvPr id="8" name="Text Box 8"/>
          <p:cNvSpPr txBox="1">
            <a:spLocks noChangeArrowheads="1"/>
          </p:cNvSpPr>
          <p:nvPr/>
        </p:nvSpPr>
        <p:spPr bwMode="auto">
          <a:xfrm>
            <a:off x="1115617" y="2708275"/>
            <a:ext cx="115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solidFill>
                  <a:schemeClr val="tx1"/>
                </a:solidFill>
              </a:rPr>
              <a:t>2006</a:t>
            </a:r>
          </a:p>
        </p:txBody>
      </p:sp>
      <p:sp>
        <p:nvSpPr>
          <p:cNvPr id="9" name="Text Box 9"/>
          <p:cNvSpPr txBox="1">
            <a:spLocks noChangeArrowheads="1"/>
          </p:cNvSpPr>
          <p:nvPr/>
        </p:nvSpPr>
        <p:spPr bwMode="auto">
          <a:xfrm>
            <a:off x="5748715" y="2654509"/>
            <a:ext cx="15066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a:solidFill>
                  <a:schemeClr val="tx1"/>
                </a:solidFill>
              </a:rPr>
              <a:t>世界杯</a:t>
            </a:r>
          </a:p>
        </p:txBody>
      </p:sp>
      <p:sp>
        <p:nvSpPr>
          <p:cNvPr id="10" name="Text Box 10"/>
          <p:cNvSpPr txBox="1">
            <a:spLocks noChangeArrowheads="1"/>
          </p:cNvSpPr>
          <p:nvPr/>
        </p:nvSpPr>
        <p:spPr bwMode="auto">
          <a:xfrm>
            <a:off x="3232075" y="6292850"/>
            <a:ext cx="15066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chemeClr val="tx1"/>
                </a:solidFill>
              </a:rPr>
              <a:t>小组赛</a:t>
            </a:r>
          </a:p>
        </p:txBody>
      </p:sp>
      <p:sp>
        <p:nvSpPr>
          <p:cNvPr id="11" name="AutoShape 12"/>
          <p:cNvSpPr>
            <a:spLocks noChangeArrowheads="1"/>
          </p:cNvSpPr>
          <p:nvPr/>
        </p:nvSpPr>
        <p:spPr bwMode="auto">
          <a:xfrm rot="1337842">
            <a:off x="3758531" y="4204494"/>
            <a:ext cx="3888000" cy="108000"/>
          </a:xfrm>
          <a:prstGeom prst="rightArrow">
            <a:avLst>
              <a:gd name="adj1" fmla="val 50000"/>
              <a:gd name="adj2" fmla="val 213261"/>
            </a:avLst>
          </a:prstGeom>
          <a:solidFill>
            <a:srgbClr val="800080">
              <a:alpha val="3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2" name="Text Box 13"/>
          <p:cNvSpPr txBox="1">
            <a:spLocks noChangeArrowheads="1"/>
          </p:cNvSpPr>
          <p:nvPr/>
        </p:nvSpPr>
        <p:spPr bwMode="auto">
          <a:xfrm>
            <a:off x="5226252" y="4990456"/>
            <a:ext cx="37065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dirty="0">
                <a:solidFill>
                  <a:schemeClr val="tx1"/>
                </a:solidFill>
              </a:rPr>
              <a:t>2006 AND </a:t>
            </a:r>
            <a:r>
              <a:rPr lang="zh-CN" altLang="en-US" sz="1600" dirty="0">
                <a:solidFill>
                  <a:schemeClr val="tx1"/>
                </a:solidFill>
              </a:rPr>
              <a:t>世界杯 </a:t>
            </a:r>
            <a:r>
              <a:rPr lang="en-US" altLang="zh-CN" sz="1600" dirty="0">
                <a:solidFill>
                  <a:schemeClr val="tx1"/>
                </a:solidFill>
              </a:rPr>
              <a:t>AND NOT </a:t>
            </a:r>
            <a:r>
              <a:rPr lang="zh-CN" altLang="en-US" sz="1600" dirty="0">
                <a:solidFill>
                  <a:schemeClr val="tx1"/>
                </a:solidFill>
              </a:rPr>
              <a:t>小组赛</a:t>
            </a:r>
          </a:p>
        </p:txBody>
      </p:sp>
      <p:sp>
        <p:nvSpPr>
          <p:cNvPr id="13" name="文本框 12"/>
          <p:cNvSpPr txBox="1"/>
          <p:nvPr/>
        </p:nvSpPr>
        <p:spPr>
          <a:xfrm>
            <a:off x="539552" y="1628800"/>
            <a:ext cx="7992888" cy="461665"/>
          </a:xfrm>
          <a:prstGeom prst="rect">
            <a:avLst/>
          </a:prstGeom>
          <a:noFill/>
        </p:spPr>
        <p:txBody>
          <a:bodyPr wrap="square" rtlCol="0">
            <a:spAutoFit/>
          </a:bodyPr>
          <a:lstStyle/>
          <a:p>
            <a:r>
              <a:rPr lang="zh-CN" altLang="en-US" dirty="0">
                <a:solidFill>
                  <a:schemeClr val="tx1"/>
                </a:solidFill>
              </a:rPr>
              <a:t>布尔检索可以看成普通集合的交、并、非运算</a:t>
            </a:r>
          </a:p>
        </p:txBody>
      </p:sp>
    </p:spTree>
    <p:extLst>
      <p:ext uri="{BB962C8B-B14F-4D97-AF65-F5344CB8AC3E}">
        <p14:creationId xmlns:p14="http://schemas.microsoft.com/office/powerpoint/2010/main" val="1780627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zh-CN" altLang="en-US" dirty="0"/>
              <a:t>普通集合</a:t>
            </a:r>
          </a:p>
        </p:txBody>
      </p:sp>
      <p:graphicFrame>
        <p:nvGraphicFramePr>
          <p:cNvPr id="254980" name="Object 4"/>
          <p:cNvGraphicFramePr>
            <a:graphicFrameLocks noGrp="1" noChangeAspect="1"/>
          </p:cNvGraphicFramePr>
          <p:nvPr>
            <p:ph idx="1"/>
          </p:nvPr>
        </p:nvGraphicFramePr>
        <p:xfrm>
          <a:off x="1403350" y="2636838"/>
          <a:ext cx="4333875" cy="804862"/>
        </p:xfrm>
        <a:graphic>
          <a:graphicData uri="http://schemas.openxmlformats.org/presentationml/2006/ole">
            <mc:AlternateContent xmlns:mc="http://schemas.openxmlformats.org/markup-compatibility/2006">
              <mc:Choice xmlns:v="urn:schemas-microsoft-com:vml" Requires="v">
                <p:oleObj spid="_x0000_s167966" name="Equation" r:id="rId4" imgW="2463480" imgH="457200" progId="Equation.DSMT4">
                  <p:embed/>
                </p:oleObj>
              </mc:Choice>
              <mc:Fallback>
                <p:oleObj name="Equation" r:id="rId4" imgW="2463480" imgH="457200" progId="Equation.DSMT4">
                  <p:embed/>
                  <p:pic>
                    <p:nvPicPr>
                      <p:cNvPr id="254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636838"/>
                        <a:ext cx="4333875" cy="804862"/>
                      </a:xfrm>
                      <a:prstGeom prst="rect">
                        <a:avLst/>
                      </a:prstGeom>
                      <a:noFill/>
                      <a:ln>
                        <a:noFill/>
                      </a:ln>
                      <a:effectLst/>
                    </p:spPr>
                  </p:pic>
                </p:oleObj>
              </mc:Fallback>
            </mc:AlternateContent>
          </a:graphicData>
        </a:graphic>
      </p:graphicFrame>
      <p:sp>
        <p:nvSpPr>
          <p:cNvPr id="7" name="灯片编号占位符 7"/>
          <p:cNvSpPr>
            <a:spLocks noGrp="1"/>
          </p:cNvSpPr>
          <p:nvPr>
            <p:ph type="sldNum" sz="quarter" idx="12"/>
          </p:nvPr>
        </p:nvSpPr>
        <p:spPr/>
        <p:txBody>
          <a:bodyPr/>
          <a:lstStyle/>
          <a:p>
            <a:fld id="{0A8A6AE4-B101-409C-8C76-CDB6A77FE182}" type="slidenum">
              <a:rPr lang="en-US" altLang="zh-CN"/>
              <a:pPr/>
              <a:t>76</a:t>
            </a:fld>
            <a:endParaRPr lang="en-US" altLang="zh-CN"/>
          </a:p>
        </p:txBody>
      </p:sp>
      <p:sp>
        <p:nvSpPr>
          <p:cNvPr id="254979" name="Rectangle 3"/>
          <p:cNvSpPr>
            <a:spLocks noGrp="1" noChangeArrowheads="1"/>
          </p:cNvSpPr>
          <p:nvPr>
            <p:ph type="body" sz="half" idx="4294967295"/>
          </p:nvPr>
        </p:nvSpPr>
        <p:spPr>
          <a:xfrm>
            <a:off x="996950" y="2139950"/>
            <a:ext cx="8147050" cy="3600450"/>
          </a:xfrm>
        </p:spPr>
        <p:txBody>
          <a:bodyPr/>
          <a:lstStyle/>
          <a:p>
            <a:pPr>
              <a:lnSpc>
                <a:spcPct val="80000"/>
              </a:lnSpc>
            </a:pPr>
            <a:r>
              <a:rPr lang="zh-CN" altLang="en-US" sz="2800" dirty="0">
                <a:latin typeface="Times New Roman" panose="02020603050405020304" pitchFamily="18" charset="0"/>
              </a:rPr>
              <a:t>对于论域</a:t>
            </a:r>
            <a:r>
              <a:rPr lang="en-US" altLang="zh-CN" sz="2800" i="1" dirty="0">
                <a:latin typeface="Times New Roman" panose="02020603050405020304" pitchFamily="18" charset="0"/>
              </a:rPr>
              <a:t>U</a:t>
            </a:r>
            <a:r>
              <a:rPr lang="zh-CN" altLang="en-US" sz="2800" dirty="0">
                <a:latin typeface="Times New Roman" panose="02020603050405020304" pitchFamily="18" charset="0"/>
              </a:rPr>
              <a:t>上的一个子集</a:t>
            </a:r>
            <a:r>
              <a:rPr lang="en-US" altLang="zh-CN" sz="2800" i="1" dirty="0">
                <a:latin typeface="Times New Roman" panose="02020603050405020304" pitchFamily="18" charset="0"/>
              </a:rPr>
              <a:t>A</a:t>
            </a:r>
            <a:r>
              <a:rPr lang="zh-CN" altLang="en-US" sz="2800" dirty="0">
                <a:latin typeface="Times New Roman" panose="02020603050405020304" pitchFamily="18" charset="0"/>
              </a:rPr>
              <a:t>，可以定义函数</a:t>
            </a:r>
            <a:r>
              <a:rPr lang="zh-CN" altLang="en-US" sz="2800" dirty="0"/>
              <a:t>：</a:t>
            </a:r>
          </a:p>
          <a:p>
            <a:pPr lvl="1">
              <a:lnSpc>
                <a:spcPct val="80000"/>
              </a:lnSpc>
            </a:pPr>
            <a:endParaRPr lang="zh-CN" altLang="en-US" sz="2400" dirty="0"/>
          </a:p>
          <a:p>
            <a:pPr lvl="1">
              <a:lnSpc>
                <a:spcPct val="80000"/>
              </a:lnSpc>
            </a:pPr>
            <a:endParaRPr lang="zh-CN" altLang="en-US" sz="2400" dirty="0"/>
          </a:p>
          <a:p>
            <a:pPr lvl="1">
              <a:lnSpc>
                <a:spcPct val="80000"/>
              </a:lnSpc>
            </a:pPr>
            <a:endParaRPr lang="zh-CN" altLang="en-US" sz="2400" dirty="0"/>
          </a:p>
          <a:p>
            <a:pPr lvl="1">
              <a:lnSpc>
                <a:spcPct val="80000"/>
              </a:lnSpc>
            </a:pPr>
            <a:r>
              <a:rPr lang="zh-CN" altLang="en-US" sz="2400" dirty="0">
                <a:latin typeface="Times New Roman" panose="02020603050405020304" pitchFamily="18" charset="0"/>
              </a:rPr>
              <a:t>该函数刻画了论域</a:t>
            </a:r>
            <a:r>
              <a:rPr lang="en-US" altLang="zh-CN" sz="2400" i="1" dirty="0">
                <a:latin typeface="Times New Roman" panose="02020603050405020304" pitchFamily="18" charset="0"/>
              </a:rPr>
              <a:t>U</a:t>
            </a:r>
            <a:r>
              <a:rPr lang="zh-CN" altLang="en-US" sz="2400" dirty="0">
                <a:latin typeface="Times New Roman" panose="02020603050405020304" pitchFamily="18" charset="0"/>
              </a:rPr>
              <a:t>上的元素</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到</a:t>
            </a:r>
            <a:r>
              <a:rPr lang="en-US" altLang="zh-CN" sz="2400" i="1" dirty="0">
                <a:latin typeface="Times New Roman" panose="02020603050405020304" pitchFamily="18" charset="0"/>
              </a:rPr>
              <a:t>A</a:t>
            </a:r>
            <a:r>
              <a:rPr lang="zh-CN" altLang="en-US" sz="2400" dirty="0">
                <a:latin typeface="Times New Roman" panose="02020603050405020304" pitchFamily="18" charset="0"/>
              </a:rPr>
              <a:t>的</a:t>
            </a:r>
            <a:r>
              <a:rPr lang="zh-CN" altLang="en-US" sz="2400" b="1" dirty="0">
                <a:solidFill>
                  <a:srgbClr val="FF0000"/>
                </a:solidFill>
                <a:latin typeface="Times New Roman" panose="02020603050405020304" pitchFamily="18" charset="0"/>
              </a:rPr>
              <a:t>隶属度</a:t>
            </a:r>
            <a:r>
              <a:rPr lang="zh-CN" altLang="en-US" sz="2400" dirty="0">
                <a:latin typeface="Times New Roman" panose="02020603050405020304" pitchFamily="18" charset="0"/>
              </a:rPr>
              <a:t>，当隶属度为</a:t>
            </a:r>
            <a:r>
              <a:rPr lang="en-US" altLang="zh-CN" sz="2400" dirty="0">
                <a:latin typeface="Times New Roman" panose="02020603050405020304" pitchFamily="18" charset="0"/>
              </a:rPr>
              <a:t>1</a:t>
            </a:r>
            <a:r>
              <a:rPr lang="zh-CN" altLang="en-US" sz="2400" dirty="0">
                <a:latin typeface="Times New Roman" panose="02020603050405020304" pitchFamily="18" charset="0"/>
              </a:rPr>
              <a:t>时， </a:t>
            </a:r>
            <a:r>
              <a:rPr lang="en-US" altLang="zh-CN" sz="2400" i="1" dirty="0">
                <a:latin typeface="Times New Roman" panose="02020603050405020304" pitchFamily="18" charset="0"/>
              </a:rPr>
              <a:t>x</a:t>
            </a:r>
            <a:r>
              <a:rPr lang="zh-CN" altLang="en-US" sz="2400" dirty="0">
                <a:latin typeface="Times New Roman" panose="02020603050405020304" pitchFamily="18" charset="0"/>
              </a:rPr>
              <a:t>属于</a:t>
            </a:r>
            <a:r>
              <a:rPr lang="en-US" altLang="zh-CN" sz="2400" i="1" dirty="0">
                <a:latin typeface="Times New Roman" panose="02020603050405020304" pitchFamily="18" charset="0"/>
              </a:rPr>
              <a:t>A</a:t>
            </a:r>
            <a:r>
              <a:rPr lang="zh-CN" altLang="en-US" sz="2400" dirty="0">
                <a:latin typeface="Times New Roman" panose="02020603050405020304" pitchFamily="18" charset="0"/>
              </a:rPr>
              <a:t>，当隶属度为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x</a:t>
            </a:r>
            <a:r>
              <a:rPr lang="zh-CN" altLang="en-US" sz="2400" dirty="0">
                <a:latin typeface="Times New Roman" panose="02020603050405020304" pitchFamily="18" charset="0"/>
              </a:rPr>
              <a:t>不属于</a:t>
            </a: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该函数是二值函数</a:t>
            </a:r>
          </a:p>
          <a:p>
            <a:pPr lvl="1">
              <a:lnSpc>
                <a:spcPct val="80000"/>
              </a:lnSpc>
            </a:pPr>
            <a:r>
              <a:rPr lang="zh-CN" altLang="en-US" sz="2400" dirty="0">
                <a:latin typeface="Times New Roman" panose="02020603050405020304" pitchFamily="18" charset="0"/>
              </a:rPr>
              <a:t>例子：“大于</a:t>
            </a:r>
            <a:r>
              <a:rPr lang="en-US" altLang="zh-CN" sz="2400" dirty="0">
                <a:latin typeface="Times New Roman" panose="02020603050405020304" pitchFamily="18" charset="0"/>
              </a:rPr>
              <a:t>1</a:t>
            </a:r>
            <a:r>
              <a:rPr lang="zh-CN" altLang="en-US" sz="2400" dirty="0">
                <a:latin typeface="Times New Roman" panose="02020603050405020304" pitchFamily="18" charset="0"/>
              </a:rPr>
              <a:t>的实数”用集合表示为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x</a:t>
            </a:r>
            <a:r>
              <a:rPr lang="en-US" altLang="zh-CN" sz="2400" dirty="0">
                <a:latin typeface="Times New Roman" panose="02020603050405020304" pitchFamily="18" charset="0"/>
              </a:rPr>
              <a:t>&gt;1, </a:t>
            </a:r>
            <a:r>
              <a:rPr lang="en-US" altLang="zh-CN" sz="2400" i="1" dirty="0" err="1">
                <a:latin typeface="Times New Roman" panose="02020603050405020304" pitchFamily="18" charset="0"/>
              </a:rPr>
              <a:t>x</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R</a:t>
            </a:r>
            <a:r>
              <a:rPr lang="en-US" altLang="zh-CN" sz="2400" dirty="0">
                <a:latin typeface="Times New Roman" panose="02020603050405020304" pitchFamily="18" charset="0"/>
              </a:rPr>
              <a:t>}</a:t>
            </a:r>
            <a:endParaRPr lang="en-US" altLang="zh-CN" sz="2400" dirty="0"/>
          </a:p>
        </p:txBody>
      </p:sp>
    </p:spTree>
    <p:extLst>
      <p:ext uri="{BB962C8B-B14F-4D97-AF65-F5344CB8AC3E}">
        <p14:creationId xmlns:p14="http://schemas.microsoft.com/office/powerpoint/2010/main" val="3739168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en-US" dirty="0"/>
              <a:t>模糊集合</a:t>
            </a:r>
            <a:r>
              <a:rPr lang="en-US" altLang="zh-CN" dirty="0"/>
              <a:t>(Fuzzy Set)</a:t>
            </a:r>
            <a:endParaRPr lang="zh-CN" altLang="en-US" dirty="0"/>
          </a:p>
        </p:txBody>
      </p:sp>
      <p:graphicFrame>
        <p:nvGraphicFramePr>
          <p:cNvPr id="451589" name="Object 5"/>
          <p:cNvGraphicFramePr>
            <a:graphicFrameLocks noGrp="1" noChangeAspect="1"/>
          </p:cNvGraphicFramePr>
          <p:nvPr>
            <p:ph idx="1"/>
          </p:nvPr>
        </p:nvGraphicFramePr>
        <p:xfrm>
          <a:off x="3276600" y="2644775"/>
          <a:ext cx="1727200" cy="438150"/>
        </p:xfrm>
        <a:graphic>
          <a:graphicData uri="http://schemas.openxmlformats.org/presentationml/2006/ole">
            <mc:AlternateContent xmlns:mc="http://schemas.openxmlformats.org/markup-compatibility/2006">
              <mc:Choice xmlns:v="urn:schemas-microsoft-com:vml" Requires="v">
                <p:oleObj spid="_x0000_s169018" name="Equation" r:id="rId4" imgW="901440" imgH="228600" progId="Equation.DSMT4">
                  <p:embed/>
                </p:oleObj>
              </mc:Choice>
              <mc:Fallback>
                <p:oleObj name="Equation" r:id="rId4" imgW="901440" imgH="228600" progId="Equation.DSMT4">
                  <p:embed/>
                  <p:pic>
                    <p:nvPicPr>
                      <p:cNvPr id="45158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644775"/>
                        <a:ext cx="1727200" cy="438150"/>
                      </a:xfrm>
                      <a:prstGeom prst="rect">
                        <a:avLst/>
                      </a:prstGeom>
                      <a:noFill/>
                      <a:ln>
                        <a:noFill/>
                      </a:ln>
                      <a:effectLst/>
                    </p:spPr>
                  </p:pic>
                </p:oleObj>
              </mc:Fallback>
            </mc:AlternateContent>
          </a:graphicData>
        </a:graphic>
      </p:graphicFrame>
      <p:sp>
        <p:nvSpPr>
          <p:cNvPr id="8" name="灯片编号占位符 7"/>
          <p:cNvSpPr>
            <a:spLocks noGrp="1"/>
          </p:cNvSpPr>
          <p:nvPr>
            <p:ph type="sldNum" sz="quarter" idx="12"/>
          </p:nvPr>
        </p:nvSpPr>
        <p:spPr/>
        <p:txBody>
          <a:bodyPr/>
          <a:lstStyle/>
          <a:p>
            <a:fld id="{27C34C6C-F950-477D-AC55-050BB8B211EA}" type="slidenum">
              <a:rPr lang="en-US" altLang="zh-CN"/>
              <a:pPr/>
              <a:t>77</a:t>
            </a:fld>
            <a:endParaRPr lang="en-US" altLang="zh-CN"/>
          </a:p>
        </p:txBody>
      </p:sp>
      <p:sp>
        <p:nvSpPr>
          <p:cNvPr id="451587" name="Rectangle 3"/>
          <p:cNvSpPr>
            <a:spLocks noGrp="1" noChangeArrowheads="1"/>
          </p:cNvSpPr>
          <p:nvPr>
            <p:ph type="body" sz="half" idx="4294967295"/>
          </p:nvPr>
        </p:nvSpPr>
        <p:spPr>
          <a:xfrm>
            <a:off x="321468" y="1628800"/>
            <a:ext cx="7637463" cy="3617913"/>
          </a:xfrm>
        </p:spPr>
        <p:txBody>
          <a:bodyPr/>
          <a:lstStyle/>
          <a:p>
            <a:pPr>
              <a:lnSpc>
                <a:spcPct val="80000"/>
              </a:lnSpc>
            </a:pPr>
            <a:r>
              <a:rPr lang="zh-CN" altLang="en-US" sz="2800" dirty="0"/>
              <a:t>模糊集合</a:t>
            </a:r>
            <a:r>
              <a:rPr lang="zh-CN" altLang="en-US" dirty="0"/>
              <a:t>：简称模糊集，</a:t>
            </a:r>
            <a:r>
              <a:rPr lang="zh-CN" altLang="en-US" sz="2800" dirty="0">
                <a:latin typeface="Times New Roman" panose="02020603050405020304" pitchFamily="18" charset="0"/>
              </a:rPr>
              <a:t>对于论域</a:t>
            </a:r>
            <a:r>
              <a:rPr lang="en-US" altLang="zh-CN" sz="2800" i="1" dirty="0">
                <a:latin typeface="Times New Roman" panose="02020603050405020304" pitchFamily="18" charset="0"/>
              </a:rPr>
              <a:t>U</a:t>
            </a:r>
            <a:r>
              <a:rPr lang="zh-CN" altLang="en-US" sz="2800" dirty="0">
                <a:latin typeface="Times New Roman" panose="02020603050405020304" pitchFamily="18" charset="0"/>
              </a:rPr>
              <a:t>上的一个“模糊子集” </a:t>
            </a:r>
            <a:r>
              <a:rPr lang="en-US" altLang="zh-CN" sz="2800" i="1" dirty="0">
                <a:latin typeface="Times New Roman" panose="02020603050405020304" pitchFamily="18" charset="0"/>
              </a:rPr>
              <a:t>A</a:t>
            </a:r>
            <a:r>
              <a:rPr lang="zh-CN" altLang="en-US" sz="2800" dirty="0">
                <a:latin typeface="Times New Roman" panose="02020603050405020304" pitchFamily="18" charset="0"/>
              </a:rPr>
              <a:t>，可以定义函数</a:t>
            </a:r>
            <a:r>
              <a:rPr lang="zh-CN" altLang="en-US" sz="2800" dirty="0"/>
              <a:t>：</a:t>
            </a:r>
          </a:p>
          <a:p>
            <a:pPr lvl="1">
              <a:lnSpc>
                <a:spcPct val="80000"/>
              </a:lnSpc>
            </a:pPr>
            <a:endParaRPr lang="zh-CN" altLang="en-US" sz="2400" dirty="0"/>
          </a:p>
          <a:p>
            <a:pPr lvl="1">
              <a:lnSpc>
                <a:spcPct val="80000"/>
              </a:lnSpc>
            </a:pPr>
            <a:endParaRPr lang="zh-CN" altLang="en-US" sz="2400" dirty="0"/>
          </a:p>
          <a:p>
            <a:pPr lvl="1">
              <a:lnSpc>
                <a:spcPct val="80000"/>
              </a:lnSpc>
            </a:pPr>
            <a:r>
              <a:rPr lang="zh-CN" altLang="en-US" sz="2400" dirty="0"/>
              <a:t>该函数刻画了</a:t>
            </a:r>
            <a:r>
              <a:rPr lang="zh-CN" altLang="en-US" sz="2400" dirty="0">
                <a:latin typeface="Times New Roman" panose="02020603050405020304" pitchFamily="18" charset="0"/>
              </a:rPr>
              <a:t>论域</a:t>
            </a:r>
            <a:r>
              <a:rPr lang="en-US" altLang="zh-CN" sz="2400" i="1" dirty="0">
                <a:latin typeface="Times New Roman" panose="02020603050405020304" pitchFamily="18" charset="0"/>
              </a:rPr>
              <a:t>U</a:t>
            </a:r>
            <a:r>
              <a:rPr lang="zh-CN" altLang="en-US" sz="2400" dirty="0">
                <a:latin typeface="Times New Roman" panose="02020603050405020304" pitchFamily="18" charset="0"/>
              </a:rPr>
              <a:t>上的元素</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到</a:t>
            </a:r>
            <a:r>
              <a:rPr lang="en-US" altLang="zh-CN" sz="2400" i="1" dirty="0">
                <a:latin typeface="Times New Roman" panose="02020603050405020304" pitchFamily="18" charset="0"/>
              </a:rPr>
              <a:t>A</a:t>
            </a:r>
            <a:r>
              <a:rPr lang="zh-CN" altLang="en-US" sz="2400" dirty="0">
                <a:latin typeface="Times New Roman" panose="02020603050405020304" pitchFamily="18" charset="0"/>
              </a:rPr>
              <a:t>的隶属度，函数</a:t>
            </a:r>
            <a:r>
              <a:rPr lang="zh-CN" altLang="en-US" sz="2400" dirty="0">
                <a:solidFill>
                  <a:schemeClr val="hlink"/>
                </a:solidFill>
                <a:latin typeface="Times New Roman" panose="02020603050405020304" pitchFamily="18" charset="0"/>
              </a:rPr>
              <a:t>值域为</a:t>
            </a:r>
            <a:r>
              <a:rPr lang="en-US" altLang="zh-CN" sz="2400" dirty="0">
                <a:solidFill>
                  <a:schemeClr val="hlink"/>
                </a:solidFill>
                <a:latin typeface="Times New Roman" panose="02020603050405020304" pitchFamily="18" charset="0"/>
              </a:rPr>
              <a:t>[0,1]</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p>
          <a:p>
            <a:pPr lvl="1">
              <a:lnSpc>
                <a:spcPct val="80000"/>
              </a:lnSpc>
            </a:pPr>
            <a:r>
              <a:rPr lang="zh-CN" altLang="en-US" sz="2400" dirty="0">
                <a:latin typeface="Times New Roman" panose="02020603050405020304" pitchFamily="18" charset="0"/>
              </a:rPr>
              <a:t>例子：“所有比</a:t>
            </a:r>
            <a:r>
              <a:rPr lang="en-US" altLang="zh-CN" sz="2400" dirty="0">
                <a:latin typeface="Times New Roman" panose="02020603050405020304" pitchFamily="18" charset="0"/>
              </a:rPr>
              <a:t>1</a:t>
            </a:r>
            <a:r>
              <a:rPr lang="zh-CN" altLang="en-US" sz="2400" dirty="0">
                <a:latin typeface="Times New Roman" panose="02020603050405020304" pitchFamily="18" charset="0"/>
              </a:rPr>
              <a:t>大得多的实数” 用模糊集</a:t>
            </a:r>
            <a:r>
              <a:rPr lang="en-US" altLang="zh-CN" sz="2400" i="1" dirty="0">
                <a:latin typeface="Times New Roman" panose="02020603050405020304" pitchFamily="18" charset="0"/>
              </a:rPr>
              <a:t>A</a:t>
            </a:r>
            <a:r>
              <a:rPr lang="zh-CN" altLang="en-US" sz="2400" dirty="0">
                <a:latin typeface="Times New Roman" panose="02020603050405020304" pitchFamily="18" charset="0"/>
              </a:rPr>
              <a:t>可以定义为：</a:t>
            </a:r>
            <a:endParaRPr lang="zh-CN" altLang="en-US" sz="2400" dirty="0"/>
          </a:p>
          <a:p>
            <a:pPr lvl="1">
              <a:lnSpc>
                <a:spcPct val="80000"/>
              </a:lnSpc>
            </a:pPr>
            <a:endParaRPr lang="zh-CN" altLang="en-US" sz="2400" dirty="0"/>
          </a:p>
          <a:p>
            <a:pPr lvl="1">
              <a:lnSpc>
                <a:spcPct val="80000"/>
              </a:lnSpc>
              <a:buFont typeface="Wingdings" panose="05000000000000000000" pitchFamily="2" charset="2"/>
              <a:buNone/>
            </a:pPr>
            <a:endParaRPr lang="en-US" altLang="zh-CN" sz="2400" dirty="0"/>
          </a:p>
        </p:txBody>
      </p:sp>
      <p:graphicFrame>
        <p:nvGraphicFramePr>
          <p:cNvPr id="451590" name="Object 6"/>
          <p:cNvGraphicFramePr>
            <a:graphicFrameLocks noChangeAspect="1"/>
          </p:cNvGraphicFramePr>
          <p:nvPr/>
        </p:nvGraphicFramePr>
        <p:xfrm>
          <a:off x="3059832" y="4714659"/>
          <a:ext cx="3240087" cy="1182687"/>
        </p:xfrm>
        <a:graphic>
          <a:graphicData uri="http://schemas.openxmlformats.org/presentationml/2006/ole">
            <mc:AlternateContent xmlns:mc="http://schemas.openxmlformats.org/markup-compatibility/2006">
              <mc:Choice xmlns:v="urn:schemas-microsoft-com:vml" Requires="v">
                <p:oleObj spid="_x0000_s169019" name="Equation" r:id="rId6" imgW="1879560" imgH="685800" progId="Equation.DSMT4">
                  <p:embed/>
                </p:oleObj>
              </mc:Choice>
              <mc:Fallback>
                <p:oleObj name="Equation" r:id="rId6" imgW="1879560" imgH="685800" progId="Equation.DSMT4">
                  <p:embed/>
                  <p:pic>
                    <p:nvPicPr>
                      <p:cNvPr id="451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4714659"/>
                        <a:ext cx="3240087"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6895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a:t>模糊集隶属函数的性质</a:t>
            </a:r>
          </a:p>
        </p:txBody>
      </p:sp>
      <p:graphicFrame>
        <p:nvGraphicFramePr>
          <p:cNvPr id="263174" name="Object 6"/>
          <p:cNvGraphicFramePr>
            <a:graphicFrameLocks noGrp="1" noChangeAspect="1"/>
          </p:cNvGraphicFramePr>
          <p:nvPr>
            <p:ph idx="1"/>
          </p:nvPr>
        </p:nvGraphicFramePr>
        <p:xfrm>
          <a:off x="1979613" y="2852738"/>
          <a:ext cx="4198937" cy="1563687"/>
        </p:xfrm>
        <a:graphic>
          <a:graphicData uri="http://schemas.openxmlformats.org/presentationml/2006/ole">
            <mc:AlternateContent xmlns:mc="http://schemas.openxmlformats.org/markup-compatibility/2006">
              <mc:Choice xmlns:v="urn:schemas-microsoft-com:vml" Requires="v">
                <p:oleObj spid="_x0000_s170014" name="Equation" r:id="rId4" imgW="1841400" imgH="685800" progId="Equation.DSMT4">
                  <p:embed/>
                </p:oleObj>
              </mc:Choice>
              <mc:Fallback>
                <p:oleObj name="Equation" r:id="rId4" imgW="1841400" imgH="685800" progId="Equation.DSMT4">
                  <p:embed/>
                  <p:pic>
                    <p:nvPicPr>
                      <p:cNvPr id="2631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852738"/>
                        <a:ext cx="4198937" cy="1563687"/>
                      </a:xfrm>
                      <a:prstGeom prst="rect">
                        <a:avLst/>
                      </a:prstGeom>
                      <a:noFill/>
                      <a:ln>
                        <a:noFill/>
                      </a:ln>
                      <a:effectLst/>
                    </p:spPr>
                  </p:pic>
                </p:oleObj>
              </mc:Fallback>
            </mc:AlternateContent>
          </a:graphicData>
        </a:graphic>
      </p:graphicFrame>
      <p:sp>
        <p:nvSpPr>
          <p:cNvPr id="7" name="灯片编号占位符 6"/>
          <p:cNvSpPr>
            <a:spLocks noGrp="1"/>
          </p:cNvSpPr>
          <p:nvPr>
            <p:ph type="sldNum" sz="quarter" idx="12"/>
          </p:nvPr>
        </p:nvSpPr>
        <p:spPr/>
        <p:txBody>
          <a:bodyPr/>
          <a:lstStyle/>
          <a:p>
            <a:fld id="{A6FB75CB-B5E9-4837-9B95-0D002E4A9E3C}" type="slidenum">
              <a:rPr lang="en-US" altLang="zh-CN"/>
              <a:pPr/>
              <a:t>78</a:t>
            </a:fld>
            <a:endParaRPr lang="en-US" altLang="zh-CN"/>
          </a:p>
        </p:txBody>
      </p:sp>
      <p:sp>
        <p:nvSpPr>
          <p:cNvPr id="263171" name="Rectangle 3"/>
          <p:cNvSpPr>
            <a:spLocks noGrp="1" noChangeArrowheads="1"/>
          </p:cNvSpPr>
          <p:nvPr>
            <p:ph type="body" sz="half" idx="4294967295"/>
          </p:nvPr>
        </p:nvSpPr>
        <p:spPr>
          <a:xfrm>
            <a:off x="1008063" y="1916113"/>
            <a:ext cx="8135937" cy="3616325"/>
          </a:xfrm>
        </p:spPr>
        <p:txBody>
          <a:bodyPr/>
          <a:lstStyle/>
          <a:p>
            <a:r>
              <a:rPr lang="zh-CN" altLang="en-US" sz="2800" dirty="0"/>
              <a:t>模糊集合也存在非、并、交等运算，它们满足：</a:t>
            </a:r>
          </a:p>
          <a:p>
            <a:endParaRPr lang="zh-CN" altLang="en-US" sz="2800" dirty="0"/>
          </a:p>
          <a:p>
            <a:endParaRPr lang="zh-CN" altLang="en-US" sz="2800" dirty="0"/>
          </a:p>
          <a:p>
            <a:endParaRPr lang="en-US" altLang="zh-CN" sz="2800" dirty="0"/>
          </a:p>
        </p:txBody>
      </p:sp>
    </p:spTree>
    <p:extLst>
      <p:ext uri="{BB962C8B-B14F-4D97-AF65-F5344CB8AC3E}">
        <p14:creationId xmlns:p14="http://schemas.microsoft.com/office/powerpoint/2010/main" val="4196164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539552" y="492125"/>
            <a:ext cx="6330950" cy="852488"/>
          </a:xfrm>
        </p:spPr>
        <p:txBody>
          <a:bodyPr/>
          <a:lstStyle/>
          <a:p>
            <a:r>
              <a:rPr lang="zh-CN" altLang="en-US" dirty="0">
                <a:latin typeface="Times New Roman" panose="02020603050405020304" pitchFamily="18" charset="0"/>
              </a:rPr>
              <a:t>基于模糊集的</a:t>
            </a:r>
            <a:r>
              <a:rPr lang="zh-CN" altLang="en-US" dirty="0"/>
              <a:t>检索</a:t>
            </a:r>
            <a:r>
              <a:rPr lang="zh-CN" altLang="en-US" dirty="0">
                <a:latin typeface="Times New Roman" panose="02020603050405020304" pitchFamily="18" charset="0"/>
              </a:rPr>
              <a:t>模型</a:t>
            </a:r>
          </a:p>
        </p:txBody>
      </p:sp>
      <p:sp>
        <p:nvSpPr>
          <p:cNvPr id="266243" name="Rectangle 3"/>
          <p:cNvSpPr>
            <a:spLocks noGrp="1" noChangeArrowheads="1"/>
          </p:cNvSpPr>
          <p:nvPr>
            <p:ph idx="1"/>
          </p:nvPr>
        </p:nvSpPr>
        <p:spPr>
          <a:xfrm>
            <a:off x="683568" y="1844824"/>
            <a:ext cx="7772400" cy="3617913"/>
          </a:xfrm>
        </p:spPr>
        <p:txBody>
          <a:bodyPr/>
          <a:lstStyle/>
          <a:p>
            <a:pPr>
              <a:lnSpc>
                <a:spcPct val="80000"/>
              </a:lnSpc>
            </a:pPr>
            <a:r>
              <a:rPr lang="zh-CN" altLang="en-US" sz="2400" dirty="0"/>
              <a:t>对于文档集合</a:t>
            </a:r>
            <a:r>
              <a:rPr lang="en-US" altLang="zh-CN" sz="2400" dirty="0"/>
              <a:t>{</a:t>
            </a:r>
            <a:r>
              <a:rPr lang="en-US" altLang="zh-CN" sz="2400" i="1" dirty="0"/>
              <a:t>d</a:t>
            </a:r>
            <a:r>
              <a:rPr lang="en-US" altLang="zh-CN" sz="2400" i="1" baseline="-25000" dirty="0"/>
              <a:t>1</a:t>
            </a:r>
            <a:r>
              <a:rPr lang="en-US" altLang="zh-CN" sz="2400" i="1" dirty="0"/>
              <a:t>,d</a:t>
            </a:r>
            <a:r>
              <a:rPr lang="en-US" altLang="zh-CN" sz="2400" i="1" baseline="-25000" dirty="0"/>
              <a:t>2</a:t>
            </a:r>
            <a:r>
              <a:rPr lang="en-US" altLang="zh-CN" sz="2400" i="1" dirty="0"/>
              <a:t>,…,</a:t>
            </a:r>
            <a:r>
              <a:rPr lang="en-US" altLang="zh-CN" sz="2400" i="1" dirty="0" err="1"/>
              <a:t>d</a:t>
            </a:r>
            <a:r>
              <a:rPr lang="en-US" altLang="zh-CN" sz="2400" i="1" baseline="-25000" dirty="0" err="1"/>
              <a:t>n</a:t>
            </a:r>
            <a:r>
              <a:rPr lang="en-US" altLang="zh-CN" sz="2400" dirty="0"/>
              <a:t>}</a:t>
            </a:r>
            <a:r>
              <a:rPr lang="zh-CN" altLang="en-US" sz="2400" dirty="0"/>
              <a:t>，词项集合</a:t>
            </a:r>
            <a:r>
              <a:rPr lang="en-US" altLang="zh-CN" sz="2400" dirty="0"/>
              <a:t>{</a:t>
            </a:r>
            <a:r>
              <a:rPr lang="en-US" altLang="zh-CN" sz="2400" i="1" dirty="0"/>
              <a:t>t</a:t>
            </a:r>
            <a:r>
              <a:rPr lang="en-US" altLang="zh-CN" sz="2400" i="1" baseline="-25000" dirty="0"/>
              <a:t>1</a:t>
            </a:r>
            <a:r>
              <a:rPr lang="en-US" altLang="zh-CN" sz="2400" i="1" dirty="0"/>
              <a:t>,t</a:t>
            </a:r>
            <a:r>
              <a:rPr lang="en-US" altLang="zh-CN" sz="2400" i="1" baseline="-25000" dirty="0"/>
              <a:t>2</a:t>
            </a:r>
            <a:r>
              <a:rPr lang="en-US" altLang="zh-CN" sz="2400" i="1" dirty="0"/>
              <a:t>,…,t</a:t>
            </a:r>
            <a:r>
              <a:rPr lang="en-US" altLang="zh-CN" sz="2400" i="1" baseline="-25000" dirty="0"/>
              <a:t>m</a:t>
            </a:r>
            <a:r>
              <a:rPr lang="en-US" altLang="zh-CN" sz="2400" dirty="0"/>
              <a:t>}</a:t>
            </a:r>
          </a:p>
          <a:p>
            <a:pPr>
              <a:lnSpc>
                <a:spcPct val="150000"/>
              </a:lnSpc>
            </a:pPr>
            <a:r>
              <a:rPr lang="zh-CN" altLang="en-US" sz="2400" dirty="0"/>
              <a:t>第一步，</a:t>
            </a:r>
            <a:r>
              <a:rPr lang="zh-CN" altLang="en-US" sz="2400" dirty="0">
                <a:solidFill>
                  <a:schemeClr val="hlink"/>
                </a:solidFill>
              </a:rPr>
              <a:t>定义词项之间的关系</a:t>
            </a:r>
            <a:r>
              <a:rPr lang="zh-CN" altLang="en-US" sz="2400" dirty="0"/>
              <a:t>：建立一部相关性词典，定义所有词项和词项之间的相关性。</a:t>
            </a:r>
            <a:r>
              <a:rPr lang="en-US" altLang="zh-CN" sz="2400" i="1" dirty="0"/>
              <a:t>t</a:t>
            </a:r>
            <a:r>
              <a:rPr lang="en-US" altLang="zh-CN" sz="2400" i="1" baseline="-25000" dirty="0"/>
              <a:t>i</a:t>
            </a:r>
            <a:r>
              <a:rPr lang="zh-CN" altLang="en-US" sz="2400" dirty="0"/>
              <a:t>和</a:t>
            </a:r>
            <a:r>
              <a:rPr lang="en-US" altLang="zh-CN" sz="2400" i="1" dirty="0" err="1"/>
              <a:t>t</a:t>
            </a:r>
            <a:r>
              <a:rPr lang="en-US" altLang="zh-CN" sz="2400" i="1" baseline="-25000" dirty="0" err="1"/>
              <a:t>l</a:t>
            </a:r>
            <a:r>
              <a:rPr lang="zh-CN" altLang="en-US" sz="2400" dirty="0"/>
              <a:t>的相关性</a:t>
            </a:r>
            <a:r>
              <a:rPr lang="en-US" altLang="zh-CN" sz="2400" i="1" dirty="0" err="1"/>
              <a:t>c</a:t>
            </a:r>
            <a:r>
              <a:rPr lang="en-US" altLang="zh-CN" sz="2400" i="1" baseline="-25000" dirty="0" err="1"/>
              <a:t>i,l</a:t>
            </a:r>
            <a:r>
              <a:rPr lang="zh-CN" altLang="en-US" sz="2400" dirty="0"/>
              <a:t>可以通过下式计算</a:t>
            </a:r>
            <a:r>
              <a:rPr lang="en-US" altLang="zh-CN" sz="2400" dirty="0"/>
              <a:t>(</a:t>
            </a:r>
            <a:r>
              <a:rPr lang="zh-CN" altLang="en-US" sz="2400" dirty="0"/>
              <a:t>下式实际计算的是共现频率（如文档内共现频率），</a:t>
            </a:r>
            <a:r>
              <a:rPr lang="en-US" altLang="zh-CN" sz="2400" i="1" dirty="0" err="1"/>
              <a:t>c</a:t>
            </a:r>
            <a:r>
              <a:rPr lang="en-US" altLang="zh-CN" sz="2400" i="1" baseline="-25000" dirty="0" err="1"/>
              <a:t>i,l</a:t>
            </a:r>
            <a:r>
              <a:rPr lang="zh-CN" altLang="en-US" sz="2400" dirty="0"/>
              <a:t>取值范围为</a:t>
            </a:r>
            <a:r>
              <a:rPr lang="en-US" altLang="zh-CN" sz="2400" dirty="0"/>
              <a:t>[0,1])</a:t>
            </a:r>
            <a:r>
              <a:rPr lang="zh-CN" altLang="en-US" sz="2400" dirty="0"/>
              <a:t>：</a:t>
            </a:r>
          </a:p>
          <a:p>
            <a:pPr>
              <a:lnSpc>
                <a:spcPct val="80000"/>
              </a:lnSpc>
            </a:pPr>
            <a:endParaRPr lang="zh-CN" altLang="en-US" sz="2800" dirty="0">
              <a:latin typeface="Times New Roman" panose="02020603050405020304" pitchFamily="18" charset="0"/>
            </a:endParaRPr>
          </a:p>
          <a:p>
            <a:pPr>
              <a:lnSpc>
                <a:spcPct val="80000"/>
              </a:lnSpc>
            </a:pPr>
            <a:endParaRPr lang="zh-CN" altLang="en-US" sz="2800" dirty="0">
              <a:latin typeface="Times New Roman" panose="02020603050405020304" pitchFamily="18" charset="0"/>
            </a:endParaRP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p>
        </p:txBody>
      </p:sp>
      <p:sp>
        <p:nvSpPr>
          <p:cNvPr id="7" name="灯片编号占位符 5"/>
          <p:cNvSpPr>
            <a:spLocks noGrp="1"/>
          </p:cNvSpPr>
          <p:nvPr>
            <p:ph type="sldNum" sz="quarter" idx="12"/>
          </p:nvPr>
        </p:nvSpPr>
        <p:spPr/>
        <p:txBody>
          <a:bodyPr/>
          <a:lstStyle/>
          <a:p>
            <a:fld id="{DF7F0EA6-8C12-4498-BCDF-9F807C1D6DFC}" type="slidenum">
              <a:rPr lang="en-US" altLang="zh-CN"/>
              <a:pPr/>
              <a:t>79</a:t>
            </a:fld>
            <a:endParaRPr lang="en-US" altLang="zh-CN"/>
          </a:p>
        </p:txBody>
      </p:sp>
      <p:graphicFrame>
        <p:nvGraphicFramePr>
          <p:cNvPr id="266244" name="Object 4"/>
          <p:cNvGraphicFramePr>
            <a:graphicFrameLocks noChangeAspect="1"/>
          </p:cNvGraphicFramePr>
          <p:nvPr>
            <p:extLst>
              <p:ext uri="{D42A27DB-BD31-4B8C-83A1-F6EECF244321}">
                <p14:modId xmlns:p14="http://schemas.microsoft.com/office/powerpoint/2010/main" val="1787830041"/>
              </p:ext>
            </p:extLst>
          </p:nvPr>
        </p:nvGraphicFramePr>
        <p:xfrm>
          <a:off x="1787180" y="4817268"/>
          <a:ext cx="2160587" cy="915988"/>
        </p:xfrm>
        <a:graphic>
          <a:graphicData uri="http://schemas.openxmlformats.org/presentationml/2006/ole">
            <mc:AlternateContent xmlns:mc="http://schemas.openxmlformats.org/markup-compatibility/2006">
              <mc:Choice xmlns:v="urn:schemas-microsoft-com:vml" Requires="v">
                <p:oleObj spid="_x0000_s171044" name="Equation" r:id="rId4" imgW="1079280" imgH="457200" progId="Equation.DSMT4">
                  <p:embed/>
                </p:oleObj>
              </mc:Choice>
              <mc:Fallback>
                <p:oleObj name="Equation" r:id="rId4" imgW="1079280" imgH="457200" progId="Equation.DSMT4">
                  <p:embed/>
                  <p:pic>
                    <p:nvPicPr>
                      <p:cNvPr id="266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180" y="4817268"/>
                        <a:ext cx="21605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p:cNvSpPr/>
          <p:nvPr/>
        </p:nvSpPr>
        <p:spPr>
          <a:xfrm>
            <a:off x="4657155" y="4982806"/>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7"/>
          <p:cNvSpPr/>
          <p:nvPr/>
        </p:nvSpPr>
        <p:spPr>
          <a:xfrm>
            <a:off x="4657155" y="5596499"/>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椭圆 2"/>
          <p:cNvSpPr/>
          <p:nvPr/>
        </p:nvSpPr>
        <p:spPr>
          <a:xfrm>
            <a:off x="6565367" y="4313708"/>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6565367" y="4878240"/>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6565367" y="5467617"/>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6565367" y="5975442"/>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 name="直接箭头连接符 4"/>
          <p:cNvCxnSpPr>
            <a:stCxn id="2" idx="6"/>
          </p:cNvCxnSpPr>
          <p:nvPr/>
        </p:nvCxnSpPr>
        <p:spPr>
          <a:xfrm flipV="1">
            <a:off x="5017195" y="4616704"/>
            <a:ext cx="1548172" cy="53606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endCxn id="10" idx="2"/>
          </p:cNvCxnSpPr>
          <p:nvPr/>
        </p:nvCxnSpPr>
        <p:spPr>
          <a:xfrm flipV="1">
            <a:off x="5197215" y="5068553"/>
            <a:ext cx="1368152" cy="4974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2" idx="6"/>
            <a:endCxn id="11" idx="2"/>
          </p:cNvCxnSpPr>
          <p:nvPr/>
        </p:nvCxnSpPr>
        <p:spPr>
          <a:xfrm>
            <a:off x="5017195" y="5152768"/>
            <a:ext cx="1548172" cy="5051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endCxn id="12" idx="2"/>
          </p:cNvCxnSpPr>
          <p:nvPr/>
        </p:nvCxnSpPr>
        <p:spPr>
          <a:xfrm>
            <a:off x="5017195" y="5302205"/>
            <a:ext cx="1548172" cy="86355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4427984" y="6125234"/>
            <a:ext cx="1008112" cy="400110"/>
          </a:xfrm>
          <a:prstGeom prst="rect">
            <a:avLst/>
          </a:prstGeom>
          <a:noFill/>
        </p:spPr>
        <p:txBody>
          <a:bodyPr wrap="square" rtlCol="0">
            <a:spAutoFit/>
          </a:bodyPr>
          <a:lstStyle/>
          <a:p>
            <a:r>
              <a:rPr lang="zh-CN" altLang="en-US" sz="2000" dirty="0">
                <a:solidFill>
                  <a:schemeClr val="tx1"/>
                </a:solidFill>
              </a:rPr>
              <a:t>查询</a:t>
            </a:r>
          </a:p>
        </p:txBody>
      </p:sp>
      <p:sp>
        <p:nvSpPr>
          <p:cNvPr id="24" name="文本框 23"/>
          <p:cNvSpPr txBox="1"/>
          <p:nvPr/>
        </p:nvSpPr>
        <p:spPr>
          <a:xfrm>
            <a:off x="6457355" y="6413266"/>
            <a:ext cx="1008112" cy="400110"/>
          </a:xfrm>
          <a:prstGeom prst="rect">
            <a:avLst/>
          </a:prstGeom>
          <a:noFill/>
        </p:spPr>
        <p:txBody>
          <a:bodyPr wrap="square" rtlCol="0">
            <a:spAutoFit/>
          </a:bodyPr>
          <a:lstStyle/>
          <a:p>
            <a:r>
              <a:rPr lang="zh-CN" altLang="en-US" sz="2000" b="1" dirty="0">
                <a:solidFill>
                  <a:schemeClr val="tx1"/>
                </a:solidFill>
              </a:rPr>
              <a:t>文档集</a:t>
            </a:r>
          </a:p>
        </p:txBody>
      </p:sp>
      <p:cxnSp>
        <p:nvCxnSpPr>
          <p:cNvPr id="22" name="直接箭头连接符 21"/>
          <p:cNvCxnSpPr>
            <a:stCxn id="8" idx="6"/>
          </p:cNvCxnSpPr>
          <p:nvPr/>
        </p:nvCxnSpPr>
        <p:spPr>
          <a:xfrm flipV="1">
            <a:off x="5017195" y="4694334"/>
            <a:ext cx="1548172" cy="1072127"/>
          </a:xfrm>
          <a:prstGeom prst="straightConnector1">
            <a:avLst/>
          </a:prstGeom>
          <a:ln>
            <a:solidFill>
              <a:schemeClr val="accent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8" idx="6"/>
          </p:cNvCxnSpPr>
          <p:nvPr/>
        </p:nvCxnSpPr>
        <p:spPr>
          <a:xfrm flipV="1">
            <a:off x="5017195" y="5152768"/>
            <a:ext cx="1548172" cy="613693"/>
          </a:xfrm>
          <a:prstGeom prst="straightConnector1">
            <a:avLst/>
          </a:prstGeom>
          <a:ln>
            <a:solidFill>
              <a:schemeClr val="accent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a:stCxn id="8" idx="6"/>
          </p:cNvCxnSpPr>
          <p:nvPr/>
        </p:nvCxnSpPr>
        <p:spPr>
          <a:xfrm>
            <a:off x="5017195" y="5766461"/>
            <a:ext cx="1548172" cy="1"/>
          </a:xfrm>
          <a:prstGeom prst="straightConnector1">
            <a:avLst/>
          </a:prstGeom>
          <a:ln>
            <a:solidFill>
              <a:schemeClr val="accent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p:nvPr/>
        </p:nvCxnSpPr>
        <p:spPr>
          <a:xfrm>
            <a:off x="5017195" y="5848242"/>
            <a:ext cx="1404156" cy="317513"/>
          </a:xfrm>
          <a:prstGeom prst="straightConnector1">
            <a:avLst/>
          </a:prstGeom>
          <a:ln>
            <a:solidFill>
              <a:schemeClr val="accent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矩形 5">
            <a:extLst>
              <a:ext uri="{FF2B5EF4-FFF2-40B4-BE49-F238E27FC236}">
                <a16:creationId xmlns:a16="http://schemas.microsoft.com/office/drawing/2014/main" id="{E69486D3-313E-40AE-94DE-C2D493558CEE}"/>
              </a:ext>
            </a:extLst>
          </p:cNvPr>
          <p:cNvSpPr/>
          <p:nvPr/>
        </p:nvSpPr>
        <p:spPr>
          <a:xfrm>
            <a:off x="6948264" y="4267195"/>
            <a:ext cx="1874231" cy="461665"/>
          </a:xfrm>
          <a:prstGeom prst="rect">
            <a:avLst/>
          </a:prstGeom>
        </p:spPr>
        <p:txBody>
          <a:bodyPr wrap="none">
            <a:spAutoFit/>
          </a:bodyPr>
          <a:lstStyle/>
          <a:p>
            <a:r>
              <a:rPr lang="pt-BR" altLang="zh-CN" dirty="0">
                <a:solidFill>
                  <a:schemeClr val="tx1"/>
                </a:solidFill>
              </a:rPr>
              <a:t>d1: </a:t>
            </a:r>
            <a:r>
              <a:rPr lang="en-US" altLang="zh-CN" dirty="0">
                <a:solidFill>
                  <a:schemeClr val="tx1"/>
                </a:solidFill>
              </a:rPr>
              <a:t>a</a:t>
            </a:r>
            <a:r>
              <a:rPr lang="pt-BR" altLang="zh-CN" dirty="0">
                <a:solidFill>
                  <a:schemeClr val="tx1"/>
                </a:solidFill>
              </a:rPr>
              <a:t> </a:t>
            </a:r>
            <a:r>
              <a:rPr lang="en-US" altLang="zh-CN" dirty="0">
                <a:solidFill>
                  <a:schemeClr val="tx1"/>
                </a:solidFill>
              </a:rPr>
              <a:t>b</a:t>
            </a:r>
            <a:r>
              <a:rPr lang="pt-BR" altLang="zh-CN" dirty="0">
                <a:solidFill>
                  <a:schemeClr val="tx1"/>
                </a:solidFill>
              </a:rPr>
              <a:t> </a:t>
            </a:r>
            <a:r>
              <a:rPr lang="en-US" altLang="zh-CN" dirty="0">
                <a:solidFill>
                  <a:schemeClr val="tx1"/>
                </a:solidFill>
              </a:rPr>
              <a:t>c</a:t>
            </a:r>
            <a:r>
              <a:rPr lang="pt-BR" altLang="zh-CN" dirty="0">
                <a:solidFill>
                  <a:schemeClr val="tx1"/>
                </a:solidFill>
              </a:rPr>
              <a:t> </a:t>
            </a:r>
            <a:r>
              <a:rPr lang="en-US" altLang="zh-CN" dirty="0">
                <a:solidFill>
                  <a:schemeClr val="tx1"/>
                </a:solidFill>
              </a:rPr>
              <a:t>d</a:t>
            </a:r>
            <a:r>
              <a:rPr lang="pt-BR" altLang="zh-CN" dirty="0">
                <a:solidFill>
                  <a:schemeClr val="tx1"/>
                </a:solidFill>
              </a:rPr>
              <a:t> </a:t>
            </a:r>
            <a:endParaRPr lang="zh-CN" altLang="en-US" dirty="0">
              <a:solidFill>
                <a:schemeClr val="tx1"/>
              </a:solidFill>
            </a:endParaRPr>
          </a:p>
        </p:txBody>
      </p:sp>
      <p:sp>
        <p:nvSpPr>
          <p:cNvPr id="13" name="矩形 12">
            <a:extLst>
              <a:ext uri="{FF2B5EF4-FFF2-40B4-BE49-F238E27FC236}">
                <a16:creationId xmlns:a16="http://schemas.microsoft.com/office/drawing/2014/main" id="{4EE70259-A342-46EA-BE6E-86315A357CFC}"/>
              </a:ext>
            </a:extLst>
          </p:cNvPr>
          <p:cNvSpPr/>
          <p:nvPr/>
        </p:nvSpPr>
        <p:spPr>
          <a:xfrm>
            <a:off x="6952084" y="4840540"/>
            <a:ext cx="1521570" cy="461665"/>
          </a:xfrm>
          <a:prstGeom prst="rect">
            <a:avLst/>
          </a:prstGeom>
        </p:spPr>
        <p:txBody>
          <a:bodyPr wrap="none">
            <a:spAutoFit/>
          </a:bodyPr>
          <a:lstStyle/>
          <a:p>
            <a:r>
              <a:rPr lang="en-US" altLang="zh-CN" dirty="0">
                <a:solidFill>
                  <a:schemeClr val="tx1"/>
                </a:solidFill>
              </a:rPr>
              <a:t>d2: a b d</a:t>
            </a:r>
            <a:endParaRPr lang="zh-CN" altLang="en-US" dirty="0">
              <a:solidFill>
                <a:schemeClr val="tx1"/>
              </a:solidFill>
            </a:endParaRPr>
          </a:p>
        </p:txBody>
      </p:sp>
      <p:sp>
        <p:nvSpPr>
          <p:cNvPr id="27" name="矩形 26">
            <a:extLst>
              <a:ext uri="{FF2B5EF4-FFF2-40B4-BE49-F238E27FC236}">
                <a16:creationId xmlns:a16="http://schemas.microsoft.com/office/drawing/2014/main" id="{96E619F9-3EE3-4587-BE42-10488C2930FF}"/>
              </a:ext>
            </a:extLst>
          </p:cNvPr>
          <p:cNvSpPr/>
          <p:nvPr/>
        </p:nvSpPr>
        <p:spPr>
          <a:xfrm>
            <a:off x="6948264" y="5417347"/>
            <a:ext cx="1484702" cy="461665"/>
          </a:xfrm>
          <a:prstGeom prst="rect">
            <a:avLst/>
          </a:prstGeom>
        </p:spPr>
        <p:txBody>
          <a:bodyPr wrap="none">
            <a:spAutoFit/>
          </a:bodyPr>
          <a:lstStyle/>
          <a:p>
            <a:r>
              <a:rPr lang="en-US" altLang="zh-CN" dirty="0">
                <a:solidFill>
                  <a:schemeClr val="tx1"/>
                </a:solidFill>
              </a:rPr>
              <a:t>d3: a c d</a:t>
            </a:r>
            <a:endParaRPr lang="zh-CN" altLang="en-US" dirty="0">
              <a:solidFill>
                <a:schemeClr val="tx1"/>
              </a:solidFill>
            </a:endParaRPr>
          </a:p>
        </p:txBody>
      </p:sp>
      <p:sp>
        <p:nvSpPr>
          <p:cNvPr id="29" name="矩形 28">
            <a:extLst>
              <a:ext uri="{FF2B5EF4-FFF2-40B4-BE49-F238E27FC236}">
                <a16:creationId xmlns:a16="http://schemas.microsoft.com/office/drawing/2014/main" id="{E049697F-F30F-4AF0-A2D4-80188EC6D266}"/>
              </a:ext>
            </a:extLst>
          </p:cNvPr>
          <p:cNvSpPr/>
          <p:nvPr/>
        </p:nvSpPr>
        <p:spPr>
          <a:xfrm>
            <a:off x="6948264" y="5923379"/>
            <a:ext cx="1217000" cy="461665"/>
          </a:xfrm>
          <a:prstGeom prst="rect">
            <a:avLst/>
          </a:prstGeom>
        </p:spPr>
        <p:txBody>
          <a:bodyPr wrap="none">
            <a:spAutoFit/>
          </a:bodyPr>
          <a:lstStyle/>
          <a:p>
            <a:r>
              <a:rPr lang="en-US" altLang="zh-CN" dirty="0">
                <a:solidFill>
                  <a:schemeClr val="tx1"/>
                </a:solidFill>
              </a:rPr>
              <a:t>d4: c d</a:t>
            </a:r>
            <a:endParaRPr lang="zh-CN" altLang="en-US" dirty="0">
              <a:solidFill>
                <a:schemeClr val="tx1"/>
              </a:solidFill>
            </a:endParaRPr>
          </a:p>
        </p:txBody>
      </p:sp>
      <p:sp>
        <p:nvSpPr>
          <p:cNvPr id="14" name="矩形 13">
            <a:extLst>
              <a:ext uri="{FF2B5EF4-FFF2-40B4-BE49-F238E27FC236}">
                <a16:creationId xmlns:a16="http://schemas.microsoft.com/office/drawing/2014/main" id="{B3EC4929-E729-4AE0-8B89-8905A7F01AEC}"/>
              </a:ext>
            </a:extLst>
          </p:cNvPr>
          <p:cNvSpPr/>
          <p:nvPr/>
        </p:nvSpPr>
        <p:spPr>
          <a:xfrm>
            <a:off x="976326" y="6074771"/>
            <a:ext cx="1503938" cy="461665"/>
          </a:xfrm>
          <a:prstGeom prst="rect">
            <a:avLst/>
          </a:prstGeom>
        </p:spPr>
        <p:txBody>
          <a:bodyPr wrap="none">
            <a:spAutoFit/>
          </a:bodyPr>
          <a:lstStyle/>
          <a:p>
            <a:r>
              <a:rPr lang="en-US" altLang="zh-CN" dirty="0">
                <a:solidFill>
                  <a:schemeClr val="tx1"/>
                </a:solidFill>
              </a:rPr>
              <a:t>c(</a:t>
            </a:r>
            <a:r>
              <a:rPr lang="en-US" altLang="zh-CN" dirty="0" err="1">
                <a:solidFill>
                  <a:schemeClr val="tx1"/>
                </a:solidFill>
              </a:rPr>
              <a:t>a,b</a:t>
            </a:r>
            <a:r>
              <a:rPr lang="en-US" altLang="zh-CN" dirty="0">
                <a:solidFill>
                  <a:schemeClr val="tx1"/>
                </a:solidFill>
              </a:rPr>
              <a:t>)=</a:t>
            </a:r>
            <a:r>
              <a:rPr lang="zh-CN" altLang="en-US" dirty="0">
                <a:solidFill>
                  <a:schemeClr val="tx1"/>
                </a:solidFill>
              </a:rPr>
              <a:t>？</a:t>
            </a:r>
          </a:p>
        </p:txBody>
      </p:sp>
    </p:spTree>
    <p:extLst>
      <p:ext uri="{BB962C8B-B14F-4D97-AF65-F5344CB8AC3E}">
        <p14:creationId xmlns:p14="http://schemas.microsoft.com/office/powerpoint/2010/main" val="276847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词典压缩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单一字符串方式下按块存储</a:t>
            </a:r>
            <a:endParaRPr lang="en-US" sz="3600" b="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79512" y="1700808"/>
            <a:ext cx="8318258" cy="399856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025307" y="3429000"/>
            <a:ext cx="1008112" cy="2679338"/>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3634" name="Rectangle 2"/>
          <p:cNvSpPr>
            <a:spLocks noGrp="1" noChangeArrowheads="1"/>
          </p:cNvSpPr>
          <p:nvPr>
            <p:ph type="title"/>
          </p:nvPr>
        </p:nvSpPr>
        <p:spPr>
          <a:xfrm>
            <a:off x="683568" y="519906"/>
            <a:ext cx="6330950" cy="852488"/>
          </a:xfrm>
        </p:spPr>
        <p:txBody>
          <a:bodyPr/>
          <a:lstStyle/>
          <a:p>
            <a:r>
              <a:rPr lang="zh-CN" altLang="en-US" dirty="0">
                <a:latin typeface="Times New Roman" panose="02020603050405020304" pitchFamily="18" charset="0"/>
              </a:rPr>
              <a:t>基于模糊集的检索模型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53635" name="Rectangle 3"/>
          <p:cNvSpPr>
            <a:spLocks noGrp="1" noChangeArrowheads="1"/>
          </p:cNvSpPr>
          <p:nvPr>
            <p:ph idx="1"/>
          </p:nvPr>
        </p:nvSpPr>
        <p:spPr>
          <a:xfrm>
            <a:off x="467544" y="1712912"/>
            <a:ext cx="8063681" cy="3617913"/>
          </a:xfrm>
        </p:spPr>
        <p:txBody>
          <a:bodyPr/>
          <a:lstStyle/>
          <a:p>
            <a:pPr>
              <a:lnSpc>
                <a:spcPct val="150000"/>
              </a:lnSpc>
            </a:pPr>
            <a:r>
              <a:rPr lang="zh-CN" altLang="en-US" sz="2400" dirty="0">
                <a:latin typeface="Times New Roman" panose="02020603050405020304" pitchFamily="18" charset="0"/>
              </a:rPr>
              <a:t>第二步，</a:t>
            </a:r>
            <a:r>
              <a:rPr lang="zh-CN" altLang="en-US" sz="2400" dirty="0">
                <a:solidFill>
                  <a:schemeClr val="hlink"/>
                </a:solidFill>
                <a:latin typeface="Times New Roman" panose="02020603050405020304" pitchFamily="18" charset="0"/>
              </a:rPr>
              <a:t>定义词项和文档之间的关系</a:t>
            </a:r>
            <a:r>
              <a:rPr lang="zh-CN" altLang="en-US" sz="2400" dirty="0">
                <a:latin typeface="Times New Roman" panose="02020603050405020304" pitchFamily="18" charset="0"/>
              </a:rPr>
              <a:t>：对于一个</a:t>
            </a:r>
            <a:r>
              <a:rPr lang="en-US" altLang="zh-CN" sz="2400" i="1" dirty="0">
                <a:latin typeface="Times New Roman" panose="02020603050405020304" pitchFamily="18" charset="0"/>
              </a:rPr>
              <a:t>t</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建立一个模糊集合</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，其元素是所有文档集合，其中每个文档</a:t>
            </a:r>
            <a:r>
              <a:rPr lang="en-US" altLang="zh-CN" sz="2400" i="1" dirty="0" err="1">
                <a:latin typeface="Times New Roman" panose="02020603050405020304" pitchFamily="18" charset="0"/>
              </a:rPr>
              <a:t>d</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对该模糊集</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的</a:t>
            </a:r>
            <a:r>
              <a:rPr lang="zh-CN" altLang="en-US" sz="2400" b="1" dirty="0">
                <a:solidFill>
                  <a:srgbClr val="FF0000"/>
                </a:solidFill>
                <a:latin typeface="Times New Roman" panose="02020603050405020304" pitchFamily="18" charset="0"/>
              </a:rPr>
              <a:t>隶属度</a:t>
            </a:r>
            <a:r>
              <a:rPr lang="zh-CN" altLang="en-US" sz="2400" b="1" dirty="0">
                <a:solidFill>
                  <a:srgbClr val="FF0000"/>
                </a:solidFill>
              </a:rPr>
              <a:t>函数</a:t>
            </a:r>
            <a:r>
              <a:rPr lang="zh-CN" altLang="en-US" sz="2400" dirty="0">
                <a:latin typeface="Times New Roman" panose="02020603050405020304" pitchFamily="18" charset="0"/>
              </a:rPr>
              <a:t>通过下式计算</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d</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中和</a:t>
            </a:r>
            <a:r>
              <a:rPr lang="en-US" altLang="zh-CN" sz="2400" i="1" dirty="0">
                <a:latin typeface="Times New Roman" panose="02020603050405020304" pitchFamily="18" charset="0"/>
              </a:rPr>
              <a:t>t</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越相关的词项越多，函数值越大</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p>
        </p:txBody>
      </p:sp>
      <p:sp>
        <p:nvSpPr>
          <p:cNvPr id="7" name="灯片编号占位符 5"/>
          <p:cNvSpPr>
            <a:spLocks noGrp="1"/>
          </p:cNvSpPr>
          <p:nvPr>
            <p:ph type="sldNum" sz="quarter" idx="12"/>
          </p:nvPr>
        </p:nvSpPr>
        <p:spPr/>
        <p:txBody>
          <a:bodyPr/>
          <a:lstStyle/>
          <a:p>
            <a:fld id="{94531C57-A682-4DC6-9F18-88BCE1649C3B}" type="slidenum">
              <a:rPr lang="en-US" altLang="zh-CN"/>
              <a:pPr/>
              <a:t>80</a:t>
            </a:fld>
            <a:endParaRPr lang="en-US" altLang="zh-CN"/>
          </a:p>
        </p:txBody>
      </p:sp>
      <p:graphicFrame>
        <p:nvGraphicFramePr>
          <p:cNvPr id="453637" name="Object 5"/>
          <p:cNvGraphicFramePr>
            <a:graphicFrameLocks noChangeAspect="1"/>
          </p:cNvGraphicFramePr>
          <p:nvPr>
            <p:extLst>
              <p:ext uri="{D42A27DB-BD31-4B8C-83A1-F6EECF244321}">
                <p14:modId xmlns:p14="http://schemas.microsoft.com/office/powerpoint/2010/main" val="2528149925"/>
              </p:ext>
            </p:extLst>
          </p:nvPr>
        </p:nvGraphicFramePr>
        <p:xfrm>
          <a:off x="850329" y="4427943"/>
          <a:ext cx="2736850" cy="822325"/>
        </p:xfrm>
        <a:graphic>
          <a:graphicData uri="http://schemas.openxmlformats.org/presentationml/2006/ole">
            <mc:AlternateContent xmlns:mc="http://schemas.openxmlformats.org/markup-compatibility/2006">
              <mc:Choice xmlns:v="urn:schemas-microsoft-com:vml" Requires="v">
                <p:oleObj spid="_x0000_s172067" name="Equation" r:id="rId4" imgW="1269720" imgH="380880" progId="Equation.DSMT4">
                  <p:embed/>
                </p:oleObj>
              </mc:Choice>
              <mc:Fallback>
                <p:oleObj name="Equation" r:id="rId4" imgW="1269720" imgH="380880" progId="Equation.DSMT4">
                  <p:embed/>
                  <p:pic>
                    <p:nvPicPr>
                      <p:cNvPr id="453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329" y="4427943"/>
                        <a:ext cx="27368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椭圆 5"/>
          <p:cNvSpPr/>
          <p:nvPr/>
        </p:nvSpPr>
        <p:spPr>
          <a:xfrm>
            <a:off x="4441131" y="4458138"/>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椭圆 7"/>
          <p:cNvSpPr/>
          <p:nvPr/>
        </p:nvSpPr>
        <p:spPr>
          <a:xfrm>
            <a:off x="4441131" y="5071831"/>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6349343" y="3789040"/>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椭圆 9"/>
          <p:cNvSpPr/>
          <p:nvPr/>
        </p:nvSpPr>
        <p:spPr>
          <a:xfrm>
            <a:off x="6349343" y="4353572"/>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椭圆 10"/>
          <p:cNvSpPr/>
          <p:nvPr/>
        </p:nvSpPr>
        <p:spPr>
          <a:xfrm>
            <a:off x="6349343" y="4942949"/>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椭圆 11"/>
          <p:cNvSpPr/>
          <p:nvPr/>
        </p:nvSpPr>
        <p:spPr>
          <a:xfrm>
            <a:off x="6349343" y="5450774"/>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3" name="直接箭头连接符 12"/>
          <p:cNvCxnSpPr>
            <a:stCxn id="6" idx="6"/>
          </p:cNvCxnSpPr>
          <p:nvPr/>
        </p:nvCxnSpPr>
        <p:spPr>
          <a:xfrm flipV="1">
            <a:off x="4801171" y="4181199"/>
            <a:ext cx="1224136" cy="44690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4211960" y="5600566"/>
            <a:ext cx="1008112" cy="400110"/>
          </a:xfrm>
          <a:prstGeom prst="rect">
            <a:avLst/>
          </a:prstGeom>
          <a:noFill/>
        </p:spPr>
        <p:txBody>
          <a:bodyPr wrap="square" rtlCol="0">
            <a:spAutoFit/>
          </a:bodyPr>
          <a:lstStyle/>
          <a:p>
            <a:r>
              <a:rPr lang="zh-CN" altLang="en-US" sz="2000" dirty="0">
                <a:solidFill>
                  <a:schemeClr val="tx1"/>
                </a:solidFill>
              </a:rPr>
              <a:t>查询</a:t>
            </a:r>
          </a:p>
        </p:txBody>
      </p:sp>
      <p:sp>
        <p:nvSpPr>
          <p:cNvPr id="18" name="文本框 17"/>
          <p:cNvSpPr txBox="1"/>
          <p:nvPr/>
        </p:nvSpPr>
        <p:spPr>
          <a:xfrm>
            <a:off x="6156176" y="6165304"/>
            <a:ext cx="1008112" cy="400110"/>
          </a:xfrm>
          <a:prstGeom prst="rect">
            <a:avLst/>
          </a:prstGeom>
          <a:noFill/>
        </p:spPr>
        <p:txBody>
          <a:bodyPr wrap="square" rtlCol="0">
            <a:spAutoFit/>
          </a:bodyPr>
          <a:lstStyle/>
          <a:p>
            <a:r>
              <a:rPr lang="zh-CN" altLang="en-US" sz="2000" b="1" dirty="0">
                <a:solidFill>
                  <a:schemeClr val="tx1"/>
                </a:solidFill>
              </a:rPr>
              <a:t>文档集</a:t>
            </a:r>
          </a:p>
        </p:txBody>
      </p:sp>
      <p:cxnSp>
        <p:nvCxnSpPr>
          <p:cNvPr id="5" name="直接箭头连接符 4"/>
          <p:cNvCxnSpPr/>
          <p:nvPr/>
        </p:nvCxnSpPr>
        <p:spPr>
          <a:xfrm>
            <a:off x="4801171" y="5241793"/>
            <a:ext cx="1224136" cy="208981"/>
          </a:xfrm>
          <a:prstGeom prst="straightConnector1">
            <a:avLst/>
          </a:prstGeom>
          <a:ln>
            <a:solidFill>
              <a:schemeClr val="accent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矩形 18">
            <a:extLst>
              <a:ext uri="{FF2B5EF4-FFF2-40B4-BE49-F238E27FC236}">
                <a16:creationId xmlns:a16="http://schemas.microsoft.com/office/drawing/2014/main" id="{868A18C9-E0ED-47D0-921E-ABC314EA9542}"/>
              </a:ext>
            </a:extLst>
          </p:cNvPr>
          <p:cNvSpPr/>
          <p:nvPr/>
        </p:nvSpPr>
        <p:spPr>
          <a:xfrm>
            <a:off x="439502" y="6269250"/>
            <a:ext cx="6076714" cy="400110"/>
          </a:xfrm>
          <a:prstGeom prst="rect">
            <a:avLst/>
          </a:prstGeom>
        </p:spPr>
        <p:txBody>
          <a:bodyPr wrap="square">
            <a:spAutoFit/>
          </a:bodyPr>
          <a:lstStyle/>
          <a:p>
            <a:r>
              <a:rPr lang="el-GR" altLang="zh-CN" sz="2000" dirty="0">
                <a:solidFill>
                  <a:schemeClr val="tx1"/>
                </a:solidFill>
              </a:rPr>
              <a:t>μ</a:t>
            </a:r>
            <a:r>
              <a:rPr lang="en-US" altLang="zh-CN" sz="2000" dirty="0">
                <a:solidFill>
                  <a:schemeClr val="tx1"/>
                </a:solidFill>
              </a:rPr>
              <a:t>(a,d1)=1-(1-c(</a:t>
            </a:r>
            <a:r>
              <a:rPr lang="en-US" altLang="zh-CN" sz="2000" dirty="0" err="1">
                <a:solidFill>
                  <a:schemeClr val="tx1"/>
                </a:solidFill>
              </a:rPr>
              <a:t>a,b</a:t>
            </a:r>
            <a:r>
              <a:rPr lang="en-US" altLang="zh-CN" sz="2000" dirty="0">
                <a:solidFill>
                  <a:schemeClr val="tx1"/>
                </a:solidFill>
              </a:rPr>
              <a:t>)).(1-c(</a:t>
            </a:r>
            <a:r>
              <a:rPr lang="en-US" altLang="zh-CN" sz="2000" dirty="0" err="1">
                <a:solidFill>
                  <a:schemeClr val="tx1"/>
                </a:solidFill>
              </a:rPr>
              <a:t>a,c</a:t>
            </a:r>
            <a:r>
              <a:rPr lang="en-US" altLang="zh-CN" sz="2000" dirty="0">
                <a:solidFill>
                  <a:schemeClr val="tx1"/>
                </a:solidFill>
              </a:rPr>
              <a:t>)).(1-c(</a:t>
            </a:r>
            <a:r>
              <a:rPr lang="en-US" altLang="zh-CN" sz="2000" dirty="0" err="1">
                <a:solidFill>
                  <a:schemeClr val="tx1"/>
                </a:solidFill>
              </a:rPr>
              <a:t>a,d</a:t>
            </a:r>
            <a:r>
              <a:rPr lang="en-US" altLang="zh-CN" sz="2000" dirty="0">
                <a:solidFill>
                  <a:schemeClr val="tx1"/>
                </a:solidFill>
              </a:rPr>
              <a:t>))</a:t>
            </a:r>
            <a:endParaRPr lang="zh-CN" altLang="en-US" sz="2000" dirty="0">
              <a:solidFill>
                <a:schemeClr val="tx1"/>
              </a:solidFill>
            </a:endParaRPr>
          </a:p>
        </p:txBody>
      </p:sp>
      <p:sp>
        <p:nvSpPr>
          <p:cNvPr id="20" name="矩形 19">
            <a:extLst>
              <a:ext uri="{FF2B5EF4-FFF2-40B4-BE49-F238E27FC236}">
                <a16:creationId xmlns:a16="http://schemas.microsoft.com/office/drawing/2014/main" id="{F12E41C8-787F-4E23-9B76-35D8DCDA1C18}"/>
              </a:ext>
            </a:extLst>
          </p:cNvPr>
          <p:cNvSpPr/>
          <p:nvPr/>
        </p:nvSpPr>
        <p:spPr>
          <a:xfrm>
            <a:off x="7018249" y="3759423"/>
            <a:ext cx="1874231" cy="461665"/>
          </a:xfrm>
          <a:prstGeom prst="rect">
            <a:avLst/>
          </a:prstGeom>
        </p:spPr>
        <p:txBody>
          <a:bodyPr wrap="none">
            <a:spAutoFit/>
          </a:bodyPr>
          <a:lstStyle/>
          <a:p>
            <a:r>
              <a:rPr lang="pt-BR" altLang="zh-CN" dirty="0">
                <a:solidFill>
                  <a:schemeClr val="tx1"/>
                </a:solidFill>
              </a:rPr>
              <a:t>d1: </a:t>
            </a:r>
            <a:r>
              <a:rPr lang="en-US" altLang="zh-CN" dirty="0">
                <a:solidFill>
                  <a:schemeClr val="tx1"/>
                </a:solidFill>
              </a:rPr>
              <a:t>a</a:t>
            </a:r>
            <a:r>
              <a:rPr lang="pt-BR" altLang="zh-CN" dirty="0">
                <a:solidFill>
                  <a:schemeClr val="tx1"/>
                </a:solidFill>
              </a:rPr>
              <a:t> </a:t>
            </a:r>
            <a:r>
              <a:rPr lang="en-US" altLang="zh-CN" dirty="0">
                <a:solidFill>
                  <a:schemeClr val="tx1"/>
                </a:solidFill>
              </a:rPr>
              <a:t>b</a:t>
            </a:r>
            <a:r>
              <a:rPr lang="pt-BR" altLang="zh-CN" dirty="0">
                <a:solidFill>
                  <a:schemeClr val="tx1"/>
                </a:solidFill>
              </a:rPr>
              <a:t> </a:t>
            </a:r>
            <a:r>
              <a:rPr lang="en-US" altLang="zh-CN" dirty="0">
                <a:solidFill>
                  <a:schemeClr val="tx1"/>
                </a:solidFill>
              </a:rPr>
              <a:t>c</a:t>
            </a:r>
            <a:r>
              <a:rPr lang="pt-BR" altLang="zh-CN" dirty="0">
                <a:solidFill>
                  <a:schemeClr val="tx1"/>
                </a:solidFill>
              </a:rPr>
              <a:t> </a:t>
            </a:r>
            <a:r>
              <a:rPr lang="en-US" altLang="zh-CN" dirty="0">
                <a:solidFill>
                  <a:schemeClr val="tx1"/>
                </a:solidFill>
              </a:rPr>
              <a:t>d</a:t>
            </a:r>
            <a:r>
              <a:rPr lang="pt-BR" altLang="zh-CN" dirty="0">
                <a:solidFill>
                  <a:schemeClr val="tx1"/>
                </a:solidFill>
              </a:rPr>
              <a:t> </a:t>
            </a:r>
            <a:endParaRPr lang="zh-CN" altLang="en-US" dirty="0">
              <a:solidFill>
                <a:schemeClr val="tx1"/>
              </a:solidFill>
            </a:endParaRPr>
          </a:p>
        </p:txBody>
      </p:sp>
      <p:sp>
        <p:nvSpPr>
          <p:cNvPr id="21" name="矩形 20">
            <a:extLst>
              <a:ext uri="{FF2B5EF4-FFF2-40B4-BE49-F238E27FC236}">
                <a16:creationId xmlns:a16="http://schemas.microsoft.com/office/drawing/2014/main" id="{7E825C37-4011-4D1F-89AE-776534F8CAB9}"/>
              </a:ext>
            </a:extLst>
          </p:cNvPr>
          <p:cNvSpPr/>
          <p:nvPr/>
        </p:nvSpPr>
        <p:spPr>
          <a:xfrm>
            <a:off x="7022069" y="4332768"/>
            <a:ext cx="1521570" cy="461665"/>
          </a:xfrm>
          <a:prstGeom prst="rect">
            <a:avLst/>
          </a:prstGeom>
        </p:spPr>
        <p:txBody>
          <a:bodyPr wrap="none">
            <a:spAutoFit/>
          </a:bodyPr>
          <a:lstStyle/>
          <a:p>
            <a:r>
              <a:rPr lang="en-US" altLang="zh-CN" dirty="0">
                <a:solidFill>
                  <a:schemeClr val="tx1"/>
                </a:solidFill>
              </a:rPr>
              <a:t>d2: a b d</a:t>
            </a:r>
            <a:endParaRPr lang="zh-CN" altLang="en-US" dirty="0">
              <a:solidFill>
                <a:schemeClr val="tx1"/>
              </a:solidFill>
            </a:endParaRPr>
          </a:p>
        </p:txBody>
      </p:sp>
      <p:sp>
        <p:nvSpPr>
          <p:cNvPr id="22" name="矩形 21">
            <a:extLst>
              <a:ext uri="{FF2B5EF4-FFF2-40B4-BE49-F238E27FC236}">
                <a16:creationId xmlns:a16="http://schemas.microsoft.com/office/drawing/2014/main" id="{3986E06D-4331-4061-9724-87151A1B9B63}"/>
              </a:ext>
            </a:extLst>
          </p:cNvPr>
          <p:cNvSpPr/>
          <p:nvPr/>
        </p:nvSpPr>
        <p:spPr>
          <a:xfrm>
            <a:off x="7018249" y="4909575"/>
            <a:ext cx="1484702" cy="461665"/>
          </a:xfrm>
          <a:prstGeom prst="rect">
            <a:avLst/>
          </a:prstGeom>
        </p:spPr>
        <p:txBody>
          <a:bodyPr wrap="none">
            <a:spAutoFit/>
          </a:bodyPr>
          <a:lstStyle/>
          <a:p>
            <a:r>
              <a:rPr lang="en-US" altLang="zh-CN" dirty="0">
                <a:solidFill>
                  <a:schemeClr val="tx1"/>
                </a:solidFill>
              </a:rPr>
              <a:t>d3: a c d</a:t>
            </a:r>
            <a:endParaRPr lang="zh-CN" altLang="en-US" dirty="0">
              <a:solidFill>
                <a:schemeClr val="tx1"/>
              </a:solidFill>
            </a:endParaRPr>
          </a:p>
        </p:txBody>
      </p:sp>
      <p:sp>
        <p:nvSpPr>
          <p:cNvPr id="23" name="矩形 22">
            <a:extLst>
              <a:ext uri="{FF2B5EF4-FFF2-40B4-BE49-F238E27FC236}">
                <a16:creationId xmlns:a16="http://schemas.microsoft.com/office/drawing/2014/main" id="{56267219-27B2-4B7C-BC1D-CAE0E79E7B23}"/>
              </a:ext>
            </a:extLst>
          </p:cNvPr>
          <p:cNvSpPr/>
          <p:nvPr/>
        </p:nvSpPr>
        <p:spPr>
          <a:xfrm>
            <a:off x="7018249" y="5415607"/>
            <a:ext cx="1217000" cy="461665"/>
          </a:xfrm>
          <a:prstGeom prst="rect">
            <a:avLst/>
          </a:prstGeom>
        </p:spPr>
        <p:txBody>
          <a:bodyPr wrap="none">
            <a:spAutoFit/>
          </a:bodyPr>
          <a:lstStyle/>
          <a:p>
            <a:r>
              <a:rPr lang="en-US" altLang="zh-CN" dirty="0">
                <a:solidFill>
                  <a:schemeClr val="tx1"/>
                </a:solidFill>
              </a:rPr>
              <a:t>d4: c d</a:t>
            </a:r>
            <a:endParaRPr lang="zh-CN" altLang="en-US" dirty="0">
              <a:solidFill>
                <a:schemeClr val="tx1"/>
              </a:solidFill>
            </a:endParaRPr>
          </a:p>
        </p:txBody>
      </p:sp>
      <p:sp>
        <p:nvSpPr>
          <p:cNvPr id="3" name="文本框 2">
            <a:extLst>
              <a:ext uri="{FF2B5EF4-FFF2-40B4-BE49-F238E27FC236}">
                <a16:creationId xmlns:a16="http://schemas.microsoft.com/office/drawing/2014/main" id="{8EAFD1FC-91EA-4C71-AC0B-76016B1B9293}"/>
              </a:ext>
            </a:extLst>
          </p:cNvPr>
          <p:cNvSpPr txBox="1"/>
          <p:nvPr/>
        </p:nvSpPr>
        <p:spPr>
          <a:xfrm>
            <a:off x="4139952" y="4746630"/>
            <a:ext cx="1080120" cy="338554"/>
          </a:xfrm>
          <a:prstGeom prst="rect">
            <a:avLst/>
          </a:prstGeom>
          <a:noFill/>
        </p:spPr>
        <p:txBody>
          <a:bodyPr wrap="square" rtlCol="0">
            <a:spAutoFit/>
          </a:bodyPr>
          <a:lstStyle/>
          <a:p>
            <a:r>
              <a:rPr lang="en-US" altLang="zh-CN" sz="1600" dirty="0">
                <a:solidFill>
                  <a:schemeClr val="tx1"/>
                </a:solidFill>
              </a:rPr>
              <a:t>t1</a:t>
            </a:r>
            <a:r>
              <a:rPr lang="zh-CN" altLang="en-US" sz="1600" dirty="0">
                <a:solidFill>
                  <a:schemeClr val="tx1"/>
                </a:solidFill>
              </a:rPr>
              <a:t> </a:t>
            </a:r>
            <a:r>
              <a:rPr lang="en-US" altLang="zh-CN" sz="1600" dirty="0">
                <a:solidFill>
                  <a:schemeClr val="tx1"/>
                </a:solidFill>
              </a:rPr>
              <a:t>OR</a:t>
            </a:r>
            <a:r>
              <a:rPr lang="zh-CN" altLang="en-US" sz="1600" dirty="0">
                <a:solidFill>
                  <a:schemeClr val="tx1"/>
                </a:solidFill>
              </a:rPr>
              <a:t> </a:t>
            </a:r>
            <a:r>
              <a:rPr lang="en-US" altLang="zh-CN" sz="1600" dirty="0">
                <a:solidFill>
                  <a:schemeClr val="tx1"/>
                </a:solidFill>
              </a:rPr>
              <a:t>t2</a:t>
            </a:r>
            <a:endParaRPr lang="zh-CN" altLang="en-US" sz="1600" dirty="0">
              <a:solidFill>
                <a:schemeClr val="tx1"/>
              </a:solidFill>
            </a:endParaRPr>
          </a:p>
        </p:txBody>
      </p:sp>
    </p:spTree>
    <p:extLst>
      <p:ext uri="{BB962C8B-B14F-4D97-AF65-F5344CB8AC3E}">
        <p14:creationId xmlns:p14="http://schemas.microsoft.com/office/powerpoint/2010/main" val="13837162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标题 1">
            <a:extLst>
              <a:ext uri="{FF2B5EF4-FFF2-40B4-BE49-F238E27FC236}">
                <a16:creationId xmlns:a16="http://schemas.microsoft.com/office/drawing/2014/main" id="{1059385E-0691-4D18-83C8-1EA604088F5B}"/>
              </a:ext>
            </a:extLst>
          </p:cNvPr>
          <p:cNvSpPr>
            <a:spLocks noGrp="1"/>
          </p:cNvSpPr>
          <p:nvPr>
            <p:ph type="title"/>
          </p:nvPr>
        </p:nvSpPr>
        <p:spPr/>
        <p:txBody>
          <a:bodyPr anchor="b"/>
          <a:lstStyle/>
          <a:p>
            <a:r>
              <a:rPr lang="zh-CN" altLang="en-US" dirty="0"/>
              <a:t>基于模糊集的检索模型</a:t>
            </a:r>
            <a:r>
              <a:rPr lang="en-US" altLang="zh-CN" dirty="0"/>
              <a:t>(</a:t>
            </a:r>
            <a:r>
              <a:rPr lang="zh-CN" altLang="en-US" dirty="0"/>
              <a:t>续</a:t>
            </a:r>
            <a:r>
              <a:rPr lang="en-US" altLang="zh-CN" dirty="0"/>
              <a:t>)</a:t>
            </a:r>
            <a:endParaRPr lang="zh-CN" altLang="en-US" sz="4000" dirty="0"/>
          </a:p>
        </p:txBody>
      </p:sp>
      <mc:AlternateContent xmlns:mc="http://schemas.openxmlformats.org/markup-compatibility/2006" xmlns:a14="http://schemas.microsoft.com/office/drawing/2010/main">
        <mc:Choice Requires="a14">
          <p:sp>
            <p:nvSpPr>
              <p:cNvPr id="196611" name="内容占位符 2">
                <a:extLst>
                  <a:ext uri="{FF2B5EF4-FFF2-40B4-BE49-F238E27FC236}">
                    <a16:creationId xmlns:a16="http://schemas.microsoft.com/office/drawing/2014/main" id="{0B15035D-FD31-4C02-8250-2E77D14EFA21}"/>
                  </a:ext>
                </a:extLst>
              </p:cNvPr>
              <p:cNvSpPr>
                <a:spLocks noGrp="1"/>
              </p:cNvSpPr>
              <p:nvPr>
                <p:ph idx="1"/>
              </p:nvPr>
            </p:nvSpPr>
            <p:spPr/>
            <p:txBody>
              <a:bodyPr/>
              <a:lstStyle/>
              <a:p>
                <a:r>
                  <a:rPr lang="zh-CN" altLang="en-US" sz="2400" dirty="0"/>
                  <a:t>最后，</a:t>
                </a:r>
                <a:r>
                  <a:rPr lang="zh-CN" altLang="en-US" sz="2400" dirty="0">
                    <a:solidFill>
                      <a:schemeClr val="hlink"/>
                    </a:solidFill>
                  </a:rPr>
                  <a:t>定义查询</a:t>
                </a:r>
                <a:r>
                  <a:rPr lang="en-US" altLang="zh-CN" sz="2400" i="1" dirty="0">
                    <a:solidFill>
                      <a:schemeClr val="hlink"/>
                    </a:solidFill>
                  </a:rPr>
                  <a:t>q</a:t>
                </a:r>
                <a:r>
                  <a:rPr lang="zh-CN" altLang="en-US" sz="2400" dirty="0">
                    <a:solidFill>
                      <a:schemeClr val="hlink"/>
                    </a:solidFill>
                  </a:rPr>
                  <a:t>和文档</a:t>
                </a:r>
                <a:r>
                  <a:rPr lang="en-US" altLang="zh-CN" sz="2400" i="1" dirty="0" err="1">
                    <a:solidFill>
                      <a:schemeClr val="hlink"/>
                    </a:solidFill>
                  </a:rPr>
                  <a:t>d</a:t>
                </a:r>
                <a:r>
                  <a:rPr lang="en-US" altLang="zh-CN" sz="2400" i="1" baseline="-25000" dirty="0" err="1">
                    <a:solidFill>
                      <a:schemeClr val="hlink"/>
                    </a:solidFill>
                  </a:rPr>
                  <a:t>j</a:t>
                </a:r>
                <a:r>
                  <a:rPr lang="zh-CN" altLang="en-US" sz="2400" dirty="0">
                    <a:solidFill>
                      <a:schemeClr val="hlink"/>
                    </a:solidFill>
                  </a:rPr>
                  <a:t>之间的关系</a:t>
                </a:r>
                <a:r>
                  <a:rPr lang="zh-CN" altLang="en-US" sz="2400" dirty="0"/>
                  <a:t>，查询</a:t>
                </a:r>
                <a:r>
                  <a:rPr lang="en-US" altLang="zh-CN" sz="2400" i="1" dirty="0"/>
                  <a:t>q</a:t>
                </a:r>
                <a:r>
                  <a:rPr lang="zh-CN" altLang="en-US" sz="2400" dirty="0"/>
                  <a:t>对应一个模糊集合，求</a:t>
                </a:r>
                <a:r>
                  <a:rPr lang="en-US" altLang="zh-CN" sz="2400" dirty="0"/>
                  <a:t>q</a:t>
                </a:r>
                <a:r>
                  <a:rPr lang="zh-CN" altLang="en-US" sz="2400" dirty="0"/>
                  <a:t>与每个文档</a:t>
                </a:r>
                <a:r>
                  <a:rPr lang="en-US" altLang="zh-CN" sz="2400" i="1" dirty="0" err="1"/>
                  <a:t>d</a:t>
                </a:r>
                <a:r>
                  <a:rPr lang="en-US" altLang="zh-CN" sz="2400" i="1" baseline="-25000" dirty="0" err="1"/>
                  <a:t>j</a:t>
                </a:r>
                <a:r>
                  <a:rPr lang="zh-CN" altLang="en-US" sz="2400" dirty="0"/>
                  <a:t>的隶属度</a:t>
                </a:r>
              </a:p>
              <a:p>
                <a:pPr lvl="1"/>
                <a:r>
                  <a:rPr lang="zh-CN" altLang="en-US" sz="2000" dirty="0"/>
                  <a:t>令词项</a:t>
                </a:r>
                <a:r>
                  <a:rPr lang="en-US" altLang="zh-CN" sz="2000" dirty="0" err="1"/>
                  <a:t>t</a:t>
                </a:r>
                <a:r>
                  <a:rPr lang="en-US" altLang="zh-CN" sz="2000" baseline="-25000" dirty="0" err="1"/>
                  <a:t>i</a:t>
                </a:r>
                <a:r>
                  <a:rPr lang="zh-CN" altLang="en-US" sz="2000" dirty="0"/>
                  <a:t>在文档</a:t>
                </a:r>
                <a:r>
                  <a:rPr lang="en-US" altLang="zh-CN" sz="2000" dirty="0" err="1"/>
                  <a:t>d</a:t>
                </a:r>
                <a:r>
                  <a:rPr lang="en-US" altLang="zh-CN" sz="2000" baseline="-25000" dirty="0" err="1"/>
                  <a:t>j</a:t>
                </a:r>
                <a:r>
                  <a:rPr lang="zh-CN" altLang="en-US" sz="2000" dirty="0"/>
                  <a:t>中的权值为</a:t>
                </a:r>
                <a:r>
                  <a:rPr lang="el-GR" altLang="zh-CN" sz="2000" dirty="0"/>
                  <a:t>μ</a:t>
                </a:r>
                <a:r>
                  <a:rPr lang="en-US" altLang="zh-CN" sz="2000" baseline="-25000" dirty="0" err="1"/>
                  <a:t>ij</a:t>
                </a:r>
                <a:r>
                  <a:rPr lang="en-US" altLang="zh-CN" sz="2000" dirty="0"/>
                  <a:t>(0≤</a:t>
                </a:r>
                <a:r>
                  <a:rPr lang="el-GR" altLang="zh-CN" sz="2000" dirty="0"/>
                  <a:t> μ</a:t>
                </a:r>
                <a:r>
                  <a:rPr lang="en-US" altLang="zh-CN" sz="2000" baseline="-25000" dirty="0" err="1"/>
                  <a:t>ij</a:t>
                </a:r>
                <a:r>
                  <a:rPr lang="en-US" altLang="zh-CN" sz="2000" dirty="0"/>
                  <a:t> ≤1)</a:t>
                </a:r>
                <a:r>
                  <a:rPr lang="zh-CN" altLang="en-US" sz="2000" dirty="0"/>
                  <a:t>，在查询中出现的词项</a:t>
                </a:r>
                <a:r>
                  <a:rPr lang="en-US" altLang="zh-CN" sz="2000" dirty="0" err="1"/>
                  <a:t>t</a:t>
                </a:r>
                <a:r>
                  <a:rPr lang="en-US" altLang="zh-CN" sz="2000" baseline="-25000" dirty="0" err="1"/>
                  <a:t>i</a:t>
                </a:r>
                <a:r>
                  <a:rPr lang="zh-CN" altLang="en-US" sz="2000" dirty="0"/>
                  <a:t>的权值为</a:t>
                </a:r>
                <a:r>
                  <a:rPr lang="el-GR" altLang="zh-CN" sz="2000" dirty="0"/>
                  <a:t>μ</a:t>
                </a:r>
                <a:r>
                  <a:rPr lang="en-US" altLang="zh-CN" sz="2000" baseline="-25000" dirty="0" err="1"/>
                  <a:t>iq</a:t>
                </a:r>
                <a:r>
                  <a:rPr lang="zh-CN" altLang="en-US" sz="2000" baseline="-25000" dirty="0"/>
                  <a:t>，</a:t>
                </a:r>
                <a:r>
                  <a:rPr lang="zh-CN" altLang="en-US" sz="2000" dirty="0"/>
                  <a:t>认为</a:t>
                </a:r>
                <a:r>
                  <a:rPr lang="el-GR" altLang="zh-CN" sz="2000" dirty="0"/>
                  <a:t>μ</a:t>
                </a:r>
                <a:r>
                  <a:rPr lang="en-US" altLang="zh-CN" sz="2000" baseline="-25000" dirty="0" err="1"/>
                  <a:t>ij</a:t>
                </a:r>
                <a:r>
                  <a:rPr lang="en-US" altLang="zh-CN" sz="2000" baseline="-25000" dirty="0"/>
                  <a:t>= </a:t>
                </a:r>
                <a:r>
                  <a:rPr lang="el-GR" altLang="zh-CN" sz="2000" dirty="0"/>
                  <a:t>μ</a:t>
                </a:r>
                <a:r>
                  <a:rPr lang="en-US" altLang="zh-CN" sz="2000" baseline="-25000" dirty="0" err="1"/>
                  <a:t>iq</a:t>
                </a:r>
                <a:endParaRPr lang="zh-CN" altLang="en-US" sz="1600" dirty="0"/>
              </a:p>
              <a:p>
                <a:pPr lvl="1"/>
                <a:r>
                  <a:rPr lang="zh-CN" altLang="en-US" sz="2000" dirty="0"/>
                  <a:t>与第二步类似，定义</a:t>
                </a:r>
                <a14:m>
                  <m:oMath xmlns:m="http://schemas.openxmlformats.org/officeDocument/2006/math">
                    <m:sSub>
                      <m:sSubPr>
                        <m:ctrlPr>
                          <a:rPr lang="zh-CN" altLang="en-US" sz="2000" i="1">
                            <a:solidFill>
                              <a:srgbClr val="000000"/>
                            </a:solidFill>
                            <a:latin typeface="Cambria Math" panose="02040503050406030204" pitchFamily="18" charset="0"/>
                          </a:rPr>
                        </m:ctrlPr>
                      </m:sSubPr>
                      <m:e>
                        <m:r>
                          <m:rPr>
                            <m:sty m:val="p"/>
                          </m:rPr>
                          <a:rPr lang="en-US" altLang="zh-CN" sz="2000" i="1" smtClean="0">
                            <a:solidFill>
                              <a:srgbClr val="000000"/>
                            </a:solidFill>
                            <a:latin typeface="Cambria Math" panose="02040503050406030204" pitchFamily="18" charset="0"/>
                          </a:rPr>
                          <m:t>q</m:t>
                        </m:r>
                      </m:e>
                      <m:sub>
                        <m:r>
                          <a:rPr lang="zh-CN" altLang="en-US" sz="2000" i="1">
                            <a:solidFill>
                              <a:srgbClr val="000000"/>
                            </a:solidFill>
                            <a:latin typeface="Cambria Math" panose="02040503050406030204" pitchFamily="18" charset="0"/>
                          </a:rPr>
                          <m:t>𝑙</m:t>
                        </m:r>
                      </m:sub>
                    </m:sSub>
                  </m:oMath>
                </a14:m>
                <a:r>
                  <a:rPr lang="zh-CN" altLang="en-US" sz="2000" dirty="0"/>
                  <a:t>为</a:t>
                </a:r>
                <a:r>
                  <a:rPr lang="en-US" altLang="zh-CN" sz="2000" dirty="0"/>
                  <a:t>q</a:t>
                </a:r>
                <a:r>
                  <a:rPr lang="zh-CN" altLang="en-US" sz="2000" dirty="0"/>
                  <a:t>的</a:t>
                </a:r>
                <a:r>
                  <a:rPr lang="en-US" altLang="zh-CN" sz="2000" dirty="0"/>
                  <a:t>DNF</a:t>
                </a:r>
                <a:r>
                  <a:rPr lang="zh-CN" altLang="en-US" sz="2000" dirty="0"/>
                  <a:t>范式中的每一个合取表达式 ，则</a:t>
                </a:r>
                <a:r>
                  <a:rPr lang="en-US" altLang="zh-CN" sz="2000" dirty="0"/>
                  <a:t>q</a:t>
                </a:r>
                <a:r>
                  <a:rPr lang="zh-CN" altLang="en-US" sz="2000" dirty="0"/>
                  <a:t>与</a:t>
                </a:r>
                <a:r>
                  <a:rPr lang="en-US" altLang="zh-CN" sz="2000" i="1" dirty="0" err="1"/>
                  <a:t>d</a:t>
                </a:r>
                <a:r>
                  <a:rPr lang="en-US" altLang="zh-CN" sz="2000" i="1" baseline="-25000" dirty="0" err="1"/>
                  <a:t>j</a:t>
                </a:r>
                <a:r>
                  <a:rPr lang="zh-CN" altLang="en-US" sz="2000" dirty="0"/>
                  <a:t>的</a:t>
                </a:r>
                <a:r>
                  <a:rPr lang="zh-CN" altLang="en-US" sz="2000" b="1" dirty="0">
                    <a:solidFill>
                      <a:srgbClr val="FF0000"/>
                    </a:solidFill>
                  </a:rPr>
                  <a:t>隶属度函数</a:t>
                </a:r>
                <a:r>
                  <a:rPr lang="zh-CN" altLang="en-US" sz="2000" dirty="0"/>
                  <a:t>可以用下式计算</a:t>
                </a:r>
                <a:endParaRPr lang="en-US" altLang="zh-CN" sz="2000" dirty="0"/>
              </a:p>
              <a:p>
                <a:pPr marL="0" indent="0" eaLnBrk="1" hangingPunct="1">
                  <a:buNone/>
                </a:pPr>
                <a:endParaRPr lang="en-US" altLang="zh-CN" sz="2400" dirty="0"/>
              </a:p>
              <a:p>
                <a:pPr eaLnBrk="1" hangingPunct="1"/>
                <a:endParaRPr lang="en-US" altLang="zh-CN" sz="2400" dirty="0"/>
              </a:p>
              <a:p>
                <a:pPr eaLnBrk="1" hangingPunct="1"/>
                <a:endParaRPr lang="en-US" altLang="zh-CN" sz="2400" dirty="0"/>
              </a:p>
              <a:p>
                <a:pPr eaLnBrk="1" hangingPunct="1"/>
                <a:endParaRPr lang="en-US" altLang="zh-CN" sz="2400" dirty="0"/>
              </a:p>
            </p:txBody>
          </p:sp>
        </mc:Choice>
        <mc:Fallback xmlns="">
          <p:sp>
            <p:nvSpPr>
              <p:cNvPr id="196611" name="内容占位符 2">
                <a:extLst>
                  <a:ext uri="{FF2B5EF4-FFF2-40B4-BE49-F238E27FC236}">
                    <a16:creationId xmlns:a16="http://schemas.microsoft.com/office/drawing/2014/main" id="{0B15035D-FD31-4C02-8250-2E77D14EFA21}"/>
                  </a:ext>
                </a:extLst>
              </p:cNvPr>
              <p:cNvSpPr>
                <a:spLocks noGrp="1" noRot="1" noChangeAspect="1" noMove="1" noResize="1" noEditPoints="1" noAdjustHandles="1" noChangeArrowheads="1" noChangeShapeType="1" noTextEdit="1"/>
              </p:cNvSpPr>
              <p:nvPr>
                <p:ph idx="1"/>
              </p:nvPr>
            </p:nvSpPr>
            <p:spPr>
              <a:blipFill>
                <a:blip r:embed="rId2"/>
                <a:stretch>
                  <a:fillRect l="-963" t="-1355" r="-741"/>
                </a:stretch>
              </a:blipFill>
            </p:spPr>
            <p:txBody>
              <a:bodyPr/>
              <a:lstStyle/>
              <a:p>
                <a:r>
                  <a:rPr lang="zh-CN" altLang="en-US">
                    <a:noFill/>
                  </a:rPr>
                  <a:t> </a:t>
                </a:r>
              </a:p>
            </p:txBody>
          </p:sp>
        </mc:Fallback>
      </mc:AlternateContent>
      <p:sp>
        <p:nvSpPr>
          <p:cNvPr id="31" name="灯片编号占位符 6">
            <a:extLst>
              <a:ext uri="{FF2B5EF4-FFF2-40B4-BE49-F238E27FC236}">
                <a16:creationId xmlns:a16="http://schemas.microsoft.com/office/drawing/2014/main" id="{0ACBEB3D-DCE2-4BB6-8FD2-5BDD3CECE309}"/>
              </a:ext>
            </a:extLst>
          </p:cNvPr>
          <p:cNvSpPr>
            <a:spLocks noGrp="1"/>
          </p:cNvSpPr>
          <p:nvPr>
            <p:ph type="sldNum" sz="quarter" idx="12"/>
          </p:nvPr>
        </p:nvSpPr>
        <p:spPr>
          <a:xfrm>
            <a:off x="6553200" y="6477000"/>
            <a:ext cx="2133600" cy="244475"/>
          </a:xfrm>
        </p:spPr>
        <p:txBody>
          <a:bodyPr/>
          <a:lstStyle/>
          <a:p>
            <a:fld id="{3AB4C812-E4C4-42C0-B867-47A84E658327}" type="slidenum">
              <a:rPr lang="en-US" altLang="zh-CN"/>
              <a:pPr/>
              <a:t>81</a:t>
            </a:fld>
            <a:endParaRPr lang="en-US" altLang="zh-CN"/>
          </a:p>
        </p:txBody>
      </p:sp>
      <p:sp>
        <p:nvSpPr>
          <p:cNvPr id="33" name="圆角矩形 1">
            <a:extLst>
              <a:ext uri="{FF2B5EF4-FFF2-40B4-BE49-F238E27FC236}">
                <a16:creationId xmlns:a16="http://schemas.microsoft.com/office/drawing/2014/main" id="{CFDF3EE1-FFA5-493C-8902-71D7E0BD1731}"/>
              </a:ext>
            </a:extLst>
          </p:cNvPr>
          <p:cNvSpPr/>
          <p:nvPr/>
        </p:nvSpPr>
        <p:spPr>
          <a:xfrm>
            <a:off x="5148064" y="4441730"/>
            <a:ext cx="769231" cy="147185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圆角矩形 5">
            <a:extLst>
              <a:ext uri="{FF2B5EF4-FFF2-40B4-BE49-F238E27FC236}">
                <a16:creationId xmlns:a16="http://schemas.microsoft.com/office/drawing/2014/main" id="{44AD21A5-6E04-4A57-8A14-E64F020C1C05}"/>
              </a:ext>
            </a:extLst>
          </p:cNvPr>
          <p:cNvSpPr/>
          <p:nvPr/>
        </p:nvSpPr>
        <p:spPr>
          <a:xfrm>
            <a:off x="6961411" y="3972343"/>
            <a:ext cx="1008112" cy="2409989"/>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C36CC01-762E-468D-A8D9-C494AA7E9447}"/>
              </a:ext>
            </a:extLst>
          </p:cNvPr>
          <p:cNvSpPr/>
          <p:nvPr/>
        </p:nvSpPr>
        <p:spPr>
          <a:xfrm>
            <a:off x="5377235" y="4732133"/>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4F2C36B-03EA-4603-BA9A-6092CD1ECF39}"/>
              </a:ext>
            </a:extLst>
          </p:cNvPr>
          <p:cNvSpPr/>
          <p:nvPr/>
        </p:nvSpPr>
        <p:spPr>
          <a:xfrm>
            <a:off x="5377235" y="5345826"/>
            <a:ext cx="360040" cy="339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04B196F-2940-4816-91FE-39A28ADD9C0E}"/>
              </a:ext>
            </a:extLst>
          </p:cNvPr>
          <p:cNvSpPr/>
          <p:nvPr/>
        </p:nvSpPr>
        <p:spPr>
          <a:xfrm>
            <a:off x="7285447" y="4063035"/>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50C5C24-60F9-4DAB-A555-D42BA2AB7185}"/>
              </a:ext>
            </a:extLst>
          </p:cNvPr>
          <p:cNvSpPr/>
          <p:nvPr/>
        </p:nvSpPr>
        <p:spPr>
          <a:xfrm>
            <a:off x="7285447" y="4627567"/>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8373C824-B6B4-49A9-A071-A5396074A35A}"/>
              </a:ext>
            </a:extLst>
          </p:cNvPr>
          <p:cNvSpPr/>
          <p:nvPr/>
        </p:nvSpPr>
        <p:spPr>
          <a:xfrm>
            <a:off x="7285447" y="5216944"/>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878D3FC1-BC7C-4CFA-82C2-DEC826E8A652}"/>
              </a:ext>
            </a:extLst>
          </p:cNvPr>
          <p:cNvSpPr/>
          <p:nvPr/>
        </p:nvSpPr>
        <p:spPr>
          <a:xfrm>
            <a:off x="7285447" y="5724769"/>
            <a:ext cx="360040" cy="38062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9AF77EE0-94CE-4BB9-B08A-3ED3EA554555}"/>
              </a:ext>
            </a:extLst>
          </p:cNvPr>
          <p:cNvSpPr txBox="1"/>
          <p:nvPr/>
        </p:nvSpPr>
        <p:spPr>
          <a:xfrm>
            <a:off x="5148064" y="5998829"/>
            <a:ext cx="1008112" cy="400110"/>
          </a:xfrm>
          <a:prstGeom prst="rect">
            <a:avLst/>
          </a:prstGeom>
          <a:noFill/>
        </p:spPr>
        <p:txBody>
          <a:bodyPr wrap="square" rtlCol="0">
            <a:spAutoFit/>
          </a:bodyPr>
          <a:lstStyle/>
          <a:p>
            <a:r>
              <a:rPr lang="zh-CN" altLang="en-US" sz="2000" dirty="0">
                <a:solidFill>
                  <a:schemeClr val="tx1"/>
                </a:solidFill>
              </a:rPr>
              <a:t>查询</a:t>
            </a:r>
          </a:p>
        </p:txBody>
      </p:sp>
      <p:sp>
        <p:nvSpPr>
          <p:cNvPr id="42" name="文本框 41">
            <a:extLst>
              <a:ext uri="{FF2B5EF4-FFF2-40B4-BE49-F238E27FC236}">
                <a16:creationId xmlns:a16="http://schemas.microsoft.com/office/drawing/2014/main" id="{BD31E176-1E76-4E0E-93F4-18B3BACB80A9}"/>
              </a:ext>
            </a:extLst>
          </p:cNvPr>
          <p:cNvSpPr txBox="1"/>
          <p:nvPr/>
        </p:nvSpPr>
        <p:spPr>
          <a:xfrm>
            <a:off x="7141431" y="6485274"/>
            <a:ext cx="1008112" cy="400110"/>
          </a:xfrm>
          <a:prstGeom prst="rect">
            <a:avLst/>
          </a:prstGeom>
          <a:noFill/>
        </p:spPr>
        <p:txBody>
          <a:bodyPr wrap="square" rtlCol="0">
            <a:spAutoFit/>
          </a:bodyPr>
          <a:lstStyle/>
          <a:p>
            <a:r>
              <a:rPr lang="zh-CN" altLang="en-US" sz="2000" b="1" dirty="0">
                <a:solidFill>
                  <a:schemeClr val="tx1"/>
                </a:solidFill>
              </a:rPr>
              <a:t>文档集</a:t>
            </a:r>
          </a:p>
        </p:txBody>
      </p:sp>
      <p:cxnSp>
        <p:nvCxnSpPr>
          <p:cNvPr id="43" name="直接箭头连接符 42">
            <a:extLst>
              <a:ext uri="{FF2B5EF4-FFF2-40B4-BE49-F238E27FC236}">
                <a16:creationId xmlns:a16="http://schemas.microsoft.com/office/drawing/2014/main" id="{BFD8C03F-B05C-4BD8-97CD-8229C71EB6C3}"/>
              </a:ext>
            </a:extLst>
          </p:cNvPr>
          <p:cNvCxnSpPr/>
          <p:nvPr/>
        </p:nvCxnSpPr>
        <p:spPr>
          <a:xfrm>
            <a:off x="5917295" y="5177655"/>
            <a:ext cx="1044116" cy="3928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Object 5">
                <a:extLst>
                  <a:ext uri="{FF2B5EF4-FFF2-40B4-BE49-F238E27FC236}">
                    <a16:creationId xmlns:a16="http://schemas.microsoft.com/office/drawing/2014/main" id="{B01970F2-2AEA-48A9-B082-5EF2F0C173C2}"/>
                  </a:ext>
                </a:extLst>
              </p:cNvPr>
              <p:cNvSpPr txBox="1"/>
              <p:nvPr/>
            </p:nvSpPr>
            <p:spPr bwMode="auto">
              <a:xfrm>
                <a:off x="786724" y="4545062"/>
                <a:ext cx="3312369" cy="130447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en-US" altLang="zh-CN" b="0" i="1" smtClean="0">
                              <a:solidFill>
                                <a:srgbClr val="000000"/>
                              </a:solidFill>
                              <a:latin typeface="Cambria Math" panose="02040503050406030204" pitchFamily="18" charset="0"/>
                            </a:rPr>
                            <m:t>𝑞</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=1−</m:t>
                      </m:r>
                      <m:nary>
                        <m:naryPr>
                          <m:chr m:val="∏"/>
                          <m:supHide m:val="on"/>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q</m:t>
                              </m:r>
                            </m:e>
                            <m:sub>
                              <m:r>
                                <a:rPr lang="zh-CN" altLang="en-US" i="1">
                                  <a:solidFill>
                                    <a:srgbClr val="000000"/>
                                  </a:solidFill>
                                  <a:latin typeface="Cambria Math" panose="02040503050406030204" pitchFamily="18" charset="0"/>
                                </a:rPr>
                                <m:t>𝑙</m:t>
                              </m:r>
                            </m:sub>
                          </m:sSub>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𝑞</m:t>
                          </m:r>
                        </m:sub>
                        <m:sup/>
                        <m:e>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en-US" altLang="zh-CN" b="0" i="1" smtClean="0">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70" name="Object 5">
                <a:extLst>
                  <a:ext uri="{FF2B5EF4-FFF2-40B4-BE49-F238E27FC236}">
                    <a16:creationId xmlns:a16="http://schemas.microsoft.com/office/drawing/2014/main" id="{B01970F2-2AEA-48A9-B082-5EF2F0C173C2}"/>
                  </a:ext>
                </a:extLst>
              </p:cNvPr>
              <p:cNvSpPr txBox="1">
                <a:spLocks noRot="1" noChangeAspect="1" noMove="1" noResize="1" noEditPoints="1" noAdjustHandles="1" noChangeArrowheads="1" noChangeShapeType="1" noTextEdit="1"/>
              </p:cNvSpPr>
              <p:nvPr/>
            </p:nvSpPr>
            <p:spPr bwMode="auto">
              <a:xfrm>
                <a:off x="786724" y="4545062"/>
                <a:ext cx="3312369" cy="1304473"/>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73" name="文本框 72">
            <a:extLst>
              <a:ext uri="{FF2B5EF4-FFF2-40B4-BE49-F238E27FC236}">
                <a16:creationId xmlns:a16="http://schemas.microsoft.com/office/drawing/2014/main" id="{E71108E6-D749-4899-8DA2-2247495D328C}"/>
              </a:ext>
            </a:extLst>
          </p:cNvPr>
          <p:cNvSpPr txBox="1"/>
          <p:nvPr/>
        </p:nvSpPr>
        <p:spPr>
          <a:xfrm>
            <a:off x="4992619" y="6315680"/>
            <a:ext cx="1080120" cy="338554"/>
          </a:xfrm>
          <a:prstGeom prst="rect">
            <a:avLst/>
          </a:prstGeom>
          <a:noFill/>
        </p:spPr>
        <p:txBody>
          <a:bodyPr wrap="square" rtlCol="0">
            <a:spAutoFit/>
          </a:bodyPr>
          <a:lstStyle/>
          <a:p>
            <a:r>
              <a:rPr lang="en-US" altLang="zh-CN" sz="1600" dirty="0">
                <a:solidFill>
                  <a:schemeClr val="tx1"/>
                </a:solidFill>
              </a:rPr>
              <a:t>t1</a:t>
            </a:r>
            <a:r>
              <a:rPr lang="zh-CN" altLang="en-US" sz="1600" dirty="0">
                <a:solidFill>
                  <a:schemeClr val="tx1"/>
                </a:solidFill>
              </a:rPr>
              <a:t> </a:t>
            </a:r>
            <a:r>
              <a:rPr lang="en-US" altLang="zh-CN" sz="1600" dirty="0">
                <a:solidFill>
                  <a:schemeClr val="tx1"/>
                </a:solidFill>
              </a:rPr>
              <a:t>OR</a:t>
            </a:r>
            <a:r>
              <a:rPr lang="zh-CN" altLang="en-US" sz="1600" dirty="0">
                <a:solidFill>
                  <a:schemeClr val="tx1"/>
                </a:solidFill>
              </a:rPr>
              <a:t> </a:t>
            </a:r>
            <a:r>
              <a:rPr lang="en-US" altLang="zh-CN" sz="1600" dirty="0">
                <a:solidFill>
                  <a:schemeClr val="tx1"/>
                </a:solidFill>
              </a:rPr>
              <a:t>t2</a:t>
            </a:r>
            <a:endParaRPr lang="zh-CN" alt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ox(in)">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ox(in)">
                                      <p:cBhvr>
                                        <p:cTn id="12" dur="500"/>
                                        <p:tgtEl>
                                          <p:spTgt spid="196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checkerboard(across)">
                                      <p:cBhvr>
                                        <p:cTn id="17" dur="500"/>
                                        <p:tgtEl>
                                          <p:spTgt spid="196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zh-CN" altLang="en-US" dirty="0">
                <a:latin typeface="Times New Roman" panose="02020603050405020304" pitchFamily="18" charset="0"/>
              </a:rPr>
              <a:t>基于模糊集的检索模型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273412" name="Object 4"/>
              <p:cNvSpPr txBox="1">
                <a:spLocks noGrp="1"/>
              </p:cNvSpPr>
              <p:nvPr>
                <p:ph idx="1"/>
              </p:nvPr>
            </p:nvSpPr>
            <p:spPr bwMode="auto">
              <a:xfrm>
                <a:off x="5364163" y="4437112"/>
                <a:ext cx="3600325" cy="200342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zh-CN" altLang="en-US" sz="1800" i="1" smtClean="0">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𝑞</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𝑐</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𝑐</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𝑐</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𝑐</m:t>
                              </m:r>
                            </m:e>
                            <m:sub>
                              <m:r>
                                <a:rPr lang="zh-CN" altLang="en-US" sz="1800" i="1">
                                  <a:solidFill>
                                    <a:srgbClr val="000000"/>
                                  </a:solidFill>
                                  <a:latin typeface="Cambria Math" panose="02040503050406030204" pitchFamily="18" charset="0"/>
                                </a:rPr>
                                <m:t>2</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𝑐</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𝑐</m:t>
                              </m:r>
                            </m:e>
                            <m:sub>
                              <m:r>
                                <a:rPr lang="zh-CN" altLang="en-US" sz="1800" i="1">
                                  <a:solidFill>
                                    <a:srgbClr val="000000"/>
                                  </a:solidFill>
                                  <a:latin typeface="Cambria Math" panose="02040503050406030204" pitchFamily="18" charset="0"/>
                                </a:rPr>
                                <m:t>3</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oMath>
                    <m:oMath xmlns:m="http://schemas.openxmlformats.org/officeDocument/2006/math">
                      <m:r>
                        <a:rPr lang="zh-CN" altLang="en-US" sz="1800" i="1">
                          <a:solidFill>
                            <a:srgbClr val="000000"/>
                          </a:solidFill>
                          <a:latin typeface="Cambria Math" panose="02040503050406030204" pitchFamily="18" charset="0"/>
                        </a:rPr>
                        <m:t>=1−</m:t>
                      </m:r>
                      <m:nary>
                        <m:naryPr>
                          <m:chr m:val="∏"/>
                          <m:ctrlPr>
                            <a:rPr lang="zh-CN" altLang="en-US" sz="1800" i="1">
                              <a:solidFill>
                                <a:srgbClr val="000000"/>
                              </a:solidFill>
                              <a:latin typeface="Cambria Math" panose="02040503050406030204" pitchFamily="18" charset="0"/>
                            </a:rPr>
                          </m:ctrlPr>
                        </m:naryPr>
                        <m:sub>
                          <m:r>
                            <a:rPr lang="zh-CN" altLang="en-US" sz="1800" i="1">
                              <a:solidFill>
                                <a:srgbClr val="000000"/>
                              </a:solidFill>
                              <a:latin typeface="Cambria Math" panose="02040503050406030204" pitchFamily="18" charset="0"/>
                            </a:rPr>
                            <m:t>𝑖</m:t>
                          </m:r>
                          <m:r>
                            <a:rPr lang="zh-CN" altLang="en-US" sz="1800" i="1">
                              <a:solidFill>
                                <a:srgbClr val="000000"/>
                              </a:solidFill>
                              <a:latin typeface="Cambria Math" panose="02040503050406030204" pitchFamily="18" charset="0"/>
                            </a:rPr>
                            <m:t>=1</m:t>
                          </m:r>
                        </m:sub>
                        <m:sup>
                          <m:r>
                            <a:rPr lang="zh-CN" altLang="en-US" sz="1800" i="1">
                              <a:solidFill>
                                <a:srgbClr val="000000"/>
                              </a:solidFill>
                              <a:latin typeface="Cambria Math" panose="02040503050406030204" pitchFamily="18" charset="0"/>
                            </a:rPr>
                            <m:t>3</m:t>
                          </m:r>
                        </m:sup>
                        <m:e>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𝑐</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𝑐</m:t>
                                  </m:r>
                                </m:e>
                                <m:sub>
                                  <m:r>
                                    <a:rPr lang="zh-CN" altLang="en-US" sz="1800" i="1">
                                      <a:solidFill>
                                        <a:srgbClr val="000000"/>
                                      </a:solidFill>
                                      <a:latin typeface="Cambria Math" panose="02040503050406030204" pitchFamily="18" charset="0"/>
                                    </a:rPr>
                                    <m:t>𝑖</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e>
                      </m:nary>
                    </m:oMath>
                    <m:oMath xmlns:m="http://schemas.openxmlformats.org/officeDocument/2006/math">
                      <m:r>
                        <a:rPr lang="zh-CN" altLang="en-US" sz="1800" i="1">
                          <a:solidFill>
                            <a:srgbClr val="000000"/>
                          </a:solidFill>
                          <a:latin typeface="Cambria Math" panose="02040503050406030204" pitchFamily="18" charset="0"/>
                        </a:rPr>
                        <m:t>=1−</m:t>
                      </m:r>
                      <m:d>
                        <m:dPr>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𝑎</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𝑏</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𝑐</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e>
                      </m:d>
                    </m:oMath>
                  </m:oMathPara>
                </a14:m>
                <a:endParaRPr lang="en-US" altLang="zh-CN" sz="1800" i="1" dirty="0">
                  <a:solidFill>
                    <a:srgbClr val="000000"/>
                  </a:solidFill>
                  <a:latin typeface="Cambria Math" panose="02040503050406030204" pitchFamily="18" charset="0"/>
                </a:endParaRPr>
              </a:p>
              <a:p>
                <a:pPr>
                  <a:buNone/>
                </a:pPr>
                <a14:m>
                  <m:oMathPara xmlns:m="http://schemas.openxmlformats.org/officeDocument/2006/math">
                    <m:oMathParaPr>
                      <m:jc m:val="left"/>
                    </m:oMathParaPr>
                    <m:oMath xmlns:m="http://schemas.openxmlformats.org/officeDocument/2006/math">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𝑎</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𝑏</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𝑐</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oMath>
                    <m:oMath xmlns:m="http://schemas.openxmlformats.org/officeDocument/2006/math">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𝑎</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𝑏</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)(1−</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𝜇</m:t>
                          </m:r>
                        </m:e>
                        <m:sub>
                          <m:r>
                            <a:rPr lang="zh-CN" altLang="en-US" sz="1800" i="1">
                              <a:solidFill>
                                <a:srgbClr val="000000"/>
                              </a:solidFill>
                              <a:latin typeface="Cambria Math" panose="02040503050406030204" pitchFamily="18" charset="0"/>
                            </a:rPr>
                            <m:t>𝑐</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oMath>
                  </m:oMathPara>
                </a14:m>
                <a:endParaRPr lang="zh-CN" altLang="en-US" sz="1800" dirty="0"/>
              </a:p>
            </p:txBody>
          </p:sp>
        </mc:Choice>
        <mc:Fallback xmlns="">
          <p:sp>
            <p:nvSpPr>
              <p:cNvPr id="273412" name="Object 4"/>
              <p:cNvSpPr txBox="1">
                <a:spLocks noRot="1" noChangeAspect="1" noMove="1" noResize="1" noEditPoints="1" noAdjustHandles="1" noChangeArrowheads="1" noChangeShapeType="1" noTextEdit="1"/>
              </p:cNvSpPr>
              <p:nvPr>
                <p:ph idx="1"/>
              </p:nvPr>
            </p:nvSpPr>
            <p:spPr bwMode="auto">
              <a:xfrm>
                <a:off x="5364163" y="4437112"/>
                <a:ext cx="3600325" cy="2003425"/>
              </a:xfrm>
              <a:prstGeom prst="rect">
                <a:avLst/>
              </a:prstGeom>
              <a:blipFill>
                <a:blip r:embed="rId4"/>
                <a:stretch>
                  <a:fillRect b="-4863"/>
                </a:stretch>
              </a:blipFill>
              <a:ln>
                <a:noFill/>
              </a:ln>
              <a:effectLst/>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fld id="{3AB4C812-E4C4-42C0-B867-47A84E658327}" type="slidenum">
              <a:rPr lang="en-US" altLang="zh-CN"/>
              <a:pPr/>
              <a:t>82</a:t>
            </a:fld>
            <a:endParaRPr lang="en-US" altLang="zh-CN"/>
          </a:p>
        </p:txBody>
      </p:sp>
      <p:sp>
        <p:nvSpPr>
          <p:cNvPr id="273411" name="Rectangle 3"/>
          <p:cNvSpPr>
            <a:spLocks noGrp="1" noChangeArrowheads="1"/>
          </p:cNvSpPr>
          <p:nvPr>
            <p:ph type="body" sz="half" idx="4294967295"/>
          </p:nvPr>
        </p:nvSpPr>
        <p:spPr>
          <a:xfrm>
            <a:off x="106635" y="1550789"/>
            <a:ext cx="7705725" cy="5157763"/>
          </a:xfrm>
        </p:spPr>
        <p:txBody>
          <a:bodyPr/>
          <a:lstStyle/>
          <a:p>
            <a:pPr lvl="1">
              <a:lnSpc>
                <a:spcPct val="120000"/>
              </a:lnSpc>
            </a:pPr>
            <a:r>
              <a:rPr lang="zh-CN" altLang="en-US" dirty="0"/>
              <a:t>可使用代数和与积代替</a:t>
            </a:r>
            <a:r>
              <a:rPr lang="en-US" altLang="zh-CN" dirty="0"/>
              <a:t>min</a:t>
            </a:r>
            <a:r>
              <a:rPr lang="zh-CN" altLang="en-US" dirty="0"/>
              <a:t>、</a:t>
            </a:r>
            <a:r>
              <a:rPr lang="en-US" altLang="zh-CN" dirty="0"/>
              <a:t>max</a:t>
            </a:r>
            <a:r>
              <a:rPr lang="zh-CN" altLang="en-US" dirty="0"/>
              <a:t>计算</a:t>
            </a:r>
            <a:endParaRPr lang="en-US" altLang="zh-CN" sz="2400" dirty="0">
              <a:latin typeface="Times New Roman" panose="02020603050405020304" pitchFamily="18" charset="0"/>
            </a:endParaRPr>
          </a:p>
          <a:p>
            <a:pPr lvl="1">
              <a:lnSpc>
                <a:spcPct val="120000"/>
              </a:lnSpc>
            </a:pPr>
            <a:endParaRPr lang="en-US" altLang="zh-CN" dirty="0"/>
          </a:p>
          <a:p>
            <a:pPr lvl="1">
              <a:lnSpc>
                <a:spcPct val="120000"/>
              </a:lnSpc>
            </a:pPr>
            <a:endParaRPr lang="en-US" altLang="zh-CN" sz="2400" dirty="0">
              <a:latin typeface="Times New Roman" panose="02020603050405020304" pitchFamily="18" charset="0"/>
            </a:endParaRPr>
          </a:p>
          <a:p>
            <a:pPr lvl="1">
              <a:lnSpc>
                <a:spcPct val="120000"/>
              </a:lnSpc>
            </a:pPr>
            <a:endParaRPr lang="en-US" altLang="zh-CN" sz="2400" dirty="0">
              <a:latin typeface="Times New Roman" panose="02020603050405020304" pitchFamily="18" charset="0"/>
            </a:endParaRPr>
          </a:p>
          <a:p>
            <a:pPr lvl="1">
              <a:lnSpc>
                <a:spcPct val="120000"/>
              </a:lnSpc>
            </a:pPr>
            <a:endParaRPr lang="en-US" altLang="zh-CN" dirty="0"/>
          </a:p>
        </p:txBody>
      </p:sp>
      <p:grpSp>
        <p:nvGrpSpPr>
          <p:cNvPr id="17" name="组合 16">
            <a:extLst>
              <a:ext uri="{FF2B5EF4-FFF2-40B4-BE49-F238E27FC236}">
                <a16:creationId xmlns:a16="http://schemas.microsoft.com/office/drawing/2014/main" id="{F7225FEB-F4AE-4F7B-9D6D-C75047136678}"/>
              </a:ext>
            </a:extLst>
          </p:cNvPr>
          <p:cNvGrpSpPr/>
          <p:nvPr/>
        </p:nvGrpSpPr>
        <p:grpSpPr>
          <a:xfrm>
            <a:off x="1259632" y="2142519"/>
            <a:ext cx="6480720" cy="2150577"/>
            <a:chOff x="1619250" y="3284984"/>
            <a:chExt cx="5491163" cy="2150577"/>
          </a:xfrm>
        </p:grpSpPr>
        <p:grpSp>
          <p:nvGrpSpPr>
            <p:cNvPr id="18" name="Group 27">
              <a:extLst>
                <a:ext uri="{FF2B5EF4-FFF2-40B4-BE49-F238E27FC236}">
                  <a16:creationId xmlns:a16="http://schemas.microsoft.com/office/drawing/2014/main" id="{E832B768-044C-4FAC-A023-F11B4FF8A35F}"/>
                </a:ext>
              </a:extLst>
            </p:cNvPr>
            <p:cNvGrpSpPr>
              <a:grpSpLocks/>
            </p:cNvGrpSpPr>
            <p:nvPr/>
          </p:nvGrpSpPr>
          <p:grpSpPr bwMode="auto">
            <a:xfrm>
              <a:off x="1619250" y="3284984"/>
              <a:ext cx="5491163" cy="2088554"/>
              <a:chOff x="1176" y="1900"/>
              <a:chExt cx="3459" cy="1712"/>
            </a:xfrm>
          </p:grpSpPr>
          <p:sp>
            <p:nvSpPr>
              <p:cNvPr id="27" name="Rectangle 5">
                <a:extLst>
                  <a:ext uri="{FF2B5EF4-FFF2-40B4-BE49-F238E27FC236}">
                    <a16:creationId xmlns:a16="http://schemas.microsoft.com/office/drawing/2014/main" id="{37C738C1-8F5D-4908-9B84-F5A064F7C490}"/>
                  </a:ext>
                </a:extLst>
              </p:cNvPr>
              <p:cNvSpPr>
                <a:spLocks noChangeArrowheads="1"/>
              </p:cNvSpPr>
              <p:nvPr/>
            </p:nvSpPr>
            <p:spPr bwMode="auto">
              <a:xfrm>
                <a:off x="1176" y="1900"/>
                <a:ext cx="173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2400" dirty="0">
                  <a:latin typeface="Tahoma" panose="020B0604030504040204" pitchFamily="34" charset="0"/>
                  <a:cs typeface="Times New Roman" panose="02020603050405020304" pitchFamily="18" charset="0"/>
                </a:endParaRPr>
              </a:p>
              <a:p>
                <a:pPr algn="just" eaLnBrk="1" hangingPunct="1">
                  <a:lnSpc>
                    <a:spcPts val="1663"/>
                  </a:lnSpc>
                </a:pPr>
                <a:r>
                  <a:rPr lang="zh-CN" altLang="en-US" sz="2400" dirty="0">
                    <a:latin typeface="Tahoma" panose="020B0604030504040204" pitchFamily="34" charset="0"/>
                    <a:cs typeface="Times New Roman" panose="02020603050405020304" pitchFamily="18" charset="0"/>
                  </a:rPr>
                  <a:t>布尔检索式 </a:t>
                </a:r>
              </a:p>
            </p:txBody>
          </p:sp>
          <p:sp>
            <p:nvSpPr>
              <p:cNvPr id="28" name="Rectangle 6">
                <a:extLst>
                  <a:ext uri="{FF2B5EF4-FFF2-40B4-BE49-F238E27FC236}">
                    <a16:creationId xmlns:a16="http://schemas.microsoft.com/office/drawing/2014/main" id="{8E7CC622-1768-4996-94E8-334572EA73F6}"/>
                  </a:ext>
                </a:extLst>
              </p:cNvPr>
              <p:cNvSpPr>
                <a:spLocks noChangeArrowheads="1"/>
              </p:cNvSpPr>
              <p:nvPr/>
            </p:nvSpPr>
            <p:spPr bwMode="auto">
              <a:xfrm>
                <a:off x="2906" y="1900"/>
                <a:ext cx="172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2400" dirty="0">
                  <a:latin typeface="Tahoma" panose="020B0604030504040204" pitchFamily="34" charset="0"/>
                  <a:cs typeface="Times New Roman" panose="02020603050405020304" pitchFamily="18" charset="0"/>
                </a:endParaRPr>
              </a:p>
              <a:p>
                <a:pPr algn="just" eaLnBrk="1" hangingPunct="1">
                  <a:lnSpc>
                    <a:spcPts val="1663"/>
                  </a:lnSpc>
                </a:pPr>
                <a:r>
                  <a:rPr lang="zh-CN" altLang="en-US" sz="2400" dirty="0">
                    <a:latin typeface="Tahoma" panose="020B0604030504040204" pitchFamily="34" charset="0"/>
                    <a:cs typeface="Times New Roman" panose="02020603050405020304" pitchFamily="18" charset="0"/>
                  </a:rPr>
                  <a:t>赋值公式 </a:t>
                </a:r>
              </a:p>
            </p:txBody>
          </p:sp>
          <p:sp>
            <p:nvSpPr>
              <p:cNvPr id="29" name="Rectangle 7">
                <a:extLst>
                  <a:ext uri="{FF2B5EF4-FFF2-40B4-BE49-F238E27FC236}">
                    <a16:creationId xmlns:a16="http://schemas.microsoft.com/office/drawing/2014/main" id="{8A53C0B9-B7F4-4DDB-B949-F10CA8FB3E15}"/>
                  </a:ext>
                </a:extLst>
              </p:cNvPr>
              <p:cNvSpPr>
                <a:spLocks noChangeArrowheads="1"/>
              </p:cNvSpPr>
              <p:nvPr/>
            </p:nvSpPr>
            <p:spPr bwMode="auto">
              <a:xfrm>
                <a:off x="1176" y="2328"/>
                <a:ext cx="173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1000">
                  <a:latin typeface="Tahoma" panose="020B0604030504040204" pitchFamily="34" charset="0"/>
                  <a:cs typeface="Times New Roman" panose="02020603050405020304" pitchFamily="18" charset="0"/>
                </a:endParaRPr>
              </a:p>
            </p:txBody>
          </p:sp>
          <p:sp>
            <p:nvSpPr>
              <p:cNvPr id="30" name="Rectangle 8">
                <a:extLst>
                  <a:ext uri="{FF2B5EF4-FFF2-40B4-BE49-F238E27FC236}">
                    <a16:creationId xmlns:a16="http://schemas.microsoft.com/office/drawing/2014/main" id="{2D56B1F4-1185-4E96-976B-64103E8B6AA1}"/>
                  </a:ext>
                </a:extLst>
              </p:cNvPr>
              <p:cNvSpPr>
                <a:spLocks noChangeArrowheads="1"/>
              </p:cNvSpPr>
              <p:nvPr/>
            </p:nvSpPr>
            <p:spPr bwMode="auto">
              <a:xfrm>
                <a:off x="2906" y="2328"/>
                <a:ext cx="172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r>
                  <a:rPr lang="en-US" altLang="zh-CN" sz="1000">
                    <a:latin typeface="Tahoma" panose="020B0604030504040204" pitchFamily="34" charset="0"/>
                    <a:cs typeface="Times New Roman" panose="02020603050405020304" pitchFamily="18" charset="0"/>
                  </a:rPr>
                  <a:t>  </a:t>
                </a:r>
                <a:endParaRPr lang="zh-CN" altLang="zh-CN" sz="1000">
                  <a:latin typeface="Tahoma" panose="020B0604030504040204" pitchFamily="34" charset="0"/>
                  <a:cs typeface="Times New Roman" panose="02020603050405020304" pitchFamily="18" charset="0"/>
                </a:endParaRPr>
              </a:p>
            </p:txBody>
          </p:sp>
          <p:sp>
            <p:nvSpPr>
              <p:cNvPr id="31" name="Rectangle 9">
                <a:extLst>
                  <a:ext uri="{FF2B5EF4-FFF2-40B4-BE49-F238E27FC236}">
                    <a16:creationId xmlns:a16="http://schemas.microsoft.com/office/drawing/2014/main" id="{C7ABBDA1-B47F-4AAB-9D9B-21C079ADD440}"/>
                  </a:ext>
                </a:extLst>
              </p:cNvPr>
              <p:cNvSpPr>
                <a:spLocks noChangeArrowheads="1"/>
              </p:cNvSpPr>
              <p:nvPr/>
            </p:nvSpPr>
            <p:spPr bwMode="auto">
              <a:xfrm>
                <a:off x="1176" y="2756"/>
                <a:ext cx="173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1000">
                  <a:latin typeface="Tahoma" panose="020B0604030504040204" pitchFamily="34" charset="0"/>
                  <a:cs typeface="Times New Roman" panose="02020603050405020304" pitchFamily="18" charset="0"/>
                </a:endParaRPr>
              </a:p>
            </p:txBody>
          </p:sp>
          <p:sp>
            <p:nvSpPr>
              <p:cNvPr id="32" name="Rectangle 10">
                <a:extLst>
                  <a:ext uri="{FF2B5EF4-FFF2-40B4-BE49-F238E27FC236}">
                    <a16:creationId xmlns:a16="http://schemas.microsoft.com/office/drawing/2014/main" id="{E426A912-D69D-4FD1-8903-B20FB4EE7113}"/>
                  </a:ext>
                </a:extLst>
              </p:cNvPr>
              <p:cNvSpPr>
                <a:spLocks noChangeArrowheads="1"/>
              </p:cNvSpPr>
              <p:nvPr/>
            </p:nvSpPr>
            <p:spPr bwMode="auto">
              <a:xfrm>
                <a:off x="2906" y="2756"/>
                <a:ext cx="172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1000">
                  <a:latin typeface="Tahoma" panose="020B0604030504040204" pitchFamily="34" charset="0"/>
                  <a:cs typeface="Times New Roman" panose="02020603050405020304" pitchFamily="18" charset="0"/>
                </a:endParaRPr>
              </a:p>
            </p:txBody>
          </p:sp>
          <p:sp>
            <p:nvSpPr>
              <p:cNvPr id="33" name="Rectangle 11">
                <a:extLst>
                  <a:ext uri="{FF2B5EF4-FFF2-40B4-BE49-F238E27FC236}">
                    <a16:creationId xmlns:a16="http://schemas.microsoft.com/office/drawing/2014/main" id="{7AC88338-97D5-437B-B004-F2E51E8DF6FD}"/>
                  </a:ext>
                </a:extLst>
              </p:cNvPr>
              <p:cNvSpPr>
                <a:spLocks noChangeArrowheads="1"/>
              </p:cNvSpPr>
              <p:nvPr/>
            </p:nvSpPr>
            <p:spPr bwMode="auto">
              <a:xfrm>
                <a:off x="1176" y="3184"/>
                <a:ext cx="173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1000">
                  <a:latin typeface="Tahoma" panose="020B0604030504040204" pitchFamily="34" charset="0"/>
                  <a:cs typeface="Times New Roman" panose="02020603050405020304" pitchFamily="18" charset="0"/>
                </a:endParaRPr>
              </a:p>
            </p:txBody>
          </p:sp>
          <p:sp>
            <p:nvSpPr>
              <p:cNvPr id="34" name="Rectangle 12">
                <a:extLst>
                  <a:ext uri="{FF2B5EF4-FFF2-40B4-BE49-F238E27FC236}">
                    <a16:creationId xmlns:a16="http://schemas.microsoft.com/office/drawing/2014/main" id="{DA8C12A6-BD32-4172-9655-F7ABE209B272}"/>
                  </a:ext>
                </a:extLst>
              </p:cNvPr>
              <p:cNvSpPr>
                <a:spLocks noChangeArrowheads="1"/>
              </p:cNvSpPr>
              <p:nvPr/>
            </p:nvSpPr>
            <p:spPr bwMode="auto">
              <a:xfrm>
                <a:off x="2906" y="3184"/>
                <a:ext cx="172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0" rIns="68580" bIns="0"/>
              <a:lstStyle>
                <a:lvl1pPr indent="269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1663"/>
                  </a:lnSpc>
                </a:pPr>
                <a:endParaRPr lang="en-US" altLang="zh-CN" sz="1000">
                  <a:latin typeface="Tahoma" panose="020B0604030504040204" pitchFamily="34" charset="0"/>
                  <a:cs typeface="Times New Roman" panose="02020603050405020304" pitchFamily="18" charset="0"/>
                </a:endParaRPr>
              </a:p>
            </p:txBody>
          </p:sp>
          <p:sp>
            <p:nvSpPr>
              <p:cNvPr id="35" name="Line 13">
                <a:extLst>
                  <a:ext uri="{FF2B5EF4-FFF2-40B4-BE49-F238E27FC236}">
                    <a16:creationId xmlns:a16="http://schemas.microsoft.com/office/drawing/2014/main" id="{5A730CB4-D64A-43D1-B59F-08F9DCE51DD2}"/>
                  </a:ext>
                </a:extLst>
              </p:cNvPr>
              <p:cNvSpPr>
                <a:spLocks noChangeShapeType="1"/>
              </p:cNvSpPr>
              <p:nvPr/>
            </p:nvSpPr>
            <p:spPr bwMode="auto">
              <a:xfrm>
                <a:off x="2906" y="1900"/>
                <a:ext cx="0" cy="1712"/>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4">
                <a:extLst>
                  <a:ext uri="{FF2B5EF4-FFF2-40B4-BE49-F238E27FC236}">
                    <a16:creationId xmlns:a16="http://schemas.microsoft.com/office/drawing/2014/main" id="{A2FEC060-3225-4CE4-B126-887672DCDDD4}"/>
                  </a:ext>
                </a:extLst>
              </p:cNvPr>
              <p:cNvSpPr>
                <a:spLocks noChangeShapeType="1"/>
              </p:cNvSpPr>
              <p:nvPr/>
            </p:nvSpPr>
            <p:spPr bwMode="auto">
              <a:xfrm>
                <a:off x="1176" y="2328"/>
                <a:ext cx="3459"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a:extLst>
                  <a:ext uri="{FF2B5EF4-FFF2-40B4-BE49-F238E27FC236}">
                    <a16:creationId xmlns:a16="http://schemas.microsoft.com/office/drawing/2014/main" id="{73F48F0E-1131-4A2F-9C68-D34D8BB6F9D3}"/>
                  </a:ext>
                </a:extLst>
              </p:cNvPr>
              <p:cNvSpPr>
                <a:spLocks noChangeShapeType="1"/>
              </p:cNvSpPr>
              <p:nvPr/>
            </p:nvSpPr>
            <p:spPr bwMode="auto">
              <a:xfrm>
                <a:off x="1176" y="2756"/>
                <a:ext cx="3459"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a:extLst>
                  <a:ext uri="{FF2B5EF4-FFF2-40B4-BE49-F238E27FC236}">
                    <a16:creationId xmlns:a16="http://schemas.microsoft.com/office/drawing/2014/main" id="{49C39525-6E29-4F60-9FAE-73043739426B}"/>
                  </a:ext>
                </a:extLst>
              </p:cNvPr>
              <p:cNvSpPr>
                <a:spLocks noChangeShapeType="1"/>
              </p:cNvSpPr>
              <p:nvPr/>
            </p:nvSpPr>
            <p:spPr bwMode="auto">
              <a:xfrm>
                <a:off x="1176" y="3184"/>
                <a:ext cx="3459"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7">
                <a:extLst>
                  <a:ext uri="{FF2B5EF4-FFF2-40B4-BE49-F238E27FC236}">
                    <a16:creationId xmlns:a16="http://schemas.microsoft.com/office/drawing/2014/main" id="{3EE8F78F-7D83-43B5-89B1-C86BD1CF1778}"/>
                  </a:ext>
                </a:extLst>
              </p:cNvPr>
              <p:cNvSpPr>
                <a:spLocks noChangeShapeType="1"/>
              </p:cNvSpPr>
              <p:nvPr/>
            </p:nvSpPr>
            <p:spPr bwMode="auto">
              <a:xfrm>
                <a:off x="1176" y="1900"/>
                <a:ext cx="3459"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8">
                <a:extLst>
                  <a:ext uri="{FF2B5EF4-FFF2-40B4-BE49-F238E27FC236}">
                    <a16:creationId xmlns:a16="http://schemas.microsoft.com/office/drawing/2014/main" id="{50FA5205-64D9-4EFC-860C-A252BB19FEE7}"/>
                  </a:ext>
                </a:extLst>
              </p:cNvPr>
              <p:cNvSpPr>
                <a:spLocks noChangeShapeType="1"/>
              </p:cNvSpPr>
              <p:nvPr/>
            </p:nvSpPr>
            <p:spPr bwMode="auto">
              <a:xfrm>
                <a:off x="1176" y="3612"/>
                <a:ext cx="3459"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a14="http://schemas.microsoft.com/office/drawing/2010/main">
          <mc:Choice Requires="a14">
            <p:graphicFrame>
              <p:nvGraphicFramePr>
                <p:cNvPr id="19" name="Object 8">
                  <a:extLst>
                    <a:ext uri="{FF2B5EF4-FFF2-40B4-BE49-F238E27FC236}">
                      <a16:creationId xmlns:a16="http://schemas.microsoft.com/office/drawing/2014/main" id="{1BE71E2C-78E5-4CE8-8672-36854B2263BE}"/>
                    </a:ext>
                  </a:extLst>
                </p:cNvPr>
                <p:cNvGraphicFramePr>
                  <a:graphicFrameLocks noChangeAspect="1"/>
                </p:cNvGraphicFramePr>
                <p:nvPr>
                  <p:extLst>
                    <p:ext uri="{D42A27DB-BD31-4B8C-83A1-F6EECF244321}">
                      <p14:modId xmlns:p14="http://schemas.microsoft.com/office/powerpoint/2010/main" val="2191758681"/>
                    </p:ext>
                  </p:extLst>
                </p:nvPr>
              </p:nvGraphicFramePr>
              <p:xfrm>
                <a:off x="1966913" y="3923932"/>
                <a:ext cx="1500187" cy="297156"/>
              </p:xfrm>
              <a:graphic>
                <a:graphicData uri="http://schemas.openxmlformats.org/presentationml/2006/ole">
                  <mc:AlternateContent>
                    <mc:Choice xmlns:v="urn:schemas-microsoft-com:vml" Requires="v">
                      <p:oleObj spid="_x0000_s173102" name="Equation" r:id="rId5" imgW="1054100" imgH="241300" progId="Equation.DSMT4">
                        <p:embed/>
                      </p:oleObj>
                    </mc:Choice>
                    <mc:Fallback>
                      <p:oleObj name="Equation" r:id="rId5" imgW="1054100" imgH="241300" progId="Equation.DSMT4">
                        <p:embed/>
                        <p:pic>
                          <p:nvPicPr>
                            <p:cNvPr id="196627" name="Object 8">
                              <a:extLst>
                                <a:ext uri="{FF2B5EF4-FFF2-40B4-BE49-F238E27FC236}">
                                  <a16:creationId xmlns:a16="http://schemas.microsoft.com/office/drawing/2014/main" id="{6FAA4E49-B264-46B7-8AA8-D13B97D473E1}"/>
                                </a:ext>
                              </a:extLst>
                            </p:cNvPr>
                            <p:cNvPicPr>
                              <a:picLocks noChangeAspect="1" noChangeArrowheads="1"/>
                            </p:cNvPicPr>
                            <p:nvPr/>
                          </p:nvPicPr>
                          <p:blipFill>
                            <a:blip r:embed="rId6">
                              <a:extLst>
                                <a:ext uri="{28A0092B-C50C-407E-A947-70E740481C1C}">
                                  <a14:useLocalDpi val="0"/>
                                </a:ext>
                              </a:extLst>
                            </a:blip>
                            <a:srcRect/>
                            <a:stretch>
                              <a:fillRect/>
                            </a:stretch>
                          </p:blipFill>
                          <p:spPr bwMode="auto">
                            <a:xfrm>
                              <a:off x="1966913" y="3923932"/>
                              <a:ext cx="1500187" cy="297156"/>
                            </a:xfrm>
                            <a:prstGeom prst="rect">
                              <a:avLst/>
                            </a:prstGeom>
                            <a:noFill/>
                          </p:spPr>
                        </p:pic>
                      </p:oleObj>
                    </mc:Fallback>
                  </mc:AlternateContent>
                </a:graphicData>
              </a:graphic>
            </p:graphicFrame>
          </mc:Choice>
          <mc:Fallback xmlns="">
            <p:graphicFrame>
              <p:nvGraphicFramePr>
                <p:cNvPr id="19" name="Object 8">
                  <a:extLst>
                    <a:ext uri="{FF2B5EF4-FFF2-40B4-BE49-F238E27FC236}">
                      <a16:creationId xmlns:a16="http://schemas.microsoft.com/office/drawing/2014/main" id="{1BE71E2C-78E5-4CE8-8672-36854B2263BE}"/>
                    </a:ext>
                  </a:extLst>
                </p:cNvPr>
                <p:cNvGraphicFramePr>
                  <a:graphicFrameLocks noChangeAspect="1"/>
                </p:cNvGraphicFramePr>
                <p:nvPr>
                  <p:extLst>
                    <p:ext uri="{D42A27DB-BD31-4B8C-83A1-F6EECF244321}">
                      <p14:modId xmlns:p14="http://schemas.microsoft.com/office/powerpoint/2010/main" val="2191758681"/>
                    </p:ext>
                  </p:extLst>
                </p:nvPr>
              </p:nvGraphicFramePr>
              <p:xfrm>
                <a:off x="1966913" y="3923932"/>
                <a:ext cx="1500187" cy="297156"/>
              </p:xfrm>
              <a:graphic>
                <a:graphicData uri="http://schemas.openxmlformats.org/presentationml/2006/ole">
                  <mc:AlternateContent>
                    <mc:Choice xmlns:v="urn:schemas-microsoft-com:vml" Requires="v">
                      <p:oleObj spid="_x0000_s173100" name="Equation" r:id="rId7" imgW="1054100" imgH="241300" progId="Equation.DSMT4">
                        <p:embed/>
                      </p:oleObj>
                    </mc:Choice>
                    <mc:Fallback>
                      <p:oleObj name="Equation" r:id="rId7" imgW="1054100" imgH="241300" progId="Equation.DSMT4">
                        <p:embed/>
                        <p:pic>
                          <p:nvPicPr>
                            <p:cNvPr id="196627" name="Object 8">
                              <a:extLst>
                                <a:ext uri="{FF2B5EF4-FFF2-40B4-BE49-F238E27FC236}">
                                  <a16:creationId xmlns:a16="http://schemas.microsoft.com/office/drawing/2014/main" id="{6FAA4E49-B264-46B7-8AA8-D13B97D473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6913" y="3923932"/>
                              <a:ext cx="1500187" cy="297156"/>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0" name="Object 7">
                  <a:extLst>
                    <a:ext uri="{FF2B5EF4-FFF2-40B4-BE49-F238E27FC236}">
                      <a16:creationId xmlns:a16="http://schemas.microsoft.com/office/drawing/2014/main" id="{6F54CB6C-CA72-442B-B1CC-B46F62029091}"/>
                    </a:ext>
                  </a:extLst>
                </p:cNvPr>
                <p:cNvSpPr txBox="1"/>
                <p:nvPr/>
              </p:nvSpPr>
              <p:spPr bwMode="auto">
                <a:xfrm>
                  <a:off x="4824413" y="3777924"/>
                  <a:ext cx="1430443" cy="299148"/>
                </a:xfrm>
                <a:prstGeom prst="rect">
                  <a:avLst/>
                </a:prstGeom>
                <a:noFill/>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𝑚𝑖𝑛</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0" name="Object 7">
                  <a:extLst>
                    <a:ext uri="{FF2B5EF4-FFF2-40B4-BE49-F238E27FC236}">
                      <a16:creationId xmlns:a16="http://schemas.microsoft.com/office/drawing/2014/main" id="{6F54CB6C-CA72-442B-B1CC-B46F62029091}"/>
                    </a:ext>
                  </a:extLst>
                </p:cNvPr>
                <p:cNvSpPr txBox="1">
                  <a:spLocks noRot="1" noChangeAspect="1" noMove="1" noResize="1" noEditPoints="1" noAdjustHandles="1" noChangeArrowheads="1" noChangeShapeType="1" noTextEdit="1"/>
                </p:cNvSpPr>
                <p:nvPr/>
              </p:nvSpPr>
              <p:spPr bwMode="auto">
                <a:xfrm>
                  <a:off x="4824413" y="3777924"/>
                  <a:ext cx="1430443" cy="29914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6">
                  <a:extLst>
                    <a:ext uri="{FF2B5EF4-FFF2-40B4-BE49-F238E27FC236}">
                      <a16:creationId xmlns:a16="http://schemas.microsoft.com/office/drawing/2014/main" id="{3E64F007-87FB-4436-A669-DFDAEC128799}"/>
                    </a:ext>
                  </a:extLst>
                </p:cNvPr>
                <p:cNvSpPr txBox="1"/>
                <p:nvPr/>
              </p:nvSpPr>
              <p:spPr bwMode="auto">
                <a:xfrm>
                  <a:off x="4967288" y="3971045"/>
                  <a:ext cx="1112567" cy="322051"/>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oMath>
                    </m:oMathPara>
                  </a14:m>
                  <a:endParaRPr lang="zh-CN" altLang="en-US" dirty="0"/>
                </a:p>
              </p:txBody>
            </p:sp>
          </mc:Choice>
          <mc:Fallback xmlns="">
            <p:sp>
              <p:nvSpPr>
                <p:cNvPr id="21" name="Object 6">
                  <a:extLst>
                    <a:ext uri="{FF2B5EF4-FFF2-40B4-BE49-F238E27FC236}">
                      <a16:creationId xmlns:a16="http://schemas.microsoft.com/office/drawing/2014/main" id="{3E64F007-87FB-4436-A669-DFDAEC128799}"/>
                    </a:ext>
                  </a:extLst>
                </p:cNvPr>
                <p:cNvSpPr txBox="1">
                  <a:spLocks noRot="1" noChangeAspect="1" noMove="1" noResize="1" noEditPoints="1" noAdjustHandles="1" noChangeArrowheads="1" noChangeShapeType="1" noTextEdit="1"/>
                </p:cNvSpPr>
                <p:nvPr/>
              </p:nvSpPr>
              <p:spPr bwMode="auto">
                <a:xfrm>
                  <a:off x="4967288" y="3971045"/>
                  <a:ext cx="1112567" cy="32205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2" name="Object 5">
                  <a:extLst>
                    <a:ext uri="{FF2B5EF4-FFF2-40B4-BE49-F238E27FC236}">
                      <a16:creationId xmlns:a16="http://schemas.microsoft.com/office/drawing/2014/main" id="{38944447-20DE-44F8-985F-D8BA2CF0D47D}"/>
                    </a:ext>
                  </a:extLst>
                </p:cNvPr>
                <p:cNvGraphicFramePr>
                  <a:graphicFrameLocks noChangeAspect="1"/>
                </p:cNvGraphicFramePr>
                <p:nvPr>
                  <p:extLst>
                    <p:ext uri="{D42A27DB-BD31-4B8C-83A1-F6EECF244321}">
                      <p14:modId xmlns:p14="http://schemas.microsoft.com/office/powerpoint/2010/main" val="500485761"/>
                    </p:ext>
                  </p:extLst>
                </p:nvPr>
              </p:nvGraphicFramePr>
              <p:xfrm>
                <a:off x="1966913" y="4483254"/>
                <a:ext cx="1485900" cy="313898"/>
              </p:xfrm>
              <a:graphic>
                <a:graphicData uri="http://schemas.openxmlformats.org/presentationml/2006/ole">
                  <mc:AlternateContent>
                    <mc:Choice xmlns:v="urn:schemas-microsoft-com:vml" Requires="v">
                      <p:oleObj spid="_x0000_s173103" name="Equation" r:id="rId11" imgW="990170" imgH="241195" progId="Equation.DSMT4">
                        <p:embed/>
                      </p:oleObj>
                    </mc:Choice>
                    <mc:Fallback>
                      <p:oleObj name="Equation" r:id="rId11" imgW="990170" imgH="241195" progId="Equation.DSMT4">
                        <p:embed/>
                        <p:pic>
                          <p:nvPicPr>
                            <p:cNvPr id="196630" name="Object 5">
                              <a:extLst>
                                <a:ext uri="{FF2B5EF4-FFF2-40B4-BE49-F238E27FC236}">
                                  <a16:creationId xmlns:a16="http://schemas.microsoft.com/office/drawing/2014/main" id="{7D4E19FF-557C-4F6C-8775-99389D005CE9}"/>
                                </a:ext>
                              </a:extLst>
                            </p:cNvPr>
                            <p:cNvPicPr>
                              <a:picLocks noChangeAspect="1" noChangeArrowheads="1"/>
                            </p:cNvPicPr>
                            <p:nvPr/>
                          </p:nvPicPr>
                          <p:blipFill>
                            <a:blip r:embed="rId12">
                              <a:extLst>
                                <a:ext uri="{28A0092B-C50C-407E-A947-70E740481C1C}">
                                  <a14:useLocalDpi val="0"/>
                                </a:ext>
                              </a:extLst>
                            </a:blip>
                            <a:srcRect/>
                            <a:stretch>
                              <a:fillRect/>
                            </a:stretch>
                          </p:blipFill>
                          <p:spPr bwMode="auto">
                            <a:xfrm>
                              <a:off x="1966913" y="4483254"/>
                              <a:ext cx="1485900" cy="313898"/>
                            </a:xfrm>
                            <a:prstGeom prst="rect">
                              <a:avLst/>
                            </a:prstGeom>
                            <a:noFill/>
                          </p:spPr>
                        </p:pic>
                      </p:oleObj>
                    </mc:Fallback>
                  </mc:AlternateContent>
                </a:graphicData>
              </a:graphic>
            </p:graphicFrame>
          </mc:Choice>
          <mc:Fallback xmlns="">
            <p:graphicFrame>
              <p:nvGraphicFramePr>
                <p:cNvPr id="22" name="Object 5">
                  <a:extLst>
                    <a:ext uri="{FF2B5EF4-FFF2-40B4-BE49-F238E27FC236}">
                      <a16:creationId xmlns:a16="http://schemas.microsoft.com/office/drawing/2014/main" id="{38944447-20DE-44F8-985F-D8BA2CF0D47D}"/>
                    </a:ext>
                  </a:extLst>
                </p:cNvPr>
                <p:cNvGraphicFramePr>
                  <a:graphicFrameLocks noChangeAspect="1"/>
                </p:cNvGraphicFramePr>
                <p:nvPr>
                  <p:extLst>
                    <p:ext uri="{D42A27DB-BD31-4B8C-83A1-F6EECF244321}">
                      <p14:modId xmlns:p14="http://schemas.microsoft.com/office/powerpoint/2010/main" val="500485761"/>
                    </p:ext>
                  </p:extLst>
                </p:nvPr>
              </p:nvGraphicFramePr>
              <p:xfrm>
                <a:off x="1966913" y="4483254"/>
                <a:ext cx="1485900" cy="313898"/>
              </p:xfrm>
              <a:graphic>
                <a:graphicData uri="http://schemas.openxmlformats.org/presentationml/2006/ole">
                  <mc:AlternateContent>
                    <mc:Choice xmlns:v="urn:schemas-microsoft-com:vml" Requires="v">
                      <p:oleObj spid="_x0000_s173101" name="Equation" r:id="rId13" imgW="990170" imgH="241195" progId="Equation.DSMT4">
                        <p:embed/>
                      </p:oleObj>
                    </mc:Choice>
                    <mc:Fallback>
                      <p:oleObj name="Equation" r:id="rId13" imgW="990170" imgH="241195" progId="Equation.DSMT4">
                        <p:embed/>
                        <p:pic>
                          <p:nvPicPr>
                            <p:cNvPr id="196630" name="Object 5">
                              <a:extLst>
                                <a:ext uri="{FF2B5EF4-FFF2-40B4-BE49-F238E27FC236}">
                                  <a16:creationId xmlns:a16="http://schemas.microsoft.com/office/drawing/2014/main" id="{7D4E19FF-557C-4F6C-8775-99389D005CE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6913" y="4483254"/>
                              <a:ext cx="1485900" cy="313898"/>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003F15DA-DEE3-4A51-84E0-C1A344A7CE98}"/>
                    </a:ext>
                  </a:extLst>
                </p:cNvPr>
                <p:cNvSpPr txBox="1"/>
                <p:nvPr/>
              </p:nvSpPr>
              <p:spPr bwMode="auto">
                <a:xfrm>
                  <a:off x="4895850" y="4293096"/>
                  <a:ext cx="1430443" cy="293424"/>
                </a:xfrm>
                <a:prstGeom prst="rect">
                  <a:avLst/>
                </a:prstGeom>
                <a:noFill/>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𝑚𝑎𝑥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smtClean="0">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3" name="Object 4">
                  <a:extLst>
                    <a:ext uri="{FF2B5EF4-FFF2-40B4-BE49-F238E27FC236}">
                      <a16:creationId xmlns:a16="http://schemas.microsoft.com/office/drawing/2014/main" id="{003F15DA-DEE3-4A51-84E0-C1A344A7CE98}"/>
                    </a:ext>
                  </a:extLst>
                </p:cNvPr>
                <p:cNvSpPr txBox="1">
                  <a:spLocks noRot="1" noChangeAspect="1" noMove="1" noResize="1" noEditPoints="1" noAdjustHandles="1" noChangeArrowheads="1" noChangeShapeType="1" noTextEdit="1"/>
                </p:cNvSpPr>
                <p:nvPr/>
              </p:nvSpPr>
              <p:spPr bwMode="auto">
                <a:xfrm>
                  <a:off x="4895850" y="4293096"/>
                  <a:ext cx="1430443" cy="29342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Object 3">
                  <a:extLst>
                    <a:ext uri="{FF2B5EF4-FFF2-40B4-BE49-F238E27FC236}">
                      <a16:creationId xmlns:a16="http://schemas.microsoft.com/office/drawing/2014/main" id="{F1815804-A16E-4A7B-A8BE-EC1E6317E3E5}"/>
                    </a:ext>
                  </a:extLst>
                </p:cNvPr>
                <p:cNvSpPr txBox="1"/>
                <p:nvPr/>
              </p:nvSpPr>
              <p:spPr bwMode="auto">
                <a:xfrm>
                  <a:off x="4752974" y="4547110"/>
                  <a:ext cx="1907257" cy="322050"/>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smtClean="0">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oMath>
                    </m:oMathPara>
                  </a14:m>
                  <a:endParaRPr lang="zh-CN" altLang="en-US" dirty="0"/>
                </a:p>
              </p:txBody>
            </p:sp>
          </mc:Choice>
          <mc:Fallback xmlns="">
            <p:sp>
              <p:nvSpPr>
                <p:cNvPr id="24" name="Object 3">
                  <a:extLst>
                    <a:ext uri="{FF2B5EF4-FFF2-40B4-BE49-F238E27FC236}">
                      <a16:creationId xmlns:a16="http://schemas.microsoft.com/office/drawing/2014/main" id="{F1815804-A16E-4A7B-A8BE-EC1E6317E3E5}"/>
                    </a:ext>
                  </a:extLst>
                </p:cNvPr>
                <p:cNvSpPr txBox="1">
                  <a:spLocks noRot="1" noChangeAspect="1" noMove="1" noResize="1" noEditPoints="1" noAdjustHandles="1" noChangeArrowheads="1" noChangeShapeType="1" noTextEdit="1"/>
                </p:cNvSpPr>
                <p:nvPr/>
              </p:nvSpPr>
              <p:spPr bwMode="auto">
                <a:xfrm>
                  <a:off x="4752974" y="4547110"/>
                  <a:ext cx="1907257" cy="322050"/>
                </a:xfrm>
                <a:prstGeom prst="rect">
                  <a:avLst/>
                </a:prstGeom>
                <a:blipFill>
                  <a:blip r:embed="rId16"/>
                  <a:stretch>
                    <a:fillRect b="-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bject 2">
                  <a:extLst>
                    <a:ext uri="{FF2B5EF4-FFF2-40B4-BE49-F238E27FC236}">
                      <a16:creationId xmlns:a16="http://schemas.microsoft.com/office/drawing/2014/main" id="{02C17B5F-9972-43E4-B8DE-8FEF76EDC3F0}"/>
                    </a:ext>
                  </a:extLst>
                </p:cNvPr>
                <p:cNvSpPr txBox="1"/>
                <p:nvPr/>
              </p:nvSpPr>
              <p:spPr bwMode="auto">
                <a:xfrm>
                  <a:off x="1907704" y="5013176"/>
                  <a:ext cx="2011364" cy="42238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1400" i="1" smtClean="0">
                            <a:solidFill>
                              <a:srgbClr val="000000"/>
                            </a:solidFill>
                            <a:latin typeface="Cambria Math" panose="02040503050406030204" pitchFamily="18" charset="0"/>
                          </a:rPr>
                          <m:t>𝑠𝑖𝑚</m:t>
                        </m:r>
                        <m:r>
                          <a:rPr lang="zh-CN" altLang="en-US" sz="1400" i="1" smtClean="0">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𝑑</m:t>
                            </m:r>
                          </m:e>
                          <m:sub>
                            <m:r>
                              <a:rPr lang="zh-CN" altLang="en-US" sz="1400" i="1">
                                <a:solidFill>
                                  <a:srgbClr val="000000"/>
                                </a:solidFill>
                                <a:latin typeface="Cambria Math" panose="02040503050406030204" pitchFamily="18" charset="0"/>
                              </a:rPr>
                              <m:t>𝑗</m:t>
                            </m:r>
                          </m:sub>
                        </m:sSub>
                        <m:r>
                          <a:rPr lang="zh-CN" altLang="en-US" sz="1400" i="1">
                            <a:solidFill>
                              <a:srgbClr val="000000"/>
                            </a:solidFill>
                            <a:latin typeface="Cambria Math" panose="02040503050406030204" pitchFamily="18" charset="0"/>
                          </a:rPr>
                          <m:t>,</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𝑡</m:t>
                            </m:r>
                          </m:e>
                          <m:sub>
                            <m:r>
                              <a:rPr lang="zh-CN" altLang="en-US" sz="1400" i="1">
                                <a:solidFill>
                                  <a:srgbClr val="000000"/>
                                </a:solidFill>
                                <a:latin typeface="Cambria Math" panose="02040503050406030204" pitchFamily="18" charset="0"/>
                              </a:rPr>
                              <m:t>𝑚</m:t>
                            </m:r>
                          </m:sub>
                        </m:sSub>
                        <m:r>
                          <a:rPr lang="zh-CN" altLang="en-US" sz="1400" i="0">
                            <a:solidFill>
                              <a:srgbClr val="000000"/>
                            </a:solidFill>
                            <a:latin typeface="Cambria Math" panose="02040503050406030204" pitchFamily="18" charset="0"/>
                          </a:rPr>
                          <m:t> </m:t>
                        </m:r>
                        <m:r>
                          <a:rPr lang="zh-CN" altLang="en-US" sz="1400" i="1">
                            <a:solidFill>
                              <a:srgbClr val="000000"/>
                            </a:solidFill>
                            <a:latin typeface="Cambria Math" panose="02040503050406030204" pitchFamily="18" charset="0"/>
                          </a:rPr>
                          <m:t>𝑎𝑛𝑑</m:t>
                        </m:r>
                        <m:r>
                          <a:rPr lang="en-US" altLang="zh-CN" sz="1400" b="0" i="1" smtClean="0">
                            <a:solidFill>
                              <a:srgbClr val="000000"/>
                            </a:solidFill>
                            <a:latin typeface="Cambria Math" panose="02040503050406030204" pitchFamily="18" charset="0"/>
                          </a:rPr>
                          <m:t> </m:t>
                        </m:r>
                        <m:r>
                          <a:rPr lang="zh-CN" altLang="en-US" sz="1400" i="1">
                            <a:solidFill>
                              <a:srgbClr val="000000"/>
                            </a:solidFill>
                            <a:latin typeface="Cambria Math" panose="02040503050406030204" pitchFamily="18" charset="0"/>
                          </a:rPr>
                          <m:t>𝑛𝑜𝑡</m:t>
                        </m:r>
                        <m:r>
                          <a:rPr lang="zh-CN" altLang="en-US" sz="1400" i="0">
                            <a:solidFill>
                              <a:srgbClr val="000000"/>
                            </a:solidFill>
                            <a:latin typeface="Cambria Math" panose="02040503050406030204" pitchFamily="18" charset="0"/>
                          </a:rPr>
                          <m:t> </m:t>
                        </m:r>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𝑡</m:t>
                            </m:r>
                          </m:e>
                          <m:sub>
                            <m:r>
                              <a:rPr lang="zh-CN" altLang="en-US" sz="1400" i="1">
                                <a:solidFill>
                                  <a:srgbClr val="000000"/>
                                </a:solidFill>
                                <a:latin typeface="Cambria Math" panose="02040503050406030204" pitchFamily="18" charset="0"/>
                              </a:rPr>
                              <m:t>𝑛</m:t>
                            </m:r>
                          </m:sub>
                        </m:sSub>
                        <m:r>
                          <a:rPr lang="zh-CN" altLang="en-US" sz="1400" i="1">
                            <a:solidFill>
                              <a:srgbClr val="000000"/>
                            </a:solidFill>
                            <a:latin typeface="Cambria Math" panose="02040503050406030204" pitchFamily="18" charset="0"/>
                          </a:rPr>
                          <m:t>)</m:t>
                        </m:r>
                      </m:oMath>
                    </m:oMathPara>
                  </a14:m>
                  <a:endParaRPr lang="zh-CN" altLang="en-US" sz="1400" dirty="0"/>
                </a:p>
              </p:txBody>
            </p:sp>
          </mc:Choice>
          <mc:Fallback xmlns="">
            <p:sp>
              <p:nvSpPr>
                <p:cNvPr id="25" name="Object 2">
                  <a:extLst>
                    <a:ext uri="{FF2B5EF4-FFF2-40B4-BE49-F238E27FC236}">
                      <a16:creationId xmlns:a16="http://schemas.microsoft.com/office/drawing/2014/main" id="{02C17B5F-9972-43E4-B8DE-8FEF76EDC3F0}"/>
                    </a:ext>
                  </a:extLst>
                </p:cNvPr>
                <p:cNvSpPr txBox="1">
                  <a:spLocks noRot="1" noChangeAspect="1" noMove="1" noResize="1" noEditPoints="1" noAdjustHandles="1" noChangeArrowheads="1" noChangeShapeType="1" noTextEdit="1"/>
                </p:cNvSpPr>
                <p:nvPr/>
              </p:nvSpPr>
              <p:spPr bwMode="auto">
                <a:xfrm>
                  <a:off x="1907704" y="5013176"/>
                  <a:ext cx="2011364" cy="422385"/>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1">
                  <a:extLst>
                    <a:ext uri="{FF2B5EF4-FFF2-40B4-BE49-F238E27FC236}">
                      <a16:creationId xmlns:a16="http://schemas.microsoft.com/office/drawing/2014/main" id="{C59E79BE-A75D-4537-8841-2663B4A675D6}"/>
                    </a:ext>
                  </a:extLst>
                </p:cNvPr>
                <p:cNvSpPr txBox="1"/>
                <p:nvPr/>
              </p:nvSpPr>
              <p:spPr bwMode="auto">
                <a:xfrm>
                  <a:off x="4852935" y="5013950"/>
                  <a:ext cx="1350973" cy="359266"/>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el-GR" altLang="zh-CN"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6" name="Object 1">
                  <a:extLst>
                    <a:ext uri="{FF2B5EF4-FFF2-40B4-BE49-F238E27FC236}">
                      <a16:creationId xmlns:a16="http://schemas.microsoft.com/office/drawing/2014/main" id="{C59E79BE-A75D-4537-8841-2663B4A675D6}"/>
                    </a:ext>
                  </a:extLst>
                </p:cNvPr>
                <p:cNvSpPr txBox="1">
                  <a:spLocks noRot="1" noChangeAspect="1" noMove="1" noResize="1" noEditPoints="1" noAdjustHandles="1" noChangeArrowheads="1" noChangeShapeType="1" noTextEdit="1"/>
                </p:cNvSpPr>
                <p:nvPr/>
              </p:nvSpPr>
              <p:spPr bwMode="auto">
                <a:xfrm>
                  <a:off x="4852935" y="5013950"/>
                  <a:ext cx="1350973" cy="359266"/>
                </a:xfrm>
                <a:prstGeom prst="rect">
                  <a:avLst/>
                </a:prstGeom>
                <a:blipFill>
                  <a:blip r:embed="rId18"/>
                  <a:stretch>
                    <a:fillRect b="-1695"/>
                  </a:stretch>
                </a:blipFill>
              </p:spPr>
              <p:txBody>
                <a:bodyPr/>
                <a:lstStyle/>
                <a:p>
                  <a:r>
                    <a:rPr lang="zh-CN" altLang="en-US">
                      <a:noFill/>
                    </a:rPr>
                    <a:t> </a:t>
                  </a:r>
                </a:p>
              </p:txBody>
            </p:sp>
          </mc:Fallback>
        </mc:AlternateContent>
      </p:grpSp>
      <p:sp>
        <p:nvSpPr>
          <p:cNvPr id="14" name="矩形 13">
            <a:extLst>
              <a:ext uri="{FF2B5EF4-FFF2-40B4-BE49-F238E27FC236}">
                <a16:creationId xmlns:a16="http://schemas.microsoft.com/office/drawing/2014/main" id="{3B221FFB-BD93-4941-9690-056CBBA9D347}"/>
              </a:ext>
            </a:extLst>
          </p:cNvPr>
          <p:cNvSpPr/>
          <p:nvPr/>
        </p:nvSpPr>
        <p:spPr>
          <a:xfrm>
            <a:off x="320414" y="4725144"/>
            <a:ext cx="4611626" cy="1534331"/>
          </a:xfrm>
          <a:prstGeom prst="rect">
            <a:avLst/>
          </a:prstGeom>
        </p:spPr>
        <p:txBody>
          <a:bodyPr wrap="square">
            <a:spAutoFit/>
          </a:bodyPr>
          <a:lstStyle/>
          <a:p>
            <a:pPr marL="342900" lvl="1" indent="-342900">
              <a:lnSpc>
                <a:spcPct val="120000"/>
              </a:lnSpc>
              <a:buFont typeface="Arial" panose="020B0604020202020204" pitchFamily="34" charset="0"/>
              <a:buChar char="•"/>
            </a:pPr>
            <a:r>
              <a:rPr lang="zh-CN" altLang="en-US" sz="2000" dirty="0">
                <a:solidFill>
                  <a:schemeClr val="tx1"/>
                </a:solidFill>
                <a:latin typeface="Times New Roman" panose="02020603050405020304" pitchFamily="18" charset="0"/>
                <a:ea typeface="+mn-ea"/>
                <a:cs typeface="Times New Roman" panose="02020603050405020304" pitchFamily="18" charset="0"/>
              </a:rPr>
              <a:t>例子：对于布尔查询 </a:t>
            </a:r>
            <a:r>
              <a:rPr lang="en-US" altLang="zh-CN" sz="2000" i="1" dirty="0">
                <a:solidFill>
                  <a:schemeClr val="tx1"/>
                </a:solidFill>
                <a:latin typeface="Times New Roman" panose="02020603050405020304" pitchFamily="18" charset="0"/>
                <a:ea typeface="+mn-ea"/>
                <a:cs typeface="Times New Roman" panose="02020603050405020304" pitchFamily="18" charset="0"/>
              </a:rPr>
              <a:t>q</a:t>
            </a:r>
            <a:r>
              <a:rPr lang="en-US" altLang="zh-CN" sz="2000" dirty="0">
                <a:solidFill>
                  <a:schemeClr val="tx1"/>
                </a:solidFill>
                <a:latin typeface="Times New Roman" panose="02020603050405020304" pitchFamily="18" charset="0"/>
                <a:ea typeface="+mn-ea"/>
                <a:cs typeface="Times New Roman" panose="02020603050405020304" pitchFamily="18" charset="0"/>
              </a:rPr>
              <a:t>=</a:t>
            </a:r>
            <a:r>
              <a:rPr lang="en-US" altLang="zh-CN" sz="2000" i="1" dirty="0">
                <a:solidFill>
                  <a:schemeClr val="tx1"/>
                </a:solidFill>
                <a:latin typeface="Times New Roman" panose="02020603050405020304" pitchFamily="18" charset="0"/>
                <a:ea typeface="+mn-ea"/>
                <a:cs typeface="Times New Roman" panose="02020603050405020304" pitchFamily="18" charset="0"/>
              </a:rPr>
              <a:t>a</a:t>
            </a:r>
            <a:r>
              <a:rPr lang="en-US" altLang="zh-CN" sz="2000" dirty="0">
                <a:solidFill>
                  <a:schemeClr val="tx1"/>
                </a:solidFill>
                <a:latin typeface="Times New Roman" panose="02020603050405020304" pitchFamily="18" charset="0"/>
                <a:ea typeface="+mn-ea"/>
                <a:cs typeface="Times New Roman" panose="02020603050405020304" pitchFamily="18" charset="0"/>
              </a:rPr>
              <a:t>∧ (</a:t>
            </a:r>
            <a:r>
              <a:rPr lang="en-US" altLang="zh-CN" sz="2000" i="1" dirty="0">
                <a:solidFill>
                  <a:schemeClr val="tx1"/>
                </a:solidFill>
                <a:latin typeface="Times New Roman" panose="02020603050405020304" pitchFamily="18" charset="0"/>
                <a:ea typeface="+mn-ea"/>
                <a:cs typeface="Times New Roman" panose="02020603050405020304" pitchFamily="18" charset="0"/>
              </a:rPr>
              <a:t>b</a:t>
            </a:r>
            <a:r>
              <a:rPr lang="en-US" altLang="zh-CN" sz="2000" dirty="0">
                <a:solidFill>
                  <a:schemeClr val="tx1"/>
                </a:solidFill>
                <a:latin typeface="Times New Roman" panose="02020603050405020304" pitchFamily="18" charset="0"/>
                <a:ea typeface="+mn-ea"/>
                <a:cs typeface="Times New Roman" panose="02020603050405020304" pitchFamily="18" charset="0"/>
              </a:rPr>
              <a:t>∨ </a:t>
            </a:r>
            <a:r>
              <a:rPr lang="en-US" altLang="zh-CN" sz="2000" i="1" dirty="0">
                <a:solidFill>
                  <a:schemeClr val="tx1"/>
                </a:solidFill>
                <a:latin typeface="Times New Roman" panose="02020603050405020304" pitchFamily="18" charset="0"/>
                <a:ea typeface="+mn-ea"/>
                <a:cs typeface="Times New Roman" panose="02020603050405020304" pitchFamily="18" charset="0"/>
              </a:rPr>
              <a:t>¬ c</a:t>
            </a:r>
            <a:r>
              <a:rPr lang="en-US" altLang="zh-CN" sz="2000" dirty="0">
                <a:solidFill>
                  <a:schemeClr val="tx1"/>
                </a:solidFill>
                <a:latin typeface="Times New Roman" panose="02020603050405020304" pitchFamily="18" charset="0"/>
                <a:ea typeface="+mn-ea"/>
                <a:cs typeface="Times New Roman" panose="02020603050405020304" pitchFamily="18" charset="0"/>
              </a:rPr>
              <a:t>)</a:t>
            </a:r>
          </a:p>
          <a:p>
            <a:pPr marL="342900" lvl="1" indent="-342900">
              <a:lnSpc>
                <a:spcPct val="120000"/>
              </a:lnSpc>
              <a:buFont typeface="Arial" panose="020B0604020202020204" pitchFamily="34" charset="0"/>
              <a:buChar char="•"/>
            </a:pPr>
            <a:r>
              <a:rPr lang="zh-CN" altLang="en-US" sz="2000" dirty="0">
                <a:solidFill>
                  <a:schemeClr val="tx1"/>
                </a:solidFill>
                <a:latin typeface="Times New Roman" panose="02020603050405020304" pitchFamily="18" charset="0"/>
                <a:ea typeface="+mn-ea"/>
                <a:cs typeface="Times New Roman" panose="02020603050405020304" pitchFamily="18" charset="0"/>
              </a:rPr>
              <a:t>可以求得其</a:t>
            </a:r>
            <a:r>
              <a:rPr lang="en-US" altLang="zh-CN" sz="2000" dirty="0">
                <a:solidFill>
                  <a:schemeClr val="tx1"/>
                </a:solidFill>
                <a:latin typeface="Times New Roman" panose="02020603050405020304" pitchFamily="18" charset="0"/>
                <a:ea typeface="+mn-ea"/>
                <a:cs typeface="Times New Roman" panose="02020603050405020304" pitchFamily="18" charset="0"/>
              </a:rPr>
              <a:t>DNF</a:t>
            </a:r>
            <a:r>
              <a:rPr lang="zh-CN" altLang="en-US" sz="2000" dirty="0">
                <a:solidFill>
                  <a:schemeClr val="tx1"/>
                </a:solidFill>
                <a:latin typeface="Times New Roman" panose="02020603050405020304" pitchFamily="18" charset="0"/>
                <a:ea typeface="+mn-ea"/>
                <a:cs typeface="Times New Roman" panose="02020603050405020304" pitchFamily="18" charset="0"/>
              </a:rPr>
              <a:t>范式</a:t>
            </a:r>
            <a:endParaRPr lang="en-US" altLang="zh-CN" sz="2000" dirty="0">
              <a:solidFill>
                <a:schemeClr val="tx1"/>
              </a:solidFill>
              <a:latin typeface="Times New Roman" panose="02020603050405020304" pitchFamily="18" charset="0"/>
              <a:ea typeface="+mn-ea"/>
              <a:cs typeface="Times New Roman" panose="02020603050405020304" pitchFamily="18" charset="0"/>
            </a:endParaRPr>
          </a:p>
          <a:p>
            <a:pPr marL="742950" lvl="2" indent="-342900">
              <a:lnSpc>
                <a:spcPct val="120000"/>
              </a:lnSpc>
              <a:buFont typeface="Arial" panose="020B0604020202020204" pitchFamily="34" charset="0"/>
              <a:buChar char="•"/>
            </a:pPr>
            <a:r>
              <a:rPr lang="en-US" altLang="zh-CN" sz="2000" i="1" dirty="0">
                <a:solidFill>
                  <a:schemeClr val="tx1"/>
                </a:solidFill>
                <a:latin typeface="Times New Roman" panose="02020603050405020304" pitchFamily="18" charset="0"/>
                <a:ea typeface="+mn-ea"/>
                <a:cs typeface="Times New Roman" panose="02020603050405020304" pitchFamily="18" charset="0"/>
              </a:rPr>
              <a:t>q</a:t>
            </a:r>
            <a:r>
              <a:rPr lang="en-US" altLang="zh-CN" sz="2000" dirty="0">
                <a:solidFill>
                  <a:schemeClr val="tx1"/>
                </a:solidFill>
                <a:latin typeface="Times New Roman" panose="02020603050405020304" pitchFamily="18" charset="0"/>
                <a:ea typeface="+mn-ea"/>
                <a:cs typeface="Times New Roman" panose="02020603050405020304" pitchFamily="18" charset="0"/>
              </a:rPr>
              <a:t>=</a:t>
            </a:r>
            <a:r>
              <a:rPr lang="en-US" altLang="zh-CN" sz="2000" i="1" dirty="0" err="1">
                <a:solidFill>
                  <a:schemeClr val="tx1"/>
                </a:solidFill>
                <a:latin typeface="Times New Roman" panose="02020603050405020304" pitchFamily="18" charset="0"/>
                <a:ea typeface="+mn-ea"/>
                <a:cs typeface="Times New Roman" panose="02020603050405020304" pitchFamily="18" charset="0"/>
              </a:rPr>
              <a:t>abc</a:t>
            </a:r>
            <a:r>
              <a:rPr lang="en-US" altLang="zh-CN" sz="2000" dirty="0" err="1">
                <a:solidFill>
                  <a:schemeClr val="tx1"/>
                </a:solidFill>
                <a:latin typeface="Times New Roman" panose="02020603050405020304" pitchFamily="18" charset="0"/>
                <a:ea typeface="+mn-ea"/>
                <a:cs typeface="Times New Roman" panose="02020603050405020304" pitchFamily="18" charset="0"/>
              </a:rPr>
              <a:t>∨</a:t>
            </a:r>
            <a:r>
              <a:rPr lang="en-US" altLang="zh-CN" sz="2000" i="1" dirty="0" err="1">
                <a:solidFill>
                  <a:schemeClr val="tx1"/>
                </a:solidFill>
                <a:latin typeface="Times New Roman" panose="02020603050405020304" pitchFamily="18" charset="0"/>
                <a:ea typeface="+mn-ea"/>
                <a:cs typeface="Times New Roman" panose="02020603050405020304" pitchFamily="18" charset="0"/>
              </a:rPr>
              <a:t>ab</a:t>
            </a:r>
            <a:r>
              <a:rPr lang="en-US" altLang="zh-CN" sz="2000" dirty="0">
                <a:solidFill>
                  <a:schemeClr val="tx1"/>
                </a:solidFill>
                <a:latin typeface="Times New Roman" panose="02020603050405020304" pitchFamily="18" charset="0"/>
                <a:ea typeface="+mn-ea"/>
                <a:cs typeface="Times New Roman" panose="02020603050405020304" pitchFamily="18" charset="0"/>
              </a:rPr>
              <a:t> </a:t>
            </a:r>
            <a:r>
              <a:rPr lang="en-US" altLang="zh-CN" sz="2000" i="1" dirty="0">
                <a:solidFill>
                  <a:schemeClr val="tx1"/>
                </a:solidFill>
                <a:latin typeface="Times New Roman" panose="02020603050405020304" pitchFamily="18" charset="0"/>
                <a:ea typeface="+mn-ea"/>
                <a:cs typeface="Times New Roman" panose="02020603050405020304" pitchFamily="18" charset="0"/>
              </a:rPr>
              <a:t>¬ </a:t>
            </a:r>
            <a:r>
              <a:rPr lang="en-US" altLang="zh-CN" sz="2000" i="1" dirty="0" err="1">
                <a:solidFill>
                  <a:schemeClr val="tx1"/>
                </a:solidFill>
                <a:latin typeface="Times New Roman" panose="02020603050405020304" pitchFamily="18" charset="0"/>
                <a:ea typeface="+mn-ea"/>
                <a:cs typeface="Times New Roman" panose="02020603050405020304" pitchFamily="18" charset="0"/>
              </a:rPr>
              <a:t>c</a:t>
            </a:r>
            <a:r>
              <a:rPr lang="en-US" altLang="zh-CN" sz="2000" dirty="0" err="1">
                <a:solidFill>
                  <a:schemeClr val="tx1"/>
                </a:solidFill>
                <a:latin typeface="Times New Roman" panose="02020603050405020304" pitchFamily="18" charset="0"/>
                <a:ea typeface="+mn-ea"/>
                <a:cs typeface="Times New Roman" panose="02020603050405020304" pitchFamily="18" charset="0"/>
              </a:rPr>
              <a:t>∨</a:t>
            </a:r>
            <a:r>
              <a:rPr lang="en-US" altLang="zh-CN" sz="2000" i="1" dirty="0" err="1">
                <a:solidFill>
                  <a:schemeClr val="tx1"/>
                </a:solidFill>
                <a:latin typeface="Times New Roman" panose="02020603050405020304" pitchFamily="18" charset="0"/>
                <a:ea typeface="+mn-ea"/>
                <a:cs typeface="Times New Roman" panose="02020603050405020304" pitchFamily="18" charset="0"/>
              </a:rPr>
              <a:t>a</a:t>
            </a:r>
            <a:r>
              <a:rPr lang="en-US" altLang="zh-CN" sz="2000" i="1" dirty="0">
                <a:solidFill>
                  <a:schemeClr val="tx1"/>
                </a:solidFill>
                <a:latin typeface="Times New Roman" panose="02020603050405020304" pitchFamily="18" charset="0"/>
                <a:ea typeface="+mn-ea"/>
                <a:cs typeface="Times New Roman" panose="02020603050405020304" pitchFamily="18" charset="0"/>
              </a:rPr>
              <a:t> ¬ b ¬ c</a:t>
            </a:r>
          </a:p>
          <a:p>
            <a:pPr marL="342900" lvl="1" indent="-342900">
              <a:lnSpc>
                <a:spcPct val="120000"/>
              </a:lnSpc>
              <a:buFont typeface="Arial" panose="020B0604020202020204" pitchFamily="34" charset="0"/>
              <a:buChar char="•"/>
            </a:pPr>
            <a:r>
              <a:rPr lang="zh-CN" altLang="en-US" sz="2000" dirty="0">
                <a:solidFill>
                  <a:schemeClr val="tx1"/>
                </a:solidFill>
                <a:latin typeface="Times New Roman" panose="02020603050405020304" pitchFamily="18" charset="0"/>
                <a:ea typeface="+mn-ea"/>
                <a:cs typeface="Times New Roman" panose="02020603050405020304" pitchFamily="18" charset="0"/>
              </a:rPr>
              <a:t>令</a:t>
            </a:r>
            <a:r>
              <a:rPr lang="en-US" altLang="zh-CN" sz="2000" dirty="0">
                <a:solidFill>
                  <a:schemeClr val="tx1"/>
                </a:solidFill>
                <a:latin typeface="Times New Roman" panose="02020603050405020304" pitchFamily="18" charset="0"/>
                <a:ea typeface="+mn-ea"/>
                <a:cs typeface="Times New Roman" panose="02020603050405020304" pitchFamily="18" charset="0"/>
              </a:rPr>
              <a:t>cc1=</a:t>
            </a:r>
            <a:r>
              <a:rPr lang="en-US" altLang="zh-CN" sz="2000" i="1" dirty="0">
                <a:solidFill>
                  <a:schemeClr val="tx1"/>
                </a:solidFill>
                <a:latin typeface="Times New Roman" panose="02020603050405020304" pitchFamily="18" charset="0"/>
                <a:ea typeface="+mn-ea"/>
                <a:cs typeface="Times New Roman" panose="02020603050405020304" pitchFamily="18" charset="0"/>
              </a:rPr>
              <a:t> abc,</a:t>
            </a:r>
            <a:r>
              <a:rPr lang="en-US" altLang="zh-CN" sz="2000" dirty="0">
                <a:solidFill>
                  <a:schemeClr val="tx1"/>
                </a:solidFill>
                <a:latin typeface="Times New Roman" panose="02020603050405020304" pitchFamily="18" charset="0"/>
                <a:ea typeface="+mn-ea"/>
                <a:cs typeface="Times New Roman" panose="02020603050405020304" pitchFamily="18" charset="0"/>
              </a:rPr>
              <a:t>cc2=</a:t>
            </a:r>
            <a:r>
              <a:rPr lang="en-US" altLang="zh-CN" sz="2000" i="1" dirty="0">
                <a:solidFill>
                  <a:schemeClr val="tx1"/>
                </a:solidFill>
                <a:latin typeface="Times New Roman" panose="02020603050405020304" pitchFamily="18" charset="0"/>
                <a:ea typeface="+mn-ea"/>
                <a:cs typeface="Times New Roman" panose="02020603050405020304" pitchFamily="18" charset="0"/>
              </a:rPr>
              <a:t> ab</a:t>
            </a:r>
            <a:r>
              <a:rPr lang="en-US" altLang="zh-CN" sz="2000" dirty="0">
                <a:solidFill>
                  <a:schemeClr val="tx1"/>
                </a:solidFill>
                <a:latin typeface="Times New Roman" panose="02020603050405020304" pitchFamily="18" charset="0"/>
                <a:ea typeface="+mn-ea"/>
                <a:cs typeface="Times New Roman" panose="02020603050405020304" pitchFamily="18" charset="0"/>
              </a:rPr>
              <a:t> </a:t>
            </a:r>
            <a:r>
              <a:rPr lang="en-US" altLang="zh-CN" sz="2000" i="1" dirty="0">
                <a:solidFill>
                  <a:schemeClr val="tx1"/>
                </a:solidFill>
                <a:latin typeface="Times New Roman" panose="02020603050405020304" pitchFamily="18" charset="0"/>
                <a:ea typeface="+mn-ea"/>
                <a:cs typeface="Times New Roman" panose="02020603050405020304" pitchFamily="18" charset="0"/>
              </a:rPr>
              <a:t>¬ c,cc3= a ¬ b ¬ c</a:t>
            </a:r>
          </a:p>
        </p:txBody>
      </p:sp>
      <p:sp>
        <p:nvSpPr>
          <p:cNvPr id="41" name="箭头: 右 40">
            <a:extLst>
              <a:ext uri="{FF2B5EF4-FFF2-40B4-BE49-F238E27FC236}">
                <a16:creationId xmlns:a16="http://schemas.microsoft.com/office/drawing/2014/main" id="{A32925C9-2925-4669-A21F-0898A45C9403}"/>
              </a:ext>
            </a:extLst>
          </p:cNvPr>
          <p:cNvSpPr/>
          <p:nvPr/>
        </p:nvSpPr>
        <p:spPr>
          <a:xfrm>
            <a:off x="4663201" y="5265241"/>
            <a:ext cx="844903" cy="4360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689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标题 1">
            <a:extLst>
              <a:ext uri="{FF2B5EF4-FFF2-40B4-BE49-F238E27FC236}">
                <a16:creationId xmlns:a16="http://schemas.microsoft.com/office/drawing/2014/main" id="{4779D738-95A5-4839-BC3F-A727C2BB9EB8}"/>
              </a:ext>
            </a:extLst>
          </p:cNvPr>
          <p:cNvSpPr>
            <a:spLocks noGrp="1"/>
          </p:cNvSpPr>
          <p:nvPr>
            <p:ph type="title"/>
          </p:nvPr>
        </p:nvSpPr>
        <p:spPr/>
        <p:txBody>
          <a:bodyPr anchor="b"/>
          <a:lstStyle/>
          <a:p>
            <a:pPr eaLnBrk="1" hangingPunct="1"/>
            <a:r>
              <a:rPr lang="zh-CN" altLang="en-US" dirty="0"/>
              <a:t>举例（另一种计算方法）</a:t>
            </a:r>
          </a:p>
        </p:txBody>
      </p:sp>
      <p:sp>
        <p:nvSpPr>
          <p:cNvPr id="197635" name="内容占位符 2">
            <a:extLst>
              <a:ext uri="{FF2B5EF4-FFF2-40B4-BE49-F238E27FC236}">
                <a16:creationId xmlns:a16="http://schemas.microsoft.com/office/drawing/2014/main" id="{70D0BD73-3558-4103-BFB0-C4CB3171BA24}"/>
              </a:ext>
            </a:extLst>
          </p:cNvPr>
          <p:cNvSpPr>
            <a:spLocks noGrp="1"/>
          </p:cNvSpPr>
          <p:nvPr>
            <p:ph idx="1"/>
          </p:nvPr>
        </p:nvSpPr>
        <p:spPr>
          <a:xfrm>
            <a:off x="457200" y="1600200"/>
            <a:ext cx="8229600" cy="4953000"/>
          </a:xfrm>
        </p:spPr>
        <p:txBody>
          <a:bodyPr/>
          <a:lstStyle/>
          <a:p>
            <a:r>
              <a:rPr lang="zh-CN" altLang="en-US" sz="2400" dirty="0"/>
              <a:t>对于标准布尔检索式，直接利用上表中公式计算</a:t>
            </a:r>
          </a:p>
          <a:p>
            <a:r>
              <a:rPr lang="zh-CN" altLang="en-US" sz="2400" dirty="0"/>
              <a:t>对于包含多个运算符的检索式，先处理深层的检索子式</a:t>
            </a:r>
            <a:r>
              <a:rPr lang="en-US" altLang="zh-CN" sz="2400" dirty="0"/>
              <a:t>,</a:t>
            </a:r>
            <a:r>
              <a:rPr lang="zh-CN" altLang="en-US" sz="2400" dirty="0"/>
              <a:t>再逐层递归处理</a:t>
            </a:r>
            <a:endParaRPr lang="en-US" altLang="zh-CN" sz="2400" dirty="0"/>
          </a:p>
          <a:p>
            <a:endParaRPr lang="zh-CN" altLang="en-US" sz="2400" dirty="0"/>
          </a:p>
          <a:p>
            <a:pPr eaLnBrk="1" hangingPunct="1"/>
            <a:r>
              <a:rPr lang="zh-CN" altLang="en-US" sz="2400" dirty="0"/>
              <a:t>假设有一查询：</a:t>
            </a:r>
          </a:p>
          <a:p>
            <a:r>
              <a:rPr lang="zh-CN" altLang="en-US" sz="2400" dirty="0"/>
              <a:t>文档为</a:t>
            </a:r>
            <a:r>
              <a:rPr lang="en-US" altLang="zh-CN" sz="2400" dirty="0"/>
              <a:t>d</a:t>
            </a:r>
            <a:r>
              <a:rPr lang="zh-CN" altLang="en-US" sz="2400" dirty="0"/>
              <a:t>，其中</a:t>
            </a:r>
            <a:r>
              <a:rPr lang="el-GR" altLang="zh-CN" sz="2400" dirty="0"/>
              <a:t>μ</a:t>
            </a:r>
            <a:r>
              <a:rPr lang="en-US" altLang="zh-CN" sz="2400" baseline="-25000" dirty="0"/>
              <a:t>1,d</a:t>
            </a:r>
            <a:r>
              <a:rPr lang="en-US" altLang="zh-CN" sz="2400" dirty="0"/>
              <a:t>=0.7,</a:t>
            </a:r>
            <a:r>
              <a:rPr lang="el-GR" altLang="zh-CN" sz="2400" dirty="0"/>
              <a:t> μ</a:t>
            </a:r>
            <a:r>
              <a:rPr lang="en-US" altLang="zh-CN" sz="2400" baseline="-25000" dirty="0"/>
              <a:t>2,d</a:t>
            </a:r>
            <a:r>
              <a:rPr lang="en-US" altLang="zh-CN" sz="2400" dirty="0"/>
              <a:t>=0.2,</a:t>
            </a:r>
            <a:r>
              <a:rPr lang="el-GR" altLang="zh-CN" sz="2400" dirty="0"/>
              <a:t> μ</a:t>
            </a:r>
            <a:r>
              <a:rPr lang="en-US" altLang="zh-CN" sz="2400" baseline="-25000" dirty="0"/>
              <a:t>3,d</a:t>
            </a:r>
            <a:r>
              <a:rPr lang="en-US" altLang="zh-CN" sz="2400" dirty="0"/>
              <a:t>=0.1,</a:t>
            </a:r>
            <a:r>
              <a:rPr lang="zh-CN" altLang="en-US" sz="2400" dirty="0"/>
              <a:t>计算文档</a:t>
            </a:r>
            <a:r>
              <a:rPr lang="en-US" altLang="zh-CN" sz="2400" dirty="0"/>
              <a:t>d</a:t>
            </a:r>
            <a:r>
              <a:rPr lang="zh-CN" altLang="en-US" sz="2400" dirty="0"/>
              <a:t>与</a:t>
            </a:r>
            <a:r>
              <a:rPr lang="en-US" altLang="zh-CN" sz="2400" dirty="0"/>
              <a:t>q</a:t>
            </a:r>
            <a:r>
              <a:rPr lang="zh-CN" altLang="en-US" sz="2400" dirty="0"/>
              <a:t>的相似度</a:t>
            </a:r>
            <a:endParaRPr lang="en-US" altLang="zh-CN" sz="2400" dirty="0"/>
          </a:p>
          <a:p>
            <a:pPr eaLnBrk="1" hangingPunct="1"/>
            <a:r>
              <a:rPr lang="zh-CN" altLang="en-US" sz="2400" dirty="0"/>
              <a:t>内层检索子式：</a:t>
            </a:r>
            <a:endParaRPr lang="en-US" altLang="zh-CN" sz="2400" dirty="0"/>
          </a:p>
          <a:p>
            <a:pPr eaLnBrk="1" hangingPunct="1"/>
            <a:r>
              <a:rPr lang="zh-CN" altLang="en-US" sz="2400" dirty="0"/>
              <a:t>外层检索式：</a:t>
            </a:r>
            <a:endParaRPr lang="en-US" altLang="zh-CN" sz="2400" dirty="0"/>
          </a:p>
          <a:p>
            <a:pPr eaLnBrk="1" hangingPunct="1"/>
            <a:endParaRPr lang="en-US" altLang="zh-CN" sz="2400" dirty="0"/>
          </a:p>
          <a:p>
            <a:pPr eaLnBrk="1" hangingPunct="1"/>
            <a:endParaRPr lang="en-US" altLang="zh-CN" sz="2400" dirty="0"/>
          </a:p>
          <a:p>
            <a:pPr eaLnBrk="1" hangingPunct="1"/>
            <a:r>
              <a:rPr lang="zh-CN" altLang="en-US" sz="2400" dirty="0"/>
              <a:t>最后得到文档</a:t>
            </a:r>
            <a:r>
              <a:rPr lang="en-US" altLang="zh-CN" sz="2400" dirty="0"/>
              <a:t>d</a:t>
            </a:r>
            <a:r>
              <a:rPr lang="zh-CN" altLang="en-US" sz="2400" dirty="0"/>
              <a:t>与查询</a:t>
            </a:r>
            <a:r>
              <a:rPr lang="en-US" altLang="zh-CN" sz="2400" dirty="0"/>
              <a:t>q</a:t>
            </a:r>
            <a:r>
              <a:rPr lang="zh-CN" altLang="en-US" sz="2400" dirty="0"/>
              <a:t>的相似度为</a:t>
            </a:r>
            <a:r>
              <a:rPr lang="en-US" altLang="zh-CN" sz="2400" dirty="0"/>
              <a:t>0.63</a:t>
            </a:r>
            <a:endParaRPr lang="zh-CN" altLang="en-US" sz="2400" dirty="0"/>
          </a:p>
        </p:txBody>
      </p:sp>
      <p:sp>
        <p:nvSpPr>
          <p:cNvPr id="11271" name="Rectangle 2">
            <a:extLst>
              <a:ext uri="{FF2B5EF4-FFF2-40B4-BE49-F238E27FC236}">
                <a16:creationId xmlns:a16="http://schemas.microsoft.com/office/drawing/2014/main" id="{04D8A57D-C98B-4A2B-AE11-977EEFA9EC5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97637" name="Object 1">
                <a:extLst>
                  <a:ext uri="{FF2B5EF4-FFF2-40B4-BE49-F238E27FC236}">
                    <a16:creationId xmlns:a16="http://schemas.microsoft.com/office/drawing/2014/main" id="{6C7F3662-7214-40DD-8C06-A4F9C6A2D10B}"/>
                  </a:ext>
                </a:extLst>
              </p:cNvPr>
              <p:cNvSpPr txBox="1"/>
              <p:nvPr/>
            </p:nvSpPr>
            <p:spPr bwMode="auto">
              <a:xfrm>
                <a:off x="2939785" y="3251175"/>
                <a:ext cx="4175720" cy="7200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𝑞</m:t>
                      </m:r>
                      <m:r>
                        <a:rPr lang="zh-CN" altLang="en-US" i="1" smtClean="0">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𝑜𝑟</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e>
                      </m:d>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𝑎𝑛𝑑</m:t>
                      </m:r>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𝑛𝑜𝑡</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3</m:t>
                          </m:r>
                        </m:sub>
                      </m:sSub>
                    </m:oMath>
                  </m:oMathPara>
                </a14:m>
                <a:endParaRPr lang="zh-CN" altLang="en-US" dirty="0"/>
              </a:p>
            </p:txBody>
          </p:sp>
        </mc:Choice>
        <mc:Fallback xmlns="">
          <p:sp>
            <p:nvSpPr>
              <p:cNvPr id="197637" name="Object 1">
                <a:extLst>
                  <a:ext uri="{FF2B5EF4-FFF2-40B4-BE49-F238E27FC236}">
                    <a16:creationId xmlns:a16="http://schemas.microsoft.com/office/drawing/2014/main" id="{6C7F3662-7214-40DD-8C06-A4F9C6A2D10B}"/>
                  </a:ext>
                </a:extLst>
              </p:cNvPr>
              <p:cNvSpPr txBox="1">
                <a:spLocks noRot="1" noChangeAspect="1" noMove="1" noResize="1" noEditPoints="1" noAdjustHandles="1" noChangeArrowheads="1" noChangeShapeType="1" noTextEdit="1"/>
              </p:cNvSpPr>
              <p:nvPr/>
            </p:nvSpPr>
            <p:spPr bwMode="auto">
              <a:xfrm>
                <a:off x="2939785" y="3251175"/>
                <a:ext cx="4175720" cy="720080"/>
              </a:xfrm>
              <a:prstGeom prst="rect">
                <a:avLst/>
              </a:prstGeom>
              <a:blipFill>
                <a:blip r:embed="rId3"/>
                <a:stretch>
                  <a:fillRect l="-438"/>
                </a:stretch>
              </a:blipFill>
            </p:spPr>
            <p:txBody>
              <a:bodyPr/>
              <a:lstStyle/>
              <a:p>
                <a:r>
                  <a:rPr lang="zh-CN" altLang="en-US">
                    <a:noFill/>
                  </a:rPr>
                  <a:t> </a:t>
                </a:r>
              </a:p>
            </p:txBody>
          </p:sp>
        </mc:Fallback>
      </mc:AlternateContent>
      <p:sp>
        <p:nvSpPr>
          <p:cNvPr id="11272" name="Rectangle 4">
            <a:extLst>
              <a:ext uri="{FF2B5EF4-FFF2-40B4-BE49-F238E27FC236}">
                <a16:creationId xmlns:a16="http://schemas.microsoft.com/office/drawing/2014/main" id="{9B2D71A3-AFF8-45EB-B2C9-2291224EAC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7639" name="Object 3">
            <a:extLst>
              <a:ext uri="{FF2B5EF4-FFF2-40B4-BE49-F238E27FC236}">
                <a16:creationId xmlns:a16="http://schemas.microsoft.com/office/drawing/2014/main" id="{D117DDE1-7D34-4D35-BBD7-66AD59785115}"/>
              </a:ext>
            </a:extLst>
          </p:cNvPr>
          <p:cNvGraphicFramePr>
            <a:graphicFrameLocks noChangeAspect="1"/>
          </p:cNvGraphicFramePr>
          <p:nvPr>
            <p:extLst>
              <p:ext uri="{D42A27DB-BD31-4B8C-83A1-F6EECF244321}">
                <p14:modId xmlns:p14="http://schemas.microsoft.com/office/powerpoint/2010/main" val="1787606494"/>
              </p:ext>
            </p:extLst>
          </p:nvPr>
        </p:nvGraphicFramePr>
        <p:xfrm>
          <a:off x="3563888" y="4531343"/>
          <a:ext cx="3143250" cy="500062"/>
        </p:xfrm>
        <a:graphic>
          <a:graphicData uri="http://schemas.openxmlformats.org/presentationml/2006/ole">
            <mc:AlternateContent xmlns:mc="http://schemas.openxmlformats.org/markup-compatibility/2006">
              <mc:Choice xmlns:v="urn:schemas-microsoft-com:vml" Requires="v">
                <p:oleObj spid="_x0000_s176181" name="Equation" r:id="rId4" imgW="1257300" imgH="228600" progId="Equation.DSMT4">
                  <p:embed/>
                </p:oleObj>
              </mc:Choice>
              <mc:Fallback>
                <p:oleObj name="Equation" r:id="rId4" imgW="1257300" imgH="228600" progId="Equation.DSMT4">
                  <p:embed/>
                  <p:pic>
                    <p:nvPicPr>
                      <p:cNvPr id="197639" name="Object 3">
                        <a:extLst>
                          <a:ext uri="{FF2B5EF4-FFF2-40B4-BE49-F238E27FC236}">
                            <a16:creationId xmlns:a16="http://schemas.microsoft.com/office/drawing/2014/main" id="{D117DDE1-7D34-4D35-BBD7-66AD59785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4531343"/>
                        <a:ext cx="314325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Rectangle 6">
            <a:extLst>
              <a:ext uri="{FF2B5EF4-FFF2-40B4-BE49-F238E27FC236}">
                <a16:creationId xmlns:a16="http://schemas.microsoft.com/office/drawing/2014/main" id="{5DF04C5E-04F7-4B65-9A73-699DF6C202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97641" name="Object 5">
                <a:extLst>
                  <a:ext uri="{FF2B5EF4-FFF2-40B4-BE49-F238E27FC236}">
                    <a16:creationId xmlns:a16="http://schemas.microsoft.com/office/drawing/2014/main" id="{A953E049-B7F4-4AE0-B032-57D1C8A7807C}"/>
                  </a:ext>
                </a:extLst>
              </p:cNvPr>
              <p:cNvSpPr txBox="1"/>
              <p:nvPr/>
            </p:nvSpPr>
            <p:spPr bwMode="auto">
              <a:xfrm>
                <a:off x="912845" y="5445224"/>
                <a:ext cx="8229600" cy="72007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𝑠𝑖𝑚</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𝑑</m:t>
                      </m:r>
                      <m:r>
                        <a:rPr lang="zh-CN" altLang="en-US" i="1" smtClean="0">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𝑜𝑟</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e>
                      </m:d>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𝑎𝑛𝑑</m:t>
                      </m:r>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𝑛𝑜𝑡</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𝑠𝑖𝑚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𝑜𝑟</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𝑠𝑖𝑚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))=0.7×(1−0.1)=0.63</m:t>
                      </m:r>
                    </m:oMath>
                  </m:oMathPara>
                </a14:m>
                <a:endParaRPr lang="zh-CN" altLang="en-US" dirty="0"/>
              </a:p>
            </p:txBody>
          </p:sp>
        </mc:Choice>
        <mc:Fallback xmlns="">
          <p:sp>
            <p:nvSpPr>
              <p:cNvPr id="197641" name="Object 5">
                <a:extLst>
                  <a:ext uri="{FF2B5EF4-FFF2-40B4-BE49-F238E27FC236}">
                    <a16:creationId xmlns:a16="http://schemas.microsoft.com/office/drawing/2014/main" id="{A953E049-B7F4-4AE0-B032-57D1C8A7807C}"/>
                  </a:ext>
                </a:extLst>
              </p:cNvPr>
              <p:cNvSpPr txBox="1">
                <a:spLocks noRot="1" noChangeAspect="1" noMove="1" noResize="1" noEditPoints="1" noAdjustHandles="1" noChangeArrowheads="1" noChangeShapeType="1" noTextEdit="1"/>
              </p:cNvSpPr>
              <p:nvPr/>
            </p:nvSpPr>
            <p:spPr bwMode="auto">
              <a:xfrm>
                <a:off x="912845" y="5445224"/>
                <a:ext cx="8229600" cy="720078"/>
              </a:xfrm>
              <a:prstGeom prst="rect">
                <a:avLst/>
              </a:prstGeom>
              <a:blipFill>
                <a:blip r:embed="rId6"/>
                <a:stretch>
                  <a:fillRect b="-762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7635">
                                            <p:txEl>
                                              <p:pRg st="3" end="3"/>
                                            </p:txEl>
                                          </p:spTgt>
                                        </p:tgtEl>
                                        <p:attrNameLst>
                                          <p:attrName>style.visibility</p:attrName>
                                        </p:attrNameLst>
                                      </p:cBhvr>
                                      <p:to>
                                        <p:strVal val="visible"/>
                                      </p:to>
                                    </p:set>
                                    <p:animEffect transition="in" filter="box(in)">
                                      <p:cBhvr>
                                        <p:cTn id="7" dur="500"/>
                                        <p:tgtEl>
                                          <p:spTgt spid="1976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box(in)">
                                      <p:cBhvr>
                                        <p:cTn id="12" dur="500"/>
                                        <p:tgtEl>
                                          <p:spTgt spid="1976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7635">
                                            <p:txEl>
                                              <p:pRg st="1" end="1"/>
                                            </p:txEl>
                                          </p:spTgt>
                                        </p:tgtEl>
                                        <p:attrNameLst>
                                          <p:attrName>style.visibility</p:attrName>
                                        </p:attrNameLst>
                                      </p:cBhvr>
                                      <p:to>
                                        <p:strVal val="visible"/>
                                      </p:to>
                                    </p:set>
                                    <p:animEffect transition="in" filter="box(in)">
                                      <p:cBhvr>
                                        <p:cTn id="17" dur="500"/>
                                        <p:tgtEl>
                                          <p:spTgt spid="1976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197635">
                                            <p:txEl>
                                              <p:pRg st="4" end="4"/>
                                            </p:txEl>
                                          </p:spTgt>
                                        </p:tgtEl>
                                        <p:attrNameLst>
                                          <p:attrName>style.visibility</p:attrName>
                                        </p:attrNameLst>
                                      </p:cBhvr>
                                      <p:to>
                                        <p:strVal val="visible"/>
                                      </p:to>
                                    </p:set>
                                    <p:animEffect transition="in" filter="barn(inHorizontal)">
                                      <p:cBhvr>
                                        <p:cTn id="22" dur="500"/>
                                        <p:tgtEl>
                                          <p:spTgt spid="1976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97635">
                                            <p:txEl>
                                              <p:pRg st="5" end="5"/>
                                            </p:txEl>
                                          </p:spTgt>
                                        </p:tgtEl>
                                        <p:attrNameLst>
                                          <p:attrName>style.visibility</p:attrName>
                                        </p:attrNameLst>
                                      </p:cBhvr>
                                      <p:to>
                                        <p:strVal val="visible"/>
                                      </p:to>
                                    </p:set>
                                    <p:animEffect transition="in" filter="diamond(in)">
                                      <p:cBhvr>
                                        <p:cTn id="27" dur="500"/>
                                        <p:tgtEl>
                                          <p:spTgt spid="1976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197639"/>
                                        </p:tgtEl>
                                        <p:attrNameLst>
                                          <p:attrName>style.visibility</p:attrName>
                                        </p:attrNameLst>
                                      </p:cBhvr>
                                      <p:to>
                                        <p:strVal val="visible"/>
                                      </p:to>
                                    </p:set>
                                    <p:animEffect transition="in" filter="barn(inHorizontal)">
                                      <p:cBhvr>
                                        <p:cTn id="32" dur="500"/>
                                        <p:tgtEl>
                                          <p:spTgt spid="1976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97635">
                                            <p:txEl>
                                              <p:pRg st="6" end="6"/>
                                            </p:txEl>
                                          </p:spTgt>
                                        </p:tgtEl>
                                        <p:attrNameLst>
                                          <p:attrName>style.visibility</p:attrName>
                                        </p:attrNameLst>
                                      </p:cBhvr>
                                      <p:to>
                                        <p:strVal val="visible"/>
                                      </p:to>
                                    </p:set>
                                    <p:animEffect transition="in" filter="checkerboard(across)">
                                      <p:cBhvr>
                                        <p:cTn id="37" dur="500"/>
                                        <p:tgtEl>
                                          <p:spTgt spid="1976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97635">
                                            <p:txEl>
                                              <p:pRg st="9" end="9"/>
                                            </p:txEl>
                                          </p:spTgt>
                                        </p:tgtEl>
                                        <p:attrNameLst>
                                          <p:attrName>style.visibility</p:attrName>
                                        </p:attrNameLst>
                                      </p:cBhvr>
                                      <p:to>
                                        <p:strVal val="visible"/>
                                      </p:to>
                                    </p:set>
                                    <p:animEffect transition="in" filter="box(in)">
                                      <p:cBhvr>
                                        <p:cTn id="42" dur="500"/>
                                        <p:tgtEl>
                                          <p:spTgt spid="197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dirty="0">
                <a:latin typeface="Times New Roman" panose="02020603050405020304" pitchFamily="18" charset="0"/>
              </a:rPr>
              <a:t>基于模糊集的检索模型的优缺点</a:t>
            </a:r>
          </a:p>
        </p:txBody>
      </p:sp>
      <p:sp>
        <p:nvSpPr>
          <p:cNvPr id="280579" name="Rectangle 3"/>
          <p:cNvSpPr>
            <a:spLocks noGrp="1" noChangeArrowheads="1"/>
          </p:cNvSpPr>
          <p:nvPr>
            <p:ph idx="1"/>
          </p:nvPr>
        </p:nvSpPr>
        <p:spPr>
          <a:xfrm>
            <a:off x="685800" y="1772816"/>
            <a:ext cx="7772400" cy="3617912"/>
          </a:xfrm>
        </p:spPr>
        <p:txBody>
          <a:bodyPr/>
          <a:lstStyle/>
          <a:p>
            <a:r>
              <a:rPr lang="zh-CN" altLang="en-US" dirty="0"/>
              <a:t>优点：</a:t>
            </a:r>
          </a:p>
          <a:p>
            <a:pPr lvl="1"/>
            <a:r>
              <a:rPr lang="zh-CN" altLang="en-US" dirty="0"/>
              <a:t>克服原始布尔模型不能部分匹配的缺点</a:t>
            </a:r>
          </a:p>
          <a:p>
            <a:r>
              <a:rPr lang="zh-CN" altLang="en-US" dirty="0"/>
              <a:t>缺点：</a:t>
            </a:r>
          </a:p>
          <a:p>
            <a:pPr lvl="1"/>
            <a:r>
              <a:rPr lang="zh-CN" altLang="en-US" dirty="0"/>
              <a:t>通常在模糊</a:t>
            </a:r>
            <a:r>
              <a:rPr lang="zh-CN" altLang="en-US" dirty="0">
                <a:latin typeface="Times New Roman" panose="02020603050405020304" pitchFamily="18" charset="0"/>
              </a:rPr>
              <a:t>集研究领域涉及，在检索领域不流行</a:t>
            </a:r>
          </a:p>
          <a:p>
            <a:pPr lvl="1"/>
            <a:r>
              <a:rPr lang="zh-CN" altLang="en-US" dirty="0"/>
              <a:t>缺乏大规模语料上的实验证实其有效性</a:t>
            </a:r>
          </a:p>
        </p:txBody>
      </p:sp>
      <p:sp>
        <p:nvSpPr>
          <p:cNvPr id="6" name="灯片编号占位符 5"/>
          <p:cNvSpPr>
            <a:spLocks noGrp="1"/>
          </p:cNvSpPr>
          <p:nvPr>
            <p:ph type="sldNum" sz="quarter" idx="12"/>
          </p:nvPr>
        </p:nvSpPr>
        <p:spPr/>
        <p:txBody>
          <a:bodyPr/>
          <a:lstStyle/>
          <a:p>
            <a:fld id="{627A369A-0EE2-44B2-BD9A-AF28E577C15E}" type="slidenum">
              <a:rPr lang="en-US" altLang="zh-CN"/>
              <a:pPr/>
              <a:t>84</a:t>
            </a:fld>
            <a:endParaRPr lang="en-US" altLang="zh-CN"/>
          </a:p>
        </p:txBody>
      </p:sp>
    </p:spTree>
    <p:extLst>
      <p:ext uri="{BB962C8B-B14F-4D97-AF65-F5344CB8AC3E}">
        <p14:creationId xmlns:p14="http://schemas.microsoft.com/office/powerpoint/2010/main" val="28112672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a:t>方法三</a:t>
            </a:r>
            <a:r>
              <a:rPr lang="de-DE" altLang="zh-CN" dirty="0"/>
              <a:t>:</a:t>
            </a:r>
            <a:r>
              <a:rPr lang="zh-CN" altLang="en-US" dirty="0">
                <a:latin typeface="Times New Roman" panose="02020603050405020304" pitchFamily="18" charset="0"/>
              </a:rPr>
              <a:t>扩展的布尔模型</a:t>
            </a:r>
          </a:p>
        </p:txBody>
      </p:sp>
      <p:sp>
        <p:nvSpPr>
          <p:cNvPr id="282627" name="Rectangle 3"/>
          <p:cNvSpPr>
            <a:spLocks noGrp="1" noChangeArrowheads="1"/>
          </p:cNvSpPr>
          <p:nvPr>
            <p:ph idx="1"/>
          </p:nvPr>
        </p:nvSpPr>
        <p:spPr>
          <a:xfrm>
            <a:off x="455889" y="1874043"/>
            <a:ext cx="8229600" cy="4602957"/>
          </a:xfrm>
        </p:spPr>
        <p:txBody>
          <a:bodyPr/>
          <a:lstStyle/>
          <a:p>
            <a:r>
              <a:rPr lang="zh-CN" altLang="en-US" sz="2800" dirty="0">
                <a:latin typeface="Times New Roman" panose="02020603050405020304" pitchFamily="18" charset="0"/>
              </a:rPr>
              <a:t>基本想法：在布尔模型的基础上加入向量空间模型的一些思想，称</a:t>
            </a:r>
            <a:r>
              <a:rPr lang="en-US" altLang="zh-CN" sz="2800" dirty="0">
                <a:latin typeface="Times New Roman" panose="02020603050405020304" pitchFamily="18" charset="0"/>
              </a:rPr>
              <a:t>Extended Boolean Model</a:t>
            </a:r>
            <a:r>
              <a:rPr lang="zh-CN" altLang="en-US" sz="2800" dirty="0">
                <a:latin typeface="Times New Roman" panose="02020603050405020304" pitchFamily="18" charset="0"/>
              </a:rPr>
              <a:t>。</a:t>
            </a:r>
          </a:p>
          <a:p>
            <a:r>
              <a:rPr lang="zh-CN" altLang="en-US" sz="2800" dirty="0">
                <a:latin typeface="Times New Roman" panose="02020603050405020304" pitchFamily="18" charset="0"/>
              </a:rPr>
              <a:t>和向量空间模型一样，首先将每篇文档表示成</a:t>
            </a:r>
            <a:r>
              <a:rPr lang="en-US" altLang="zh-CN" sz="2800" dirty="0">
                <a:latin typeface="Times New Roman" panose="02020603050405020304" pitchFamily="18" charset="0"/>
              </a:rPr>
              <a:t>N</a:t>
            </a:r>
            <a:r>
              <a:rPr lang="zh-CN" altLang="en-US" sz="2800" dirty="0">
                <a:latin typeface="Times New Roman" panose="02020603050405020304" pitchFamily="18" charset="0"/>
              </a:rPr>
              <a:t>维空间上的一个点</a:t>
            </a:r>
            <a:endParaRPr lang="en-US" altLang="zh-CN" sz="2800" dirty="0">
              <a:latin typeface="Times New Roman" panose="02020603050405020304" pitchFamily="18" charset="0"/>
            </a:endParaRPr>
          </a:p>
          <a:p>
            <a:r>
              <a:rPr lang="zh-CN" altLang="en-US" sz="2800" dirty="0">
                <a:latin typeface="Times New Roman" panose="02020603050405020304" pitchFamily="18" charset="0"/>
              </a:rPr>
              <a:t>比如：文档</a:t>
            </a:r>
            <a:r>
              <a:rPr lang="en-US" altLang="zh-CN" sz="2800" i="1" dirty="0" err="1">
                <a:latin typeface="Times New Roman" panose="02020603050405020304" pitchFamily="18" charset="0"/>
              </a:rPr>
              <a:t>d</a:t>
            </a:r>
            <a:r>
              <a:rPr lang="en-US" altLang="zh-CN" sz="2800" i="1" baseline="-25000" dirty="0" err="1">
                <a:latin typeface="Times New Roman" panose="02020603050405020304" pitchFamily="18" charset="0"/>
              </a:rPr>
              <a:t>j</a:t>
            </a:r>
            <a:r>
              <a:rPr lang="zh-CN" altLang="en-US" sz="2800" dirty="0">
                <a:latin typeface="Times New Roman" panose="02020603050405020304" pitchFamily="18" charset="0"/>
              </a:rPr>
              <a:t>中词项</a:t>
            </a:r>
            <a:r>
              <a:rPr lang="en-US" altLang="zh-CN" sz="2800" dirty="0">
                <a:latin typeface="Times New Roman" panose="02020603050405020304" pitchFamily="18" charset="0"/>
              </a:rPr>
              <a:t> </a:t>
            </a:r>
            <a:r>
              <a:rPr lang="en-US" altLang="zh-CN" sz="2800" i="1" dirty="0" err="1">
                <a:latin typeface="Times New Roman" panose="02020603050405020304" pitchFamily="18" charset="0"/>
              </a:rPr>
              <a:t>k</a:t>
            </a:r>
            <a:r>
              <a:rPr lang="en-US" altLang="zh-CN" sz="2800" i="1" baseline="-25000" dirty="0" err="1">
                <a:latin typeface="Times New Roman" panose="02020603050405020304" pitchFamily="18" charset="0"/>
              </a:rPr>
              <a:t>x</a:t>
            </a:r>
            <a:r>
              <a:rPr lang="en-US" altLang="zh-CN" sz="2800" dirty="0">
                <a:latin typeface="Times New Roman" panose="02020603050405020304" pitchFamily="18" charset="0"/>
              </a:rPr>
              <a:t> </a:t>
            </a:r>
            <a:r>
              <a:rPr lang="zh-CN" altLang="en-US" sz="2800" dirty="0">
                <a:latin typeface="Times New Roman" panose="02020603050405020304" pitchFamily="18" charset="0"/>
              </a:rPr>
              <a:t>对应的分量可以这样计算：</a:t>
            </a:r>
            <a:endParaRPr lang="en-US" altLang="zh-CN" sz="2800" dirty="0">
              <a:latin typeface="Times New Roman" panose="02020603050405020304" pitchFamily="18" charset="0"/>
            </a:endParaRPr>
          </a:p>
          <a:p>
            <a:endParaRPr lang="en-US" altLang="zh-CN" dirty="0"/>
          </a:p>
          <a:p>
            <a:endParaRPr lang="en-US" altLang="zh-CN" sz="2800" dirty="0">
              <a:latin typeface="Times New Roman" panose="02020603050405020304" pitchFamily="18" charset="0"/>
            </a:endParaRPr>
          </a:p>
          <a:p>
            <a:r>
              <a:rPr lang="en-US" altLang="zh-CN" dirty="0" err="1"/>
              <a:t>tf</a:t>
            </a:r>
            <a:r>
              <a:rPr lang="en-US" altLang="zh-CN" baseline="-25000" dirty="0" err="1"/>
              <a:t>x,j</a:t>
            </a:r>
            <a:r>
              <a:rPr lang="zh-CN" altLang="en-US" dirty="0"/>
              <a:t>使用文档</a:t>
            </a:r>
            <a:r>
              <a:rPr lang="en-US" altLang="zh-CN" dirty="0"/>
              <a:t>j</a:t>
            </a:r>
            <a:r>
              <a:rPr lang="zh-CN" altLang="en-US" dirty="0"/>
              <a:t>中最大的</a:t>
            </a:r>
            <a:r>
              <a:rPr lang="en-US" altLang="zh-CN" dirty="0" err="1"/>
              <a:t>tf</a:t>
            </a:r>
            <a:r>
              <a:rPr lang="zh-CN" altLang="en-US" dirty="0"/>
              <a:t>进行归一化</a:t>
            </a:r>
            <a:endParaRPr lang="en-US" altLang="zh-CN" dirty="0"/>
          </a:p>
          <a:p>
            <a:r>
              <a:rPr lang="en-US" altLang="zh-CN" dirty="0" err="1"/>
              <a:t>idf</a:t>
            </a:r>
            <a:r>
              <a:rPr lang="en-US" altLang="zh-CN" baseline="-25000" dirty="0" err="1"/>
              <a:t>x</a:t>
            </a:r>
            <a:r>
              <a:rPr lang="zh-CN" altLang="en-US" dirty="0"/>
              <a:t>使用文档集中最高的</a:t>
            </a:r>
            <a:r>
              <a:rPr lang="en-US" altLang="zh-CN" dirty="0" err="1"/>
              <a:t>idf</a:t>
            </a:r>
            <a:r>
              <a:rPr lang="zh-CN" altLang="en-US" dirty="0"/>
              <a:t>进行归一化</a:t>
            </a:r>
            <a:endParaRPr lang="en-US" altLang="zh-CN" dirty="0"/>
          </a:p>
          <a:p>
            <a:endParaRPr lang="zh-CN" altLang="en-US" sz="2800" dirty="0">
              <a:latin typeface="Times New Roman" panose="02020603050405020304" pitchFamily="18" charset="0"/>
            </a:endParaRPr>
          </a:p>
          <a:p>
            <a:pPr>
              <a:buFont typeface="Wingdings" panose="05000000000000000000" pitchFamily="2" charset="2"/>
              <a:buNone/>
            </a:pPr>
            <a:endParaRPr lang="en-US" altLang="zh-CN" sz="2800" dirty="0">
              <a:latin typeface="Times New Roman" panose="02020603050405020304" pitchFamily="18" charset="0"/>
            </a:endParaRPr>
          </a:p>
        </p:txBody>
      </p:sp>
      <p:sp>
        <p:nvSpPr>
          <p:cNvPr id="7" name="灯片编号占位符 5"/>
          <p:cNvSpPr>
            <a:spLocks noGrp="1"/>
          </p:cNvSpPr>
          <p:nvPr>
            <p:ph type="sldNum" sz="quarter" idx="12"/>
          </p:nvPr>
        </p:nvSpPr>
        <p:spPr/>
        <p:txBody>
          <a:bodyPr/>
          <a:lstStyle/>
          <a:p>
            <a:fld id="{FADE7B44-CC72-4600-9C4F-AACD43EE6BFD}" type="slidenum">
              <a:rPr lang="en-US" altLang="zh-CN"/>
              <a:pPr/>
              <a:t>85</a:t>
            </a:fld>
            <a:endParaRPr lang="en-US" altLang="zh-CN" dirty="0"/>
          </a:p>
        </p:txBody>
      </p:sp>
      <mc:AlternateContent xmlns:mc="http://schemas.openxmlformats.org/markup-compatibility/2006" xmlns:a14="http://schemas.microsoft.com/office/drawing/2010/main">
        <mc:Choice Requires="a14">
          <p:sp>
            <p:nvSpPr>
              <p:cNvPr id="282628" name="Object 4"/>
              <p:cNvSpPr txBox="1"/>
              <p:nvPr/>
            </p:nvSpPr>
            <p:spPr bwMode="auto">
              <a:xfrm>
                <a:off x="2016125" y="4365104"/>
                <a:ext cx="4572000" cy="1143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smtClean="0">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tf</m:t>
                              </m:r>
                            </m:e>
                            <m: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num>
                        <m:den>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max</m:t>
                                  </m:r>
                                </m:e>
                                <m:sub>
                                  <m:r>
                                    <a:rPr lang="zh-CN" altLang="en-US" i="1">
                                      <a:solidFill>
                                        <a:srgbClr val="000000"/>
                                      </a:solidFill>
                                      <a:latin typeface="Cambria Math" panose="02040503050406030204" pitchFamily="18" charset="0"/>
                                    </a:rPr>
                                    <m:t>𝑙</m:t>
                                  </m:r>
                                </m:sub>
                              </m:sSub>
                            </m:fName>
                            <m:e>
                              <m:r>
                                <a:rPr lang="zh-CN" altLang="en-US" i="1">
                                  <a:solidFill>
                                    <a:srgbClr val="000000"/>
                                  </a:solidFill>
                                  <a:latin typeface="Cambria Math" panose="02040503050406030204" pitchFamily="18" charset="0"/>
                                </a:rPr>
                                <m:t>𝑓</m:t>
                              </m:r>
                            </m:e>
                          </m:func>
                          <m:r>
                            <a:rPr lang="zh-CN" altLang="en-US" i="1">
                              <a:solidFill>
                                <a:srgbClr val="000000"/>
                              </a:solidFill>
                              <a:latin typeface="Cambria Math" panose="02040503050406030204" pitchFamily="18" charset="0"/>
                            </a:rPr>
                            <m:t>𝑟𝑒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𝑖𝑑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𝑥</m:t>
                              </m:r>
                            </m:sub>
                          </m:sSub>
                        </m:num>
                        <m:den>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max</m:t>
                                  </m:r>
                                </m:e>
                                <m:sub>
                                  <m:r>
                                    <a:rPr lang="zh-CN" altLang="en-US" i="1">
                                      <a:solidFill>
                                        <a:srgbClr val="000000"/>
                                      </a:solidFill>
                                      <a:latin typeface="Cambria Math" panose="02040503050406030204" pitchFamily="18" charset="0"/>
                                    </a:rPr>
                                    <m:t>𝑖</m:t>
                                  </m:r>
                                </m:sub>
                              </m:sSub>
                            </m:fName>
                            <m:e>
                              <m:r>
                                <a:rPr lang="zh-CN" altLang="en-US" i="1">
                                  <a:solidFill>
                                    <a:srgbClr val="000000"/>
                                  </a:solidFill>
                                  <a:latin typeface="Cambria Math" panose="02040503050406030204" pitchFamily="18" charset="0"/>
                                </a:rPr>
                                <m:t>𝑖</m:t>
                              </m:r>
                            </m:e>
                          </m:func>
                          <m:r>
                            <a:rPr lang="zh-CN" altLang="en-US" i="1">
                              <a:solidFill>
                                <a:srgbClr val="000000"/>
                              </a:solidFill>
                              <a:latin typeface="Cambria Math" panose="02040503050406030204" pitchFamily="18" charset="0"/>
                            </a:rPr>
                            <m:t>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den>
                      </m:f>
                    </m:oMath>
                  </m:oMathPara>
                </a14:m>
                <a:endParaRPr lang="zh-CN" altLang="en-US" dirty="0"/>
              </a:p>
            </p:txBody>
          </p:sp>
        </mc:Choice>
        <mc:Fallback xmlns="">
          <p:sp>
            <p:nvSpPr>
              <p:cNvPr id="282628" name="Object 4"/>
              <p:cNvSpPr txBox="1">
                <a:spLocks noRot="1" noChangeAspect="1" noMove="1" noResize="1" noEditPoints="1" noAdjustHandles="1" noChangeArrowheads="1" noChangeShapeType="1" noTextEdit="1"/>
              </p:cNvSpPr>
              <p:nvPr/>
            </p:nvSpPr>
            <p:spPr bwMode="auto">
              <a:xfrm>
                <a:off x="2016125" y="4365104"/>
                <a:ext cx="4572000" cy="1143000"/>
              </a:xfrm>
              <a:prstGeom prst="rect">
                <a:avLst/>
              </a:prstGeom>
              <a:blipFill>
                <a:blip r:embed="rId3"/>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83034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zh-CN" altLang="en-US" dirty="0">
                <a:latin typeface="Times New Roman" panose="02020603050405020304" pitchFamily="18" charset="0"/>
              </a:rPr>
              <a:t>扩展的布尔模型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292867" name="Rectangle 3"/>
          <p:cNvSpPr>
            <a:spLocks noGrp="1" noChangeArrowheads="1"/>
          </p:cNvSpPr>
          <p:nvPr>
            <p:ph idx="1"/>
          </p:nvPr>
        </p:nvSpPr>
        <p:spPr>
          <a:xfrm>
            <a:off x="685800" y="1897312"/>
            <a:ext cx="7772400" cy="4579688"/>
          </a:xfrm>
        </p:spPr>
        <p:txBody>
          <a:bodyPr/>
          <a:lstStyle/>
          <a:p>
            <a:r>
              <a:rPr lang="en-US" altLang="zh-CN" sz="2800" dirty="0">
                <a:latin typeface="Times New Roman" panose="02020603050405020304" pitchFamily="18" charset="0"/>
              </a:rPr>
              <a:t>OR</a:t>
            </a:r>
            <a:r>
              <a:rPr lang="zh-CN" altLang="en-US" sz="2800" dirty="0">
                <a:latin typeface="Times New Roman" panose="02020603050405020304" pitchFamily="18" charset="0"/>
              </a:rPr>
              <a:t>情况处理：对于布尔查询</a:t>
            </a:r>
            <a:r>
              <a:rPr lang="en-US" altLang="zh-CN" sz="2800" i="1" dirty="0">
                <a:latin typeface="Times New Roman" panose="02020603050405020304" pitchFamily="18" charset="0"/>
              </a:rPr>
              <a:t>q</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k</a:t>
            </a:r>
            <a:r>
              <a:rPr lang="en-US" altLang="zh-CN" sz="2800" i="1" baseline="-25000" dirty="0" err="1">
                <a:latin typeface="Times New Roman" panose="02020603050405020304" pitchFamily="18" charset="0"/>
              </a:rPr>
              <a:t>x</a:t>
            </a:r>
            <a:r>
              <a:rPr lang="en-US" altLang="zh-CN" sz="2800" dirty="0">
                <a:latin typeface="Times New Roman" panose="02020603050405020304" pitchFamily="18" charset="0"/>
              </a:rPr>
              <a:t> OR </a:t>
            </a:r>
            <a:r>
              <a:rPr lang="en-US" altLang="zh-CN" sz="2800" i="1" dirty="0" err="1">
                <a:latin typeface="Times New Roman" panose="02020603050405020304" pitchFamily="18" charset="0"/>
              </a:rPr>
              <a:t>k</a:t>
            </a:r>
            <a:r>
              <a:rPr lang="en-US" altLang="zh-CN" sz="2800" i="1" baseline="-25000" dirty="0" err="1">
                <a:latin typeface="Times New Roman" panose="02020603050405020304" pitchFamily="18" charset="0"/>
              </a:rPr>
              <a:t>y</a:t>
            </a:r>
            <a:r>
              <a:rPr lang="zh-CN" altLang="en-US" sz="2800" dirty="0">
                <a:latin typeface="Times New Roman" panose="02020603050405020304" pitchFamily="18" charset="0"/>
              </a:rPr>
              <a:t>情况的处理，</a:t>
            </a:r>
            <a:r>
              <a:rPr lang="zh-CN" altLang="en-US" dirty="0"/>
              <a:t>文档</a:t>
            </a:r>
            <a:r>
              <a:rPr lang="en-US" altLang="zh-CN" dirty="0" err="1"/>
              <a:t>d</a:t>
            </a:r>
            <a:r>
              <a:rPr lang="en-US" altLang="zh-CN" baseline="-25000" dirty="0" err="1"/>
              <a:t>j</a:t>
            </a:r>
            <a:r>
              <a:rPr lang="zh-CN" altLang="en-US" dirty="0"/>
              <a:t>和查询</a:t>
            </a:r>
            <a:r>
              <a:rPr lang="en-US" altLang="zh-CN" dirty="0"/>
              <a:t>q</a:t>
            </a:r>
            <a:r>
              <a:rPr lang="zh-CN" altLang="en-US" dirty="0"/>
              <a:t>的相关度：</a:t>
            </a:r>
            <a:endParaRPr lang="en-US" altLang="zh-CN" dirty="0"/>
          </a:p>
          <a:p>
            <a:pPr lvl="1"/>
            <a:r>
              <a:rPr lang="zh-CN" altLang="en-US" dirty="0"/>
              <a:t>在</a:t>
            </a:r>
            <a:r>
              <a:rPr lang="en-US" altLang="zh-CN" dirty="0"/>
              <a:t>(1,1)</a:t>
            </a:r>
            <a:r>
              <a:rPr lang="zh-CN" altLang="en-US" dirty="0"/>
              <a:t>上的文档得分最高，</a:t>
            </a:r>
            <a:r>
              <a:rPr lang="en-US" altLang="zh-CN" dirty="0"/>
              <a:t>(0,0)</a:t>
            </a:r>
            <a:r>
              <a:rPr lang="zh-CN" altLang="en-US" dirty="0"/>
              <a:t>是尽量避免的点</a:t>
            </a:r>
            <a:endParaRPr lang="en-US" altLang="zh-CN" dirty="0"/>
          </a:p>
          <a:p>
            <a:pPr lvl="1"/>
            <a:r>
              <a:rPr lang="zh-CN" altLang="en-US" dirty="0"/>
              <a:t>因此可以定义</a:t>
            </a:r>
            <a:r>
              <a:rPr lang="en-US" altLang="zh-CN" dirty="0"/>
              <a:t>(0,0) </a:t>
            </a:r>
            <a:r>
              <a:rPr lang="zh-CN" altLang="en-US" dirty="0"/>
              <a:t>到</a:t>
            </a:r>
            <a:r>
              <a:rPr lang="en-US" altLang="zh-CN" dirty="0"/>
              <a:t>(</a:t>
            </a:r>
            <a:r>
              <a:rPr lang="en-US" altLang="zh-CN" i="1" dirty="0" err="1"/>
              <a:t>w</a:t>
            </a:r>
            <a:r>
              <a:rPr lang="en-US" altLang="zh-CN" i="1" baseline="-25000" dirty="0" err="1"/>
              <a:t>x,j</a:t>
            </a:r>
            <a:r>
              <a:rPr lang="en-US" altLang="zh-CN" i="1" dirty="0"/>
              <a:t>, </a:t>
            </a:r>
            <a:r>
              <a:rPr lang="en-US" altLang="zh-CN" i="1" dirty="0" err="1"/>
              <a:t>w</a:t>
            </a:r>
            <a:r>
              <a:rPr lang="en-US" altLang="zh-CN" i="1" baseline="-25000" dirty="0" err="1"/>
              <a:t>y,j</a:t>
            </a:r>
            <a:r>
              <a:rPr lang="en-US" altLang="zh-CN" dirty="0"/>
              <a:t>)</a:t>
            </a:r>
            <a:r>
              <a:rPr lang="zh-CN" altLang="en-US" dirty="0"/>
              <a:t>的距离并归一化来计算文档和查询的相似度</a:t>
            </a:r>
          </a:p>
          <a:p>
            <a:pPr>
              <a:buFont typeface="Wingdings" panose="05000000000000000000" pitchFamily="2" charset="2"/>
              <a:buNone/>
            </a:pPr>
            <a:endParaRPr lang="zh-CN" altLang="en-US" sz="2800" dirty="0"/>
          </a:p>
        </p:txBody>
      </p:sp>
      <p:sp>
        <p:nvSpPr>
          <p:cNvPr id="18" name="灯片编号占位符 5"/>
          <p:cNvSpPr>
            <a:spLocks noGrp="1"/>
          </p:cNvSpPr>
          <p:nvPr>
            <p:ph type="sldNum" sz="quarter" idx="12"/>
          </p:nvPr>
        </p:nvSpPr>
        <p:spPr/>
        <p:txBody>
          <a:bodyPr/>
          <a:lstStyle/>
          <a:p>
            <a:fld id="{A413C74F-1F89-426B-A5CC-2A6F41C757CF}" type="slidenum">
              <a:rPr lang="en-US" altLang="zh-CN"/>
              <a:pPr/>
              <a:t>86</a:t>
            </a:fld>
            <a:endParaRPr lang="en-US" altLang="zh-CN"/>
          </a:p>
        </p:txBody>
      </p:sp>
      <mc:AlternateContent xmlns:mc="http://schemas.openxmlformats.org/markup-compatibility/2006" xmlns:a14="http://schemas.microsoft.com/office/drawing/2010/main">
        <mc:Choice Requires="a14">
          <p:sp>
            <p:nvSpPr>
              <p:cNvPr id="292868" name="Object 4"/>
              <p:cNvSpPr txBox="1"/>
              <p:nvPr/>
            </p:nvSpPr>
            <p:spPr bwMode="auto">
              <a:xfrm>
                <a:off x="755576" y="4581128"/>
                <a:ext cx="3832895" cy="135379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𝑠𝑖𝑚</m:t>
                      </m:r>
                      <m:r>
                        <a:rPr lang="zh-CN" altLang="en-US"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𝑜𝑟</m:t>
                          </m:r>
                        </m:sub>
                      </m:sSub>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 </m:t>
                      </m:r>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𝑑</m:t>
                          </m:r>
                        </m:e>
                        <m:sub>
                          <m:r>
                            <a:rPr lang="en-US" altLang="zh-CN"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sSup>
                                <m:sSupPr>
                                  <m:ctrlPr>
                                    <a:rPr lang="zh-CN" altLang="en-US" i="1" smtClean="0">
                                      <a:solidFill>
                                        <a:srgbClr val="000000"/>
                                      </a:solidFill>
                                      <a:latin typeface="Cambria Math" panose="02040503050406030204" pitchFamily="18" charset="0"/>
                                    </a:rPr>
                                  </m:ctrlPr>
                                </m:sSupPr>
                                <m:e>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𝑤</m:t>
                                      </m:r>
                                    </m:e>
                                    <m:sub>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𝑗</m:t>
                                      </m:r>
                                    </m:sub>
                                  </m:sSub>
                                </m:e>
                                <m:sup>
                                  <m:r>
                                    <a:rPr lang="en-US" altLang="zh-CN" b="0" i="1" smtClean="0">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𝑤</m:t>
                                      </m:r>
                                    </m:e>
                                    <m:sub>
                                      <m:r>
                                        <a:rPr lang="en-US" altLang="zh-CN" b="0" i="1" smtClean="0">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𝑗</m:t>
                                      </m:r>
                                    </m:sub>
                                  </m:sSub>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e>
                      </m:rad>
                    </m:oMath>
                  </m:oMathPara>
                </a14:m>
                <a:endParaRPr lang="zh-CN" altLang="en-US" dirty="0"/>
              </a:p>
            </p:txBody>
          </p:sp>
        </mc:Choice>
        <mc:Fallback xmlns="">
          <p:sp>
            <p:nvSpPr>
              <p:cNvPr id="292868" name="Object 4"/>
              <p:cNvSpPr txBox="1">
                <a:spLocks noRot="1" noChangeAspect="1" noMove="1" noResize="1" noEditPoints="1" noAdjustHandles="1" noChangeArrowheads="1" noChangeShapeType="1" noTextEdit="1"/>
              </p:cNvSpPr>
              <p:nvPr/>
            </p:nvSpPr>
            <p:spPr bwMode="auto">
              <a:xfrm>
                <a:off x="755576" y="4581128"/>
                <a:ext cx="3832895" cy="1353797"/>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292870" name="Group 6"/>
          <p:cNvGrpSpPr>
            <a:grpSpLocks/>
          </p:cNvGrpSpPr>
          <p:nvPr/>
        </p:nvGrpSpPr>
        <p:grpSpPr bwMode="auto">
          <a:xfrm>
            <a:off x="5246704" y="3952314"/>
            <a:ext cx="3325796" cy="2717306"/>
            <a:chOff x="3552" y="1104"/>
            <a:chExt cx="1905" cy="1528"/>
          </a:xfrm>
        </p:grpSpPr>
        <p:sp>
          <p:nvSpPr>
            <p:cNvPr id="292871" name="Rectangle 7"/>
            <p:cNvSpPr>
              <a:spLocks noChangeArrowheads="1"/>
            </p:cNvSpPr>
            <p:nvPr/>
          </p:nvSpPr>
          <p:spPr bwMode="auto">
            <a:xfrm>
              <a:off x="3888" y="1296"/>
              <a:ext cx="1152"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2" name="Text Box 8"/>
            <p:cNvSpPr txBox="1">
              <a:spLocks noChangeArrowheads="1"/>
            </p:cNvSpPr>
            <p:nvPr/>
          </p:nvSpPr>
          <p:spPr bwMode="auto">
            <a:xfrm>
              <a:off x="3648" y="2352"/>
              <a:ext cx="3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a:solidFill>
                    <a:schemeClr val="tx1"/>
                  </a:solidFill>
                </a:rPr>
                <a:t>(0,0)</a:t>
              </a:r>
            </a:p>
          </p:txBody>
        </p:sp>
        <p:sp>
          <p:nvSpPr>
            <p:cNvPr id="292873" name="Text Box 9"/>
            <p:cNvSpPr txBox="1">
              <a:spLocks noChangeArrowheads="1"/>
            </p:cNvSpPr>
            <p:nvPr/>
          </p:nvSpPr>
          <p:spPr bwMode="auto">
            <a:xfrm>
              <a:off x="3552" y="1152"/>
              <a:ext cx="37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dirty="0">
                  <a:solidFill>
                    <a:schemeClr val="tx1"/>
                  </a:solidFill>
                </a:rPr>
                <a:t>(0,1)</a:t>
              </a:r>
            </a:p>
          </p:txBody>
        </p:sp>
        <p:sp>
          <p:nvSpPr>
            <p:cNvPr id="292874" name="Text Box 10"/>
            <p:cNvSpPr txBox="1">
              <a:spLocks noChangeArrowheads="1"/>
            </p:cNvSpPr>
            <p:nvPr/>
          </p:nvSpPr>
          <p:spPr bwMode="auto">
            <a:xfrm>
              <a:off x="5040" y="1104"/>
              <a:ext cx="3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dirty="0">
                  <a:solidFill>
                    <a:schemeClr val="tx1"/>
                  </a:solidFill>
                </a:rPr>
                <a:t>(1,1)</a:t>
              </a:r>
            </a:p>
          </p:txBody>
        </p:sp>
        <p:sp>
          <p:nvSpPr>
            <p:cNvPr id="292875" name="Text Box 11"/>
            <p:cNvSpPr txBox="1">
              <a:spLocks noChangeArrowheads="1"/>
            </p:cNvSpPr>
            <p:nvPr/>
          </p:nvSpPr>
          <p:spPr bwMode="auto">
            <a:xfrm>
              <a:off x="5088" y="2304"/>
              <a:ext cx="36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dirty="0">
                  <a:solidFill>
                    <a:schemeClr val="tx1"/>
                  </a:solidFill>
                </a:rPr>
                <a:t>(1,0)</a:t>
              </a:r>
            </a:p>
          </p:txBody>
        </p:sp>
        <p:sp>
          <p:nvSpPr>
            <p:cNvPr id="292876" name="Text Box 12"/>
            <p:cNvSpPr txBox="1">
              <a:spLocks noChangeArrowheads="1"/>
            </p:cNvSpPr>
            <p:nvPr/>
          </p:nvSpPr>
          <p:spPr bwMode="auto">
            <a:xfrm>
              <a:off x="4114" y="2407"/>
              <a:ext cx="594"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2000" b="1" dirty="0">
                  <a:solidFill>
                    <a:schemeClr val="tx1"/>
                  </a:solidFill>
                </a:rPr>
                <a:t>x OR y</a:t>
              </a:r>
            </a:p>
          </p:txBody>
        </p:sp>
        <p:sp>
          <p:nvSpPr>
            <p:cNvPr id="292877" name="Line 13"/>
            <p:cNvSpPr>
              <a:spLocks noChangeShapeType="1"/>
            </p:cNvSpPr>
            <p:nvPr/>
          </p:nvSpPr>
          <p:spPr bwMode="auto">
            <a:xfrm flipV="1">
              <a:off x="3888" y="2112"/>
              <a:ext cx="57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2878" name="Text Box 14"/>
            <p:cNvSpPr txBox="1">
              <a:spLocks noChangeArrowheads="1"/>
            </p:cNvSpPr>
            <p:nvPr/>
          </p:nvSpPr>
          <p:spPr bwMode="auto">
            <a:xfrm>
              <a:off x="4464" y="1842"/>
              <a:ext cx="28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Wingdings" panose="05000000000000000000" pitchFamily="2" charset="2"/>
                <a:buNone/>
              </a:pPr>
              <a:r>
                <a:rPr lang="en-US" altLang="zh-CN" sz="2000" b="1" i="1">
                  <a:solidFill>
                    <a:schemeClr val="tx1"/>
                  </a:solidFill>
                </a:rPr>
                <a:t>d</a:t>
              </a:r>
              <a:r>
                <a:rPr lang="en-US" altLang="zh-CN" sz="2000" b="1" i="1" baseline="-25000">
                  <a:solidFill>
                    <a:schemeClr val="tx1"/>
                  </a:solidFill>
                </a:rPr>
                <a:t>j</a:t>
              </a:r>
            </a:p>
          </p:txBody>
        </p:sp>
        <p:sp>
          <p:nvSpPr>
            <p:cNvPr id="292879" name="Text Box 15"/>
            <p:cNvSpPr txBox="1">
              <a:spLocks noChangeArrowheads="1"/>
            </p:cNvSpPr>
            <p:nvPr/>
          </p:nvSpPr>
          <p:spPr bwMode="auto">
            <a:xfrm>
              <a:off x="4752" y="2352"/>
              <a:ext cx="281"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2000" b="1" i="1" dirty="0" err="1">
                  <a:solidFill>
                    <a:schemeClr val="tx1"/>
                  </a:solidFill>
                </a:rPr>
                <a:t>w</a:t>
              </a:r>
              <a:r>
                <a:rPr lang="en-US" altLang="zh-CN" sz="2000" b="1" i="1" baseline="-25000" dirty="0" err="1">
                  <a:solidFill>
                    <a:schemeClr val="tx1"/>
                  </a:solidFill>
                </a:rPr>
                <a:t>x</a:t>
              </a:r>
              <a:endParaRPr lang="en-US" altLang="zh-CN" sz="2000" b="1" i="1" baseline="-25000" dirty="0">
                <a:solidFill>
                  <a:schemeClr val="tx1"/>
                </a:solidFill>
              </a:endParaRPr>
            </a:p>
          </p:txBody>
        </p:sp>
        <p:sp>
          <p:nvSpPr>
            <p:cNvPr id="292880" name="Text Box 16"/>
            <p:cNvSpPr txBox="1">
              <a:spLocks noChangeArrowheads="1"/>
            </p:cNvSpPr>
            <p:nvPr/>
          </p:nvSpPr>
          <p:spPr bwMode="auto">
            <a:xfrm>
              <a:off x="3552" y="1344"/>
              <a:ext cx="2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Wingdings" panose="05000000000000000000" pitchFamily="2" charset="2"/>
                <a:buNone/>
              </a:pPr>
              <a:r>
                <a:rPr lang="en-US" altLang="zh-CN" sz="2000" i="1" dirty="0" err="1">
                  <a:solidFill>
                    <a:schemeClr val="tx1"/>
                  </a:solidFill>
                </a:rPr>
                <a:t>w</a:t>
              </a:r>
              <a:r>
                <a:rPr lang="en-US" altLang="zh-CN" sz="2000" i="1" baseline="-25000" dirty="0" err="1">
                  <a:solidFill>
                    <a:schemeClr val="tx1"/>
                  </a:solidFill>
                </a:rPr>
                <a:t>y</a:t>
              </a:r>
              <a:endParaRPr lang="en-US" altLang="zh-CN" sz="2000" i="1" baseline="-25000" dirty="0">
                <a:solidFill>
                  <a:schemeClr val="tx1"/>
                </a:solidFill>
              </a:endParaRPr>
            </a:p>
          </p:txBody>
        </p:sp>
      </p:grpSp>
    </p:spTree>
    <p:extLst>
      <p:ext uri="{BB962C8B-B14F-4D97-AF65-F5344CB8AC3E}">
        <p14:creationId xmlns:p14="http://schemas.microsoft.com/office/powerpoint/2010/main" val="13072774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latin typeface="Times New Roman" panose="02020603050405020304" pitchFamily="18" charset="0"/>
              </a:rPr>
              <a:t>扩展的布尔模型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284675" name="Rectangle 3"/>
          <p:cNvSpPr>
            <a:spLocks noGrp="1" noChangeArrowheads="1"/>
          </p:cNvSpPr>
          <p:nvPr>
            <p:ph idx="1"/>
          </p:nvPr>
        </p:nvSpPr>
        <p:spPr>
          <a:xfrm>
            <a:off x="685800" y="1886536"/>
            <a:ext cx="7772400" cy="3617913"/>
          </a:xfrm>
        </p:spPr>
        <p:txBody>
          <a:bodyPr/>
          <a:lstStyle/>
          <a:p>
            <a:r>
              <a:rPr lang="en-US" altLang="zh-CN" sz="2800" dirty="0">
                <a:latin typeface="Times New Roman" panose="02020603050405020304" pitchFamily="18" charset="0"/>
              </a:rPr>
              <a:t>AND</a:t>
            </a:r>
            <a:r>
              <a:rPr lang="zh-CN" altLang="en-US" sz="2800" dirty="0">
                <a:latin typeface="Times New Roman" panose="02020603050405020304" pitchFamily="18" charset="0"/>
              </a:rPr>
              <a:t>情况处理：对于布尔查询</a:t>
            </a:r>
            <a:r>
              <a:rPr lang="en-US" altLang="zh-CN" sz="2800" dirty="0">
                <a:latin typeface="Times New Roman" panose="02020603050405020304" pitchFamily="18" charset="0"/>
              </a:rPr>
              <a:t>q=</a:t>
            </a:r>
            <a:r>
              <a:rPr lang="en-US" altLang="zh-CN" sz="2800" i="1" dirty="0" err="1">
                <a:latin typeface="Times New Roman" panose="02020603050405020304" pitchFamily="18" charset="0"/>
              </a:rPr>
              <a:t>k</a:t>
            </a:r>
            <a:r>
              <a:rPr lang="en-US" altLang="zh-CN" sz="2800" i="1" baseline="-25000" dirty="0" err="1">
                <a:latin typeface="Times New Roman" panose="02020603050405020304" pitchFamily="18" charset="0"/>
              </a:rPr>
              <a:t>x</a:t>
            </a:r>
            <a:r>
              <a:rPr lang="en-US" altLang="zh-CN" sz="2800" dirty="0">
                <a:latin typeface="Times New Roman" panose="02020603050405020304" pitchFamily="18" charset="0"/>
              </a:rPr>
              <a:t> AND </a:t>
            </a:r>
            <a:r>
              <a:rPr lang="en-US" altLang="zh-CN" sz="2800" i="1" dirty="0" err="1">
                <a:latin typeface="Times New Roman" panose="02020603050405020304" pitchFamily="18" charset="0"/>
              </a:rPr>
              <a:t>k</a:t>
            </a:r>
            <a:r>
              <a:rPr lang="en-US" altLang="zh-CN" sz="2800" i="1" baseline="-25000" dirty="0" err="1">
                <a:latin typeface="Times New Roman" panose="02020603050405020304" pitchFamily="18" charset="0"/>
              </a:rPr>
              <a:t>y</a:t>
            </a:r>
            <a:r>
              <a:rPr lang="zh-CN" altLang="en-US" sz="2800" dirty="0">
                <a:latin typeface="Times New Roman" panose="02020603050405020304" pitchFamily="18" charset="0"/>
              </a:rPr>
              <a:t>情况的处理</a:t>
            </a:r>
            <a:r>
              <a:rPr lang="zh-CN" altLang="en-US" dirty="0"/>
              <a:t>，文档</a:t>
            </a:r>
            <a:r>
              <a:rPr lang="en-US" altLang="zh-CN" dirty="0" err="1"/>
              <a:t>d</a:t>
            </a:r>
            <a:r>
              <a:rPr lang="en-US" altLang="zh-CN" baseline="-25000" dirty="0" err="1"/>
              <a:t>j</a:t>
            </a:r>
            <a:r>
              <a:rPr lang="zh-CN" altLang="en-US" dirty="0"/>
              <a:t>和查询</a:t>
            </a:r>
            <a:r>
              <a:rPr lang="en-US" altLang="zh-CN" dirty="0"/>
              <a:t>q</a:t>
            </a:r>
            <a:r>
              <a:rPr lang="zh-CN" altLang="en-US" dirty="0"/>
              <a:t>的相关度：</a:t>
            </a:r>
            <a:endParaRPr lang="en-US" altLang="zh-CN" dirty="0"/>
          </a:p>
          <a:p>
            <a:pPr lvl="1"/>
            <a:r>
              <a:rPr lang="en-US" altLang="zh-CN" dirty="0">
                <a:latin typeface="Times New Roman" panose="02020603050405020304" pitchFamily="18" charset="0"/>
              </a:rPr>
              <a:t>(1,1)</a:t>
            </a:r>
            <a:r>
              <a:rPr lang="zh-CN" altLang="en-US" dirty="0">
                <a:latin typeface="Times New Roman" panose="02020603050405020304" pitchFamily="18" charset="0"/>
              </a:rPr>
              <a:t>是最希望达到的点</a:t>
            </a:r>
            <a:r>
              <a:rPr lang="zh-CN" altLang="en-US" dirty="0"/>
              <a:t>，离</a:t>
            </a:r>
            <a:r>
              <a:rPr lang="en-US" altLang="zh-CN" dirty="0"/>
              <a:t>(1,1)</a:t>
            </a:r>
            <a:r>
              <a:rPr lang="zh-CN" altLang="en-US" dirty="0"/>
              <a:t>越远相关度越低</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因此可以定义</a:t>
            </a:r>
            <a:r>
              <a:rPr lang="en-US" altLang="zh-CN" dirty="0">
                <a:latin typeface="Times New Roman" panose="02020603050405020304" pitchFamily="18" charset="0"/>
              </a:rPr>
              <a:t>1</a:t>
            </a:r>
            <a:r>
              <a:rPr lang="zh-CN" altLang="en-US" dirty="0">
                <a:latin typeface="Times New Roman" panose="02020603050405020304" pitchFamily="18" charset="0"/>
              </a:rPr>
              <a:t>减去</a:t>
            </a:r>
            <a:r>
              <a:rPr lang="en-US" altLang="zh-CN" dirty="0">
                <a:latin typeface="Times New Roman" panose="02020603050405020304" pitchFamily="18" charset="0"/>
              </a:rPr>
              <a:t>(1,1) </a:t>
            </a:r>
            <a:r>
              <a:rPr lang="zh-CN" altLang="en-US" dirty="0">
                <a:latin typeface="Times New Roman" panose="02020603050405020304" pitchFamily="18" charset="0"/>
              </a:rPr>
              <a:t>到</a:t>
            </a:r>
            <a:r>
              <a:rPr lang="en-US" altLang="zh-CN" dirty="0">
                <a:latin typeface="Times New Roman" panose="02020603050405020304" pitchFamily="18" charset="0"/>
              </a:rPr>
              <a:t>(</a:t>
            </a:r>
            <a:r>
              <a:rPr lang="en-US" altLang="zh-CN" i="1" dirty="0" err="1">
                <a:latin typeface="Times New Roman" panose="02020603050405020304" pitchFamily="18" charset="0"/>
              </a:rPr>
              <a:t>w</a:t>
            </a:r>
            <a:r>
              <a:rPr lang="en-US" altLang="zh-CN" i="1" baseline="-25000" dirty="0" err="1">
                <a:latin typeface="Times New Roman" panose="02020603050405020304" pitchFamily="18" charset="0"/>
              </a:rPr>
              <a:t>x</a:t>
            </a:r>
            <a:r>
              <a:rPr lang="en-US" altLang="zh-CN" i="1" dirty="0" err="1">
                <a:latin typeface="Times New Roman" panose="02020603050405020304" pitchFamily="18" charset="0"/>
              </a:rPr>
              <a:t>,w</a:t>
            </a:r>
            <a:r>
              <a:rPr lang="en-US" altLang="zh-CN" i="1" baseline="-25000" dirty="0" err="1">
                <a:latin typeface="Times New Roman" panose="02020603050405020304" pitchFamily="18" charset="0"/>
              </a:rPr>
              <a:t>y</a:t>
            </a:r>
            <a:r>
              <a:rPr lang="en-US" altLang="zh-CN" dirty="0">
                <a:latin typeface="Times New Roman" panose="02020603050405020304" pitchFamily="18" charset="0"/>
              </a:rPr>
              <a:t>)</a:t>
            </a:r>
            <a:r>
              <a:rPr lang="zh-CN" altLang="en-US" dirty="0">
                <a:latin typeface="Times New Roman" panose="02020603050405020304" pitchFamily="18" charset="0"/>
              </a:rPr>
              <a:t>的距离并归一化来计算相似度</a:t>
            </a:r>
            <a:endParaRPr lang="zh-CN" altLang="en-US" dirty="0"/>
          </a:p>
          <a:p>
            <a:pPr>
              <a:buFont typeface="Wingdings" panose="05000000000000000000" pitchFamily="2" charset="2"/>
              <a:buNone/>
            </a:pPr>
            <a:r>
              <a:rPr lang="zh-CN" altLang="en-US" sz="2800" dirty="0"/>
              <a:t>    </a:t>
            </a:r>
          </a:p>
        </p:txBody>
      </p:sp>
      <p:sp>
        <p:nvSpPr>
          <p:cNvPr id="19" name="灯片编号占位符 5"/>
          <p:cNvSpPr>
            <a:spLocks noGrp="1"/>
          </p:cNvSpPr>
          <p:nvPr>
            <p:ph type="sldNum" sz="quarter" idx="12"/>
          </p:nvPr>
        </p:nvSpPr>
        <p:spPr/>
        <p:txBody>
          <a:bodyPr/>
          <a:lstStyle/>
          <a:p>
            <a:fld id="{B4B23F61-3D1F-4023-A1B6-FA1B00F3D776}" type="slidenum">
              <a:rPr lang="en-US" altLang="zh-CN"/>
              <a:pPr/>
              <a:t>87</a:t>
            </a:fld>
            <a:endParaRPr lang="en-US" altLang="zh-CN"/>
          </a:p>
        </p:txBody>
      </p:sp>
      <mc:AlternateContent xmlns:mc="http://schemas.openxmlformats.org/markup-compatibility/2006" xmlns:a14="http://schemas.microsoft.com/office/drawing/2010/main">
        <mc:Choice Requires="a14">
          <p:sp>
            <p:nvSpPr>
              <p:cNvPr id="284677" name="Object 5"/>
              <p:cNvSpPr txBox="1"/>
              <p:nvPr/>
            </p:nvSpPr>
            <p:spPr bwMode="auto">
              <a:xfrm>
                <a:off x="323528" y="4638575"/>
                <a:ext cx="5336232" cy="138271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𝑠𝑖𝑚</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𝑎𝑛𝑑</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)=1−</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𝑗</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m:rPr>
                                      <m:sty m:val="p"/>
                                    </m:rPr>
                                    <a:rPr lang="en-US" altLang="zh-CN" i="1" smtClean="0">
                                      <a:solidFill>
                                        <a:srgbClr val="000000"/>
                                      </a:solidFill>
                                      <a:latin typeface="Cambria Math" panose="02040503050406030204" pitchFamily="18" charset="0"/>
                                    </a:rPr>
                                    <m:t>y</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𝑗</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e>
                      </m:rad>
                    </m:oMath>
                  </m:oMathPara>
                </a14:m>
                <a:endParaRPr lang="zh-CN" altLang="en-US" dirty="0"/>
              </a:p>
            </p:txBody>
          </p:sp>
        </mc:Choice>
        <mc:Fallback xmlns="">
          <p:sp>
            <p:nvSpPr>
              <p:cNvPr id="284677" name="Object 5"/>
              <p:cNvSpPr txBox="1">
                <a:spLocks noRot="1" noChangeAspect="1" noMove="1" noResize="1" noEditPoints="1" noAdjustHandles="1" noChangeArrowheads="1" noChangeShapeType="1" noTextEdit="1"/>
              </p:cNvSpPr>
              <p:nvPr/>
            </p:nvSpPr>
            <p:spPr bwMode="auto">
              <a:xfrm>
                <a:off x="323528" y="4638575"/>
                <a:ext cx="5336232" cy="1382713"/>
              </a:xfrm>
              <a:prstGeom prst="rect">
                <a:avLst/>
              </a:prstGeom>
              <a:blipFill>
                <a:blip r:embed="rId3"/>
                <a:stretch>
                  <a:fillRect/>
                </a:stretch>
              </a:blipFill>
              <a:ln>
                <a:noFill/>
              </a:ln>
              <a:effectLst/>
            </p:spPr>
            <p:txBody>
              <a:bodyPr/>
              <a:lstStyle/>
              <a:p>
                <a:r>
                  <a:rPr lang="zh-CN" altLang="en-US">
                    <a:noFill/>
                  </a:rPr>
                  <a:t> </a:t>
                </a:r>
              </a:p>
            </p:txBody>
          </p:sp>
        </mc:Fallback>
      </mc:AlternateContent>
      <p:grpSp>
        <p:nvGrpSpPr>
          <p:cNvPr id="284689" name="Group 17"/>
          <p:cNvGrpSpPr>
            <a:grpSpLocks/>
          </p:cNvGrpSpPr>
          <p:nvPr/>
        </p:nvGrpSpPr>
        <p:grpSpPr bwMode="auto">
          <a:xfrm>
            <a:off x="5867400" y="3716338"/>
            <a:ext cx="3082925" cy="2867025"/>
            <a:chOff x="3696" y="2688"/>
            <a:chExt cx="1942" cy="1806"/>
          </a:xfrm>
        </p:grpSpPr>
        <p:sp>
          <p:nvSpPr>
            <p:cNvPr id="284690" name="Text Box 18"/>
            <p:cNvSpPr txBox="1">
              <a:spLocks noChangeArrowheads="1"/>
            </p:cNvSpPr>
            <p:nvPr/>
          </p:nvSpPr>
          <p:spPr bwMode="auto">
            <a:xfrm>
              <a:off x="4312" y="4242"/>
              <a:ext cx="7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2000" b="1" dirty="0">
                  <a:solidFill>
                    <a:schemeClr val="tx1"/>
                  </a:solidFill>
                </a:rPr>
                <a:t>x AND y</a:t>
              </a:r>
            </a:p>
          </p:txBody>
        </p:sp>
        <p:grpSp>
          <p:nvGrpSpPr>
            <p:cNvPr id="284691" name="Group 19"/>
            <p:cNvGrpSpPr>
              <a:grpSpLocks/>
            </p:cNvGrpSpPr>
            <p:nvPr/>
          </p:nvGrpSpPr>
          <p:grpSpPr bwMode="auto">
            <a:xfrm>
              <a:off x="3696" y="2688"/>
              <a:ext cx="1942" cy="1500"/>
              <a:chOff x="3600" y="2804"/>
              <a:chExt cx="1942" cy="1500"/>
            </a:xfrm>
          </p:grpSpPr>
          <p:sp>
            <p:nvSpPr>
              <p:cNvPr id="284692" name="Rectangle 20"/>
              <p:cNvSpPr>
                <a:spLocks noChangeArrowheads="1"/>
              </p:cNvSpPr>
              <p:nvPr/>
            </p:nvSpPr>
            <p:spPr bwMode="auto">
              <a:xfrm>
                <a:off x="3936" y="2996"/>
                <a:ext cx="1152" cy="1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93" name="Text Box 21"/>
              <p:cNvSpPr txBox="1">
                <a:spLocks noChangeArrowheads="1"/>
              </p:cNvSpPr>
              <p:nvPr/>
            </p:nvSpPr>
            <p:spPr bwMode="auto">
              <a:xfrm>
                <a:off x="3696" y="4052"/>
                <a:ext cx="4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a:solidFill>
                      <a:schemeClr val="tx1"/>
                    </a:solidFill>
                  </a:rPr>
                  <a:t>(0,0)</a:t>
                </a:r>
              </a:p>
            </p:txBody>
          </p:sp>
          <p:sp>
            <p:nvSpPr>
              <p:cNvPr id="284694" name="Text Box 22"/>
              <p:cNvSpPr txBox="1">
                <a:spLocks noChangeArrowheads="1"/>
              </p:cNvSpPr>
              <p:nvPr/>
            </p:nvSpPr>
            <p:spPr bwMode="auto">
              <a:xfrm>
                <a:off x="3600" y="2852"/>
                <a:ext cx="4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a:solidFill>
                      <a:schemeClr val="tx1"/>
                    </a:solidFill>
                  </a:rPr>
                  <a:t>(0,1)</a:t>
                </a:r>
              </a:p>
            </p:txBody>
          </p:sp>
          <p:sp>
            <p:nvSpPr>
              <p:cNvPr id="284695" name="Text Box 23"/>
              <p:cNvSpPr txBox="1">
                <a:spLocks noChangeArrowheads="1"/>
              </p:cNvSpPr>
              <p:nvPr/>
            </p:nvSpPr>
            <p:spPr bwMode="auto">
              <a:xfrm>
                <a:off x="5088" y="2804"/>
                <a:ext cx="4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a:solidFill>
                      <a:schemeClr val="tx1"/>
                    </a:solidFill>
                  </a:rPr>
                  <a:t>(1,1)</a:t>
                </a:r>
              </a:p>
            </p:txBody>
          </p:sp>
          <p:sp>
            <p:nvSpPr>
              <p:cNvPr id="284696" name="Text Box 24"/>
              <p:cNvSpPr txBox="1">
                <a:spLocks noChangeArrowheads="1"/>
              </p:cNvSpPr>
              <p:nvPr/>
            </p:nvSpPr>
            <p:spPr bwMode="auto">
              <a:xfrm>
                <a:off x="5136" y="4004"/>
                <a:ext cx="40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1600" b="1" dirty="0">
                    <a:solidFill>
                      <a:schemeClr val="tx1"/>
                    </a:solidFill>
                  </a:rPr>
                  <a:t>(1,0)</a:t>
                </a:r>
              </a:p>
            </p:txBody>
          </p:sp>
          <p:sp>
            <p:nvSpPr>
              <p:cNvPr id="284697" name="Line 25"/>
              <p:cNvSpPr>
                <a:spLocks noChangeShapeType="1"/>
              </p:cNvSpPr>
              <p:nvPr/>
            </p:nvSpPr>
            <p:spPr bwMode="auto">
              <a:xfrm flipH="1">
                <a:off x="4508" y="2996"/>
                <a:ext cx="580" cy="4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4698" name="Text Box 26"/>
              <p:cNvSpPr txBox="1">
                <a:spLocks noChangeArrowheads="1"/>
              </p:cNvSpPr>
              <p:nvPr/>
            </p:nvSpPr>
            <p:spPr bwMode="auto">
              <a:xfrm>
                <a:off x="4272" y="340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Wingdings" panose="05000000000000000000" pitchFamily="2" charset="2"/>
                  <a:buNone/>
                </a:pPr>
                <a:r>
                  <a:rPr lang="en-US" altLang="zh-CN" sz="2000" i="1" dirty="0" err="1">
                    <a:solidFill>
                      <a:schemeClr val="tx1"/>
                    </a:solidFill>
                  </a:rPr>
                  <a:t>d</a:t>
                </a:r>
                <a:r>
                  <a:rPr lang="en-US" altLang="zh-CN" sz="2000" i="1" baseline="-25000" dirty="0" err="1">
                    <a:solidFill>
                      <a:schemeClr val="tx1"/>
                    </a:solidFill>
                  </a:rPr>
                  <a:t>j</a:t>
                </a:r>
                <a:endParaRPr lang="en-US" altLang="zh-CN" sz="2000" i="1" baseline="-25000" dirty="0">
                  <a:solidFill>
                    <a:schemeClr val="tx1"/>
                  </a:solidFill>
                </a:endParaRPr>
              </a:p>
            </p:txBody>
          </p:sp>
          <p:sp>
            <p:nvSpPr>
              <p:cNvPr id="284699" name="Text Box 27"/>
              <p:cNvSpPr txBox="1">
                <a:spLocks noChangeArrowheads="1"/>
              </p:cNvSpPr>
              <p:nvPr/>
            </p:nvSpPr>
            <p:spPr bwMode="auto">
              <a:xfrm>
                <a:off x="4800" y="4052"/>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tx2"/>
                  </a:buClr>
                  <a:buSzPct val="75000"/>
                  <a:buFont typeface="Wingdings" panose="05000000000000000000" pitchFamily="2" charset="2"/>
                  <a:buNone/>
                </a:pPr>
                <a:r>
                  <a:rPr lang="en-US" altLang="zh-CN" sz="2000" b="1" i="1">
                    <a:solidFill>
                      <a:schemeClr val="tx1"/>
                    </a:solidFill>
                  </a:rPr>
                  <a:t>k</a:t>
                </a:r>
                <a:r>
                  <a:rPr lang="en-US" altLang="zh-CN" sz="2000" b="1" i="1" baseline="-25000">
                    <a:solidFill>
                      <a:schemeClr val="tx1"/>
                    </a:solidFill>
                  </a:rPr>
                  <a:t>x</a:t>
                </a:r>
              </a:p>
            </p:txBody>
          </p:sp>
          <p:sp>
            <p:nvSpPr>
              <p:cNvPr id="284700" name="Text Box 28"/>
              <p:cNvSpPr txBox="1">
                <a:spLocks noChangeArrowheads="1"/>
              </p:cNvSpPr>
              <p:nvPr/>
            </p:nvSpPr>
            <p:spPr bwMode="auto">
              <a:xfrm>
                <a:off x="3600" y="304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buSzPct val="75000"/>
                  <a:buFont typeface="Wingdings" panose="05000000000000000000" pitchFamily="2" charset="2"/>
                  <a:buNone/>
                </a:pPr>
                <a:r>
                  <a:rPr lang="en-US" altLang="zh-CN" sz="2000" b="1" i="1">
                    <a:solidFill>
                      <a:schemeClr val="tx1"/>
                    </a:solidFill>
                  </a:rPr>
                  <a:t>k</a:t>
                </a:r>
                <a:r>
                  <a:rPr lang="en-US" altLang="zh-CN" sz="2000" b="1" i="1" baseline="-25000">
                    <a:solidFill>
                      <a:schemeClr val="tx1"/>
                    </a:solidFill>
                  </a:rPr>
                  <a:t>y</a:t>
                </a:r>
              </a:p>
            </p:txBody>
          </p:sp>
        </p:grpSp>
      </p:grpSp>
    </p:spTree>
    <p:extLst>
      <p:ext uri="{BB962C8B-B14F-4D97-AF65-F5344CB8AC3E}">
        <p14:creationId xmlns:p14="http://schemas.microsoft.com/office/powerpoint/2010/main" val="258045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latin typeface="Times New Roman" panose="02020603050405020304" pitchFamily="18" charset="0"/>
              </a:rPr>
              <a:t>扩展的布尔模型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284675" name="Rectangle 3"/>
          <p:cNvSpPr>
            <a:spLocks noGrp="1" noChangeArrowheads="1"/>
          </p:cNvSpPr>
          <p:nvPr>
            <p:ph idx="1"/>
          </p:nvPr>
        </p:nvSpPr>
        <p:spPr>
          <a:xfrm>
            <a:off x="685800" y="1886536"/>
            <a:ext cx="7772400" cy="3617913"/>
          </a:xfrm>
        </p:spPr>
        <p:txBody>
          <a:bodyPr/>
          <a:lstStyle/>
          <a:p>
            <a:r>
              <a:rPr lang="zh-CN" altLang="en-US" dirty="0"/>
              <a:t>当文档中同时包含两个词项</a:t>
            </a:r>
            <a:r>
              <a:rPr lang="en-US" altLang="zh-CN" dirty="0"/>
              <a:t>x</a:t>
            </a:r>
            <a:r>
              <a:rPr lang="zh-CN" altLang="en-US" dirty="0"/>
              <a:t>和</a:t>
            </a:r>
            <a:r>
              <a:rPr lang="en-US" altLang="zh-CN" dirty="0"/>
              <a:t>y</a:t>
            </a:r>
            <a:r>
              <a:rPr lang="zh-CN" altLang="en-US" dirty="0"/>
              <a:t>时，</a:t>
            </a:r>
            <a:r>
              <a:rPr lang="en-US" altLang="zh-CN" sz="2800" dirty="0">
                <a:latin typeface="Times New Roman" panose="02020603050405020304" pitchFamily="18" charset="0"/>
              </a:rPr>
              <a:t>AND</a:t>
            </a:r>
            <a:r>
              <a:rPr lang="zh-CN" altLang="en-US" sz="2800" dirty="0">
                <a:latin typeface="Times New Roman" panose="02020603050405020304" pitchFamily="18" charset="0"/>
              </a:rPr>
              <a:t>、</a:t>
            </a:r>
            <a:r>
              <a:rPr lang="en-US" altLang="zh-CN" sz="2800" dirty="0">
                <a:latin typeface="Times New Roman" panose="02020603050405020304" pitchFamily="18" charset="0"/>
              </a:rPr>
              <a:t>OR</a:t>
            </a:r>
            <a:r>
              <a:rPr lang="zh-CN" altLang="en-US" sz="2800" dirty="0">
                <a:latin typeface="Times New Roman" panose="02020603050405020304" pitchFamily="18" charset="0"/>
              </a:rPr>
              <a:t>的文档评分一致</a:t>
            </a:r>
            <a:endParaRPr lang="en-US" altLang="zh-CN" sz="2800" dirty="0">
              <a:latin typeface="Times New Roman" panose="02020603050405020304" pitchFamily="18" charset="0"/>
            </a:endParaRPr>
          </a:p>
          <a:p>
            <a:r>
              <a:rPr lang="zh-CN" altLang="en-US" dirty="0"/>
              <a:t>当文档中只出现</a:t>
            </a:r>
            <a:r>
              <a:rPr lang="en-US" altLang="zh-CN" dirty="0"/>
              <a:t>1</a:t>
            </a:r>
            <a:r>
              <a:rPr lang="zh-CN" altLang="en-US" dirty="0"/>
              <a:t>个词项时，</a:t>
            </a:r>
            <a:r>
              <a:rPr lang="en-US" altLang="zh-CN" dirty="0"/>
              <a:t>OR</a:t>
            </a:r>
            <a:r>
              <a:rPr lang="zh-CN" altLang="en-US" dirty="0"/>
              <a:t>得分大于</a:t>
            </a:r>
            <a:r>
              <a:rPr lang="en-US" altLang="zh-CN" dirty="0"/>
              <a:t>AND</a:t>
            </a:r>
            <a:r>
              <a:rPr lang="zh-CN" altLang="en-US" dirty="0"/>
              <a:t>得分：</a:t>
            </a:r>
            <a:r>
              <a:rPr lang="en-US" altLang="zh-CN" dirty="0"/>
              <a:t>0.707 vs. 0.293</a:t>
            </a:r>
            <a:endParaRPr lang="zh-CN" altLang="en-US" sz="2800" dirty="0"/>
          </a:p>
        </p:txBody>
      </p:sp>
      <p:sp>
        <p:nvSpPr>
          <p:cNvPr id="19" name="灯片编号占位符 5"/>
          <p:cNvSpPr>
            <a:spLocks noGrp="1"/>
          </p:cNvSpPr>
          <p:nvPr>
            <p:ph type="sldNum" sz="quarter" idx="12"/>
          </p:nvPr>
        </p:nvSpPr>
        <p:spPr/>
        <p:txBody>
          <a:bodyPr/>
          <a:lstStyle/>
          <a:p>
            <a:fld id="{B4B23F61-3D1F-4023-A1B6-FA1B00F3D776}" type="slidenum">
              <a:rPr lang="en-US" altLang="zh-CN"/>
              <a:pPr/>
              <a:t>88</a:t>
            </a:fld>
            <a:endParaRPr lang="en-US" altLang="zh-CN"/>
          </a:p>
        </p:txBody>
      </p:sp>
      <p:pic>
        <p:nvPicPr>
          <p:cNvPr id="2" name="图片 1">
            <a:extLst>
              <a:ext uri="{FF2B5EF4-FFF2-40B4-BE49-F238E27FC236}">
                <a16:creationId xmlns:a16="http://schemas.microsoft.com/office/drawing/2014/main" id="{322576C7-54B5-45DD-AAB1-9007E4ACDE9B}"/>
              </a:ext>
            </a:extLst>
          </p:cNvPr>
          <p:cNvPicPr>
            <a:picLocks noChangeAspect="1"/>
          </p:cNvPicPr>
          <p:nvPr/>
        </p:nvPicPr>
        <p:blipFill>
          <a:blip r:embed="rId3"/>
          <a:stretch>
            <a:fillRect/>
          </a:stretch>
        </p:blipFill>
        <p:spPr>
          <a:xfrm>
            <a:off x="611560" y="4065036"/>
            <a:ext cx="8229600" cy="2422390"/>
          </a:xfrm>
          <a:prstGeom prst="rect">
            <a:avLst/>
          </a:prstGeom>
        </p:spPr>
      </p:pic>
    </p:spTree>
    <p:extLst>
      <p:ext uri="{BB962C8B-B14F-4D97-AF65-F5344CB8AC3E}">
        <p14:creationId xmlns:p14="http://schemas.microsoft.com/office/powerpoint/2010/main" val="3029800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dirty="0">
                <a:latin typeface="Times New Roman" panose="02020603050405020304" pitchFamily="18" charset="0"/>
              </a:rPr>
              <a:t>扩展布尔模型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294916" name="Object 4"/>
              <p:cNvSpPr txBox="1">
                <a:spLocks noGrp="1"/>
              </p:cNvSpPr>
              <p:nvPr>
                <p:ph idx="1"/>
              </p:nvPr>
            </p:nvSpPr>
            <p:spPr bwMode="auto">
              <a:xfrm>
                <a:off x="2124074" y="3417888"/>
                <a:ext cx="4752181" cy="1101070"/>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𝑠𝑖𝑚</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𝑜𝑟</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𝑚</m:t>
                                      </m:r>
                                    </m:sub>
                                  </m:sSub>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𝑚</m:t>
                              </m:r>
                            </m:den>
                          </m:f>
                        </m:e>
                      </m:rad>
                    </m:oMath>
                  </m:oMathPara>
                </a14:m>
                <a:endParaRPr lang="zh-CN" altLang="en-US" dirty="0"/>
              </a:p>
            </p:txBody>
          </p:sp>
        </mc:Choice>
        <mc:Fallback xmlns="">
          <p:sp>
            <p:nvSpPr>
              <p:cNvPr id="294916" name="Object 4"/>
              <p:cNvSpPr txBox="1">
                <a:spLocks noRot="1" noChangeAspect="1" noMove="1" noResize="1" noEditPoints="1" noAdjustHandles="1" noChangeArrowheads="1" noChangeShapeType="1" noTextEdit="1"/>
              </p:cNvSpPr>
              <p:nvPr>
                <p:ph idx="1"/>
              </p:nvPr>
            </p:nvSpPr>
            <p:spPr bwMode="auto">
              <a:xfrm>
                <a:off x="2124074" y="3417888"/>
                <a:ext cx="4752181" cy="110107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fld id="{3968D64A-6E2C-492B-9D4E-2834449BCAF7}" type="slidenum">
              <a:rPr lang="en-US" altLang="zh-CN"/>
              <a:pPr/>
              <a:t>89</a:t>
            </a:fld>
            <a:endParaRPr lang="en-US" altLang="zh-CN"/>
          </a:p>
        </p:txBody>
      </p:sp>
      <mc:AlternateContent xmlns:mc="http://schemas.openxmlformats.org/markup-compatibility/2006" xmlns:a14="http://schemas.microsoft.com/office/drawing/2010/main">
        <mc:Choice Requires="a14">
          <p:sp>
            <p:nvSpPr>
              <p:cNvPr id="294915" name="Rectangle 3"/>
              <p:cNvSpPr>
                <a:spLocks noGrp="1" noChangeArrowheads="1"/>
              </p:cNvSpPr>
              <p:nvPr>
                <p:ph type="body" sz="half" idx="4294967295"/>
              </p:nvPr>
            </p:nvSpPr>
            <p:spPr>
              <a:xfrm>
                <a:off x="734813" y="1705630"/>
                <a:ext cx="7970837" cy="3617913"/>
              </a:xfrm>
            </p:spPr>
            <p:txBody>
              <a:bodyPr/>
              <a:lstStyle/>
              <a:p>
                <a:r>
                  <a:rPr lang="zh-CN" altLang="en-US" sz="2800" dirty="0"/>
                  <a:t>对于包含</a:t>
                </a:r>
                <a:r>
                  <a:rPr lang="en-US" altLang="zh-CN" sz="2800" dirty="0"/>
                  <a:t>m</a:t>
                </a:r>
                <a:r>
                  <a:rPr lang="zh-CN" altLang="en-US" sz="2800" dirty="0"/>
                  <a:t>个查询词项的</a:t>
                </a:r>
                <a:r>
                  <a:rPr lang="zh-CN" altLang="en-US" dirty="0"/>
                  <a:t>情况，可以对二维平面的情况进行扩展（使用</a:t>
                </a:r>
                <a:r>
                  <a:rPr lang="en-US" altLang="zh-CN" i="1" dirty="0"/>
                  <a:t>x</a:t>
                </a:r>
                <a:r>
                  <a:rPr lang="en-US" altLang="zh-CN" i="1" baseline="-25000" dirty="0"/>
                  <a:t>i</a:t>
                </a:r>
                <a:r>
                  <a:rPr lang="zh-CN" altLang="en-US" dirty="0"/>
                  <a:t>表示</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sSub>
                          <m:sSubPr>
                            <m:ctrlPr>
                              <a:rPr lang="en-US" altLang="zh-CN" i="1" smtClean="0">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x</m:t>
                            </m:r>
                          </m:e>
                          <m:sub>
                            <m:r>
                              <m:rPr>
                                <m:sty m:val="p"/>
                              </m:rPr>
                              <a:rPr lang="en-US" altLang="zh-CN" i="1">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sub>
                    </m:sSub>
                  </m:oMath>
                </a14:m>
                <a:r>
                  <a:rPr lang="zh-CN" altLang="en-US" dirty="0"/>
                  <a:t>）</a:t>
                </a:r>
                <a:endParaRPr lang="en-US" altLang="zh-CN" dirty="0"/>
              </a:p>
              <a:p>
                <a:pPr lvl="1"/>
                <a:r>
                  <a:rPr lang="zh-CN" altLang="en-US" dirty="0"/>
                  <a:t>在多维空间上计算归一化欧式距离</a:t>
                </a:r>
              </a:p>
            </p:txBody>
          </p:sp>
        </mc:Choice>
        <mc:Fallback xmlns="">
          <p:sp>
            <p:nvSpPr>
              <p:cNvPr id="294915" name="Rectangle 3"/>
              <p:cNvSpPr>
                <a:spLocks noGrp="1" noRot="1" noChangeAspect="1" noMove="1" noResize="1" noEditPoints="1" noAdjustHandles="1" noChangeArrowheads="1" noChangeShapeType="1" noTextEdit="1"/>
              </p:cNvSpPr>
              <p:nvPr>
                <p:ph type="body" sz="half" idx="4294967295"/>
              </p:nvPr>
            </p:nvSpPr>
            <p:spPr>
              <a:xfrm>
                <a:off x="734813" y="1705630"/>
                <a:ext cx="7970837" cy="3617913"/>
              </a:xfrm>
              <a:blipFill>
                <a:blip r:embed="rId4"/>
                <a:stretch>
                  <a:fillRect l="-1377" t="-2361" r="-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4918" name="Object 6"/>
              <p:cNvSpPr txBox="1">
                <a:spLocks noGrp="1"/>
              </p:cNvSpPr>
              <p:nvPr>
                <p:ph sz="quarter" idx="4294967295"/>
              </p:nvPr>
            </p:nvSpPr>
            <p:spPr bwMode="auto">
              <a:xfrm>
                <a:off x="1475656" y="4918075"/>
                <a:ext cx="6994525" cy="1159808"/>
              </a:xfrm>
              <a:prstGeom prst="rect">
                <a:avLst/>
              </a:prstGeom>
              <a:noFill/>
              <a:ln>
                <a:noFill/>
              </a:ln>
              <a:effectLst/>
            </p:spPr>
            <p:txBody>
              <a:bodyPr>
                <a:normAutofit fontScale="70000" lnSpcReduction="2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𝑠𝑖𝑚</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𝑎𝑛𝑑</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)=1−</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𝑚</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𝑚</m:t>
                              </m:r>
                            </m:den>
                          </m:f>
                        </m:e>
                      </m:rad>
                    </m:oMath>
                  </m:oMathPara>
                </a14:m>
                <a:endParaRPr lang="zh-CN" altLang="en-US" dirty="0"/>
              </a:p>
            </p:txBody>
          </p:sp>
        </mc:Choice>
        <mc:Fallback xmlns="">
          <p:sp>
            <p:nvSpPr>
              <p:cNvPr id="294918" name="Object 6"/>
              <p:cNvSpPr txBox="1">
                <a:spLocks noRot="1" noChangeAspect="1" noMove="1" noResize="1" noEditPoints="1" noAdjustHandles="1" noChangeArrowheads="1" noChangeShapeType="1" noTextEdit="1"/>
              </p:cNvSpPr>
              <p:nvPr>
                <p:ph sz="quarter" idx="4294967295"/>
              </p:nvPr>
            </p:nvSpPr>
            <p:spPr bwMode="auto">
              <a:xfrm>
                <a:off x="1475656" y="4918075"/>
                <a:ext cx="6994525" cy="1159808"/>
              </a:xfrm>
              <a:prstGeom prst="rect">
                <a:avLst/>
              </a:prstGeom>
              <a:blipFill>
                <a:blip r:embed="rId5"/>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33944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词典压缩</a:t>
            </a:r>
            <a:r>
              <a:rPr lang="en-US" altLang="zh-CN" dirty="0"/>
              <a:t>--</a:t>
            </a:r>
            <a:r>
              <a:rPr lang="zh-CN" altLang="en-US" dirty="0"/>
              <a:t>前端编码</a:t>
            </a:r>
            <a:r>
              <a:rPr lang="en-US" altLang="zh-CN" dirty="0"/>
              <a:t>(</a:t>
            </a:r>
            <a:r>
              <a:rPr lang="de-DE" altLang="zh-CN" dirty="0"/>
              <a:t>Front coding)</a:t>
            </a:r>
            <a:endParaRPr lang="zh-CN" altLang="en-US" dirty="0"/>
          </a:p>
        </p:txBody>
      </p:sp>
      <p:sp>
        <p:nvSpPr>
          <p:cNvPr id="3" name="内容占位符 2"/>
          <p:cNvSpPr>
            <a:spLocks noGrp="1"/>
          </p:cNvSpPr>
          <p:nvPr>
            <p:ph idx="1"/>
          </p:nvPr>
        </p:nvSpPr>
        <p:spPr>
          <a:xfrm>
            <a:off x="477049" y="1768475"/>
            <a:ext cx="8229600" cy="4953000"/>
          </a:xfrm>
        </p:spPr>
        <p:txBody>
          <a:bodyPr/>
          <a:lstStyle/>
          <a:p>
            <a:r>
              <a:rPr lang="zh-CN" altLang="en-US" dirty="0"/>
              <a:t>每个块当中</a:t>
            </a:r>
            <a:r>
              <a:rPr lang="en-US" altLang="zh-CN" dirty="0"/>
              <a:t> (</a:t>
            </a:r>
            <a:r>
              <a:rPr lang="zh-CN" altLang="en-US" dirty="0"/>
              <a:t>下例</a:t>
            </a:r>
            <a:r>
              <a:rPr lang="en-US" altLang="zh-CN" dirty="0"/>
              <a:t>k = 4)</a:t>
            </a:r>
            <a:r>
              <a:rPr lang="zh-CN" altLang="en-US" dirty="0"/>
              <a:t>，会有公共前缀</a:t>
            </a:r>
            <a:r>
              <a:rPr lang="en-US" altLang="zh-CN" dirty="0"/>
              <a:t> </a:t>
            </a:r>
          </a:p>
          <a:p>
            <a:pPr marL="0" indent="0">
              <a:buNone/>
            </a:pPr>
            <a:r>
              <a:rPr lang="pt-BR" altLang="zh-CN" dirty="0"/>
              <a:t>    8 a u t o m a t a 8 a u t o m a t e 9 a u t o m a t i c 10 a u t o m a t i o n</a:t>
            </a:r>
          </a:p>
          <a:p>
            <a:pPr marL="0" indent="0">
              <a:buNone/>
            </a:pPr>
            <a:r>
              <a:rPr lang="de-DE" altLang="zh-CN" dirty="0"/>
              <a:t>							⇓</a:t>
            </a:r>
          </a:p>
          <a:p>
            <a:r>
              <a:rPr lang="zh-CN" altLang="en-US" dirty="0"/>
              <a:t>可以采用前端编码方式继续压缩</a:t>
            </a:r>
            <a:endParaRPr lang="en-US" altLang="zh-CN" dirty="0"/>
          </a:p>
          <a:p>
            <a:pPr marL="0" indent="0">
              <a:buNone/>
            </a:pPr>
            <a:r>
              <a:rPr lang="pt-BR" altLang="zh-CN" dirty="0"/>
              <a:t>   8 a u t o m a t ∗ a 1 ⋄ e 2 ⋄ i c 3 ⋄ i o n</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zh-CN" altLang="en-US">
                <a:latin typeface="Times New Roman" panose="02020603050405020304" pitchFamily="18" charset="0"/>
              </a:rPr>
              <a:t>扩展布尔模型</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graphicFrame>
        <p:nvGraphicFramePr>
          <p:cNvPr id="286726" name="Object 6"/>
          <p:cNvGraphicFramePr>
            <a:graphicFrameLocks noGrp="1" noChangeAspect="1"/>
          </p:cNvGraphicFramePr>
          <p:nvPr>
            <p:ph idx="1"/>
          </p:nvPr>
        </p:nvGraphicFramePr>
        <p:xfrm>
          <a:off x="1835150" y="3595688"/>
          <a:ext cx="3517900" cy="552450"/>
        </p:xfrm>
        <a:graphic>
          <a:graphicData uri="http://schemas.openxmlformats.org/presentationml/2006/ole">
            <mc:AlternateContent xmlns:mc="http://schemas.openxmlformats.org/markup-compatibility/2006">
              <mc:Choice xmlns:v="urn:schemas-microsoft-com:vml" Requires="v">
                <p:oleObj spid="_x0000_s181354" name="Equation" r:id="rId4" imgW="1536480" imgH="241200" progId="Equation.DSMT4">
                  <p:embed/>
                </p:oleObj>
              </mc:Choice>
              <mc:Fallback>
                <p:oleObj name="Equation" r:id="rId4" imgW="1536480" imgH="241200" progId="Equation.DSMT4">
                  <p:embed/>
                  <p:pic>
                    <p:nvPicPr>
                      <p:cNvPr id="2867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595688"/>
                        <a:ext cx="3517900" cy="552450"/>
                      </a:xfrm>
                      <a:prstGeom prst="rect">
                        <a:avLst/>
                      </a:prstGeom>
                      <a:noFill/>
                      <a:ln>
                        <a:noFill/>
                      </a:ln>
                      <a:effectLst/>
                    </p:spPr>
                  </p:pic>
                </p:oleObj>
              </mc:Fallback>
            </mc:AlternateContent>
          </a:graphicData>
        </a:graphic>
      </p:graphicFrame>
      <p:sp>
        <p:nvSpPr>
          <p:cNvPr id="10" name="灯片编号占位符 7"/>
          <p:cNvSpPr>
            <a:spLocks noGrp="1"/>
          </p:cNvSpPr>
          <p:nvPr>
            <p:ph type="sldNum" sz="quarter" idx="12"/>
          </p:nvPr>
        </p:nvSpPr>
        <p:spPr/>
        <p:txBody>
          <a:bodyPr/>
          <a:lstStyle/>
          <a:p>
            <a:fld id="{A4C52E12-0EF1-4689-8208-5D86511D250B}" type="slidenum">
              <a:rPr lang="en-US" altLang="zh-CN"/>
              <a:pPr/>
              <a:t>90</a:t>
            </a:fld>
            <a:endParaRPr lang="en-US" altLang="zh-CN"/>
          </a:p>
        </p:txBody>
      </p:sp>
      <p:sp>
        <p:nvSpPr>
          <p:cNvPr id="286723" name="Rectangle 3"/>
          <p:cNvSpPr>
            <a:spLocks noGrp="1" noChangeArrowheads="1"/>
          </p:cNvSpPr>
          <p:nvPr>
            <p:ph type="body" sz="half" idx="4294967295"/>
          </p:nvPr>
        </p:nvSpPr>
        <p:spPr>
          <a:xfrm>
            <a:off x="622300" y="1700808"/>
            <a:ext cx="8064500" cy="4071937"/>
          </a:xfrm>
        </p:spPr>
        <p:txBody>
          <a:bodyPr/>
          <a:lstStyle/>
          <a:p>
            <a:r>
              <a:rPr lang="en-US" altLang="zh-CN" sz="2400" dirty="0">
                <a:cs typeface="Times New Roman" panose="02020603050405020304" pitchFamily="18" charset="0"/>
              </a:rPr>
              <a:t>p</a:t>
            </a:r>
            <a:r>
              <a:rPr lang="zh-CN" altLang="en-US" sz="2400" dirty="0">
                <a:cs typeface="Times New Roman" panose="02020603050405020304" pitchFamily="18" charset="0"/>
              </a:rPr>
              <a:t>范数（</a:t>
            </a:r>
            <a:r>
              <a:rPr lang="en-US" altLang="zh-CN" sz="2400" dirty="0">
                <a:cs typeface="Times New Roman" panose="02020603050405020304" pitchFamily="18" charset="0"/>
              </a:rPr>
              <a:t>p-norm</a:t>
            </a:r>
            <a:r>
              <a:rPr lang="zh-CN" altLang="en-US" sz="2400" dirty="0">
                <a:cs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模型不使用欧氏距离，而是使用</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zh-CN" altLang="en-US" sz="2400" dirty="0">
                <a:latin typeface="Times New Roman" panose="02020603050405020304" pitchFamily="18" charset="0"/>
              </a:rPr>
              <a:t>距离</a:t>
            </a:r>
            <a:r>
              <a:rPr lang="en-US" altLang="zh-CN"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是引入的参数，</a:t>
            </a:r>
            <a:r>
              <a:rPr lang="en-US" altLang="zh-CN" sz="2400" i="1" dirty="0">
                <a:latin typeface="Times New Roman" panose="02020603050405020304" pitchFamily="18" charset="0"/>
              </a:rPr>
              <a:t>p</a:t>
            </a:r>
            <a:r>
              <a:rPr lang="en-US" altLang="zh-CN" sz="2400" dirty="0">
                <a:latin typeface="Times New Roman" panose="02020603050405020304" pitchFamily="18" charset="0"/>
              </a:rPr>
              <a:t>&gt;=1,</a:t>
            </a:r>
            <a:r>
              <a:rPr lang="zh-CN" altLang="en-US" sz="2400" dirty="0">
                <a:latin typeface="Times New Roman" panose="02020603050405020304" pitchFamily="18" charset="0"/>
              </a:rPr>
              <a:t>也可以是无穷大</a:t>
            </a:r>
            <a:r>
              <a:rPr lang="en-US" altLang="zh-CN" sz="2400" dirty="0">
                <a:latin typeface="Times New Roman" panose="02020603050405020304" pitchFamily="18" charset="0"/>
              </a:rPr>
              <a:t>)</a:t>
            </a:r>
          </a:p>
          <a:p>
            <a:r>
              <a:rPr lang="zh-CN" altLang="en-US" sz="2400" dirty="0">
                <a:latin typeface="Times New Roman" panose="02020603050405020304" pitchFamily="18" charset="0"/>
              </a:rPr>
              <a:t>查询分别为：</a:t>
            </a:r>
          </a:p>
          <a:p>
            <a:endParaRPr lang="zh-CN" altLang="en-US" sz="2400" dirty="0">
              <a:latin typeface="Times New Roman" panose="02020603050405020304" pitchFamily="18" charset="0"/>
            </a:endParaRPr>
          </a:p>
          <a:p>
            <a:endParaRPr lang="zh-CN" altLang="en-US" sz="2400" dirty="0"/>
          </a:p>
          <a:p>
            <a:endParaRPr lang="en-US" altLang="zh-CN" sz="2400" dirty="0"/>
          </a:p>
          <a:p>
            <a:r>
              <a:rPr lang="zh-CN" altLang="en-US" sz="2400" dirty="0"/>
              <a:t>这样，相似度计算公式为：</a:t>
            </a:r>
          </a:p>
          <a:p>
            <a:pPr>
              <a:buFont typeface="Wingdings" panose="05000000000000000000" pitchFamily="2" charset="2"/>
              <a:buNone/>
            </a:pPr>
            <a:endParaRPr lang="zh-CN" altLang="en-US" sz="2000" dirty="0"/>
          </a:p>
          <a:p>
            <a:endParaRPr lang="zh-CN" altLang="en-US" sz="2000" dirty="0"/>
          </a:p>
          <a:p>
            <a:pPr>
              <a:buFont typeface="Wingdings" panose="05000000000000000000" pitchFamily="2" charset="2"/>
              <a:buNone/>
            </a:pPr>
            <a:endParaRPr lang="en-US" altLang="zh-CN" sz="2000" dirty="0"/>
          </a:p>
        </p:txBody>
      </p:sp>
      <p:graphicFrame>
        <p:nvGraphicFramePr>
          <p:cNvPr id="286728" name="Object 8"/>
          <p:cNvGraphicFramePr>
            <a:graphicFrameLocks noGrp="1" noChangeAspect="1"/>
          </p:cNvGraphicFramePr>
          <p:nvPr>
            <p:ph sz="quarter" idx="4294967295"/>
            <p:extLst>
              <p:ext uri="{D42A27DB-BD31-4B8C-83A1-F6EECF244321}">
                <p14:modId xmlns:p14="http://schemas.microsoft.com/office/powerpoint/2010/main" val="773134097"/>
              </p:ext>
            </p:extLst>
          </p:nvPr>
        </p:nvGraphicFramePr>
        <p:xfrm>
          <a:off x="1807612" y="2924944"/>
          <a:ext cx="3446463" cy="519113"/>
        </p:xfrm>
        <a:graphic>
          <a:graphicData uri="http://schemas.openxmlformats.org/presentationml/2006/ole">
            <mc:AlternateContent xmlns:mc="http://schemas.openxmlformats.org/markup-compatibility/2006">
              <mc:Choice xmlns:v="urn:schemas-microsoft-com:vml" Requires="v">
                <p:oleObj spid="_x0000_s181355" name="Equation" r:id="rId6" imgW="1600200" imgH="241200" progId="Equation.DSMT4">
                  <p:embed/>
                </p:oleObj>
              </mc:Choice>
              <mc:Fallback>
                <p:oleObj name="Equation" r:id="rId6" imgW="1600200" imgH="241200" progId="Equation.DSMT4">
                  <p:embed/>
                  <p:pic>
                    <p:nvPicPr>
                      <p:cNvPr id="28672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612" y="2924944"/>
                        <a:ext cx="3446463" cy="519113"/>
                      </a:xfrm>
                      <a:prstGeom prst="rect">
                        <a:avLst/>
                      </a:prstGeom>
                      <a:noFill/>
                      <a:ln>
                        <a:noFill/>
                      </a:ln>
                      <a:effectLst/>
                    </p:spPr>
                  </p:pic>
                </p:oleObj>
              </mc:Fallback>
            </mc:AlternateContent>
          </a:graphicData>
        </a:graphic>
      </p:graphicFrame>
      <p:graphicFrame>
        <p:nvGraphicFramePr>
          <p:cNvPr id="286724" name="Object 4"/>
          <p:cNvGraphicFramePr>
            <a:graphicFrameLocks noChangeAspect="1"/>
          </p:cNvGraphicFramePr>
          <p:nvPr>
            <p:extLst>
              <p:ext uri="{D42A27DB-BD31-4B8C-83A1-F6EECF244321}">
                <p14:modId xmlns:p14="http://schemas.microsoft.com/office/powerpoint/2010/main" val="1309819324"/>
              </p:ext>
            </p:extLst>
          </p:nvPr>
        </p:nvGraphicFramePr>
        <p:xfrm>
          <a:off x="1812413" y="4687540"/>
          <a:ext cx="4248150" cy="901700"/>
        </p:xfrm>
        <a:graphic>
          <a:graphicData uri="http://schemas.openxmlformats.org/presentationml/2006/ole">
            <mc:AlternateContent xmlns:mc="http://schemas.openxmlformats.org/markup-compatibility/2006">
              <mc:Choice xmlns:v="urn:schemas-microsoft-com:vml" Requires="v">
                <p:oleObj spid="_x0000_s181356" name="Equation" r:id="rId8" imgW="2095200" imgH="444240" progId="Equation.3">
                  <p:embed/>
                </p:oleObj>
              </mc:Choice>
              <mc:Fallback>
                <p:oleObj name="Equation" r:id="rId8" imgW="2095200" imgH="444240" progId="Equation.3">
                  <p:embed/>
                  <p:pic>
                    <p:nvPicPr>
                      <p:cNvPr id="28672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2413" y="4687540"/>
                        <a:ext cx="424815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5" name="Object 5"/>
          <p:cNvGraphicFramePr>
            <a:graphicFrameLocks noChangeAspect="1"/>
          </p:cNvGraphicFramePr>
          <p:nvPr>
            <p:extLst>
              <p:ext uri="{D42A27DB-BD31-4B8C-83A1-F6EECF244321}">
                <p14:modId xmlns:p14="http://schemas.microsoft.com/office/powerpoint/2010/main" val="315608977"/>
              </p:ext>
            </p:extLst>
          </p:nvPr>
        </p:nvGraphicFramePr>
        <p:xfrm>
          <a:off x="1275713" y="5686933"/>
          <a:ext cx="6335713" cy="833437"/>
        </p:xfrm>
        <a:graphic>
          <a:graphicData uri="http://schemas.openxmlformats.org/presentationml/2006/ole">
            <mc:AlternateContent xmlns:mc="http://schemas.openxmlformats.org/markup-compatibility/2006">
              <mc:Choice xmlns:v="urn:schemas-microsoft-com:vml" Requires="v">
                <p:oleObj spid="_x0000_s181357" name="Equation" r:id="rId10" imgW="3377880" imgH="444240" progId="Equation.3">
                  <p:embed/>
                </p:oleObj>
              </mc:Choice>
              <mc:Fallback>
                <p:oleObj name="Equation" r:id="rId10" imgW="3377880" imgH="444240" progId="Equation.3">
                  <p:embed/>
                  <p:pic>
                    <p:nvPicPr>
                      <p:cNvPr id="28672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5713" y="5686933"/>
                        <a:ext cx="63357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88939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zh-CN" altLang="en-US" dirty="0">
                <a:latin typeface="Times New Roman" panose="02020603050405020304" pitchFamily="18" charset="0"/>
              </a:rPr>
              <a:t>扩展布尔模型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graphicFrame>
        <p:nvGraphicFramePr>
          <p:cNvPr id="301060" name="Object 4"/>
          <p:cNvGraphicFramePr>
            <a:graphicFrameLocks noGrp="1" noChangeAspect="1"/>
          </p:cNvGraphicFramePr>
          <p:nvPr>
            <p:ph idx="1"/>
            <p:extLst>
              <p:ext uri="{D42A27DB-BD31-4B8C-83A1-F6EECF244321}">
                <p14:modId xmlns:p14="http://schemas.microsoft.com/office/powerpoint/2010/main" val="377244195"/>
              </p:ext>
            </p:extLst>
          </p:nvPr>
        </p:nvGraphicFramePr>
        <p:xfrm>
          <a:off x="1475656" y="2803299"/>
          <a:ext cx="5254625" cy="795337"/>
        </p:xfrm>
        <a:graphic>
          <a:graphicData uri="http://schemas.openxmlformats.org/presentationml/2006/ole">
            <mc:AlternateContent xmlns:mc="http://schemas.openxmlformats.org/markup-compatibility/2006">
              <mc:Choice xmlns:v="urn:schemas-microsoft-com:vml" Requires="v">
                <p:oleObj spid="_x0000_s182326" name="Equation" r:id="rId4" imgW="2768400" imgH="419040" progId="Equation.DSMT4">
                  <p:embed/>
                </p:oleObj>
              </mc:Choice>
              <mc:Fallback>
                <p:oleObj name="Equation" r:id="rId4" imgW="2768400" imgH="419040" progId="Equation.DSMT4">
                  <p:embed/>
                  <p:pic>
                    <p:nvPicPr>
                      <p:cNvPr id="301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803299"/>
                        <a:ext cx="5254625" cy="795337"/>
                      </a:xfrm>
                      <a:prstGeom prst="rect">
                        <a:avLst/>
                      </a:prstGeom>
                      <a:noFill/>
                      <a:ln>
                        <a:noFill/>
                      </a:ln>
                      <a:effectLst/>
                    </p:spPr>
                  </p:pic>
                </p:oleObj>
              </mc:Fallback>
            </mc:AlternateContent>
          </a:graphicData>
        </a:graphic>
      </p:graphicFrame>
      <p:sp>
        <p:nvSpPr>
          <p:cNvPr id="8" name="灯片编号占位符 7"/>
          <p:cNvSpPr>
            <a:spLocks noGrp="1"/>
          </p:cNvSpPr>
          <p:nvPr>
            <p:ph type="sldNum" sz="quarter" idx="12"/>
          </p:nvPr>
        </p:nvSpPr>
        <p:spPr/>
        <p:txBody>
          <a:bodyPr/>
          <a:lstStyle/>
          <a:p>
            <a:fld id="{3EA40A24-9FD5-43B5-A9CC-0BD1C42C97DA}" type="slidenum">
              <a:rPr lang="en-US" altLang="zh-CN"/>
              <a:pPr/>
              <a:t>91</a:t>
            </a:fld>
            <a:endParaRPr lang="en-US" altLang="zh-CN"/>
          </a:p>
        </p:txBody>
      </p:sp>
      <p:sp>
        <p:nvSpPr>
          <p:cNvPr id="301059" name="Rectangle 3"/>
          <p:cNvSpPr>
            <a:spLocks noGrp="1" noChangeArrowheads="1"/>
          </p:cNvSpPr>
          <p:nvPr>
            <p:ph type="body" sz="half" idx="4294967295"/>
          </p:nvPr>
        </p:nvSpPr>
        <p:spPr>
          <a:xfrm>
            <a:off x="611981" y="1739900"/>
            <a:ext cx="7920038" cy="3617912"/>
          </a:xfrm>
        </p:spPr>
        <p:txBody>
          <a:bodyPr/>
          <a:lstStyle/>
          <a:p>
            <a:r>
              <a:rPr lang="zh-CN" altLang="en-US" dirty="0">
                <a:latin typeface="Times New Roman" panose="02020603050405020304" pitchFamily="18" charset="0"/>
              </a:rPr>
              <a:t>对于</a:t>
            </a:r>
            <a:r>
              <a:rPr lang="en-US" altLang="zh-CN" i="1" dirty="0">
                <a:latin typeface="Times New Roman" panose="02020603050405020304" pitchFamily="18" charset="0"/>
              </a:rPr>
              <a:t>p</a:t>
            </a:r>
            <a:r>
              <a:rPr lang="en-US" altLang="zh-CN" dirty="0">
                <a:latin typeface="Times New Roman" panose="02020603050405020304" pitchFamily="18" charset="0"/>
              </a:rPr>
              <a:t>-norm</a:t>
            </a:r>
            <a:r>
              <a:rPr lang="zh-CN" altLang="en-US" dirty="0">
                <a:latin typeface="Times New Roman" panose="02020603050405020304" pitchFamily="18" charset="0"/>
              </a:rPr>
              <a:t>模型：</a:t>
            </a:r>
            <a:endParaRPr lang="en-US" altLang="zh-CN" dirty="0">
              <a:latin typeface="Times New Roman" panose="02020603050405020304" pitchFamily="18" charset="0"/>
            </a:endParaRPr>
          </a:p>
          <a:p>
            <a:pPr lvl="1"/>
            <a:r>
              <a:rPr lang="en-US" altLang="zh-CN" i="1" dirty="0">
                <a:latin typeface="Times New Roman" panose="02020603050405020304" pitchFamily="18" charset="0"/>
              </a:rPr>
              <a:t>p</a:t>
            </a:r>
            <a:r>
              <a:rPr lang="en-US" altLang="zh-CN" dirty="0">
                <a:latin typeface="Times New Roman" panose="02020603050405020304" pitchFamily="18" charset="0"/>
              </a:rPr>
              <a:t>=1</a:t>
            </a:r>
            <a:r>
              <a:rPr lang="zh-CN" altLang="en-US" dirty="0">
                <a:latin typeface="Times New Roman" panose="02020603050405020304" pitchFamily="18" charset="0"/>
              </a:rPr>
              <a:t>时，相似度计算公式类似于向量模型</a:t>
            </a:r>
            <a:endParaRPr lang="en-US" altLang="zh-CN" dirty="0">
              <a:latin typeface="Times New Roman" panose="02020603050405020304" pitchFamily="18" charset="0"/>
            </a:endParaRPr>
          </a:p>
          <a:p>
            <a:pPr lvl="1"/>
            <a:endParaRPr lang="en-US" altLang="zh-CN" dirty="0"/>
          </a:p>
          <a:p>
            <a:pPr lvl="1"/>
            <a:endParaRPr lang="en-US" altLang="zh-CN" dirty="0">
              <a:latin typeface="Times New Roman" panose="02020603050405020304" pitchFamily="18" charset="0"/>
            </a:endParaRPr>
          </a:p>
          <a:p>
            <a:pPr lvl="1"/>
            <a:endParaRPr lang="en-US" altLang="zh-CN" dirty="0"/>
          </a:p>
          <a:p>
            <a:pPr lvl="1"/>
            <a:r>
              <a:rPr lang="en-US" altLang="zh-CN" i="1" dirty="0"/>
              <a:t>p</a:t>
            </a:r>
            <a:r>
              <a:rPr lang="en-US" altLang="zh-CN" dirty="0"/>
              <a:t>=∞</a:t>
            </a:r>
            <a:r>
              <a:rPr lang="zh-CN" altLang="en-US" dirty="0"/>
              <a:t>时，类似于基于模糊集的检索模型</a:t>
            </a:r>
            <a:endParaRPr lang="zh-CN" altLang="en-US" dirty="0">
              <a:latin typeface="Times New Roman" panose="02020603050405020304" pitchFamily="18" charset="0"/>
            </a:endParaRPr>
          </a:p>
        </p:txBody>
      </p:sp>
      <p:graphicFrame>
        <p:nvGraphicFramePr>
          <p:cNvPr id="301062" name="Object 6"/>
          <p:cNvGraphicFramePr>
            <a:graphicFrameLocks noGrp="1" noChangeAspect="1"/>
          </p:cNvGraphicFramePr>
          <p:nvPr>
            <p:ph sz="quarter" idx="4294967295"/>
          </p:nvPr>
        </p:nvGraphicFramePr>
        <p:xfrm>
          <a:off x="2123728" y="4541837"/>
          <a:ext cx="3097213" cy="1050925"/>
        </p:xfrm>
        <a:graphic>
          <a:graphicData uri="http://schemas.openxmlformats.org/presentationml/2006/ole">
            <mc:AlternateContent xmlns:mc="http://schemas.openxmlformats.org/markup-compatibility/2006">
              <mc:Choice xmlns:v="urn:schemas-microsoft-com:vml" Requires="v">
                <p:oleObj spid="_x0000_s182327" name="Equation" r:id="rId6" imgW="1422360" imgH="482400" progId="Equation.DSMT4">
                  <p:embed/>
                </p:oleObj>
              </mc:Choice>
              <mc:Fallback>
                <p:oleObj name="Equation" r:id="rId6" imgW="1422360" imgH="482400" progId="Equation.DSMT4">
                  <p:embed/>
                  <p:pic>
                    <p:nvPicPr>
                      <p:cNvPr id="30106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4541837"/>
                        <a:ext cx="3097213"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14041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zh-CN" altLang="en-US" dirty="0">
                <a:latin typeface="Times New Roman" panose="02020603050405020304" pitchFamily="18" charset="0"/>
              </a:rPr>
              <a:t>扩展布尔模型的优缺点</a:t>
            </a:r>
          </a:p>
        </p:txBody>
      </p:sp>
      <p:sp>
        <p:nvSpPr>
          <p:cNvPr id="288771" name="Rectangle 3"/>
          <p:cNvSpPr>
            <a:spLocks noGrp="1" noChangeArrowheads="1"/>
          </p:cNvSpPr>
          <p:nvPr>
            <p:ph idx="1"/>
          </p:nvPr>
        </p:nvSpPr>
        <p:spPr>
          <a:xfrm>
            <a:off x="685800" y="1916832"/>
            <a:ext cx="7772400" cy="3617913"/>
          </a:xfrm>
        </p:spPr>
        <p:txBody>
          <a:bodyPr/>
          <a:lstStyle/>
          <a:p>
            <a:r>
              <a:rPr lang="zh-CN" altLang="en-US" sz="2800" dirty="0"/>
              <a:t>优点：提供了一个统一的框架，将向量空间模型、基于模糊集的模型都包括在一个框架内。</a:t>
            </a:r>
          </a:p>
          <a:p>
            <a:r>
              <a:rPr lang="zh-CN" altLang="en-US" sz="2800" dirty="0"/>
              <a:t>缺点：不够自然简洁，目前在</a:t>
            </a:r>
            <a:r>
              <a:rPr lang="zh-CN" altLang="en-US" dirty="0"/>
              <a:t>信息检索</a:t>
            </a:r>
            <a:r>
              <a:rPr lang="zh-CN" altLang="en-US" sz="2800" dirty="0"/>
              <a:t>领域使用较少。</a:t>
            </a:r>
          </a:p>
          <a:p>
            <a:endParaRPr lang="en-US" altLang="zh-CN" sz="2800" dirty="0"/>
          </a:p>
        </p:txBody>
      </p:sp>
      <p:sp>
        <p:nvSpPr>
          <p:cNvPr id="6" name="灯片编号占位符 5"/>
          <p:cNvSpPr>
            <a:spLocks noGrp="1"/>
          </p:cNvSpPr>
          <p:nvPr>
            <p:ph type="sldNum" sz="quarter" idx="12"/>
          </p:nvPr>
        </p:nvSpPr>
        <p:spPr/>
        <p:txBody>
          <a:bodyPr/>
          <a:lstStyle/>
          <a:p>
            <a:fld id="{84E19497-A8FC-4882-8A7A-A64F1D0C3F62}" type="slidenum">
              <a:rPr lang="en-US" altLang="zh-CN"/>
              <a:pPr/>
              <a:t>92</a:t>
            </a:fld>
            <a:endParaRPr lang="en-US" altLang="zh-CN"/>
          </a:p>
        </p:txBody>
      </p:sp>
    </p:spTree>
    <p:extLst>
      <p:ext uri="{BB962C8B-B14F-4D97-AF65-F5344CB8AC3E}">
        <p14:creationId xmlns:p14="http://schemas.microsoft.com/office/powerpoint/2010/main" val="21029303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本讲内容</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对搜索结果排序</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Ranking) : </a:t>
            </a:r>
            <a:r>
              <a:rPr lang="zh-CN" altLang="en-US" dirty="0">
                <a:solidFill>
                  <a:schemeClr val="tx1"/>
                </a:solidFill>
                <a:latin typeface="+mj-lt"/>
                <a:ea typeface="黑体" pitchFamily="49" charset="-122"/>
              </a:rPr>
              <a:t>为什么排序相当重要？</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词项频率</a:t>
            </a:r>
            <a:r>
              <a:rPr lang="en-US" altLang="zh-CN" dirty="0">
                <a:solidFill>
                  <a:schemeClr val="tx1"/>
                </a:solidFill>
                <a:latin typeface="+mj-lt"/>
                <a:ea typeface="黑体" pitchFamily="49" charset="-122"/>
              </a:rPr>
              <a:t>(Term Frequency, TF)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排序中的重要因子</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TFIDF </a:t>
            </a:r>
            <a:r>
              <a:rPr lang="zh-CN" altLang="en-US" dirty="0">
                <a:solidFill>
                  <a:schemeClr val="tx1"/>
                </a:solidFill>
                <a:latin typeface="+mj-lt"/>
                <a:ea typeface="黑体" pitchFamily="49" charset="-122"/>
              </a:rPr>
              <a:t>权重计算方法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最出名的经典排序方法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向量空间模型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Vector space model): </a:t>
            </a:r>
            <a:r>
              <a:rPr lang="zh-CN" altLang="en-US" dirty="0">
                <a:solidFill>
                  <a:schemeClr val="tx1"/>
                </a:solidFill>
                <a:latin typeface="+mj-lt"/>
                <a:ea typeface="黑体" pitchFamily="49" charset="-122"/>
              </a:rPr>
              <a:t>信息检索中最重要的形式化模型之一</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其他模型还包括布尔模型和概率模型</a:t>
            </a:r>
            <a:r>
              <a:rPr lang="de-DE"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28575"/>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本讲小结</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向量空间模型的三个步骤：词项选择、权重计算、相似度计算</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，反映词项在文档内部的权重，局部权重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，反映词项在文档集</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文档间</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的权重，全局权重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TFIDF</a:t>
            </a:r>
            <a:r>
              <a:rPr lang="zh-CN" altLang="en-US" dirty="0">
                <a:solidFill>
                  <a:schemeClr val="tx1"/>
                </a:solidFill>
                <a:latin typeface="+mj-lt"/>
                <a:ea typeface="黑体" pitchFamily="49" charset="-122"/>
              </a:rPr>
              <a:t>，综合以后反映词在文档中的权重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长度因素，归一化</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CE166C82-3B8B-439F-8F1A-1AFC1EC5B3F2}"/>
              </a:ext>
            </a:extLst>
          </p:cNvPr>
          <p:cNvSpPr>
            <a:spLocks noGrp="1"/>
          </p:cNvSpPr>
          <p:nvPr>
            <p:ph type="title"/>
          </p:nvPr>
        </p:nvSpPr>
        <p:spPr/>
        <p:txBody>
          <a:bodyPr anchor="b"/>
          <a:lstStyle/>
          <a:p>
            <a:pPr eaLnBrk="1" hangingPunct="1"/>
            <a:r>
              <a:rPr lang="zh-CN" altLang="en-US" sz="3600" dirty="0"/>
              <a:t>传统布尔模型和向量空间模型的优缺点</a:t>
            </a:r>
          </a:p>
        </p:txBody>
      </p:sp>
      <p:graphicFrame>
        <p:nvGraphicFramePr>
          <p:cNvPr id="4" name="内容占位符 3">
            <a:extLst>
              <a:ext uri="{FF2B5EF4-FFF2-40B4-BE49-F238E27FC236}">
                <a16:creationId xmlns:a16="http://schemas.microsoft.com/office/drawing/2014/main" id="{264D9810-95E8-46E8-99B1-62CF9CDAFBE6}"/>
              </a:ext>
            </a:extLst>
          </p:cNvPr>
          <p:cNvGraphicFramePr>
            <a:graphicFrameLocks noGrp="1"/>
          </p:cNvGraphicFramePr>
          <p:nvPr>
            <p:ph idx="1"/>
            <p:extLst>
              <p:ext uri="{D42A27DB-BD31-4B8C-83A1-F6EECF244321}">
                <p14:modId xmlns:p14="http://schemas.microsoft.com/office/powerpoint/2010/main" val="3890121849"/>
              </p:ext>
            </p:extLst>
          </p:nvPr>
        </p:nvGraphicFramePr>
        <p:xfrm>
          <a:off x="539552" y="2060848"/>
          <a:ext cx="8229600" cy="3342531"/>
        </p:xfrm>
        <a:graphic>
          <a:graphicData uri="http://schemas.openxmlformats.org/drawingml/2006/table">
            <a:tbl>
              <a:tblPr/>
              <a:tblGrid>
                <a:gridCol w="2078954">
                  <a:extLst>
                    <a:ext uri="{9D8B030D-6E8A-4147-A177-3AD203B41FA5}">
                      <a16:colId xmlns:a16="http://schemas.microsoft.com/office/drawing/2014/main" val="20000"/>
                    </a:ext>
                  </a:extLst>
                </a:gridCol>
                <a:gridCol w="2457550">
                  <a:extLst>
                    <a:ext uri="{9D8B030D-6E8A-4147-A177-3AD203B41FA5}">
                      <a16:colId xmlns:a16="http://schemas.microsoft.com/office/drawing/2014/main" val="20001"/>
                    </a:ext>
                  </a:extLst>
                </a:gridCol>
                <a:gridCol w="3693096">
                  <a:extLst>
                    <a:ext uri="{9D8B030D-6E8A-4147-A177-3AD203B41FA5}">
                      <a16:colId xmlns:a16="http://schemas.microsoft.com/office/drawing/2014/main" val="20002"/>
                    </a:ext>
                  </a:extLst>
                </a:gridCol>
              </a:tblGrid>
              <a:tr h="653776">
                <a:tc>
                  <a:txBody>
                    <a:bodyPr/>
                    <a:lstStyle/>
                    <a:p>
                      <a:pPr marL="65088" marR="0" lvl="0" indent="315913" algn="l" defTabSz="914400" rtl="0" eaLnBrk="1" fontAlgn="base" latinLnBrk="0" hangingPunct="1">
                        <a:lnSpc>
                          <a:spcPts val="1200"/>
                        </a:lnSpc>
                        <a:spcBef>
                          <a:spcPts val="12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p>
                    <a:p>
                      <a:pPr marL="65088" marR="0" lvl="0" indent="315913" algn="l" defTabSz="914400" rtl="0" eaLnBrk="1" fontAlgn="base" latinLnBrk="0" hangingPunct="1">
                        <a:lnSpc>
                          <a:spcPts val="1200"/>
                        </a:lnSpc>
                        <a:spcBef>
                          <a:spcPts val="12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优缺点</a:t>
                      </a:r>
                    </a:p>
                    <a:p>
                      <a:pPr marL="65088" marR="0" lvl="0" indent="315913" algn="l" defTabSz="914400" rtl="0" eaLnBrk="1" fontAlgn="base" latinLnBrk="0" hangingPunct="1">
                        <a:lnSpc>
                          <a:spcPts val="12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p>
                    <a:p>
                      <a:pPr marL="65088" marR="0" lvl="0" indent="315913" algn="l" defTabSz="914400" rtl="0" eaLnBrk="1" fontAlgn="base" latinLnBrk="0" hangingPunct="1">
                        <a:lnSpc>
                          <a:spcPts val="12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模 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lnBlToTr>
                      <a:noFill/>
                    </a:lnBlToTr>
                    <a:noFill/>
                  </a:tcPr>
                </a:tc>
                <a:tc>
                  <a:txBody>
                    <a:bodyPr/>
                    <a:lstStyle/>
                    <a:p>
                      <a:pPr marL="65088" marR="0" lvl="0" indent="315913"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优</a:t>
                      </a: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点</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65088" marR="0" lvl="0" indent="315913"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缺</a:t>
                      </a:r>
                      <a:r>
                        <a:rPr kumimoji="0" 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点</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6884">
                <a:tc>
                  <a:txBody>
                    <a:bodyPr/>
                    <a:lstStyle/>
                    <a:p>
                      <a:pPr marL="269875" marR="0" lvl="0" indent="269875" algn="l"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传统布尔模型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检索式的结构化</a:t>
                      </a:r>
                      <a:r>
                        <a:rPr kumimoji="0" lang="zh-CN" altLang="zh-CN" sz="18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用布尔算法明确的揭示了索引项之间的关系。</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）不能对结果按相似度进行排序；</a:t>
                      </a: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）不能控制返回文档的数量；</a:t>
                      </a: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3</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）不能进行相关性反馈。</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8884">
                <a:tc>
                  <a:txBody>
                    <a:bodyPr/>
                    <a:lstStyle/>
                    <a:p>
                      <a:pPr marL="269875" marR="0" lvl="0" indent="269875" algn="l"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向量空间模型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检索结果的相关性排序；</a:t>
                      </a:r>
                      <a:r>
                        <a:rPr kumimoji="0" 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 </a:t>
                      </a:r>
                      <a:endPar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可以控制输出结果的数量；</a:t>
                      </a:r>
                      <a:r>
                        <a:rPr kumimoji="0" 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 </a:t>
                      </a:r>
                      <a:endPar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(3)</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能够进行相关性反馈。</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）理论上不够，基于直觉的经验性公式；</a:t>
                      </a:r>
                      <a:endPar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）认为索引项相互独立，未能揭示词语之间的关系。</a:t>
                      </a:r>
                      <a:endPar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（例如 王励勤 乒乓球 的出现是不独立的）</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 Box 1">
            <a:extLst>
              <a:ext uri="{FF2B5EF4-FFF2-40B4-BE49-F238E27FC236}">
                <a16:creationId xmlns:a16="http://schemas.microsoft.com/office/drawing/2014/main" id="{1D4722C0-3560-4E25-9679-ED4A15E8B367}"/>
              </a:ext>
            </a:extLst>
          </p:cNvPr>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95</a:t>
            </a:fld>
            <a:endParaRPr lang="en-US" sz="1200" dirty="0">
              <a:solidFill>
                <a:srgbClr val="898989"/>
              </a:solidFill>
              <a:latin typeface="Calibri"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96414-3003-436C-8A36-0C49A3A94364}"/>
              </a:ext>
            </a:extLst>
          </p:cNvPr>
          <p:cNvSpPr>
            <a:spLocks noGrp="1"/>
          </p:cNvSpPr>
          <p:nvPr>
            <p:ph type="title"/>
          </p:nvPr>
        </p:nvSpPr>
        <p:spPr/>
        <p:txBody>
          <a:bodyPr/>
          <a:lstStyle/>
          <a:p>
            <a:r>
              <a:rPr lang="zh-CN" altLang="en-US" dirty="0"/>
              <a:t>信息检索模型分类</a:t>
            </a:r>
          </a:p>
        </p:txBody>
      </p:sp>
      <p:sp>
        <p:nvSpPr>
          <p:cNvPr id="3" name="内容占位符 2">
            <a:extLst>
              <a:ext uri="{FF2B5EF4-FFF2-40B4-BE49-F238E27FC236}">
                <a16:creationId xmlns:a16="http://schemas.microsoft.com/office/drawing/2014/main" id="{996D5EA3-9129-4857-943F-0448C4763B37}"/>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9E1AB58-28F7-4776-BD43-9B8FA395C971}"/>
              </a:ext>
            </a:extLst>
          </p:cNvPr>
          <p:cNvSpPr>
            <a:spLocks noGrp="1"/>
          </p:cNvSpPr>
          <p:nvPr>
            <p:ph type="sldNum" sz="quarter" idx="12"/>
          </p:nvPr>
        </p:nvSpPr>
        <p:spPr/>
        <p:txBody>
          <a:bodyPr/>
          <a:lstStyle/>
          <a:p>
            <a:pPr>
              <a:defRPr/>
            </a:pPr>
            <a:fld id="{DB3EC566-48E6-4552-87D6-CB322A8F1925}" type="slidenum">
              <a:rPr lang="en-US" smtClean="0"/>
              <a:pPr>
                <a:defRPr/>
              </a:pPr>
              <a:t>96</a:t>
            </a:fld>
            <a:endParaRPr lang="en-US"/>
          </a:p>
        </p:txBody>
      </p:sp>
      <p:sp>
        <p:nvSpPr>
          <p:cNvPr id="5" name="Rectangle 4">
            <a:extLst>
              <a:ext uri="{FF2B5EF4-FFF2-40B4-BE49-F238E27FC236}">
                <a16:creationId xmlns:a16="http://schemas.microsoft.com/office/drawing/2014/main" id="{E3BDC66F-5002-4D42-8088-943FA342BF07}"/>
              </a:ext>
            </a:extLst>
          </p:cNvPr>
          <p:cNvSpPr>
            <a:spLocks noChangeArrowheads="1"/>
          </p:cNvSpPr>
          <p:nvPr/>
        </p:nvSpPr>
        <p:spPr bwMode="auto">
          <a:xfrm>
            <a:off x="1371600" y="2539008"/>
            <a:ext cx="16002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信息检索模型</a:t>
            </a:r>
          </a:p>
        </p:txBody>
      </p:sp>
      <p:sp>
        <p:nvSpPr>
          <p:cNvPr id="6" name="Rectangle 5">
            <a:extLst>
              <a:ext uri="{FF2B5EF4-FFF2-40B4-BE49-F238E27FC236}">
                <a16:creationId xmlns:a16="http://schemas.microsoft.com/office/drawing/2014/main" id="{97C6D8A6-BD12-479E-9B2D-FE898F76B73E}"/>
              </a:ext>
            </a:extLst>
          </p:cNvPr>
          <p:cNvSpPr>
            <a:spLocks noChangeArrowheads="1"/>
          </p:cNvSpPr>
          <p:nvPr/>
        </p:nvSpPr>
        <p:spPr bwMode="auto">
          <a:xfrm>
            <a:off x="1371600" y="2996208"/>
            <a:ext cx="1600200" cy="1219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hlink"/>
                </a:solidFill>
                <a:latin typeface="Times New Roman" panose="02020603050405020304" pitchFamily="18" charset="0"/>
              </a:rPr>
              <a:t>布尔</a:t>
            </a:r>
          </a:p>
          <a:p>
            <a:pPr algn="ctr" eaLnBrk="1" hangingPunct="1"/>
            <a:r>
              <a:rPr kumimoji="1" lang="zh-CN" altLang="en-US" sz="2000" dirty="0">
                <a:solidFill>
                  <a:schemeClr val="hlink"/>
                </a:solidFill>
                <a:latin typeface="Times New Roman" panose="02020603050405020304" pitchFamily="18" charset="0"/>
              </a:rPr>
              <a:t>向量空间</a:t>
            </a:r>
          </a:p>
          <a:p>
            <a:pPr algn="ctr" eaLnBrk="1" hangingPunct="1"/>
            <a:r>
              <a:rPr kumimoji="1" lang="zh-CN" altLang="en-US" sz="2000" dirty="0">
                <a:solidFill>
                  <a:schemeClr val="hlink"/>
                </a:solidFill>
                <a:latin typeface="Times New Roman" panose="02020603050405020304" pitchFamily="18" charset="0"/>
              </a:rPr>
              <a:t>概率</a:t>
            </a:r>
          </a:p>
          <a:p>
            <a:pPr algn="ctr" eaLnBrk="1" hangingPunct="1"/>
            <a:r>
              <a:rPr kumimoji="1" lang="zh-CN" altLang="en-US" sz="2000" dirty="0">
                <a:solidFill>
                  <a:schemeClr val="hlink"/>
                </a:solidFill>
                <a:latin typeface="Times New Roman" panose="02020603050405020304" pitchFamily="18" charset="0"/>
              </a:rPr>
              <a:t>知识</a:t>
            </a:r>
          </a:p>
        </p:txBody>
      </p:sp>
      <p:sp>
        <p:nvSpPr>
          <p:cNvPr id="7" name="Rectangle 6">
            <a:extLst>
              <a:ext uri="{FF2B5EF4-FFF2-40B4-BE49-F238E27FC236}">
                <a16:creationId xmlns:a16="http://schemas.microsoft.com/office/drawing/2014/main" id="{2E5377FC-1060-4503-AC3A-94612F7D4277}"/>
              </a:ext>
            </a:extLst>
          </p:cNvPr>
          <p:cNvSpPr>
            <a:spLocks noChangeArrowheads="1"/>
          </p:cNvSpPr>
          <p:nvPr/>
        </p:nvSpPr>
        <p:spPr bwMode="auto">
          <a:xfrm>
            <a:off x="4876800" y="2081808"/>
            <a:ext cx="2057400" cy="9271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Times New Roman" panose="02020603050405020304" pitchFamily="18" charset="0"/>
              </a:rPr>
              <a:t>布尔模型</a:t>
            </a:r>
          </a:p>
          <a:p>
            <a:pPr algn="ctr" eaLnBrk="1" hangingPunct="1"/>
            <a:r>
              <a:rPr kumimoji="1" lang="zh-CN" altLang="en-US" sz="2000" dirty="0">
                <a:latin typeface="Times New Roman" panose="02020603050405020304" pitchFamily="18" charset="0"/>
              </a:rPr>
              <a:t>基于模糊集的模型</a:t>
            </a:r>
          </a:p>
          <a:p>
            <a:pPr algn="ctr" eaLnBrk="1" hangingPunct="1"/>
            <a:r>
              <a:rPr kumimoji="1" lang="zh-CN" altLang="en-US" sz="2000" dirty="0">
                <a:latin typeface="Times New Roman" panose="02020603050405020304" pitchFamily="18" charset="0"/>
              </a:rPr>
              <a:t>扩展的布尔模型</a:t>
            </a:r>
          </a:p>
        </p:txBody>
      </p:sp>
      <p:sp>
        <p:nvSpPr>
          <p:cNvPr id="8" name="Rectangle 7">
            <a:extLst>
              <a:ext uri="{FF2B5EF4-FFF2-40B4-BE49-F238E27FC236}">
                <a16:creationId xmlns:a16="http://schemas.microsoft.com/office/drawing/2014/main" id="{4B59503B-86DB-409B-988C-769F3A2F8BAC}"/>
              </a:ext>
            </a:extLst>
          </p:cNvPr>
          <p:cNvSpPr>
            <a:spLocks noChangeArrowheads="1"/>
          </p:cNvSpPr>
          <p:nvPr/>
        </p:nvSpPr>
        <p:spPr bwMode="auto">
          <a:xfrm>
            <a:off x="4876800" y="1700808"/>
            <a:ext cx="20574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集合论</a:t>
            </a:r>
          </a:p>
        </p:txBody>
      </p:sp>
      <p:sp>
        <p:nvSpPr>
          <p:cNvPr id="9" name="Rectangle 8">
            <a:extLst>
              <a:ext uri="{FF2B5EF4-FFF2-40B4-BE49-F238E27FC236}">
                <a16:creationId xmlns:a16="http://schemas.microsoft.com/office/drawing/2014/main" id="{C22CA937-3AAA-45FF-8DBC-372462789B31}"/>
              </a:ext>
            </a:extLst>
          </p:cNvPr>
          <p:cNvSpPr>
            <a:spLocks noChangeArrowheads="1"/>
          </p:cNvSpPr>
          <p:nvPr/>
        </p:nvSpPr>
        <p:spPr bwMode="auto">
          <a:xfrm>
            <a:off x="4876800" y="3148608"/>
            <a:ext cx="2503488"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代数</a:t>
            </a:r>
          </a:p>
        </p:txBody>
      </p:sp>
      <p:sp>
        <p:nvSpPr>
          <p:cNvPr id="10" name="Rectangle 9">
            <a:extLst>
              <a:ext uri="{FF2B5EF4-FFF2-40B4-BE49-F238E27FC236}">
                <a16:creationId xmlns:a16="http://schemas.microsoft.com/office/drawing/2014/main" id="{DEEA2AE4-161D-40DF-876D-0D45DCE16256}"/>
              </a:ext>
            </a:extLst>
          </p:cNvPr>
          <p:cNvSpPr>
            <a:spLocks noChangeArrowheads="1"/>
          </p:cNvSpPr>
          <p:nvPr/>
        </p:nvSpPr>
        <p:spPr bwMode="auto">
          <a:xfrm>
            <a:off x="4876800" y="3529608"/>
            <a:ext cx="2503488" cy="12080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Times New Roman" panose="02020603050405020304" pitchFamily="18" charset="0"/>
              </a:rPr>
              <a:t>向量空间模型</a:t>
            </a:r>
          </a:p>
          <a:p>
            <a:pPr algn="ctr" eaLnBrk="1" hangingPunct="1"/>
            <a:r>
              <a:rPr kumimoji="1" lang="zh-CN" altLang="en-US" sz="2000" dirty="0">
                <a:latin typeface="Times New Roman" panose="02020603050405020304" pitchFamily="18" charset="0"/>
              </a:rPr>
              <a:t>扩展的向量空间模型</a:t>
            </a:r>
          </a:p>
          <a:p>
            <a:pPr algn="ctr" eaLnBrk="1" hangingPunct="1"/>
            <a:r>
              <a:rPr kumimoji="1" lang="zh-CN" altLang="en-US" sz="2000" dirty="0">
                <a:latin typeface="Times New Roman" panose="02020603050405020304" pitchFamily="18" charset="0"/>
              </a:rPr>
              <a:t>隐性语义索引模型</a:t>
            </a:r>
          </a:p>
          <a:p>
            <a:pPr algn="ctr" eaLnBrk="1" hangingPunct="1"/>
            <a:r>
              <a:rPr kumimoji="1" lang="zh-CN" altLang="en-US" sz="2000" dirty="0">
                <a:latin typeface="Times New Roman" panose="02020603050405020304" pitchFamily="18" charset="0"/>
              </a:rPr>
              <a:t>神经网络模型</a:t>
            </a:r>
          </a:p>
        </p:txBody>
      </p:sp>
      <p:sp>
        <p:nvSpPr>
          <p:cNvPr id="11" name="Rectangle 10">
            <a:extLst>
              <a:ext uri="{FF2B5EF4-FFF2-40B4-BE49-F238E27FC236}">
                <a16:creationId xmlns:a16="http://schemas.microsoft.com/office/drawing/2014/main" id="{74D3712D-77C1-485F-8D16-94D2444287CE}"/>
              </a:ext>
            </a:extLst>
          </p:cNvPr>
          <p:cNvSpPr>
            <a:spLocks noChangeArrowheads="1"/>
          </p:cNvSpPr>
          <p:nvPr/>
        </p:nvSpPr>
        <p:spPr bwMode="auto">
          <a:xfrm>
            <a:off x="4876800" y="5434608"/>
            <a:ext cx="2133600" cy="1219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Times New Roman" panose="02020603050405020304" pitchFamily="18" charset="0"/>
              </a:rPr>
              <a:t>二元独立概率模型</a:t>
            </a:r>
          </a:p>
          <a:p>
            <a:pPr algn="ctr" eaLnBrk="1" hangingPunct="1"/>
            <a:r>
              <a:rPr kumimoji="1" lang="zh-CN" altLang="en-US" sz="2000" dirty="0">
                <a:latin typeface="Times New Roman" panose="02020603050405020304" pitchFamily="18" charset="0"/>
              </a:rPr>
              <a:t>统计语言模型</a:t>
            </a:r>
          </a:p>
          <a:p>
            <a:pPr algn="ctr" eaLnBrk="1" hangingPunct="1"/>
            <a:r>
              <a:rPr kumimoji="1" lang="zh-CN" altLang="en-US" sz="2000" dirty="0">
                <a:latin typeface="Times New Roman" panose="02020603050405020304" pitchFamily="18" charset="0"/>
              </a:rPr>
              <a:t>推理网络模型</a:t>
            </a:r>
          </a:p>
          <a:p>
            <a:pPr algn="ctr" eaLnBrk="1" hangingPunct="1"/>
            <a:r>
              <a:rPr kumimoji="1" lang="zh-CN" altLang="en-US" sz="2000" dirty="0">
                <a:latin typeface="Times New Roman" panose="02020603050405020304" pitchFamily="18" charset="0"/>
              </a:rPr>
              <a:t>信念网络模型</a:t>
            </a:r>
          </a:p>
        </p:txBody>
      </p:sp>
      <p:sp>
        <p:nvSpPr>
          <p:cNvPr id="12" name="Rectangle 11">
            <a:extLst>
              <a:ext uri="{FF2B5EF4-FFF2-40B4-BE49-F238E27FC236}">
                <a16:creationId xmlns:a16="http://schemas.microsoft.com/office/drawing/2014/main" id="{1407B426-7790-4BE8-B6FB-3796C009313C}"/>
              </a:ext>
            </a:extLst>
          </p:cNvPr>
          <p:cNvSpPr>
            <a:spLocks noChangeArrowheads="1"/>
          </p:cNvSpPr>
          <p:nvPr/>
        </p:nvSpPr>
        <p:spPr bwMode="auto">
          <a:xfrm>
            <a:off x="4876800" y="4977408"/>
            <a:ext cx="2133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概率</a:t>
            </a:r>
          </a:p>
        </p:txBody>
      </p:sp>
      <p:sp>
        <p:nvSpPr>
          <p:cNvPr id="13" name="Line 12">
            <a:extLst>
              <a:ext uri="{FF2B5EF4-FFF2-40B4-BE49-F238E27FC236}">
                <a16:creationId xmlns:a16="http://schemas.microsoft.com/office/drawing/2014/main" id="{3391B555-0623-4C72-A8D6-1C3F976BE9CF}"/>
              </a:ext>
            </a:extLst>
          </p:cNvPr>
          <p:cNvSpPr>
            <a:spLocks noChangeShapeType="1"/>
          </p:cNvSpPr>
          <p:nvPr/>
        </p:nvSpPr>
        <p:spPr bwMode="auto">
          <a:xfrm flipV="1">
            <a:off x="2971800" y="1853208"/>
            <a:ext cx="1905000" cy="1219200"/>
          </a:xfrm>
          <a:prstGeom prst="line">
            <a:avLst/>
          </a:prstGeom>
          <a:ln>
            <a:headEnd/>
            <a:tailEnd type="triangle" w="med" len="med"/>
          </a:ln>
          <a:extLst>
            <a:ext uri="{909E8E84-426E-40DD-AFC4-6F175D3DCCD1}">
              <a14:hiddenFill xmlns:a14="http://schemas.microsoft.com/office/drawing/2010/main">
                <a:noFill/>
              </a14:hiddenFill>
            </a:ext>
          </a:extLst>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14" name="Line 13">
            <a:extLst>
              <a:ext uri="{FF2B5EF4-FFF2-40B4-BE49-F238E27FC236}">
                <a16:creationId xmlns:a16="http://schemas.microsoft.com/office/drawing/2014/main" id="{ABE9755A-39CA-4143-92D6-D4FDAD654200}"/>
              </a:ext>
            </a:extLst>
          </p:cNvPr>
          <p:cNvSpPr>
            <a:spLocks noChangeShapeType="1"/>
          </p:cNvSpPr>
          <p:nvPr/>
        </p:nvSpPr>
        <p:spPr bwMode="auto">
          <a:xfrm flipV="1">
            <a:off x="2971800" y="3453408"/>
            <a:ext cx="1905000" cy="76200"/>
          </a:xfrm>
          <a:prstGeom prst="line">
            <a:avLst/>
          </a:prstGeom>
          <a:ln>
            <a:headEnd/>
            <a:tailEnd type="triangle" w="med" len="med"/>
          </a:ln>
          <a:extLst>
            <a:ext uri="{909E8E84-426E-40DD-AFC4-6F175D3DCCD1}">
              <a14:hiddenFill xmlns:a14="http://schemas.microsoft.com/office/drawing/2010/main">
                <a:noFill/>
              </a14:hiddenFill>
            </a:ext>
          </a:extLst>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15" name="Line 14">
            <a:extLst>
              <a:ext uri="{FF2B5EF4-FFF2-40B4-BE49-F238E27FC236}">
                <a16:creationId xmlns:a16="http://schemas.microsoft.com/office/drawing/2014/main" id="{A9661FE5-E773-40DE-8569-5484969A9F9D}"/>
              </a:ext>
            </a:extLst>
          </p:cNvPr>
          <p:cNvSpPr>
            <a:spLocks noChangeShapeType="1"/>
          </p:cNvSpPr>
          <p:nvPr/>
        </p:nvSpPr>
        <p:spPr bwMode="auto">
          <a:xfrm>
            <a:off x="2971800" y="3910608"/>
            <a:ext cx="1905000" cy="1295400"/>
          </a:xfrm>
          <a:prstGeom prst="line">
            <a:avLst/>
          </a:prstGeom>
          <a:ln>
            <a:headEnd/>
            <a:tailEnd type="triangle" w="med" len="med"/>
          </a:ln>
          <a:extLst>
            <a:ext uri="{909E8E84-426E-40DD-AFC4-6F175D3DCCD1}">
              <a14:hiddenFill xmlns:a14="http://schemas.microsoft.com/office/drawing/2010/main">
                <a:noFill/>
              </a14:hiddenFill>
            </a:ext>
          </a:extLst>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16" name="Line 15">
            <a:extLst>
              <a:ext uri="{FF2B5EF4-FFF2-40B4-BE49-F238E27FC236}">
                <a16:creationId xmlns:a16="http://schemas.microsoft.com/office/drawing/2014/main" id="{FF23F259-5E84-4A0F-9DCE-F718BD8BB9D4}"/>
              </a:ext>
            </a:extLst>
          </p:cNvPr>
          <p:cNvSpPr>
            <a:spLocks noChangeShapeType="1"/>
          </p:cNvSpPr>
          <p:nvPr/>
        </p:nvSpPr>
        <p:spPr bwMode="auto">
          <a:xfrm>
            <a:off x="2209800" y="4215408"/>
            <a:ext cx="228600" cy="609600"/>
          </a:xfrm>
          <a:prstGeom prst="line">
            <a:avLst/>
          </a:prstGeom>
          <a:ln>
            <a:headEnd/>
            <a:tailEnd type="triangle" w="med" len="med"/>
          </a:ln>
          <a:extLst>
            <a:ext uri="{909E8E84-426E-40DD-AFC4-6F175D3DCCD1}">
              <a14:hiddenFill xmlns:a14="http://schemas.microsoft.com/office/drawing/2010/main">
                <a:noFill/>
              </a14:hiddenFill>
            </a:ext>
          </a:extLst>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17" name="Rectangle 16">
            <a:extLst>
              <a:ext uri="{FF2B5EF4-FFF2-40B4-BE49-F238E27FC236}">
                <a16:creationId xmlns:a16="http://schemas.microsoft.com/office/drawing/2014/main" id="{E4734692-70C9-461A-BA29-29BA22E5E1B3}"/>
              </a:ext>
            </a:extLst>
          </p:cNvPr>
          <p:cNvSpPr>
            <a:spLocks noChangeArrowheads="1"/>
          </p:cNvSpPr>
          <p:nvPr/>
        </p:nvSpPr>
        <p:spPr bwMode="auto">
          <a:xfrm>
            <a:off x="2133600" y="5282208"/>
            <a:ext cx="2133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Times New Roman" panose="02020603050405020304" pitchFamily="18" charset="0"/>
              </a:rPr>
              <a:t>基于本体论的模型</a:t>
            </a:r>
          </a:p>
        </p:txBody>
      </p:sp>
      <p:sp>
        <p:nvSpPr>
          <p:cNvPr id="18" name="Rectangle 17">
            <a:extLst>
              <a:ext uri="{FF2B5EF4-FFF2-40B4-BE49-F238E27FC236}">
                <a16:creationId xmlns:a16="http://schemas.microsoft.com/office/drawing/2014/main" id="{3D258E72-01D3-494D-9477-4E54DE3575F9}"/>
              </a:ext>
            </a:extLst>
          </p:cNvPr>
          <p:cNvSpPr>
            <a:spLocks noChangeArrowheads="1"/>
          </p:cNvSpPr>
          <p:nvPr/>
        </p:nvSpPr>
        <p:spPr bwMode="auto">
          <a:xfrm>
            <a:off x="2133600" y="4825008"/>
            <a:ext cx="21336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Times New Roman" panose="02020603050405020304" pitchFamily="18" charset="0"/>
              </a:rPr>
              <a:t>人工智能</a:t>
            </a:r>
          </a:p>
        </p:txBody>
      </p:sp>
      <p:sp>
        <p:nvSpPr>
          <p:cNvPr id="19" name="标注: 线形(带强调线) 18">
            <a:extLst>
              <a:ext uri="{FF2B5EF4-FFF2-40B4-BE49-F238E27FC236}">
                <a16:creationId xmlns:a16="http://schemas.microsoft.com/office/drawing/2014/main" id="{8DCD1D5F-068E-410A-B642-37B629F86CCB}"/>
              </a:ext>
            </a:extLst>
          </p:cNvPr>
          <p:cNvSpPr/>
          <p:nvPr/>
        </p:nvSpPr>
        <p:spPr>
          <a:xfrm>
            <a:off x="7452320" y="5029200"/>
            <a:ext cx="1306016" cy="344016"/>
          </a:xfrm>
          <a:prstGeom prst="accentCallout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第</a:t>
            </a:r>
            <a:r>
              <a:rPr lang="en-US" altLang="zh-CN" dirty="0"/>
              <a:t>11</a:t>
            </a:r>
            <a:r>
              <a:rPr lang="zh-CN" altLang="en-US" dirty="0"/>
              <a:t>章</a:t>
            </a:r>
          </a:p>
        </p:txBody>
      </p:sp>
      <p:sp>
        <p:nvSpPr>
          <p:cNvPr id="20" name="标注: 线形(带强调线) 19">
            <a:extLst>
              <a:ext uri="{FF2B5EF4-FFF2-40B4-BE49-F238E27FC236}">
                <a16:creationId xmlns:a16="http://schemas.microsoft.com/office/drawing/2014/main" id="{E19E3381-6C98-484A-93C5-77907B09C836}"/>
              </a:ext>
            </a:extLst>
          </p:cNvPr>
          <p:cNvSpPr/>
          <p:nvPr/>
        </p:nvSpPr>
        <p:spPr>
          <a:xfrm>
            <a:off x="7380288" y="5619192"/>
            <a:ext cx="1306016" cy="344016"/>
          </a:xfrm>
          <a:prstGeom prst="accentCallout1">
            <a:avLst>
              <a:gd name="adj1" fmla="val 18750"/>
              <a:gd name="adj2" fmla="val -8333"/>
              <a:gd name="adj3" fmla="val 82966"/>
              <a:gd name="adj4" fmla="val -509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第</a:t>
            </a:r>
            <a:r>
              <a:rPr lang="en-US" altLang="zh-CN" dirty="0"/>
              <a:t>12</a:t>
            </a:r>
            <a:r>
              <a:rPr lang="zh-CN" altLang="en-US" dirty="0"/>
              <a:t>章</a:t>
            </a:r>
          </a:p>
        </p:txBody>
      </p:sp>
    </p:spTree>
    <p:extLst>
      <p:ext uri="{BB962C8B-B14F-4D97-AF65-F5344CB8AC3E}">
        <p14:creationId xmlns:p14="http://schemas.microsoft.com/office/powerpoint/2010/main" val="13324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33338"/>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08001"/>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信息检索导论</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第</a:t>
            </a:r>
            <a:r>
              <a:rPr lang="en-US" altLang="zh-CN" dirty="0">
                <a:solidFill>
                  <a:schemeClr val="tx1"/>
                </a:solidFill>
                <a:latin typeface="+mj-lt"/>
                <a:ea typeface="黑体" pitchFamily="49" charset="-122"/>
              </a:rPr>
              <a:t>6</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章</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sz="2200" dirty="0">
                <a:solidFill>
                  <a:schemeClr val="tx1"/>
                </a:solidFill>
                <a:latin typeface="+mj-lt"/>
                <a:ea typeface="黑体" pitchFamily="49" charset="-122"/>
              </a:rPr>
              <a:t>Exploring the similarity space (Moffat and </a:t>
            </a:r>
            <a:r>
              <a:rPr lang="en-US" sz="2200" dirty="0" err="1">
                <a:solidFill>
                  <a:schemeClr val="tx1"/>
                </a:solidFill>
                <a:latin typeface="+mj-lt"/>
                <a:ea typeface="黑体" pitchFamily="49" charset="-122"/>
              </a:rPr>
              <a:t>Zobel</a:t>
            </a:r>
            <a:r>
              <a:rPr lang="en-US" sz="2200" dirty="0">
                <a:solidFill>
                  <a:schemeClr val="tx1"/>
                </a:solidFill>
                <a:latin typeface="+mj-lt"/>
                <a:ea typeface="黑体" pitchFamily="49" charset="-122"/>
              </a:rPr>
              <a:t>, 2005)</a:t>
            </a:r>
          </a:p>
          <a:p>
            <a:pPr lvl="1">
              <a:spcBef>
                <a:spcPts val="700"/>
              </a:spcBef>
              <a:buClr>
                <a:srgbClr val="336699"/>
              </a:buClr>
              <a:buFont typeface="Wingdings" pitchFamily="2" charset="2"/>
              <a:buChar char="§"/>
            </a:pPr>
            <a:r>
              <a:rPr lang="en-US" sz="2200" dirty="0">
                <a:solidFill>
                  <a:schemeClr val="tx1"/>
                </a:solidFill>
                <a:latin typeface="+mj-lt"/>
                <a:ea typeface="黑体" pitchFamily="49" charset="-122"/>
              </a:rPr>
              <a:t>Okapi BM25 (</a:t>
            </a:r>
            <a:r>
              <a:rPr lang="zh-CN" altLang="en-US" sz="2200" dirty="0">
                <a:solidFill>
                  <a:schemeClr val="tx1"/>
                </a:solidFill>
                <a:latin typeface="+mj-lt"/>
                <a:ea typeface="黑体" pitchFamily="49" charset="-122"/>
              </a:rPr>
              <a:t>另外一种著名的权重计算方法</a:t>
            </a:r>
            <a:r>
              <a:rPr lang="en-US" sz="2200" dirty="0">
                <a:solidFill>
                  <a:schemeClr val="tx1"/>
                </a:solidFill>
                <a:latin typeface="+mj-lt"/>
                <a:ea typeface="黑体" pitchFamily="49" charset="-122"/>
              </a:rPr>
              <a:t>, </a:t>
            </a:r>
            <a:r>
              <a:rPr lang="en-US" altLang="zh-CN"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信息检索导论</a:t>
            </a:r>
            <a:r>
              <a:rPr lang="en-US" altLang="zh-CN" sz="2200" dirty="0">
                <a:solidFill>
                  <a:schemeClr val="tx1"/>
                </a:solidFill>
                <a:latin typeface="+mj-lt"/>
                <a:ea typeface="黑体" pitchFamily="49" charset="-122"/>
              </a:rPr>
              <a:t>》</a:t>
            </a:r>
            <a:r>
              <a:rPr lang="en-US" sz="2200" dirty="0">
                <a:solidFill>
                  <a:schemeClr val="tx1"/>
                </a:solidFill>
                <a:latin typeface="+mj-lt"/>
                <a:ea typeface="黑体" pitchFamily="49" charset="-122"/>
              </a:rPr>
              <a:t>11.4.3</a:t>
            </a:r>
            <a:r>
              <a:rPr lang="zh-CN" altLang="en-US" sz="2200" dirty="0">
                <a:solidFill>
                  <a:schemeClr val="tx1"/>
                </a:solidFill>
                <a:latin typeface="+mj-lt"/>
                <a:ea typeface="黑体" pitchFamily="49" charset="-122"/>
              </a:rPr>
              <a:t>节</a:t>
            </a:r>
            <a:r>
              <a:rPr lang="de-DE" sz="22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altLang="zh-CN" sz="2200" dirty="0">
                <a:solidFill>
                  <a:schemeClr val="tx1"/>
                </a:solidFill>
                <a:latin typeface="+mj-lt"/>
                <a:ea typeface="黑体" pitchFamily="49" charset="-122"/>
              </a:rPr>
              <a:t>TFIDF</a:t>
            </a:r>
            <a:r>
              <a:rPr lang="zh-CN" altLang="en-US" sz="2200" dirty="0">
                <a:solidFill>
                  <a:schemeClr val="tx1"/>
                </a:solidFill>
                <a:latin typeface="+mj-lt"/>
                <a:ea typeface="黑体" pitchFamily="49" charset="-122"/>
              </a:rPr>
              <a:t>是一种熵？</a:t>
            </a:r>
            <a:endParaRPr lang="en-US" altLang="zh-CN"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参考吴军</a:t>
            </a:r>
            <a:r>
              <a:rPr lang="en-US" altLang="zh-CN"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数学之美</a:t>
            </a:r>
            <a:r>
              <a:rPr lang="en-US" altLang="zh-CN" sz="2200" dirty="0">
                <a:solidFill>
                  <a:schemeClr val="tx1"/>
                </a:solidFill>
                <a:latin typeface="+mj-lt"/>
                <a:ea typeface="黑体" pitchFamily="49" charset="-122"/>
              </a:rPr>
              <a:t>》</a:t>
            </a:r>
            <a:endParaRPr lang="de-DE" sz="2200" dirty="0">
              <a:solidFill>
                <a:schemeClr val="tx1"/>
              </a:solidFill>
              <a:latin typeface="+mj-lt"/>
              <a:ea typeface="黑体" pitchFamily="49" charset="-122"/>
            </a:endParaRPr>
          </a:p>
          <a:p>
            <a:pPr lvl="1">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dirty="0"/>
              <a:t>有待补充</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98</a:t>
            </a:fld>
            <a:endParaRPr lang="en-US"/>
          </a:p>
        </p:txBody>
      </p:sp>
    </p:spTree>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43EC1C78-7379-43DF-B6A4-0C9F2E743FAC}" vid="{4C904B8B-3FE9-499A-ACA3-0597752562C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course-template-2019</Template>
  <TotalTime>0</TotalTime>
  <Words>7034</Words>
  <Application>Microsoft Office PowerPoint</Application>
  <PresentationFormat>全屏显示(4:3)</PresentationFormat>
  <Paragraphs>1392</Paragraphs>
  <Slides>98</Slides>
  <Notes>76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13" baseType="lpstr">
      <vt:lpstr>黑体</vt:lpstr>
      <vt:lpstr>楷体</vt:lpstr>
      <vt:lpstr>宋体</vt:lpstr>
      <vt:lpstr>Algerian</vt:lpstr>
      <vt:lpstr>Arial</vt:lpstr>
      <vt:lpstr>Calibri</vt:lpstr>
      <vt:lpstr>Cambria Math</vt:lpstr>
      <vt:lpstr>Gill Sans MT</vt:lpstr>
      <vt:lpstr>Lucida Sans</vt:lpstr>
      <vt:lpstr>Tahoma</vt:lpstr>
      <vt:lpstr>Times New Roman</vt:lpstr>
      <vt:lpstr>Wingdings</vt:lpstr>
      <vt:lpstr>course-template-2013</vt:lpstr>
      <vt:lpstr>Vergelijking</vt:lpstr>
      <vt:lpstr>Equation</vt:lpstr>
      <vt:lpstr>PowerPoint 演示文稿</vt:lpstr>
      <vt:lpstr>提纲</vt:lpstr>
      <vt:lpstr>提纲</vt:lpstr>
      <vt:lpstr>Heaps定律—词典大小的估计</vt:lpstr>
      <vt:lpstr>PowerPoint 演示文稿</vt:lpstr>
      <vt:lpstr>Zipf定律</vt:lpstr>
      <vt:lpstr>PowerPoint 演示文稿</vt:lpstr>
      <vt:lpstr>PowerPoint 演示文稿</vt:lpstr>
      <vt:lpstr>词典压缩--前端编码(Front coding)</vt:lpstr>
      <vt:lpstr>PowerPoint 演示文稿</vt:lpstr>
      <vt:lpstr>PowerPoint 演示文稿</vt:lpstr>
      <vt:lpstr>PowerPoint 演示文稿</vt:lpstr>
      <vt:lpstr>PowerPoint 演示文稿</vt:lpstr>
      <vt:lpstr>索引压缩实例分析——Google</vt:lpstr>
      <vt:lpstr>PowerPoint 演示文稿</vt:lpstr>
      <vt:lpstr>提纲</vt:lpstr>
      <vt:lpstr>PowerPoint 演示文稿</vt:lpstr>
      <vt:lpstr>PowerPoint 演示文稿</vt:lpstr>
      <vt:lpstr>文档选择与评分的差异</vt:lpstr>
      <vt:lpstr>PowerPoint 演示文稿</vt:lpstr>
      <vt:lpstr>PowerPoint 演示文稿</vt:lpstr>
      <vt:lpstr>PowerPoint 演示文稿</vt:lpstr>
      <vt:lpstr>PowerPoint 演示文稿</vt:lpstr>
      <vt:lpstr>PowerPoint 演示文稿</vt:lpstr>
      <vt:lpstr>PowerPoint 演示文稿</vt:lpstr>
      <vt:lpstr>Paul Jaccard(1868-1944)</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信息检索模型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夹角余弦相似度之外的其他相似度计算</vt:lpstr>
      <vt:lpstr>为什么长度因素很重要？</vt:lpstr>
      <vt:lpstr>PowerPoint 演示文稿</vt:lpstr>
      <vt:lpstr>PowerPoint 演示文稿</vt:lpstr>
      <vt:lpstr>PowerPoint 演示文稿</vt:lpstr>
      <vt:lpstr>PowerPoint 演示文稿</vt:lpstr>
      <vt:lpstr>Gerard Salton(1927-1995)</vt:lpstr>
      <vt:lpstr>提纲</vt:lpstr>
      <vt:lpstr>方法二：基于模糊集的检索模型</vt:lpstr>
      <vt:lpstr>普通集合</vt:lpstr>
      <vt:lpstr>模糊集合(Fuzzy Set)</vt:lpstr>
      <vt:lpstr>模糊集隶属函数的性质</vt:lpstr>
      <vt:lpstr>基于模糊集的检索模型</vt:lpstr>
      <vt:lpstr>基于模糊集的检索模型(续)</vt:lpstr>
      <vt:lpstr>基于模糊集的检索模型(续)</vt:lpstr>
      <vt:lpstr>基于模糊集的检索模型(续)</vt:lpstr>
      <vt:lpstr>举例（另一种计算方法）</vt:lpstr>
      <vt:lpstr>基于模糊集的检索模型的优缺点</vt:lpstr>
      <vt:lpstr>方法三:扩展的布尔模型</vt:lpstr>
      <vt:lpstr>扩展的布尔模型(续)</vt:lpstr>
      <vt:lpstr>扩展的布尔模型(续)</vt:lpstr>
      <vt:lpstr>扩展的布尔模型(续)</vt:lpstr>
      <vt:lpstr>扩展布尔模型(续)</vt:lpstr>
      <vt:lpstr>扩展布尔模型(续)</vt:lpstr>
      <vt:lpstr>扩展布尔模型(续)</vt:lpstr>
      <vt:lpstr>扩展布尔模型的优缺点</vt:lpstr>
      <vt:lpstr>PowerPoint 演示文稿</vt:lpstr>
      <vt:lpstr>PowerPoint 演示文稿</vt:lpstr>
      <vt:lpstr>传统布尔模型和向量空间模型的优缺点</vt:lpstr>
      <vt:lpstr>信息检索模型分类</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test</cp:lastModifiedBy>
  <cp:revision>1351</cp:revision>
  <cp:lastPrinted>2009-09-22T15:48:09Z</cp:lastPrinted>
  <dcterms:created xsi:type="dcterms:W3CDTF">2009-09-21T23:46:17Z</dcterms:created>
  <dcterms:modified xsi:type="dcterms:W3CDTF">2020-09-22T00:58:58Z</dcterms:modified>
</cp:coreProperties>
</file>